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271859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7BFD7F-E1B6-4FBE-BCE7-925E951AFA29}"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101685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406413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54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308356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4264160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2154677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1897022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284748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41640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112164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7BFD7F-E1B6-4FBE-BCE7-925E951AFA29}"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420518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7BFD7F-E1B6-4FBE-BCE7-925E951AFA29}" type="datetimeFigureOut">
              <a:rPr lang="en-IN" smtClean="0"/>
              <a:t>08-01-2023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61569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14993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368464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7BFD7F-E1B6-4FBE-BCE7-925E951AFA29}" type="datetimeFigureOut">
              <a:rPr lang="en-IN" smtClean="0"/>
              <a:t>08-01-2023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352151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7BFD7F-E1B6-4FBE-BCE7-925E951AFA29}"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CC942-C8E4-4DE0-8C26-5BEF6694C049}" type="slidenum">
              <a:rPr lang="en-IN" smtClean="0"/>
              <a:t>‹#›</a:t>
            </a:fld>
            <a:endParaRPr lang="en-IN"/>
          </a:p>
        </p:txBody>
      </p:sp>
    </p:spTree>
    <p:extLst>
      <p:ext uri="{BB962C8B-B14F-4D97-AF65-F5344CB8AC3E}">
        <p14:creationId xmlns:p14="http://schemas.microsoft.com/office/powerpoint/2010/main" val="23363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7BFD7F-E1B6-4FBE-BCE7-925E951AFA29}" type="datetimeFigureOut">
              <a:rPr lang="en-IN" smtClean="0"/>
              <a:t>08-01-2023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0CC942-C8E4-4DE0-8C26-5BEF6694C049}" type="slidenum">
              <a:rPr lang="en-IN" smtClean="0"/>
              <a:t>‹#›</a:t>
            </a:fld>
            <a:endParaRPr lang="en-IN"/>
          </a:p>
        </p:txBody>
      </p:sp>
    </p:spTree>
    <p:extLst>
      <p:ext uri="{BB962C8B-B14F-4D97-AF65-F5344CB8AC3E}">
        <p14:creationId xmlns:p14="http://schemas.microsoft.com/office/powerpoint/2010/main" val="4020793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vestopedia.com/terms/c/corporate-fraud.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B8BD-87DE-728E-CADF-A0D0BF4FACC4}"/>
              </a:ext>
            </a:extLst>
          </p:cNvPr>
          <p:cNvSpPr>
            <a:spLocks noGrp="1"/>
          </p:cNvSpPr>
          <p:nvPr>
            <p:ph type="ctrTitle"/>
          </p:nvPr>
        </p:nvSpPr>
        <p:spPr/>
        <p:txBody>
          <a:bodyPr>
            <a:normAutofit fontScale="90000"/>
          </a:bodyPr>
          <a:lstStyle/>
          <a:p>
            <a:r>
              <a:rPr lang="en-IN" dirty="0"/>
              <a:t>Presentation On Fraud News Detection</a:t>
            </a:r>
          </a:p>
        </p:txBody>
      </p:sp>
      <p:sp>
        <p:nvSpPr>
          <p:cNvPr id="3" name="Subtitle 2">
            <a:extLst>
              <a:ext uri="{FF2B5EF4-FFF2-40B4-BE49-F238E27FC236}">
                <a16:creationId xmlns:a16="http://schemas.microsoft.com/office/drawing/2014/main" id="{0928D156-B308-E4A8-2689-84D68F443694}"/>
              </a:ext>
            </a:extLst>
          </p:cNvPr>
          <p:cNvSpPr>
            <a:spLocks noGrp="1"/>
          </p:cNvSpPr>
          <p:nvPr>
            <p:ph type="subTitle" idx="1"/>
          </p:nvPr>
        </p:nvSpPr>
        <p:spPr>
          <a:xfrm>
            <a:off x="-14457417" y="4503604"/>
            <a:ext cx="42804973" cy="3047122"/>
          </a:xfrm>
        </p:spPr>
        <p:txBody>
          <a:bodyPr/>
          <a:lstStyle/>
          <a:p>
            <a:endParaRPr lang="en-IN" dirty="0"/>
          </a:p>
        </p:txBody>
      </p:sp>
      <p:pic>
        <p:nvPicPr>
          <p:cNvPr id="1026" name="Picture 2" descr="GST Fraud Of Rs. 400 Crore Involving Special Economic Zone Units Detected |  A2Z Taxcorp LLP">
            <a:extLst>
              <a:ext uri="{FF2B5EF4-FFF2-40B4-BE49-F238E27FC236}">
                <a16:creationId xmlns:a16="http://schemas.microsoft.com/office/drawing/2014/main" id="{AEE41ED0-8BBF-50C9-8557-A65B82D27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21" y="3509963"/>
            <a:ext cx="11726779" cy="334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7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BFEB-E12F-A497-B1D0-D2C22B1EB143}"/>
              </a:ext>
            </a:extLst>
          </p:cNvPr>
          <p:cNvSpPr>
            <a:spLocks noGrp="1"/>
          </p:cNvSpPr>
          <p:nvPr>
            <p:ph type="title"/>
          </p:nvPr>
        </p:nvSpPr>
        <p:spPr>
          <a:xfrm>
            <a:off x="838200" y="1"/>
            <a:ext cx="10515600" cy="561473"/>
          </a:xfrm>
        </p:spPr>
        <p:txBody>
          <a:bodyPr>
            <a:normAutofit fontScale="90000"/>
          </a:bodyPr>
          <a:lstStyle/>
          <a:p>
            <a:pPr algn="ctr"/>
            <a:r>
              <a:rPr lang="en-IN" dirty="0"/>
              <a:t>Model Building</a:t>
            </a:r>
          </a:p>
        </p:txBody>
      </p:sp>
      <p:sp>
        <p:nvSpPr>
          <p:cNvPr id="3" name="Content Placeholder 2">
            <a:extLst>
              <a:ext uri="{FF2B5EF4-FFF2-40B4-BE49-F238E27FC236}">
                <a16:creationId xmlns:a16="http://schemas.microsoft.com/office/drawing/2014/main" id="{D080DD33-4A4F-5370-21E6-991315DFA555}"/>
              </a:ext>
            </a:extLst>
          </p:cNvPr>
          <p:cNvSpPr>
            <a:spLocks noGrp="1"/>
          </p:cNvSpPr>
          <p:nvPr>
            <p:ph idx="1"/>
          </p:nvPr>
        </p:nvSpPr>
        <p:spPr>
          <a:xfrm>
            <a:off x="1" y="352926"/>
            <a:ext cx="12192000" cy="6505074"/>
          </a:xfrm>
        </p:spPr>
        <p:txBody>
          <a:bodyPr>
            <a:noAutofit/>
          </a:bodyPr>
          <a:lstStyle/>
          <a:p>
            <a:pPr marL="285750" indent="-285750" algn="just">
              <a:lnSpc>
                <a:spcPct val="107000"/>
              </a:lnSpc>
              <a:spcAft>
                <a:spcPts val="800"/>
              </a:spcAft>
              <a:buFont typeface="Wingdings" panose="05000000000000000000" pitchFamily="2" charset="2"/>
              <a:buChar char="Ø"/>
            </a:pPr>
            <a:r>
              <a:rPr lang="en-IN" sz="2000" dirty="0">
                <a:effectLst/>
                <a:latin typeface="Century" panose="02040604050505020304" pitchFamily="18" charset="0"/>
                <a:ea typeface="Calibri" panose="020F0502020204030204" pitchFamily="34" charset="0"/>
                <a:cs typeface="Times New Roman" panose="02020603050405020304" pitchFamily="18" charset="0"/>
              </a:rPr>
              <a:t>In this project 6 features define the type of text feature named “label” which is combined all the above features and contains the labeled data into the format of 0 and 1 where 0 represents “NO” and 1 represents “Yes”. In this NLP-based project, we need to predict binary text. I have converted text into feature vectors using TF-IDF vectorizer and separated our features and labels. Also, before building the model, I made sure that the input data is cleaned and scaled before it was fed into the machine-learning models.</a:t>
            </a:r>
          </a:p>
          <a:p>
            <a:pPr marL="285750" indent="-285750" algn="just">
              <a:lnSpc>
                <a:spcPct val="107000"/>
              </a:lnSpc>
              <a:spcAft>
                <a:spcPts val="800"/>
              </a:spcAft>
              <a:buFont typeface="Wingdings" panose="05000000000000000000" pitchFamily="2" charset="2"/>
              <a:buChar char="Ø"/>
            </a:pPr>
            <a:r>
              <a:rPr lang="en-IN" sz="20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the remaining independent features for model building and prediction. </a:t>
            </a:r>
            <a:r>
              <a:rPr lang="en-IN" sz="20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in training the data are as follows:</a:t>
            </a:r>
          </a:p>
          <a:p>
            <a:pPr marL="800100" lvl="1" indent="-342900" algn="just">
              <a:lnSpc>
                <a:spcPct val="107000"/>
              </a:lnSpc>
              <a:buFont typeface="+mj-lt"/>
              <a:buAutoNum type="arabicPeriod"/>
            </a:pPr>
            <a:r>
              <a:rPr lang="en-IN" sz="2000"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sz="2000" dirty="0">
                <a:effectLst/>
                <a:latin typeface="Century" panose="02040604050505020304" pitchFamily="18" charset="0"/>
                <a:ea typeface="Calibri" panose="020F0502020204030204" pitchFamily="34" charset="0"/>
                <a:cs typeface="Times New Roman" panose="02020603050405020304" pitchFamily="18" charset="0"/>
              </a:rPr>
              <a:t>MultinomialNB</a:t>
            </a:r>
          </a:p>
          <a:p>
            <a:pPr marL="800100" lvl="1" indent="-342900" algn="just">
              <a:lnSpc>
                <a:spcPct val="107000"/>
              </a:lnSpc>
              <a:buFont typeface="+mj-lt"/>
              <a:buAutoNum type="arabicPeriod"/>
            </a:pPr>
            <a:r>
              <a:rPr lang="en-IN" sz="2000" dirty="0">
                <a:latin typeface="Century" panose="02040604050505020304" pitchFamily="18" charset="0"/>
                <a:ea typeface="Calibri" panose="020F0502020204030204" pitchFamily="34" charset="0"/>
                <a:cs typeface="Times New Roman" panose="02020603050405020304" pitchFamily="18" charset="0"/>
              </a:rPr>
              <a:t>GaussianNB</a:t>
            </a:r>
          </a:p>
          <a:p>
            <a:pPr marL="800100" lvl="1" indent="-342900" algn="just">
              <a:lnSpc>
                <a:spcPct val="107000"/>
              </a:lnSpc>
              <a:buFont typeface="+mj-lt"/>
              <a:buAutoNum type="arabicPeriod"/>
            </a:pPr>
            <a:r>
              <a:rPr lang="en-IN" sz="2000" dirty="0">
                <a:effectLst/>
                <a:latin typeface="Century" panose="02040604050505020304" pitchFamily="18" charset="0"/>
                <a:ea typeface="Calibri" panose="020F0502020204030204" pitchFamily="34" charset="0"/>
                <a:cs typeface="Times New Roman" panose="02020603050405020304" pitchFamily="18" charset="0"/>
              </a:rPr>
              <a:t>BernoulliNB</a:t>
            </a:r>
          </a:p>
          <a:p>
            <a:pPr marL="800100" lvl="1" indent="-342900" algn="just">
              <a:lnSpc>
                <a:spcPct val="107000"/>
              </a:lnSpc>
              <a:buFont typeface="+mj-lt"/>
              <a:buAutoNum type="arabicPeriod"/>
            </a:pPr>
            <a:r>
              <a:rPr lang="en-IN" sz="2000" dirty="0">
                <a:latin typeface="Century" panose="02040604050505020304" pitchFamily="18" charset="0"/>
                <a:ea typeface="Calibri" panose="020F0502020204030204" pitchFamily="34" charset="0"/>
                <a:cs typeface="Times New Roman" panose="02020603050405020304" pitchFamily="18" charset="0"/>
              </a:rPr>
              <a:t>Decision tree Classifier</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sz="2000" dirty="0">
                <a:latin typeface="Century" panose="02040604050505020304" pitchFamily="18" charset="0"/>
                <a:ea typeface="Calibri" panose="020F0502020204030204" pitchFamily="34" charset="0"/>
                <a:cs typeface="Times New Roman" panose="02020603050405020304" pitchFamily="18" charset="0"/>
              </a:rPr>
              <a:t>Kneighbors Classifier</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sz="2000" dirty="0">
                <a:latin typeface="Century" panose="02040604050505020304" pitchFamily="18" charset="0"/>
                <a:ea typeface="Calibri" panose="020F0502020204030204" pitchFamily="34" charset="0"/>
                <a:cs typeface="Times New Roman" panose="02020603050405020304" pitchFamily="18" charset="0"/>
              </a:rPr>
              <a:t>Ada boost Classifier</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sz="2000"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sz="2000" dirty="0">
              <a:solidFill>
                <a:srgbClr val="000000"/>
              </a:solidFill>
              <a:effectLst/>
              <a:latin typeface="Century" panose="02040604050505020304" pitchFamily="18" charset="0"/>
              <a:ea typeface="Calibri" panose="020F0502020204030204" pitchFamily="34" charset="0"/>
            </a:endParaRPr>
          </a:p>
          <a:p>
            <a:endParaRPr lang="en-IN" sz="2000" dirty="0"/>
          </a:p>
          <a:p>
            <a:endParaRPr lang="en-IN" sz="2000" dirty="0"/>
          </a:p>
        </p:txBody>
      </p:sp>
    </p:spTree>
    <p:extLst>
      <p:ext uri="{BB962C8B-B14F-4D97-AF65-F5344CB8AC3E}">
        <p14:creationId xmlns:p14="http://schemas.microsoft.com/office/powerpoint/2010/main" val="142219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F1C4-8268-E408-1185-C1E25F589C39}"/>
              </a:ext>
            </a:extLst>
          </p:cNvPr>
          <p:cNvSpPr>
            <a:spLocks noGrp="1"/>
          </p:cNvSpPr>
          <p:nvPr>
            <p:ph type="title"/>
          </p:nvPr>
        </p:nvSpPr>
        <p:spPr>
          <a:xfrm>
            <a:off x="176463" y="1"/>
            <a:ext cx="11903242" cy="1690688"/>
          </a:xfrm>
        </p:spPr>
        <p:txBody>
          <a:bodyPr>
            <a:normAutofit fontScale="90000"/>
          </a:bodyPr>
          <a:lstStyle/>
          <a:p>
            <a:r>
              <a:rPr lang="en-US" sz="4400" dirty="0"/>
              <a:t>First, create instances for different classifiers and then listed down the models that will be appended for further evaluation in for loop</a:t>
            </a:r>
            <a:endParaRPr lang="en-IN" dirty="0"/>
          </a:p>
        </p:txBody>
      </p:sp>
      <p:pic>
        <p:nvPicPr>
          <p:cNvPr id="5" name="Content Placeholder 5">
            <a:extLst>
              <a:ext uri="{FF2B5EF4-FFF2-40B4-BE49-F238E27FC236}">
                <a16:creationId xmlns:a16="http://schemas.microsoft.com/office/drawing/2014/main" id="{CAC73E47-415E-5D50-9049-FB1F7469C2A5}"/>
              </a:ext>
            </a:extLst>
          </p:cNvPr>
          <p:cNvPicPr>
            <a:picLocks noGrp="1" noChangeAspect="1"/>
          </p:cNvPicPr>
          <p:nvPr>
            <p:ph sz="half" idx="1"/>
          </p:nvPr>
        </p:nvPicPr>
        <p:blipFill>
          <a:blip r:embed="rId2"/>
          <a:stretch>
            <a:fillRect/>
          </a:stretch>
        </p:blipFill>
        <p:spPr>
          <a:xfrm>
            <a:off x="838200" y="1690689"/>
            <a:ext cx="5181600" cy="4486274"/>
          </a:xfrm>
        </p:spPr>
      </p:pic>
      <p:pic>
        <p:nvPicPr>
          <p:cNvPr id="6" name="Content Placeholder 7">
            <a:extLst>
              <a:ext uri="{FF2B5EF4-FFF2-40B4-BE49-F238E27FC236}">
                <a16:creationId xmlns:a16="http://schemas.microsoft.com/office/drawing/2014/main" id="{AD958391-92C0-F771-B187-4E571750E6A1}"/>
              </a:ext>
            </a:extLst>
          </p:cNvPr>
          <p:cNvPicPr>
            <a:picLocks noGrp="1" noChangeAspect="1"/>
          </p:cNvPicPr>
          <p:nvPr>
            <p:ph sz="half" idx="2"/>
          </p:nvPr>
        </p:nvPicPr>
        <p:blipFill>
          <a:blip r:embed="rId3"/>
          <a:stretch>
            <a:fillRect/>
          </a:stretch>
        </p:blipFill>
        <p:spPr>
          <a:xfrm>
            <a:off x="6591910" y="2055813"/>
            <a:ext cx="2521317" cy="4200525"/>
          </a:xfrm>
        </p:spPr>
      </p:pic>
    </p:spTree>
    <p:extLst>
      <p:ext uri="{BB962C8B-B14F-4D97-AF65-F5344CB8AC3E}">
        <p14:creationId xmlns:p14="http://schemas.microsoft.com/office/powerpoint/2010/main" val="258294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373B-87B3-CDD5-B997-AA4DA1312764}"/>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E1376316-FE9A-DC89-7E10-CE8EA3ED9340}"/>
              </a:ext>
            </a:extLst>
          </p:cNvPr>
          <p:cNvSpPr>
            <a:spLocks noGrp="1"/>
          </p:cNvSpPr>
          <p:nvPr>
            <p:ph type="body" idx="1"/>
          </p:nvPr>
        </p:nvSpPr>
        <p:spPr>
          <a:xfrm flipV="1">
            <a:off x="831850" y="6858000"/>
            <a:ext cx="10515600" cy="45719"/>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D6A88452-E9B1-5F33-F879-91BC5B968321}"/>
              </a:ext>
            </a:extLst>
          </p:cNvPr>
          <p:cNvPicPr>
            <a:picLocks noChangeAspect="1"/>
          </p:cNvPicPr>
          <p:nvPr/>
        </p:nvPicPr>
        <p:blipFill>
          <a:blip r:embed="rId2"/>
          <a:stretch>
            <a:fillRect/>
          </a:stretch>
        </p:blipFill>
        <p:spPr>
          <a:xfrm>
            <a:off x="0" y="533148"/>
            <a:ext cx="12015537" cy="5872467"/>
          </a:xfrm>
          <a:prstGeom prst="rect">
            <a:avLst/>
          </a:prstGeom>
        </p:spPr>
      </p:pic>
    </p:spTree>
    <p:extLst>
      <p:ext uri="{BB962C8B-B14F-4D97-AF65-F5344CB8AC3E}">
        <p14:creationId xmlns:p14="http://schemas.microsoft.com/office/powerpoint/2010/main" val="331423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186F-4353-21C7-CC92-F8F2522E623E}"/>
              </a:ext>
            </a:extLst>
          </p:cNvPr>
          <p:cNvSpPr>
            <a:spLocks noGrp="1"/>
          </p:cNvSpPr>
          <p:nvPr>
            <p:ph type="title"/>
          </p:nvPr>
        </p:nvSpPr>
        <p:spPr/>
        <p:txBody>
          <a:bodyPr/>
          <a:lstStyle/>
          <a:p>
            <a:r>
              <a:rPr lang="en-IN" dirty="0"/>
              <a:t>Hyper Parameter Of Random Forest Classifier</a:t>
            </a:r>
          </a:p>
        </p:txBody>
      </p:sp>
      <p:pic>
        <p:nvPicPr>
          <p:cNvPr id="5" name="Content Placeholder 4">
            <a:extLst>
              <a:ext uri="{FF2B5EF4-FFF2-40B4-BE49-F238E27FC236}">
                <a16:creationId xmlns:a16="http://schemas.microsoft.com/office/drawing/2014/main" id="{38B1411B-763A-8755-E015-959A04383FA0}"/>
              </a:ext>
            </a:extLst>
          </p:cNvPr>
          <p:cNvPicPr>
            <a:picLocks noGrp="1" noChangeAspect="1"/>
          </p:cNvPicPr>
          <p:nvPr>
            <p:ph idx="1"/>
          </p:nvPr>
        </p:nvPicPr>
        <p:blipFill>
          <a:blip r:embed="rId2"/>
          <a:stretch>
            <a:fillRect/>
          </a:stretch>
        </p:blipFill>
        <p:spPr>
          <a:xfrm>
            <a:off x="128337" y="2099938"/>
            <a:ext cx="11839073" cy="4605661"/>
          </a:xfrm>
        </p:spPr>
      </p:pic>
    </p:spTree>
    <p:extLst>
      <p:ext uri="{BB962C8B-B14F-4D97-AF65-F5344CB8AC3E}">
        <p14:creationId xmlns:p14="http://schemas.microsoft.com/office/powerpoint/2010/main" val="367071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4C11-2FB2-7B81-3679-8EE40F68826A}"/>
              </a:ext>
            </a:extLst>
          </p:cNvPr>
          <p:cNvSpPr>
            <a:spLocks noGrp="1"/>
          </p:cNvSpPr>
          <p:nvPr>
            <p:ph type="title"/>
          </p:nvPr>
        </p:nvSpPr>
        <p:spPr>
          <a:xfrm>
            <a:off x="-1" y="1"/>
            <a:ext cx="12015537" cy="1690688"/>
          </a:xfrm>
        </p:spPr>
        <p:txBody>
          <a:bodyPr>
            <a:normAutofit fontScale="90000"/>
          </a:bodyPr>
          <a:lstStyle/>
          <a:p>
            <a:r>
              <a:rPr lang="en-US" sz="4400" dirty="0"/>
              <a:t>I have saved my final best model by joblib library in pkl format and loaded the saved model for prediction </a:t>
            </a:r>
            <a:endParaRPr lang="en-IN" dirty="0"/>
          </a:p>
        </p:txBody>
      </p:sp>
      <p:pic>
        <p:nvPicPr>
          <p:cNvPr id="6" name="Content Placeholder 5">
            <a:extLst>
              <a:ext uri="{FF2B5EF4-FFF2-40B4-BE49-F238E27FC236}">
                <a16:creationId xmlns:a16="http://schemas.microsoft.com/office/drawing/2014/main" id="{C31B5ED9-50D0-52C9-C435-F22ADB69F8F1}"/>
              </a:ext>
            </a:extLst>
          </p:cNvPr>
          <p:cNvPicPr>
            <a:picLocks noGrp="1" noChangeAspect="1"/>
          </p:cNvPicPr>
          <p:nvPr>
            <p:ph sz="half" idx="1"/>
          </p:nvPr>
        </p:nvPicPr>
        <p:blipFill>
          <a:blip r:embed="rId2"/>
          <a:stretch>
            <a:fillRect/>
          </a:stretch>
        </p:blipFill>
        <p:spPr>
          <a:xfrm>
            <a:off x="176464" y="1690689"/>
            <a:ext cx="5843336" cy="4678027"/>
          </a:xfrm>
        </p:spPr>
      </p:pic>
      <p:pic>
        <p:nvPicPr>
          <p:cNvPr id="8" name="Content Placeholder 7">
            <a:extLst>
              <a:ext uri="{FF2B5EF4-FFF2-40B4-BE49-F238E27FC236}">
                <a16:creationId xmlns:a16="http://schemas.microsoft.com/office/drawing/2014/main" id="{8F13545F-351E-4AA8-C881-5C900E510DEB}"/>
              </a:ext>
            </a:extLst>
          </p:cNvPr>
          <p:cNvPicPr>
            <a:picLocks noGrp="1" noChangeAspect="1"/>
          </p:cNvPicPr>
          <p:nvPr>
            <p:ph sz="half" idx="2"/>
          </p:nvPr>
        </p:nvPicPr>
        <p:blipFill>
          <a:blip r:embed="rId3"/>
          <a:stretch>
            <a:fillRect/>
          </a:stretch>
        </p:blipFill>
        <p:spPr>
          <a:xfrm>
            <a:off x="5654675" y="2649233"/>
            <a:ext cx="4395788" cy="3013684"/>
          </a:xfrm>
        </p:spPr>
      </p:pic>
    </p:spTree>
    <p:extLst>
      <p:ext uri="{BB962C8B-B14F-4D97-AF65-F5344CB8AC3E}">
        <p14:creationId xmlns:p14="http://schemas.microsoft.com/office/powerpoint/2010/main" val="332599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5F35-AC0A-1CF5-375D-685ABA805AA4}"/>
              </a:ext>
            </a:extLst>
          </p:cNvPr>
          <p:cNvSpPr>
            <a:spLocks noGrp="1"/>
          </p:cNvSpPr>
          <p:nvPr>
            <p:ph type="title"/>
          </p:nvPr>
        </p:nvSpPr>
        <p:spPr>
          <a:xfrm>
            <a:off x="838200" y="1"/>
            <a:ext cx="10515600" cy="802104"/>
          </a:xfrm>
        </p:spPr>
        <p:txBody>
          <a:bodyPr/>
          <a:lstStyle/>
          <a:p>
            <a:pPr algn="ctr"/>
            <a:r>
              <a:rPr lang="en-IN" dirty="0"/>
              <a:t>Conclusion</a:t>
            </a:r>
          </a:p>
        </p:txBody>
      </p:sp>
      <p:sp>
        <p:nvSpPr>
          <p:cNvPr id="3" name="Content Placeholder 2">
            <a:extLst>
              <a:ext uri="{FF2B5EF4-FFF2-40B4-BE49-F238E27FC236}">
                <a16:creationId xmlns:a16="http://schemas.microsoft.com/office/drawing/2014/main" id="{02EDCBF1-269B-4578-A8D2-8F1CD21AC4CC}"/>
              </a:ext>
            </a:extLst>
          </p:cNvPr>
          <p:cNvSpPr>
            <a:spLocks noGrp="1"/>
          </p:cNvSpPr>
          <p:nvPr>
            <p:ph idx="1"/>
          </p:nvPr>
        </p:nvSpPr>
        <p:spPr>
          <a:xfrm>
            <a:off x="176463" y="802105"/>
            <a:ext cx="11839073" cy="6055894"/>
          </a:xfrm>
        </p:spPr>
        <p:txBody>
          <a:bodyPr>
            <a:normAutofit fontScale="92500"/>
          </a:bodyPr>
          <a:lstStyle/>
          <a:p>
            <a:pPr marL="285750" indent="-285750" algn="just">
              <a:buFont typeface="Arial" panose="020B0604020202020204" pitchFamily="34" charset="0"/>
              <a:buChar char="•"/>
            </a:pPr>
            <a:r>
              <a:rPr lang="en-US" sz="1800"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learned in the EDA module, we also classified true and false news so that they can be controlled and restricted from fraudulent news.</a:t>
            </a:r>
          </a:p>
          <a:p>
            <a:pPr marL="285750" indent="-285750" algn="just">
              <a:buFont typeface="Arial" panose="020B0604020202020204" pitchFamily="34" charset="0"/>
              <a:buChar char="•"/>
            </a:pPr>
            <a:r>
              <a:rPr lang="en-US" sz="1800"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news is fraudulent or true.</a:t>
            </a:r>
            <a:endParaRPr lang="en-IN" sz="1800"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sz="1800" dirty="0">
                <a:solidFill>
                  <a:srgbClr val="000000"/>
                </a:solidFill>
                <a:latin typeface="Century" panose="02040604050505020304" pitchFamily="18" charset="0"/>
              </a:rPr>
              <a:t>We have mentioned step by step procedure to analyze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spam and ham which are highly correlated it is possible because one c text may have a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1800" dirty="0">
                <a:latin typeface="Century" panose="02040604050505020304" pitchFamily="18" charset="0"/>
                <a:cs typeface="Arial" panose="020B0604020202020204" pitchFamily="34" charset="0"/>
              </a:rPr>
              <a:t>•	</a:t>
            </a:r>
            <a:r>
              <a:rPr lang="en-IN" altLang="en-US" sz="1800" dirty="0">
                <a:latin typeface="Century" panose="02040604050505020304" pitchFamily="18" charset="0"/>
                <a:cs typeface="Calibri" panose="020F0502020204030204" pitchFamily="34" charset="0"/>
              </a:rPr>
              <a:t>Removing the null values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1800" dirty="0">
                <a:latin typeface="Century" panose="02040604050505020304" pitchFamily="18" charset="0"/>
                <a:cs typeface="Arial" panose="020B0604020202020204" pitchFamily="34" charset="0"/>
              </a:rPr>
              <a:t>•	</a:t>
            </a:r>
            <a:r>
              <a:rPr lang="en-IN" altLang="en-US" sz="1800" dirty="0">
                <a:latin typeface="Century" panose="02040604050505020304" pitchFamily="18" charset="0"/>
                <a:cs typeface="Calibri" panose="020F0502020204030204" pitchFamily="34" charset="0"/>
              </a:rPr>
              <a:t>Using a Tree, the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1800" dirty="0">
                <a:latin typeface="Century" panose="02040604050505020304" pitchFamily="18" charset="0"/>
                <a:cs typeface="Arial" panose="020B0604020202020204" pitchFamily="34" charset="0"/>
              </a:rPr>
              <a:t>•	</a:t>
            </a:r>
            <a:r>
              <a:rPr lang="en-IN" altLang="en-US" sz="1800" dirty="0">
                <a:latin typeface="Century" panose="02040604050505020304" pitchFamily="18" charset="0"/>
                <a:cs typeface="Calibri" panose="020F0502020204030204" pitchFamily="34" charset="0"/>
              </a:rPr>
              <a:t>It has future scope in various use cases likewise in elections, social media, etc, where every day there are multi offensive comments spread.</a:t>
            </a:r>
            <a:endParaRPr lang="en-IN" sz="1800"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sz="1800" b="0" i="0" dirty="0">
                <a:solidFill>
                  <a:srgbClr val="000000"/>
                </a:solidFill>
                <a:effectLst/>
                <a:latin typeface="Century" panose="02040604050505020304" pitchFamily="18" charset="0"/>
              </a:rPr>
              <a:t>We got the Voting </a:t>
            </a:r>
            <a:r>
              <a:rPr lang="en-IN" sz="1800" dirty="0">
                <a:solidFill>
                  <a:srgbClr val="000000"/>
                </a:solidFill>
                <a:latin typeface="Century" panose="02040604050505020304" pitchFamily="18" charset="0"/>
              </a:rPr>
              <a:t>Classifier as the best model and performed hyperparameter tuning using the best parameters of the RFC model and precision score and the model accuracy and roc-</a:t>
            </a:r>
            <a:r>
              <a:rPr lang="en-IN" sz="1800" dirty="0" err="1">
                <a:solidFill>
                  <a:srgbClr val="000000"/>
                </a:solidFill>
                <a:latin typeface="Century" panose="02040604050505020304" pitchFamily="18" charset="0"/>
              </a:rPr>
              <a:t>auc</a:t>
            </a:r>
            <a:r>
              <a:rPr lang="en-IN" sz="1800"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sz="1800" b="0" i="0" dirty="0">
                <a:effectLst/>
                <a:latin typeface="Century" panose="02040604050505020304" pitchFamily="18" charset="0"/>
              </a:rPr>
              <a:t>After that we saved the model in a pickle with a filename to use it whenever we require. Then we loaded the saved file and predicted the values for test data. Further, we saved the predicted values test data into csv file.</a:t>
            </a:r>
          </a:p>
          <a:p>
            <a:endParaRPr lang="en-IN" sz="1800" dirty="0"/>
          </a:p>
          <a:p>
            <a:endParaRPr lang="en-IN" sz="1800" dirty="0"/>
          </a:p>
        </p:txBody>
      </p:sp>
    </p:spTree>
    <p:extLst>
      <p:ext uri="{BB962C8B-B14F-4D97-AF65-F5344CB8AC3E}">
        <p14:creationId xmlns:p14="http://schemas.microsoft.com/office/powerpoint/2010/main" val="134021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D46B-B325-0C9C-3554-008D7733B53F}"/>
              </a:ext>
            </a:extLst>
          </p:cNvPr>
          <p:cNvSpPr>
            <a:spLocks noGrp="1"/>
          </p:cNvSpPr>
          <p:nvPr>
            <p:ph type="title"/>
          </p:nvPr>
        </p:nvSpPr>
        <p:spPr>
          <a:xfrm>
            <a:off x="838200" y="1828799"/>
            <a:ext cx="10515600" cy="3433011"/>
          </a:xfrm>
        </p:spPr>
        <p:txBody>
          <a:bodyPr>
            <a:normAutofit/>
          </a:bodyPr>
          <a:lstStyle/>
          <a:p>
            <a:pPr algn="ctr"/>
            <a:r>
              <a:rPr lang="en-IN" sz="8800" b="1" dirty="0">
                <a:solidFill>
                  <a:srgbClr val="FF0000"/>
                </a:solidFill>
              </a:rPr>
              <a:t>THANKS</a:t>
            </a:r>
          </a:p>
        </p:txBody>
      </p:sp>
    </p:spTree>
    <p:extLst>
      <p:ext uri="{BB962C8B-B14F-4D97-AF65-F5344CB8AC3E}">
        <p14:creationId xmlns:p14="http://schemas.microsoft.com/office/powerpoint/2010/main" val="48341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B4C8-F8DA-6F5B-1BA9-CB7993F8A1E5}"/>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8CF254E-C2CB-9063-8AB1-8C283A4FB94A}"/>
              </a:ext>
            </a:extLst>
          </p:cNvPr>
          <p:cNvSpPr>
            <a:spLocks noGrp="1"/>
          </p:cNvSpPr>
          <p:nvPr>
            <p:ph idx="1"/>
          </p:nvPr>
        </p:nvSpPr>
        <p:spPr>
          <a:xfrm>
            <a:off x="838200" y="1825624"/>
            <a:ext cx="10515600" cy="5032375"/>
          </a:xfrm>
        </p:spPr>
        <p:txBody>
          <a:bodyPr>
            <a:normAutofit/>
          </a:bodyPr>
          <a:lstStyle/>
          <a:p>
            <a:r>
              <a:rPr lang="en-IN" dirty="0"/>
              <a:t>Introduction</a:t>
            </a:r>
          </a:p>
          <a:p>
            <a:r>
              <a:rPr lang="en-IN" dirty="0"/>
              <a:t>Problem statement</a:t>
            </a:r>
          </a:p>
          <a:p>
            <a:r>
              <a:rPr lang="en-IN" dirty="0"/>
              <a:t>Problem understanding</a:t>
            </a:r>
          </a:p>
          <a:p>
            <a:r>
              <a:rPr lang="en-IN" dirty="0"/>
              <a:t>Definition and importance of text classification</a:t>
            </a:r>
          </a:p>
          <a:p>
            <a:r>
              <a:rPr lang="en-IN" dirty="0"/>
              <a:t>Data Analysis and Model Building Flowchart</a:t>
            </a:r>
          </a:p>
          <a:p>
            <a:r>
              <a:rPr lang="en-IN" dirty="0"/>
              <a:t>Exploratory Data Analysis Steps</a:t>
            </a:r>
          </a:p>
          <a:p>
            <a:r>
              <a:rPr lang="en-IN" dirty="0"/>
              <a:t>Data Analysis Steps Done</a:t>
            </a:r>
          </a:p>
          <a:p>
            <a:r>
              <a:rPr lang="en-IN" dirty="0"/>
              <a:t>Model Building</a:t>
            </a:r>
          </a:p>
          <a:p>
            <a:r>
              <a:rPr lang="en-IN" dirty="0"/>
              <a:t>Hyper Parameter Tuning and Crating Final Model</a:t>
            </a:r>
          </a:p>
          <a:p>
            <a:r>
              <a:rPr lang="en-IN" dirty="0"/>
              <a:t>Saving the model and prediction results</a:t>
            </a:r>
          </a:p>
          <a:p>
            <a:r>
              <a:rPr lang="en-IN" dirty="0"/>
              <a:t>Conclusion</a:t>
            </a:r>
          </a:p>
        </p:txBody>
      </p:sp>
    </p:spTree>
    <p:extLst>
      <p:ext uri="{BB962C8B-B14F-4D97-AF65-F5344CB8AC3E}">
        <p14:creationId xmlns:p14="http://schemas.microsoft.com/office/powerpoint/2010/main" val="141068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4461-894F-014F-A272-2880E8087FD3}"/>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FEDA12FD-AA4E-2ECF-F535-BB20D2672FCB}"/>
              </a:ext>
            </a:extLst>
          </p:cNvPr>
          <p:cNvSpPr>
            <a:spLocks noGrp="1"/>
          </p:cNvSpPr>
          <p:nvPr>
            <p:ph idx="1"/>
          </p:nvPr>
        </p:nvSpPr>
        <p:spPr/>
        <p:txBody>
          <a:bodyPr/>
          <a:lstStyle/>
          <a:p>
            <a:r>
              <a:rPr lang="en-US" b="0" i="0" dirty="0">
                <a:effectLst/>
                <a:latin typeface="urw-din"/>
              </a:rPr>
              <a:t>Fake news on different platforms is spreading widely and is a matter of serious concern, as it causes social wars and permanent breakage of the bonds established among people. A lot of research is already going on focused on the classification of fake news. classification of fake news.</a:t>
            </a:r>
          </a:p>
          <a:p>
            <a:r>
              <a:rPr lang="en-US" b="0" i="0" dirty="0">
                <a:solidFill>
                  <a:srgbClr val="333333"/>
                </a:solidFill>
                <a:effectLst/>
                <a:latin typeface="Arial" panose="020B0604020202020204" pitchFamily="34" charset="0"/>
              </a:rPr>
              <a:t>The rampant spread of fake news on social media has skyrocketed over the years. Fake news has become a notorious devil affecting the overall demographic of the nation. Its not only regular users who are worried but also the marketers who raised concerns about the impact of fake news on trade.</a:t>
            </a:r>
            <a:endParaRPr lang="en-IN" dirty="0"/>
          </a:p>
        </p:txBody>
      </p:sp>
    </p:spTree>
    <p:extLst>
      <p:ext uri="{BB962C8B-B14F-4D97-AF65-F5344CB8AC3E}">
        <p14:creationId xmlns:p14="http://schemas.microsoft.com/office/powerpoint/2010/main" val="94921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488D-516C-7B70-3E54-9D22E707679E}"/>
              </a:ext>
            </a:extLst>
          </p:cNvPr>
          <p:cNvSpPr>
            <a:spLocks noGrp="1"/>
          </p:cNvSpPr>
          <p:nvPr>
            <p:ph type="title"/>
          </p:nvPr>
        </p:nvSpPr>
        <p:spPr>
          <a:xfrm>
            <a:off x="838200" y="1"/>
            <a:ext cx="10515600" cy="1235242"/>
          </a:xfrm>
        </p:spPr>
        <p:txBody>
          <a:bodyPr/>
          <a:lstStyle/>
          <a:p>
            <a:pPr algn="ctr"/>
            <a:r>
              <a:rPr lang="en-IN" dirty="0"/>
              <a:t>Problem Statements</a:t>
            </a:r>
          </a:p>
        </p:txBody>
      </p:sp>
      <p:sp>
        <p:nvSpPr>
          <p:cNvPr id="3" name="Content Placeholder 2">
            <a:extLst>
              <a:ext uri="{FF2B5EF4-FFF2-40B4-BE49-F238E27FC236}">
                <a16:creationId xmlns:a16="http://schemas.microsoft.com/office/drawing/2014/main" id="{D87722C0-7E58-2DA6-EFFB-511B1AD896B5}"/>
              </a:ext>
            </a:extLst>
          </p:cNvPr>
          <p:cNvSpPr>
            <a:spLocks noGrp="1"/>
          </p:cNvSpPr>
          <p:nvPr>
            <p:ph idx="1"/>
          </p:nvPr>
        </p:nvSpPr>
        <p:spPr>
          <a:xfrm>
            <a:off x="160421" y="1235242"/>
            <a:ext cx="11903241" cy="5622758"/>
          </a:xfrm>
        </p:spPr>
        <p:txBody>
          <a:bodyPr>
            <a:noAutofit/>
          </a:bodyPr>
          <a:lstStyle/>
          <a:p>
            <a:r>
              <a:rPr lang="en-IN"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Fake news has become one of the biggest problems of our age. It has a serious impact on our online as well as offline discourse. One can even go as far as saying that, to date, fake news poses a clear and present danger to western democracy and stability of the society.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Trebuchet MS" panose="020B0603020202020204" pitchFamily="34" charset="0"/>
                <a:ea typeface="Trebuchet MS" panose="020B0603020202020204" pitchFamily="34" charset="0"/>
                <a:cs typeface="Times New Roman" panose="02020603050405020304" pitchFamily="18" charset="0"/>
              </a:rPr>
              <a:t>Fake News contains misleading information that could be checked. This maintains lies about a certain statistic in a country or exaggerated cost of certain services for a country, which may arise unrest in some countries like in Arabic spring. There are organizations, like the House of Commons and the Crosscheck project, trying to deal with issues by confirming authors are accountable.</a:t>
            </a:r>
          </a:p>
          <a:p>
            <a:r>
              <a:rPr lang="en-IN" dirty="0">
                <a:effectLst/>
                <a:latin typeface="Trebuchet MS" panose="020B0603020202020204" pitchFamily="34" charset="0"/>
                <a:ea typeface="Trebuchet MS" panose="020B0603020202020204" pitchFamily="34" charset="0"/>
                <a:cs typeface="Times New Roman" panose="02020603050405020304" pitchFamily="18" charset="0"/>
              </a:rPr>
              <a:t> However, their scope is so limited because they depend on human manual detection, in a globe with millions of articles either removed or being published every minute, this cannot be accountable or feasible manually. </a:t>
            </a:r>
            <a:endParaRPr lang="en-IN" dirty="0"/>
          </a:p>
        </p:txBody>
      </p:sp>
    </p:spTree>
    <p:extLst>
      <p:ext uri="{BB962C8B-B14F-4D97-AF65-F5344CB8AC3E}">
        <p14:creationId xmlns:p14="http://schemas.microsoft.com/office/powerpoint/2010/main" val="40443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E503-2348-6C3E-F0E5-5D4D55E90F2A}"/>
              </a:ext>
            </a:extLst>
          </p:cNvPr>
          <p:cNvSpPr>
            <a:spLocks noGrp="1"/>
          </p:cNvSpPr>
          <p:nvPr>
            <p:ph type="title"/>
          </p:nvPr>
        </p:nvSpPr>
        <p:spPr/>
        <p:txBody>
          <a:bodyPr/>
          <a:lstStyle/>
          <a:p>
            <a:pPr algn="ctr"/>
            <a:r>
              <a:rPr lang="en-IN" dirty="0"/>
              <a:t>Problem Understanding</a:t>
            </a:r>
          </a:p>
        </p:txBody>
      </p:sp>
      <p:sp>
        <p:nvSpPr>
          <p:cNvPr id="3" name="Content Placeholder 2">
            <a:extLst>
              <a:ext uri="{FF2B5EF4-FFF2-40B4-BE49-F238E27FC236}">
                <a16:creationId xmlns:a16="http://schemas.microsoft.com/office/drawing/2014/main" id="{8E6E4C10-E7F5-A754-5255-3DE50F4D6CED}"/>
              </a:ext>
            </a:extLst>
          </p:cNvPr>
          <p:cNvSpPr>
            <a:spLocks noGrp="1"/>
          </p:cNvSpPr>
          <p:nvPr>
            <p:ph idx="1"/>
          </p:nvPr>
        </p:nvSpPr>
        <p:spPr/>
        <p:txBody>
          <a:bodyPr/>
          <a:lstStyle/>
          <a:p>
            <a:pPr algn="l" fontAlgn="base"/>
            <a:r>
              <a:rPr lang="en-US" b="0" i="0" dirty="0">
                <a:solidFill>
                  <a:srgbClr val="111111"/>
                </a:solidFill>
                <a:effectLst/>
                <a:latin typeface="SourceSansPro"/>
              </a:rPr>
              <a:t>Fraud can have a devastating impact on a business. In 2001, a massive </a:t>
            </a:r>
            <a:r>
              <a:rPr lang="en-US" b="0" i="0" dirty="0">
                <a:effectLst/>
                <a:latin typeface="SourceSansPro"/>
                <a:hlinkClick r:id="rId2">
                  <a:extLst>
                    <a:ext uri="{A12FA001-AC4F-418D-AE19-62706E023703}">
                      <ahyp:hlinkClr xmlns:ahyp="http://schemas.microsoft.com/office/drawing/2018/hyperlinkcolor" val="tx"/>
                    </a:ext>
                  </a:extLst>
                </a:hlinkClick>
              </a:rPr>
              <a:t>corporate fraud</a:t>
            </a:r>
            <a:r>
              <a:rPr lang="en-US" b="0" i="0" dirty="0">
                <a:effectLst/>
                <a:latin typeface="SourceSansPro"/>
              </a:rPr>
              <a:t> </a:t>
            </a:r>
            <a:r>
              <a:rPr lang="en-US" b="0" i="0" dirty="0">
                <a:solidFill>
                  <a:srgbClr val="111111"/>
                </a:solidFill>
                <a:effectLst/>
                <a:latin typeface="SourceSansPro"/>
              </a:rPr>
              <a:t>was uncovered at Enron, a U.S.-based energy company. Executives used a variety of techniques to disguise the company’s financial health, including the deliberate obfuscation of revenue and misrepresentation of earnings.</a:t>
            </a:r>
            <a:endParaRPr lang="en-US" b="0" i="0" u="none" strike="noStrike" dirty="0">
              <a:solidFill>
                <a:srgbClr val="0000EE"/>
              </a:solidFill>
              <a:effectLst/>
              <a:latin typeface="SourceSansPro"/>
            </a:endParaRPr>
          </a:p>
          <a:p>
            <a:r>
              <a:rPr lang="en-US" b="0" i="0" dirty="0">
                <a:solidFill>
                  <a:srgbClr val="111111"/>
                </a:solidFill>
                <a:effectLst/>
                <a:latin typeface="SourceSansPro"/>
              </a:rPr>
              <a:t> After the fraud was uncovered, shareholders saw share prices plummet from around $90 to less than $1 in a little over a year. Company employees had their equity wiped out and lost their jobs after Enron declared bankruptcy.</a:t>
            </a:r>
            <a:endParaRPr lang="en-IN" dirty="0"/>
          </a:p>
        </p:txBody>
      </p:sp>
    </p:spTree>
    <p:extLst>
      <p:ext uri="{BB962C8B-B14F-4D97-AF65-F5344CB8AC3E}">
        <p14:creationId xmlns:p14="http://schemas.microsoft.com/office/powerpoint/2010/main" val="51617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454F-41AB-84DB-0C7C-CC42974BE950}"/>
              </a:ext>
            </a:extLst>
          </p:cNvPr>
          <p:cNvSpPr>
            <a:spLocks noGrp="1"/>
          </p:cNvSpPr>
          <p:nvPr>
            <p:ph type="title"/>
          </p:nvPr>
        </p:nvSpPr>
        <p:spPr/>
        <p:txBody>
          <a:bodyPr/>
          <a:lstStyle/>
          <a:p>
            <a:pPr algn="ctr"/>
            <a:r>
              <a:rPr lang="en-IN" dirty="0"/>
              <a:t>Importance of Fraud News Detection</a:t>
            </a:r>
          </a:p>
        </p:txBody>
      </p:sp>
      <p:sp>
        <p:nvSpPr>
          <p:cNvPr id="3" name="Content Placeholder 2">
            <a:extLst>
              <a:ext uri="{FF2B5EF4-FFF2-40B4-BE49-F238E27FC236}">
                <a16:creationId xmlns:a16="http://schemas.microsoft.com/office/drawing/2014/main" id="{0CC5777B-8652-39ED-2493-D6A74CADB1B9}"/>
              </a:ext>
            </a:extLst>
          </p:cNvPr>
          <p:cNvSpPr>
            <a:spLocks noGrp="1"/>
          </p:cNvSpPr>
          <p:nvPr>
            <p:ph idx="1"/>
          </p:nvPr>
        </p:nvSpPr>
        <p:spPr/>
        <p:txBody>
          <a:bodyPr>
            <a:normAutofit fontScale="85000" lnSpcReduction="20000"/>
          </a:bodyPr>
          <a:lstStyle/>
          <a:p>
            <a:r>
              <a:rPr lang="en-US" b="0" i="0" dirty="0">
                <a:solidFill>
                  <a:srgbClr val="000000"/>
                </a:solidFill>
                <a:effectLst/>
                <a:latin typeface="tahoma" panose="020B0604030504040204" pitchFamily="34" charset="0"/>
              </a:rPr>
              <a:t>Implementing fraud news filtering is extremely important for any organization. Not only does spam filtering help keep garbage out of the </a:t>
            </a:r>
            <a:r>
              <a:rPr lang="en-US" dirty="0">
                <a:solidFill>
                  <a:srgbClr val="000000"/>
                </a:solidFill>
                <a:latin typeface="tahoma" panose="020B0604030504040204" pitchFamily="34" charset="0"/>
              </a:rPr>
              <a:t>news</a:t>
            </a:r>
            <a:r>
              <a:rPr lang="en-US" b="0" i="0" dirty="0">
                <a:solidFill>
                  <a:srgbClr val="000000"/>
                </a:solidFill>
                <a:effectLst/>
                <a:latin typeface="tahoma" panose="020B0604030504040204" pitchFamily="34" charset="0"/>
              </a:rPr>
              <a:t>, but it also helps with the quality of life of business emails because they run smoothly and are only used for their desired purpose. </a:t>
            </a:r>
            <a:r>
              <a:rPr lang="en-US" dirty="0">
                <a:solidFill>
                  <a:srgbClr val="000000"/>
                </a:solidFill>
                <a:latin typeface="tahoma" panose="020B0604030504040204" pitchFamily="34" charset="0"/>
              </a:rPr>
              <a:t>Fraud news </a:t>
            </a:r>
            <a:r>
              <a:rPr lang="en-US" b="0" i="0" dirty="0">
                <a:solidFill>
                  <a:srgbClr val="000000"/>
                </a:solidFill>
                <a:effectLst/>
                <a:latin typeface="tahoma" panose="020B0604030504040204" pitchFamily="34" charset="0"/>
              </a:rPr>
              <a:t>filtering is essentially an anti-malware tool, as many attacks through news are trying to trick users to click on a malicious attachment, asking them to supply their credentials, and much more.</a:t>
            </a:r>
          </a:p>
          <a:p>
            <a:r>
              <a:rPr lang="en-IN" sz="3200" dirty="0">
                <a:effectLst/>
                <a:latin typeface="Century" panose="02040604050505020304" pitchFamily="18" charset="0"/>
                <a:ea typeface="Calibri" panose="020F0502020204030204" pitchFamily="34" charset="0"/>
                <a:cs typeface="Times New Roman" panose="02020603050405020304" pitchFamily="18" charset="0"/>
              </a:rPr>
              <a:t>Nowadays, every site and application uses a machine-learning approach. Machine Learning has simplified the task that may take a long duration to complete without it. Most of the approaches require text analysis and classification techniques. Classification of the comments is necessary before posting on online platforms. This classification model helps to prevent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5632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3FDD1-A722-8F6C-015B-8CA38DD6F9BC}"/>
              </a:ext>
            </a:extLst>
          </p:cNvPr>
          <p:cNvSpPr txBox="1"/>
          <p:nvPr/>
        </p:nvSpPr>
        <p:spPr>
          <a:xfrm>
            <a:off x="487680" y="27338"/>
            <a:ext cx="11216640" cy="86177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3200" u="sng" dirty="0">
                <a:solidFill>
                  <a:schemeClr val="bg2">
                    <a:lumMod val="50000"/>
                  </a:schemeClr>
                </a:solidFill>
                <a:latin typeface="Bookman Old Style" panose="02050604050505020204" pitchFamily="18" charset="0"/>
              </a:rPr>
              <a:t>Data Analysis and Model Building Flowchart</a:t>
            </a:r>
            <a:endParaRPr lang="en-IN" sz="3200" u="sng" dirty="0">
              <a:solidFill>
                <a:schemeClr val="bg2">
                  <a:lumMod val="50000"/>
                </a:schemeClr>
              </a:solidFill>
              <a:latin typeface="Bookman Old Style" panose="02050604050505020204" pitchFamily="18" charset="0"/>
            </a:endParaRPr>
          </a:p>
          <a:p>
            <a:endParaRPr lang="en-IN" dirty="0"/>
          </a:p>
        </p:txBody>
      </p:sp>
      <p:sp>
        <p:nvSpPr>
          <p:cNvPr id="3" name="Flowchart: Alternate Process 2">
            <a:extLst>
              <a:ext uri="{FF2B5EF4-FFF2-40B4-BE49-F238E27FC236}">
                <a16:creationId xmlns:a16="http://schemas.microsoft.com/office/drawing/2014/main" id="{32805E03-E58D-2FC7-3B42-BDD3B3193919}"/>
              </a:ext>
            </a:extLst>
          </p:cNvPr>
          <p:cNvSpPr/>
          <p:nvPr/>
        </p:nvSpPr>
        <p:spPr>
          <a:xfrm>
            <a:off x="1606737" y="946483"/>
            <a:ext cx="2123233"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 name="Arrow: Right 3">
            <a:extLst>
              <a:ext uri="{FF2B5EF4-FFF2-40B4-BE49-F238E27FC236}">
                <a16:creationId xmlns:a16="http://schemas.microsoft.com/office/drawing/2014/main" id="{A0941ED2-5F5E-86AE-EB88-58171A53CBAD}"/>
              </a:ext>
            </a:extLst>
          </p:cNvPr>
          <p:cNvSpPr/>
          <p:nvPr/>
        </p:nvSpPr>
        <p:spPr>
          <a:xfrm>
            <a:off x="4073946" y="1183061"/>
            <a:ext cx="634482" cy="37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Flowchart: Alternate Process 4">
            <a:extLst>
              <a:ext uri="{FF2B5EF4-FFF2-40B4-BE49-F238E27FC236}">
                <a16:creationId xmlns:a16="http://schemas.microsoft.com/office/drawing/2014/main" id="{C1F8129F-AC40-3B87-814F-83914872D4B2}"/>
              </a:ext>
            </a:extLst>
          </p:cNvPr>
          <p:cNvSpPr/>
          <p:nvPr/>
        </p:nvSpPr>
        <p:spPr>
          <a:xfrm>
            <a:off x="5053637" y="946483"/>
            <a:ext cx="2123233"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6" name="Arrow: Right 5">
            <a:extLst>
              <a:ext uri="{FF2B5EF4-FFF2-40B4-BE49-F238E27FC236}">
                <a16:creationId xmlns:a16="http://schemas.microsoft.com/office/drawing/2014/main" id="{68226004-A088-12E9-9522-2853D299B991}"/>
              </a:ext>
            </a:extLst>
          </p:cNvPr>
          <p:cNvSpPr/>
          <p:nvPr/>
        </p:nvSpPr>
        <p:spPr>
          <a:xfrm>
            <a:off x="7522079" y="1183061"/>
            <a:ext cx="667661" cy="37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Flowchart: Alternate Process 6">
            <a:extLst>
              <a:ext uri="{FF2B5EF4-FFF2-40B4-BE49-F238E27FC236}">
                <a16:creationId xmlns:a16="http://schemas.microsoft.com/office/drawing/2014/main" id="{0E0B03D0-1BB7-DFAC-B490-A72FB78FBD90}"/>
              </a:ext>
            </a:extLst>
          </p:cNvPr>
          <p:cNvSpPr/>
          <p:nvPr/>
        </p:nvSpPr>
        <p:spPr>
          <a:xfrm>
            <a:off x="8534949" y="946483"/>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 name="Arrow: Right 7">
            <a:extLst>
              <a:ext uri="{FF2B5EF4-FFF2-40B4-BE49-F238E27FC236}">
                <a16:creationId xmlns:a16="http://schemas.microsoft.com/office/drawing/2014/main" id="{799E35CC-0DB2-7329-86C4-B9103E866243}"/>
              </a:ext>
            </a:extLst>
          </p:cNvPr>
          <p:cNvSpPr/>
          <p:nvPr/>
        </p:nvSpPr>
        <p:spPr>
          <a:xfrm>
            <a:off x="4011738" y="4447296"/>
            <a:ext cx="667661" cy="37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9" name="Flowchart: Alternate Process 8">
            <a:extLst>
              <a:ext uri="{FF2B5EF4-FFF2-40B4-BE49-F238E27FC236}">
                <a16:creationId xmlns:a16="http://schemas.microsoft.com/office/drawing/2014/main" id="{D8AAF6C1-294D-9FD0-AB61-B6EA7C8ADF21}"/>
              </a:ext>
            </a:extLst>
          </p:cNvPr>
          <p:cNvSpPr/>
          <p:nvPr/>
        </p:nvSpPr>
        <p:spPr>
          <a:xfrm>
            <a:off x="1514270" y="4312101"/>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Flowchart: Alternate Process 9">
            <a:extLst>
              <a:ext uri="{FF2B5EF4-FFF2-40B4-BE49-F238E27FC236}">
                <a16:creationId xmlns:a16="http://schemas.microsoft.com/office/drawing/2014/main" id="{A6040398-E91D-D319-5CF2-F45666315202}"/>
              </a:ext>
            </a:extLst>
          </p:cNvPr>
          <p:cNvSpPr/>
          <p:nvPr/>
        </p:nvSpPr>
        <p:spPr>
          <a:xfrm>
            <a:off x="8534949" y="2650620"/>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1" name="Arrow: Left 10">
            <a:extLst>
              <a:ext uri="{FF2B5EF4-FFF2-40B4-BE49-F238E27FC236}">
                <a16:creationId xmlns:a16="http://schemas.microsoft.com/office/drawing/2014/main" id="{82565BB6-8733-67FC-3814-1C807D7215D5}"/>
              </a:ext>
            </a:extLst>
          </p:cNvPr>
          <p:cNvSpPr/>
          <p:nvPr/>
        </p:nvSpPr>
        <p:spPr>
          <a:xfrm>
            <a:off x="7522078" y="2887198"/>
            <a:ext cx="667661" cy="37054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2" name="Flowchart: Alternate Process 11">
            <a:extLst>
              <a:ext uri="{FF2B5EF4-FFF2-40B4-BE49-F238E27FC236}">
                <a16:creationId xmlns:a16="http://schemas.microsoft.com/office/drawing/2014/main" id="{2AD9274F-FC6B-7C46-3911-016412A74483}"/>
              </a:ext>
            </a:extLst>
          </p:cNvPr>
          <p:cNvSpPr/>
          <p:nvPr/>
        </p:nvSpPr>
        <p:spPr>
          <a:xfrm>
            <a:off x="5008020" y="2650620"/>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3" name="Arrow: Left 12">
            <a:extLst>
              <a:ext uri="{FF2B5EF4-FFF2-40B4-BE49-F238E27FC236}">
                <a16:creationId xmlns:a16="http://schemas.microsoft.com/office/drawing/2014/main" id="{2E64DFEF-CDCC-AC0E-EF1B-B67224E303EB}"/>
              </a:ext>
            </a:extLst>
          </p:cNvPr>
          <p:cNvSpPr/>
          <p:nvPr/>
        </p:nvSpPr>
        <p:spPr>
          <a:xfrm>
            <a:off x="4028328" y="2887198"/>
            <a:ext cx="634482" cy="37054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4" name="Flowchart: Alternate Process 13">
            <a:extLst>
              <a:ext uri="{FF2B5EF4-FFF2-40B4-BE49-F238E27FC236}">
                <a16:creationId xmlns:a16="http://schemas.microsoft.com/office/drawing/2014/main" id="{1F109330-CEA0-14CF-005F-7263B4920DCC}"/>
              </a:ext>
            </a:extLst>
          </p:cNvPr>
          <p:cNvSpPr/>
          <p:nvPr/>
        </p:nvSpPr>
        <p:spPr>
          <a:xfrm>
            <a:off x="1514270" y="2650620"/>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5" name="Arrow: Down 14">
            <a:extLst>
              <a:ext uri="{FF2B5EF4-FFF2-40B4-BE49-F238E27FC236}">
                <a16:creationId xmlns:a16="http://schemas.microsoft.com/office/drawing/2014/main" id="{5A382EEE-AFFD-E4B2-03AC-9C5D53FCD478}"/>
              </a:ext>
            </a:extLst>
          </p:cNvPr>
          <p:cNvSpPr/>
          <p:nvPr/>
        </p:nvSpPr>
        <p:spPr>
          <a:xfrm>
            <a:off x="2369576" y="3709959"/>
            <a:ext cx="458236" cy="37106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6" name="Arrow: Down 15">
            <a:extLst>
              <a:ext uri="{FF2B5EF4-FFF2-40B4-BE49-F238E27FC236}">
                <a16:creationId xmlns:a16="http://schemas.microsoft.com/office/drawing/2014/main" id="{ACC6694F-C543-4A93-DE3F-3D806E808E4F}"/>
              </a:ext>
            </a:extLst>
          </p:cNvPr>
          <p:cNvSpPr/>
          <p:nvPr/>
        </p:nvSpPr>
        <p:spPr>
          <a:xfrm>
            <a:off x="9460582" y="2023520"/>
            <a:ext cx="458236" cy="371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7" name="Flowchart: Alternate Process 16">
            <a:extLst>
              <a:ext uri="{FF2B5EF4-FFF2-40B4-BE49-F238E27FC236}">
                <a16:creationId xmlns:a16="http://schemas.microsoft.com/office/drawing/2014/main" id="{32F90D6C-497B-C115-7EF4-BE3F6E5E168E}"/>
              </a:ext>
            </a:extLst>
          </p:cNvPr>
          <p:cNvSpPr/>
          <p:nvPr/>
        </p:nvSpPr>
        <p:spPr>
          <a:xfrm>
            <a:off x="5008020" y="4312101"/>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Arrow: Right 17">
            <a:extLst>
              <a:ext uri="{FF2B5EF4-FFF2-40B4-BE49-F238E27FC236}">
                <a16:creationId xmlns:a16="http://schemas.microsoft.com/office/drawing/2014/main" id="{EB62064A-81C2-F0B1-853E-07D49F19D58B}"/>
              </a:ext>
            </a:extLst>
          </p:cNvPr>
          <p:cNvSpPr/>
          <p:nvPr/>
        </p:nvSpPr>
        <p:spPr>
          <a:xfrm>
            <a:off x="7522077" y="4447296"/>
            <a:ext cx="667661" cy="370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9" name="Flowchart: Alternate Process 18">
            <a:extLst>
              <a:ext uri="{FF2B5EF4-FFF2-40B4-BE49-F238E27FC236}">
                <a16:creationId xmlns:a16="http://schemas.microsoft.com/office/drawing/2014/main" id="{D74E6D3B-C1BC-7DD7-4DD2-37DBBBDC6E20}"/>
              </a:ext>
            </a:extLst>
          </p:cNvPr>
          <p:cNvSpPr/>
          <p:nvPr/>
        </p:nvSpPr>
        <p:spPr>
          <a:xfrm>
            <a:off x="8534947" y="4312101"/>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B5315439-3CEF-0160-39B3-D55F1E53752D}"/>
              </a:ext>
            </a:extLst>
          </p:cNvPr>
          <p:cNvSpPr/>
          <p:nvPr/>
        </p:nvSpPr>
        <p:spPr>
          <a:xfrm>
            <a:off x="8605276" y="5842535"/>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Arrow: Down 20">
            <a:extLst>
              <a:ext uri="{FF2B5EF4-FFF2-40B4-BE49-F238E27FC236}">
                <a16:creationId xmlns:a16="http://schemas.microsoft.com/office/drawing/2014/main" id="{3A703719-F9FF-1AB6-EB37-233EA248CE7A}"/>
              </a:ext>
            </a:extLst>
          </p:cNvPr>
          <p:cNvSpPr/>
          <p:nvPr/>
        </p:nvSpPr>
        <p:spPr>
          <a:xfrm>
            <a:off x="9390253" y="5375899"/>
            <a:ext cx="458236" cy="3235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2" name="Arrow: Left 21">
            <a:extLst>
              <a:ext uri="{FF2B5EF4-FFF2-40B4-BE49-F238E27FC236}">
                <a16:creationId xmlns:a16="http://schemas.microsoft.com/office/drawing/2014/main" id="{4765E7D8-51DC-1474-63FC-743B6A649A3F}"/>
              </a:ext>
            </a:extLst>
          </p:cNvPr>
          <p:cNvSpPr/>
          <p:nvPr/>
        </p:nvSpPr>
        <p:spPr>
          <a:xfrm>
            <a:off x="7522077" y="6151433"/>
            <a:ext cx="667661" cy="37054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3" name="Flowchart: Alternate Process 22">
            <a:extLst>
              <a:ext uri="{FF2B5EF4-FFF2-40B4-BE49-F238E27FC236}">
                <a16:creationId xmlns:a16="http://schemas.microsoft.com/office/drawing/2014/main" id="{ADF7CC84-9C1D-189C-6171-786C541DA3DE}"/>
              </a:ext>
            </a:extLst>
          </p:cNvPr>
          <p:cNvSpPr/>
          <p:nvPr/>
        </p:nvSpPr>
        <p:spPr>
          <a:xfrm>
            <a:off x="5008020" y="5842535"/>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7BC576F9-F916-D5AB-2696-94291C5C1EA2}"/>
              </a:ext>
            </a:extLst>
          </p:cNvPr>
          <p:cNvSpPr/>
          <p:nvPr/>
        </p:nvSpPr>
        <p:spPr>
          <a:xfrm>
            <a:off x="1511815" y="5842535"/>
            <a:ext cx="2168848" cy="988125"/>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Arrow: Left 24">
            <a:extLst>
              <a:ext uri="{FF2B5EF4-FFF2-40B4-BE49-F238E27FC236}">
                <a16:creationId xmlns:a16="http://schemas.microsoft.com/office/drawing/2014/main" id="{15337F69-2A6A-2FF9-BAD5-9126CBCA7CD2}"/>
              </a:ext>
            </a:extLst>
          </p:cNvPr>
          <p:cNvSpPr/>
          <p:nvPr/>
        </p:nvSpPr>
        <p:spPr>
          <a:xfrm>
            <a:off x="3958000" y="6151433"/>
            <a:ext cx="634482" cy="37054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5088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F124-E6A1-47AA-88C4-06D9B6258EEB}"/>
              </a:ext>
            </a:extLst>
          </p:cNvPr>
          <p:cNvSpPr>
            <a:spLocks noGrp="1"/>
          </p:cNvSpPr>
          <p:nvPr>
            <p:ph type="title"/>
          </p:nvPr>
        </p:nvSpPr>
        <p:spPr>
          <a:xfrm>
            <a:off x="838200" y="1"/>
            <a:ext cx="10515600" cy="1251284"/>
          </a:xfrm>
        </p:spPr>
        <p:txBody>
          <a:bodyPr/>
          <a:lstStyle/>
          <a:p>
            <a:pPr algn="ctr"/>
            <a:r>
              <a:rPr lang="en-IN" dirty="0"/>
              <a:t>Exploratory Data Analysis Steps</a:t>
            </a:r>
          </a:p>
        </p:txBody>
      </p:sp>
      <p:sp>
        <p:nvSpPr>
          <p:cNvPr id="3" name="Content Placeholder 2">
            <a:extLst>
              <a:ext uri="{FF2B5EF4-FFF2-40B4-BE49-F238E27FC236}">
                <a16:creationId xmlns:a16="http://schemas.microsoft.com/office/drawing/2014/main" id="{8CA04B91-3FB0-7692-CD09-2A1A6169BA24}"/>
              </a:ext>
            </a:extLst>
          </p:cNvPr>
          <p:cNvSpPr>
            <a:spLocks noGrp="1"/>
          </p:cNvSpPr>
          <p:nvPr>
            <p:ph idx="1"/>
          </p:nvPr>
        </p:nvSpPr>
        <p:spPr>
          <a:xfrm>
            <a:off x="224589" y="1138989"/>
            <a:ext cx="11823031" cy="5719010"/>
          </a:xfrm>
        </p:spPr>
        <p:txBody>
          <a:bodyPr>
            <a:normAutofit fontScale="85000" lnSpcReduction="20000"/>
          </a:bodyPr>
          <a:lstStyle/>
          <a:p>
            <a:pPr marL="285750" indent="-285750" algn="just">
              <a:buFont typeface="Wingdings" panose="05000000000000000000" pitchFamily="2" charset="2"/>
              <a:buChar char="Ø"/>
            </a:pPr>
            <a:r>
              <a:rPr lang="en-US" sz="2800" dirty="0">
                <a:latin typeface="Century" panose="02040604050505020304" pitchFamily="18" charset="0"/>
              </a:rPr>
              <a:t>Importing necessary libraries and importing datasets as a data frame.</a:t>
            </a:r>
          </a:p>
          <a:p>
            <a:pPr marL="285750" indent="-285750" algn="just">
              <a:buFont typeface="Wingdings" panose="05000000000000000000" pitchFamily="2" charset="2"/>
              <a:buChar char="Ø"/>
            </a:pPr>
            <a:r>
              <a:rPr lang="en-IN" sz="2800"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several unique values present, info, finding zero values, etc.</a:t>
            </a:r>
          </a:p>
          <a:p>
            <a:pPr marL="342900" lvl="0" indent="-342900" algn="just">
              <a:lnSpc>
                <a:spcPct val="107000"/>
              </a:lnSpc>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Checked for null values and find null and no null values. But, find white spaces so we removed them.</a:t>
            </a:r>
          </a:p>
          <a:p>
            <a:pPr marL="342900" lvl="0" indent="-342900" algn="just">
              <a:lnSpc>
                <a:spcPct val="107000"/>
              </a:lnSpc>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spams and not spam texts.</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count plots like pie plots, count plots, and word clouds for each label.</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a new column as </a:t>
            </a:r>
            <a:r>
              <a:rPr lang="en-IN" sz="2800" dirty="0" err="1">
                <a:effectLst/>
                <a:latin typeface="Century" panose="02040604050505020304" pitchFamily="18" charset="0"/>
                <a:ea typeface="Times New Roman" panose="02020603050405020304" pitchFamily="18" charset="0"/>
                <a:cs typeface="Calibri" panose="020F0502020204030204" pitchFamily="34" charset="0"/>
              </a:rPr>
              <a:t>text_nlp</a:t>
            </a:r>
            <a:r>
              <a:rPr lang="en-IN" sz="2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2800" dirty="0">
                <a:effectLst/>
                <a:latin typeface="Century" panose="02040604050505020304" pitchFamily="18" charset="0"/>
                <a:ea typeface="Calibri" panose="020F0502020204030204" pitchFamily="34" charset="0"/>
              </a:rPr>
              <a:t>After getting cleaned data used the TF-IDF vectorizer.</a:t>
            </a:r>
            <a:endParaRPr lang="en-IN" sz="280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2800" dirty="0">
              <a:latin typeface="Century" panose="02040604050505020304" pitchFamily="18" charset="0"/>
              <a:cs typeface="Times New Roman" panose="02020603050405020304" pitchFamily="18" charset="0"/>
            </a:endParaRPr>
          </a:p>
          <a:p>
            <a:endParaRPr lang="en-IN" sz="2800" dirty="0"/>
          </a:p>
          <a:p>
            <a:endParaRPr lang="en-IN" dirty="0"/>
          </a:p>
        </p:txBody>
      </p:sp>
    </p:spTree>
    <p:extLst>
      <p:ext uri="{BB962C8B-B14F-4D97-AF65-F5344CB8AC3E}">
        <p14:creationId xmlns:p14="http://schemas.microsoft.com/office/powerpoint/2010/main" val="417046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6D85-0389-9F60-5C3A-35AF1506041C}"/>
              </a:ext>
            </a:extLst>
          </p:cNvPr>
          <p:cNvSpPr>
            <a:spLocks noGrp="1"/>
          </p:cNvSpPr>
          <p:nvPr>
            <p:ph type="title"/>
          </p:nvPr>
        </p:nvSpPr>
        <p:spPr>
          <a:xfrm>
            <a:off x="838200" y="1"/>
            <a:ext cx="10515600" cy="705852"/>
          </a:xfrm>
        </p:spPr>
        <p:txBody>
          <a:bodyPr/>
          <a:lstStyle/>
          <a:p>
            <a:pPr algn="ctr"/>
            <a:r>
              <a:rPr lang="en-IN" dirty="0"/>
              <a:t>Data Analysis Steps Done</a:t>
            </a:r>
          </a:p>
        </p:txBody>
      </p:sp>
      <p:sp>
        <p:nvSpPr>
          <p:cNvPr id="3" name="Content Placeholder 2">
            <a:extLst>
              <a:ext uri="{FF2B5EF4-FFF2-40B4-BE49-F238E27FC236}">
                <a16:creationId xmlns:a16="http://schemas.microsoft.com/office/drawing/2014/main" id="{85741C0D-79B8-4968-B214-4D1279FE6E53}"/>
              </a:ext>
            </a:extLst>
          </p:cNvPr>
          <p:cNvSpPr>
            <a:spLocks noGrp="1"/>
          </p:cNvSpPr>
          <p:nvPr>
            <p:ph idx="1"/>
          </p:nvPr>
        </p:nvSpPr>
        <p:spPr>
          <a:xfrm>
            <a:off x="144379" y="705853"/>
            <a:ext cx="11871157" cy="6152146"/>
          </a:xfrm>
        </p:spPr>
        <p:txBody>
          <a:bodyPr>
            <a:normAutofit fontScale="92500" lnSpcReduction="10000"/>
          </a:bodyPr>
          <a:lstStyle/>
          <a:p>
            <a:pPr marL="285750" indent="-285750" algn="just">
              <a:buFont typeface="Wingdings" panose="05000000000000000000" pitchFamily="2" charset="2"/>
              <a:buChar char="v"/>
            </a:pPr>
            <a:r>
              <a:rPr lang="en-US" sz="2400" dirty="0">
                <a:latin typeface="Century" panose="02040604050505020304" pitchFamily="18" charset="0"/>
              </a:rPr>
              <a:t>I have extracted some features and removed the feature where null values are present a lot of for to improve data normality and linearity.</a:t>
            </a:r>
          </a:p>
          <a:p>
            <a:pPr marL="285750" indent="-285750" algn="just">
              <a:buFont typeface="Wingdings" panose="05000000000000000000" pitchFamily="2" charset="2"/>
              <a:buChar char="v"/>
            </a:pPr>
            <a:r>
              <a:rPr lang="en-US" sz="2400" dirty="0">
                <a:latin typeface="Century" panose="02040604050505020304" pitchFamily="18" charset="0"/>
              </a:rPr>
              <a:t>Done text pre-processing </a:t>
            </a:r>
            <a:r>
              <a:rPr lang="en-IN" sz="24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p>
          <a:p>
            <a:pPr marL="285750" indent="-285750" algn="just">
              <a:buFont typeface="Wingdings" panose="05000000000000000000" pitchFamily="2" charset="2"/>
              <a:buChar char="v"/>
            </a:pPr>
            <a:r>
              <a:rPr lang="en-IN" sz="2400" dirty="0">
                <a:effectLst/>
                <a:latin typeface="Century" panose="02040604050505020304" pitchFamily="18" charset="0"/>
                <a:ea typeface="Times New Roman" panose="02020603050405020304" pitchFamily="18" charset="0"/>
                <a:cs typeface="Calibri" panose="020F0502020204030204" pitchFamily="34" charset="0"/>
              </a:rPr>
              <a:t>Then created a new column as </a:t>
            </a:r>
            <a:r>
              <a:rPr lang="en-IN" sz="2400" dirty="0">
                <a:latin typeface="Century" panose="02040604050505020304" pitchFamily="18" charset="0"/>
                <a:ea typeface="Times New Roman" panose="02020603050405020304" pitchFamily="18" charset="0"/>
                <a:cs typeface="Calibri" panose="020F0502020204030204" pitchFamily="34" charset="0"/>
              </a:rPr>
              <a:t>text nlp </a:t>
            </a:r>
            <a:r>
              <a:rPr lang="en-IN" sz="2400" dirty="0">
                <a:effectLst/>
                <a:latin typeface="Century" panose="02040604050505020304" pitchFamily="18" charset="0"/>
                <a:ea typeface="Times New Roman" panose="02020603050405020304" pitchFamily="18" charset="0"/>
                <a:cs typeface="Calibri" panose="020F0502020204030204" pitchFamily="34" charset="0"/>
              </a:rPr>
              <a:t>after cleaning the data. All these steps were done on both train and test datasets. </a:t>
            </a:r>
            <a:endParaRPr lang="en-US" sz="2400" dirty="0">
              <a:latin typeface="Century" panose="02040604050505020304" pitchFamily="18" charset="0"/>
            </a:endParaRPr>
          </a:p>
          <a:p>
            <a:pPr marL="285750" indent="-285750" algn="just">
              <a:buFont typeface="Wingdings" panose="05000000000000000000" pitchFamily="2" charset="2"/>
              <a:buChar char="v"/>
            </a:pPr>
            <a:r>
              <a:rPr lang="en-IN" sz="2400" dirty="0">
                <a:effectLst/>
                <a:latin typeface="Century" panose="02040604050505020304" pitchFamily="18" charset="0"/>
                <a:ea typeface="Calibri" panose="020F0502020204030204" pitchFamily="34" charset="0"/>
                <a:cs typeface="Calibri" panose="020F0502020204030204" pitchFamily="34" charset="0"/>
              </a:rPr>
              <a:t>After getting cleaned data used the TF-IDF vectorizer. It’ll help to transform the text data into a feature vector that can be used as input modeling. It is a common algorithm to transform the text into numbers. It measures the originality of a word by comparing the frequency of appearance of a word in a document with the number of documents the words appear in.</a:t>
            </a:r>
            <a:endParaRPr lang="en-US" sz="2400" dirty="0">
              <a:latin typeface="Century" panose="02040604050505020304" pitchFamily="18" charset="0"/>
            </a:endParaRPr>
          </a:p>
          <a:p>
            <a:pPr marL="285750" indent="-285750" algn="just">
              <a:buFont typeface="Wingdings" panose="05000000000000000000" pitchFamily="2" charset="2"/>
              <a:buChar char="v"/>
            </a:pPr>
            <a:r>
              <a:rPr lang="en-US" sz="2400" dirty="0">
                <a:latin typeface="Century" panose="02040604050505020304" pitchFamily="18" charset="0"/>
              </a:rPr>
              <a:t>Split train and test to build machine learning models. The model-building process will be shown in further steps.</a:t>
            </a:r>
            <a:endParaRPr lang="en-IN" sz="2400" dirty="0">
              <a:latin typeface="Century" panose="02040604050505020304" pitchFamily="18" charset="0"/>
            </a:endParaRPr>
          </a:p>
          <a:p>
            <a:endParaRPr lang="en-IN" sz="2400" dirty="0"/>
          </a:p>
          <a:p>
            <a:endParaRPr lang="en-IN" sz="2400" dirty="0"/>
          </a:p>
        </p:txBody>
      </p:sp>
    </p:spTree>
    <p:extLst>
      <p:ext uri="{BB962C8B-B14F-4D97-AF65-F5344CB8AC3E}">
        <p14:creationId xmlns:p14="http://schemas.microsoft.com/office/powerpoint/2010/main" val="1068194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1444</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Bookman Old Style</vt:lpstr>
      <vt:lpstr>Calibri</vt:lpstr>
      <vt:lpstr>Century</vt:lpstr>
      <vt:lpstr>Century Gothic</vt:lpstr>
      <vt:lpstr>SourceSansPro</vt:lpstr>
      <vt:lpstr>tahoma</vt:lpstr>
      <vt:lpstr>Trebuchet MS</vt:lpstr>
      <vt:lpstr>urw-din</vt:lpstr>
      <vt:lpstr>Wingdings</vt:lpstr>
      <vt:lpstr>Wingdings 3</vt:lpstr>
      <vt:lpstr>Ion</vt:lpstr>
      <vt:lpstr>Presentation On Fraud News Detection</vt:lpstr>
      <vt:lpstr>Agenda</vt:lpstr>
      <vt:lpstr>Introduction</vt:lpstr>
      <vt:lpstr>Problem Statements</vt:lpstr>
      <vt:lpstr>Problem Understanding</vt:lpstr>
      <vt:lpstr>Importance of Fraud News Detection</vt:lpstr>
      <vt:lpstr>PowerPoint Presentation</vt:lpstr>
      <vt:lpstr>Exploratory Data Analysis Steps</vt:lpstr>
      <vt:lpstr>Data Analysis Steps Done</vt:lpstr>
      <vt:lpstr>Model Building</vt:lpstr>
      <vt:lpstr>First, create instances for different classifiers and then listed down the models that will be appended for further evaluation in for loop</vt:lpstr>
      <vt:lpstr>PowerPoint Presentation</vt:lpstr>
      <vt:lpstr>Hyper Parameter Of Random Forest Classifier</vt:lpstr>
      <vt:lpstr>I have saved my final best model by joblib library in pkl format and loaded the saved model for prediction </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Fraud News Detection</dc:title>
  <dc:creator>aashish.rathor0022@outlook.com</dc:creator>
  <cp:lastModifiedBy>aashish.rathor0022@outlook.com</cp:lastModifiedBy>
  <cp:revision>1</cp:revision>
  <dcterms:created xsi:type="dcterms:W3CDTF">2023-01-08T07:56:32Z</dcterms:created>
  <dcterms:modified xsi:type="dcterms:W3CDTF">2023-01-08T08:32:50Z</dcterms:modified>
</cp:coreProperties>
</file>