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3" r:id="rId1"/>
  </p:sldMasterIdLst>
  <p:sldIdLst>
    <p:sldId id="256" r:id="rId2"/>
    <p:sldId id="257" r:id="rId3"/>
    <p:sldId id="258" r:id="rId4"/>
    <p:sldId id="259" r:id="rId5"/>
    <p:sldId id="260" r:id="rId6"/>
    <p:sldId id="261" r:id="rId7"/>
    <p:sldId id="262" r:id="rId8"/>
    <p:sldId id="264" r:id="rId9"/>
    <p:sldId id="265" r:id="rId10"/>
    <p:sldId id="266" r:id="rId11"/>
    <p:sldId id="267" r:id="rId12"/>
    <p:sldId id="268" r:id="rId13"/>
    <p:sldId id="269" r:id="rId14"/>
    <p:sldId id="270" r:id="rId15"/>
    <p:sldId id="271" r:id="rId16"/>
    <p:sldId id="272"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54" d="100"/>
          <a:sy n="54" d="100"/>
        </p:scale>
        <p:origin x="792"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A91A180-FEEA-4028-B061-52D510268022}" type="datetimeFigureOut">
              <a:rPr lang="en-IN" smtClean="0"/>
              <a:t>26-12-2022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F48F02A-8B7D-4812-B7E7-646B31F67A03}" type="slidenum">
              <a:rPr lang="en-IN" smtClean="0"/>
              <a:t>‹#›</a:t>
            </a:fld>
            <a:endParaRPr lang="en-IN"/>
          </a:p>
        </p:txBody>
      </p:sp>
    </p:spTree>
    <p:extLst>
      <p:ext uri="{BB962C8B-B14F-4D97-AF65-F5344CB8AC3E}">
        <p14:creationId xmlns:p14="http://schemas.microsoft.com/office/powerpoint/2010/main" val="23105849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A91A180-FEEA-4028-B061-52D510268022}" type="datetimeFigureOut">
              <a:rPr lang="en-IN" smtClean="0"/>
              <a:t>26-12-2022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F48F02A-8B7D-4812-B7E7-646B31F67A03}" type="slidenum">
              <a:rPr lang="en-IN" smtClean="0"/>
              <a:t>‹#›</a:t>
            </a:fld>
            <a:endParaRPr lang="en-IN"/>
          </a:p>
        </p:txBody>
      </p:sp>
    </p:spTree>
    <p:extLst>
      <p:ext uri="{BB962C8B-B14F-4D97-AF65-F5344CB8AC3E}">
        <p14:creationId xmlns:p14="http://schemas.microsoft.com/office/powerpoint/2010/main" val="11349097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A91A180-FEEA-4028-B061-52D510268022}" type="datetimeFigureOut">
              <a:rPr lang="en-IN" smtClean="0"/>
              <a:t>26-12-2022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F48F02A-8B7D-4812-B7E7-646B31F67A03}"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2706678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A91A180-FEEA-4028-B061-52D510268022}" type="datetimeFigureOut">
              <a:rPr lang="en-IN" smtClean="0"/>
              <a:t>26-12-2022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F48F02A-8B7D-4812-B7E7-646B31F67A03}" type="slidenum">
              <a:rPr lang="en-IN" smtClean="0"/>
              <a:t>‹#›</a:t>
            </a:fld>
            <a:endParaRPr lang="en-IN"/>
          </a:p>
        </p:txBody>
      </p:sp>
    </p:spTree>
    <p:extLst>
      <p:ext uri="{BB962C8B-B14F-4D97-AF65-F5344CB8AC3E}">
        <p14:creationId xmlns:p14="http://schemas.microsoft.com/office/powerpoint/2010/main" val="5851811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A91A180-FEEA-4028-B061-52D510268022}" type="datetimeFigureOut">
              <a:rPr lang="en-IN" smtClean="0"/>
              <a:t>26-12-2022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F48F02A-8B7D-4812-B7E7-646B31F67A03}"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360207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A91A180-FEEA-4028-B061-52D510268022}" type="datetimeFigureOut">
              <a:rPr lang="en-IN" smtClean="0"/>
              <a:t>26-12-2022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F48F02A-8B7D-4812-B7E7-646B31F67A03}" type="slidenum">
              <a:rPr lang="en-IN" smtClean="0"/>
              <a:t>‹#›</a:t>
            </a:fld>
            <a:endParaRPr lang="en-IN"/>
          </a:p>
        </p:txBody>
      </p:sp>
    </p:spTree>
    <p:extLst>
      <p:ext uri="{BB962C8B-B14F-4D97-AF65-F5344CB8AC3E}">
        <p14:creationId xmlns:p14="http://schemas.microsoft.com/office/powerpoint/2010/main" val="42848307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A91A180-FEEA-4028-B061-52D510268022}" type="datetimeFigureOut">
              <a:rPr lang="en-IN" smtClean="0"/>
              <a:t>26-12-2022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F48F02A-8B7D-4812-B7E7-646B31F67A03}" type="slidenum">
              <a:rPr lang="en-IN" smtClean="0"/>
              <a:t>‹#›</a:t>
            </a:fld>
            <a:endParaRPr lang="en-IN"/>
          </a:p>
        </p:txBody>
      </p:sp>
    </p:spTree>
    <p:extLst>
      <p:ext uri="{BB962C8B-B14F-4D97-AF65-F5344CB8AC3E}">
        <p14:creationId xmlns:p14="http://schemas.microsoft.com/office/powerpoint/2010/main" val="29077592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A91A180-FEEA-4028-B061-52D510268022}" type="datetimeFigureOut">
              <a:rPr lang="en-IN" smtClean="0"/>
              <a:t>26-12-2022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F48F02A-8B7D-4812-B7E7-646B31F67A03}" type="slidenum">
              <a:rPr lang="en-IN" smtClean="0"/>
              <a:t>‹#›</a:t>
            </a:fld>
            <a:endParaRPr lang="en-IN"/>
          </a:p>
        </p:txBody>
      </p:sp>
    </p:spTree>
    <p:extLst>
      <p:ext uri="{BB962C8B-B14F-4D97-AF65-F5344CB8AC3E}">
        <p14:creationId xmlns:p14="http://schemas.microsoft.com/office/powerpoint/2010/main" val="10323685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1_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A91A180-FEEA-4028-B061-52D510268022}" type="datetimeFigureOut">
              <a:rPr lang="en-IN" smtClean="0"/>
              <a:t>26-12-2022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F48F02A-8B7D-4812-B7E7-646B31F67A03}" type="slidenum">
              <a:rPr lang="en-IN" smtClean="0"/>
              <a:t>‹#›</a:t>
            </a:fld>
            <a:endParaRPr lang="en-IN"/>
          </a:p>
        </p:txBody>
      </p:sp>
    </p:spTree>
    <p:extLst>
      <p:ext uri="{BB962C8B-B14F-4D97-AF65-F5344CB8AC3E}">
        <p14:creationId xmlns:p14="http://schemas.microsoft.com/office/powerpoint/2010/main" val="22915874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A91A180-FEEA-4028-B061-52D510268022}" type="datetimeFigureOut">
              <a:rPr lang="en-IN" smtClean="0"/>
              <a:t>26-12-2022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F48F02A-8B7D-4812-B7E7-646B31F67A03}" type="slidenum">
              <a:rPr lang="en-IN" smtClean="0"/>
              <a:t>‹#›</a:t>
            </a:fld>
            <a:endParaRPr lang="en-IN"/>
          </a:p>
        </p:txBody>
      </p:sp>
    </p:spTree>
    <p:extLst>
      <p:ext uri="{BB962C8B-B14F-4D97-AF65-F5344CB8AC3E}">
        <p14:creationId xmlns:p14="http://schemas.microsoft.com/office/powerpoint/2010/main" val="9007783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A91A180-FEEA-4028-B061-52D510268022}" type="datetimeFigureOut">
              <a:rPr lang="en-IN" smtClean="0"/>
              <a:t>26-12-2022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F48F02A-8B7D-4812-B7E7-646B31F67A03}" type="slidenum">
              <a:rPr lang="en-IN" smtClean="0"/>
              <a:t>‹#›</a:t>
            </a:fld>
            <a:endParaRPr lang="en-IN"/>
          </a:p>
        </p:txBody>
      </p:sp>
    </p:spTree>
    <p:extLst>
      <p:ext uri="{BB962C8B-B14F-4D97-AF65-F5344CB8AC3E}">
        <p14:creationId xmlns:p14="http://schemas.microsoft.com/office/powerpoint/2010/main" val="18411306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A91A180-FEEA-4028-B061-52D510268022}" type="datetimeFigureOut">
              <a:rPr lang="en-IN" smtClean="0"/>
              <a:t>26-12-2022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F48F02A-8B7D-4812-B7E7-646B31F67A03}" type="slidenum">
              <a:rPr lang="en-IN" smtClean="0"/>
              <a:t>‹#›</a:t>
            </a:fld>
            <a:endParaRPr lang="en-IN"/>
          </a:p>
        </p:txBody>
      </p:sp>
    </p:spTree>
    <p:extLst>
      <p:ext uri="{BB962C8B-B14F-4D97-AF65-F5344CB8AC3E}">
        <p14:creationId xmlns:p14="http://schemas.microsoft.com/office/powerpoint/2010/main" val="28623418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A91A180-FEEA-4028-B061-52D510268022}" type="datetimeFigureOut">
              <a:rPr lang="en-IN" smtClean="0"/>
              <a:t>26-12-2022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F48F02A-8B7D-4812-B7E7-646B31F67A03}" type="slidenum">
              <a:rPr lang="en-IN" smtClean="0"/>
              <a:t>‹#›</a:t>
            </a:fld>
            <a:endParaRPr lang="en-IN"/>
          </a:p>
        </p:txBody>
      </p:sp>
    </p:spTree>
    <p:extLst>
      <p:ext uri="{BB962C8B-B14F-4D97-AF65-F5344CB8AC3E}">
        <p14:creationId xmlns:p14="http://schemas.microsoft.com/office/powerpoint/2010/main" val="2204532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A91A180-FEEA-4028-B061-52D510268022}" type="datetimeFigureOut">
              <a:rPr lang="en-IN" smtClean="0"/>
              <a:t>26-12-2022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F48F02A-8B7D-4812-B7E7-646B31F67A03}" type="slidenum">
              <a:rPr lang="en-IN" smtClean="0"/>
              <a:t>‹#›</a:t>
            </a:fld>
            <a:endParaRPr lang="en-IN"/>
          </a:p>
        </p:txBody>
      </p:sp>
    </p:spTree>
    <p:extLst>
      <p:ext uri="{BB962C8B-B14F-4D97-AF65-F5344CB8AC3E}">
        <p14:creationId xmlns:p14="http://schemas.microsoft.com/office/powerpoint/2010/main" val="41762414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A91A180-FEEA-4028-B061-52D510268022}" type="datetimeFigureOut">
              <a:rPr lang="en-IN" smtClean="0"/>
              <a:t>26-12-2022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F48F02A-8B7D-4812-B7E7-646B31F67A03}" type="slidenum">
              <a:rPr lang="en-IN" smtClean="0"/>
              <a:t>‹#›</a:t>
            </a:fld>
            <a:endParaRPr lang="en-IN"/>
          </a:p>
        </p:txBody>
      </p:sp>
    </p:spTree>
    <p:extLst>
      <p:ext uri="{BB962C8B-B14F-4D97-AF65-F5344CB8AC3E}">
        <p14:creationId xmlns:p14="http://schemas.microsoft.com/office/powerpoint/2010/main" val="35388471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A91A180-FEEA-4028-B061-52D510268022}" type="datetimeFigureOut">
              <a:rPr lang="en-IN" smtClean="0"/>
              <a:t>26-12-2022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F48F02A-8B7D-4812-B7E7-646B31F67A03}" type="slidenum">
              <a:rPr lang="en-IN" smtClean="0"/>
              <a:t>‹#›</a:t>
            </a:fld>
            <a:endParaRPr lang="en-IN"/>
          </a:p>
        </p:txBody>
      </p:sp>
    </p:spTree>
    <p:extLst>
      <p:ext uri="{BB962C8B-B14F-4D97-AF65-F5344CB8AC3E}">
        <p14:creationId xmlns:p14="http://schemas.microsoft.com/office/powerpoint/2010/main" val="17293145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A91A180-FEEA-4028-B061-52D510268022}" type="datetimeFigureOut">
              <a:rPr lang="en-IN" smtClean="0"/>
              <a:t>26-12-2022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F48F02A-8B7D-4812-B7E7-646B31F67A03}" type="slidenum">
              <a:rPr lang="en-IN" smtClean="0"/>
              <a:t>‹#›</a:t>
            </a:fld>
            <a:endParaRPr lang="en-IN"/>
          </a:p>
        </p:txBody>
      </p:sp>
    </p:spTree>
    <p:extLst>
      <p:ext uri="{BB962C8B-B14F-4D97-AF65-F5344CB8AC3E}">
        <p14:creationId xmlns:p14="http://schemas.microsoft.com/office/powerpoint/2010/main" val="8314322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A91A180-FEEA-4028-B061-52D510268022}" type="datetimeFigureOut">
              <a:rPr lang="en-IN" smtClean="0"/>
              <a:t>26-12-2022</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0F48F02A-8B7D-4812-B7E7-646B31F67A03}" type="slidenum">
              <a:rPr lang="en-IN" smtClean="0"/>
              <a:t>‹#›</a:t>
            </a:fld>
            <a:endParaRPr lang="en-IN"/>
          </a:p>
        </p:txBody>
      </p:sp>
    </p:spTree>
    <p:extLst>
      <p:ext uri="{BB962C8B-B14F-4D97-AF65-F5344CB8AC3E}">
        <p14:creationId xmlns:p14="http://schemas.microsoft.com/office/powerpoint/2010/main" val="1960666690"/>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 id="2147483726" r:id="rId13"/>
    <p:sldLayoutId id="2147483727" r:id="rId14"/>
    <p:sldLayoutId id="2147483728" r:id="rId15"/>
    <p:sldLayoutId id="2147483729" r:id="rId16"/>
    <p:sldLayoutId id="2147483730" r:id="rId17"/>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aarp.org/money/scams-fraud/info-2021/texts-smartphone.html" TargetMode="External"/><Relationship Id="rId2" Type="http://schemas.openxmlformats.org/officeDocument/2006/relationships/hyperlink" Target="https://reportfraud.ftc.gov/#/?orgcode=VZWL"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A8E442-492F-1ED4-A226-99A8652B37D9}"/>
              </a:ext>
            </a:extLst>
          </p:cNvPr>
          <p:cNvSpPr>
            <a:spLocks noGrp="1"/>
          </p:cNvSpPr>
          <p:nvPr>
            <p:ph type="ctrTitle"/>
          </p:nvPr>
        </p:nvSpPr>
        <p:spPr>
          <a:xfrm>
            <a:off x="1524000" y="1122363"/>
            <a:ext cx="9144000" cy="1556669"/>
          </a:xfrm>
        </p:spPr>
        <p:txBody>
          <a:bodyPr>
            <a:normAutofit fontScale="90000"/>
          </a:bodyPr>
          <a:lstStyle/>
          <a:p>
            <a:pPr algn="ctr"/>
            <a:r>
              <a:rPr lang="en-US" dirty="0"/>
              <a:t>Presentation on</a:t>
            </a:r>
            <a:br>
              <a:rPr lang="en-US" dirty="0"/>
            </a:br>
            <a:r>
              <a:rPr lang="en-US" dirty="0"/>
              <a:t>SPAM DETECTION TEXT</a:t>
            </a:r>
            <a:endParaRPr lang="en-IN" dirty="0"/>
          </a:p>
        </p:txBody>
      </p:sp>
      <p:sp>
        <p:nvSpPr>
          <p:cNvPr id="3" name="Subtitle 2">
            <a:extLst>
              <a:ext uri="{FF2B5EF4-FFF2-40B4-BE49-F238E27FC236}">
                <a16:creationId xmlns:a16="http://schemas.microsoft.com/office/drawing/2014/main" id="{50C14E34-EA33-71F4-3EA1-D72015590DE5}"/>
              </a:ext>
            </a:extLst>
          </p:cNvPr>
          <p:cNvSpPr>
            <a:spLocks noGrp="1"/>
          </p:cNvSpPr>
          <p:nvPr>
            <p:ph type="subTitle" idx="1"/>
          </p:nvPr>
        </p:nvSpPr>
        <p:spPr>
          <a:xfrm>
            <a:off x="1524000" y="4429918"/>
            <a:ext cx="9144000" cy="827881"/>
          </a:xfrm>
        </p:spPr>
        <p:txBody>
          <a:bodyPr/>
          <a:lstStyle/>
          <a:p>
            <a:endParaRPr lang="en-IN" dirty="0"/>
          </a:p>
        </p:txBody>
      </p:sp>
      <p:pic>
        <p:nvPicPr>
          <p:cNvPr id="1026" name="Picture 2" descr="Email Spam Detection Using Python &amp; Machine Learning - YouTube">
            <a:extLst>
              <a:ext uri="{FF2B5EF4-FFF2-40B4-BE49-F238E27FC236}">
                <a16:creationId xmlns:a16="http://schemas.microsoft.com/office/drawing/2014/main" id="{DFB5166C-D824-29E5-AFE2-AC99A7F4E8C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7094" y="3015916"/>
            <a:ext cx="11309685" cy="38420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024119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53426A-66BF-F149-F555-9BAE53AD1302}"/>
              </a:ext>
            </a:extLst>
          </p:cNvPr>
          <p:cNvSpPr>
            <a:spLocks noGrp="1"/>
          </p:cNvSpPr>
          <p:nvPr>
            <p:ph type="title"/>
          </p:nvPr>
        </p:nvSpPr>
        <p:spPr>
          <a:xfrm>
            <a:off x="646111" y="452718"/>
            <a:ext cx="9404723" cy="721658"/>
          </a:xfrm>
        </p:spPr>
        <p:txBody>
          <a:bodyPr/>
          <a:lstStyle/>
          <a:p>
            <a:pPr algn="ctr"/>
            <a:r>
              <a:rPr lang="en-US" dirty="0"/>
              <a:t>Model Building</a:t>
            </a:r>
            <a:endParaRPr lang="en-IN" dirty="0"/>
          </a:p>
        </p:txBody>
      </p:sp>
      <p:sp>
        <p:nvSpPr>
          <p:cNvPr id="3" name="Content Placeholder 2">
            <a:extLst>
              <a:ext uri="{FF2B5EF4-FFF2-40B4-BE49-F238E27FC236}">
                <a16:creationId xmlns:a16="http://schemas.microsoft.com/office/drawing/2014/main" id="{8919A03C-8742-839E-F066-CC20FE68A7CD}"/>
              </a:ext>
            </a:extLst>
          </p:cNvPr>
          <p:cNvSpPr>
            <a:spLocks noGrp="1"/>
          </p:cNvSpPr>
          <p:nvPr>
            <p:ph idx="1"/>
          </p:nvPr>
        </p:nvSpPr>
        <p:spPr>
          <a:xfrm>
            <a:off x="1103312" y="1093694"/>
            <a:ext cx="8946541" cy="5154705"/>
          </a:xfrm>
        </p:spPr>
        <p:txBody>
          <a:bodyPr>
            <a:normAutofit fontScale="85000" lnSpcReduction="20000"/>
          </a:bodyPr>
          <a:lstStyle/>
          <a:p>
            <a:pPr marL="285750" indent="-285750" algn="just">
              <a:lnSpc>
                <a:spcPct val="107000"/>
              </a:lnSpc>
              <a:spcAft>
                <a:spcPts val="800"/>
              </a:spcAft>
              <a:buFont typeface="Wingdings" panose="05000000000000000000" pitchFamily="2" charset="2"/>
              <a:buChar char="Ø"/>
            </a:pPr>
            <a:r>
              <a:rPr lang="en-IN" sz="1800" dirty="0">
                <a:effectLst/>
                <a:latin typeface="Century" panose="02040604050505020304" pitchFamily="18" charset="0"/>
                <a:ea typeface="Calibri" panose="020F0502020204030204" pitchFamily="34" charset="0"/>
                <a:cs typeface="Times New Roman" panose="02020603050405020304" pitchFamily="18" charset="0"/>
              </a:rPr>
              <a:t>In this project 6 features define the type of text feature named “label” which is combined all the above features and contains the labeled data into the format of 0 and 1 where 0 represents “NO” and 1 represents “Yes”. In this NLP-based project, we need to predict binary text. I have converted text into feature vectors using TF-IDF vectorizer and separated our features and labels. Also, before building the model, I made sure that the input data is cleaned and scaled before it was fed into the machine-learning models.</a:t>
            </a:r>
          </a:p>
          <a:p>
            <a:pPr marL="285750" indent="-285750" algn="just">
              <a:lnSpc>
                <a:spcPct val="107000"/>
              </a:lnSpc>
              <a:spcAft>
                <a:spcPts val="800"/>
              </a:spcAft>
              <a:buFont typeface="Wingdings" panose="05000000000000000000" pitchFamily="2" charset="2"/>
              <a:buChar char="Ø"/>
            </a:pPr>
            <a:r>
              <a:rPr lang="en-IN" sz="1800" dirty="0">
                <a:effectLst/>
                <a:latin typeface="Century" panose="02040604050505020304" pitchFamily="18" charset="0"/>
                <a:ea typeface="Calibri" panose="020F0502020204030204" pitchFamily="34" charset="0"/>
                <a:cs typeface="Calibri" panose="020F0502020204030204" pitchFamily="34" charset="0"/>
              </a:rPr>
              <a:t>After the pre-processing and data cleaning I used the remaining independent features for model building and prediction. </a:t>
            </a:r>
            <a:r>
              <a:rPr lang="en-IN" sz="1800" dirty="0">
                <a:effectLst/>
                <a:latin typeface="Century" panose="02040604050505020304" pitchFamily="18" charset="0"/>
                <a:ea typeface="Calibri" panose="020F0502020204030204" pitchFamily="34" charset="0"/>
                <a:cs typeface="Times New Roman" panose="02020603050405020304" pitchFamily="18" charset="0"/>
              </a:rPr>
              <a:t>The classification algorithms used in training the data are as follows:</a:t>
            </a:r>
          </a:p>
          <a:p>
            <a:pPr marL="800100" lvl="1" indent="-342900" algn="just">
              <a:lnSpc>
                <a:spcPct val="107000"/>
              </a:lnSpc>
              <a:buFont typeface="+mj-lt"/>
              <a:buAutoNum type="arabicPeriod"/>
            </a:pPr>
            <a:r>
              <a:rPr lang="en-IN" dirty="0">
                <a:effectLst/>
                <a:latin typeface="Century" panose="02040604050505020304" pitchFamily="18" charset="0"/>
                <a:ea typeface="Calibri" panose="020F0502020204030204" pitchFamily="34" charset="0"/>
                <a:cs typeface="Times New Roman" panose="02020603050405020304" pitchFamily="18" charset="0"/>
              </a:rPr>
              <a:t>Logistic Regression</a:t>
            </a:r>
          </a:p>
          <a:p>
            <a:pPr marL="800100" lvl="1" indent="-342900" algn="just">
              <a:lnSpc>
                <a:spcPct val="107000"/>
              </a:lnSpc>
              <a:buFont typeface="+mj-lt"/>
              <a:buAutoNum type="arabicPeriod"/>
            </a:pPr>
            <a:r>
              <a:rPr lang="en-IN" dirty="0">
                <a:effectLst/>
                <a:latin typeface="Century" panose="02040604050505020304" pitchFamily="18" charset="0"/>
                <a:ea typeface="Calibri" panose="020F0502020204030204" pitchFamily="34" charset="0"/>
                <a:cs typeface="Times New Roman" panose="02020603050405020304" pitchFamily="18" charset="0"/>
              </a:rPr>
              <a:t>MultinomialNB</a:t>
            </a:r>
          </a:p>
          <a:p>
            <a:pPr marL="800100" lvl="1" indent="-342900" algn="just">
              <a:lnSpc>
                <a:spcPct val="107000"/>
              </a:lnSpc>
              <a:buFont typeface="+mj-lt"/>
              <a:buAutoNum type="arabicPeriod"/>
            </a:pPr>
            <a:r>
              <a:rPr lang="en-IN" dirty="0" err="1">
                <a:latin typeface="Century" panose="02040604050505020304" pitchFamily="18" charset="0"/>
                <a:ea typeface="Calibri" panose="020F0502020204030204" pitchFamily="34" charset="0"/>
                <a:cs typeface="Times New Roman" panose="02020603050405020304" pitchFamily="18" charset="0"/>
              </a:rPr>
              <a:t>GaussianNB</a:t>
            </a:r>
            <a:endParaRPr lang="en-IN" dirty="0">
              <a:latin typeface="Century" panose="02040604050505020304" pitchFamily="18" charset="0"/>
              <a:ea typeface="Calibri" panose="020F0502020204030204" pitchFamily="34" charset="0"/>
              <a:cs typeface="Times New Roman" panose="02020603050405020304" pitchFamily="18" charset="0"/>
            </a:endParaRPr>
          </a:p>
          <a:p>
            <a:pPr marL="800100" lvl="1" indent="-342900" algn="just">
              <a:lnSpc>
                <a:spcPct val="107000"/>
              </a:lnSpc>
              <a:buFont typeface="+mj-lt"/>
              <a:buAutoNum type="arabicPeriod"/>
            </a:pPr>
            <a:r>
              <a:rPr lang="en-IN" dirty="0" err="1">
                <a:effectLst/>
                <a:latin typeface="Century" panose="02040604050505020304" pitchFamily="18" charset="0"/>
                <a:ea typeface="Calibri" panose="020F0502020204030204" pitchFamily="34" charset="0"/>
                <a:cs typeface="Times New Roman" panose="02020603050405020304" pitchFamily="18" charset="0"/>
              </a:rPr>
              <a:t>BernoulliNB</a:t>
            </a:r>
            <a:endParaRPr lang="en-IN" dirty="0">
              <a:effectLst/>
              <a:latin typeface="Century" panose="02040604050505020304" pitchFamily="18" charset="0"/>
              <a:ea typeface="Calibri" panose="020F0502020204030204" pitchFamily="34" charset="0"/>
              <a:cs typeface="Times New Roman" panose="02020603050405020304" pitchFamily="18" charset="0"/>
            </a:endParaRPr>
          </a:p>
          <a:p>
            <a:pPr marL="800100" lvl="1" indent="-342900" algn="just">
              <a:lnSpc>
                <a:spcPct val="107000"/>
              </a:lnSpc>
              <a:buFont typeface="+mj-lt"/>
              <a:buAutoNum type="arabicPeriod"/>
            </a:pPr>
            <a:r>
              <a:rPr lang="en-IN" dirty="0">
                <a:latin typeface="Century" panose="02040604050505020304" pitchFamily="18" charset="0"/>
                <a:ea typeface="Calibri" panose="020F0502020204030204" pitchFamily="34" charset="0"/>
                <a:cs typeface="Times New Roman" panose="02020603050405020304" pitchFamily="18" charset="0"/>
              </a:rPr>
              <a:t>Decision tree Classifier</a:t>
            </a:r>
            <a:endParaRPr lang="en-IN" dirty="0">
              <a:effectLst/>
              <a:latin typeface="Century" panose="02040604050505020304" pitchFamily="18" charset="0"/>
              <a:ea typeface="Calibri" panose="020F0502020204030204" pitchFamily="34" charset="0"/>
              <a:cs typeface="Times New Roman" panose="02020603050405020304" pitchFamily="18" charset="0"/>
            </a:endParaRPr>
          </a:p>
          <a:p>
            <a:pPr marL="800100" lvl="1" indent="-342900" algn="just">
              <a:lnSpc>
                <a:spcPct val="107000"/>
              </a:lnSpc>
              <a:buFont typeface="+mj-lt"/>
              <a:buAutoNum type="arabicPeriod"/>
            </a:pPr>
            <a:r>
              <a:rPr lang="en-IN" dirty="0" err="1">
                <a:latin typeface="Century" panose="02040604050505020304" pitchFamily="18" charset="0"/>
                <a:ea typeface="Calibri" panose="020F0502020204030204" pitchFamily="34" charset="0"/>
                <a:cs typeface="Times New Roman" panose="02020603050405020304" pitchFamily="18" charset="0"/>
              </a:rPr>
              <a:t>Kneighbors</a:t>
            </a:r>
            <a:r>
              <a:rPr lang="en-IN" dirty="0">
                <a:latin typeface="Century" panose="02040604050505020304" pitchFamily="18" charset="0"/>
                <a:ea typeface="Calibri" panose="020F0502020204030204" pitchFamily="34" charset="0"/>
                <a:cs typeface="Times New Roman" panose="02020603050405020304" pitchFamily="18" charset="0"/>
              </a:rPr>
              <a:t> Classifier</a:t>
            </a:r>
            <a:endParaRPr lang="en-IN" dirty="0">
              <a:effectLst/>
              <a:latin typeface="Century" panose="02040604050505020304" pitchFamily="18" charset="0"/>
              <a:ea typeface="Calibri" panose="020F0502020204030204" pitchFamily="34" charset="0"/>
              <a:cs typeface="Times New Roman" panose="02020603050405020304" pitchFamily="18" charset="0"/>
            </a:endParaRPr>
          </a:p>
          <a:p>
            <a:pPr marL="800100" lvl="1" indent="-342900" algn="just">
              <a:lnSpc>
                <a:spcPct val="107000"/>
              </a:lnSpc>
              <a:buFont typeface="+mj-lt"/>
              <a:buAutoNum type="arabicPeriod"/>
            </a:pPr>
            <a:r>
              <a:rPr lang="en-IN" dirty="0">
                <a:latin typeface="Century" panose="02040604050505020304" pitchFamily="18" charset="0"/>
                <a:ea typeface="Calibri" panose="020F0502020204030204" pitchFamily="34" charset="0"/>
                <a:cs typeface="Times New Roman" panose="02020603050405020304" pitchFamily="18" charset="0"/>
              </a:rPr>
              <a:t>Ada boost Classifier</a:t>
            </a:r>
            <a:endParaRPr lang="en-IN" dirty="0">
              <a:effectLst/>
              <a:latin typeface="Century" panose="02040604050505020304" pitchFamily="18" charset="0"/>
              <a:ea typeface="Calibri" panose="020F0502020204030204" pitchFamily="34" charset="0"/>
              <a:cs typeface="Times New Roman" panose="02020603050405020304" pitchFamily="18" charset="0"/>
            </a:endParaRPr>
          </a:p>
          <a:p>
            <a:pPr marL="800100" lvl="1" indent="-342900" algn="just">
              <a:lnSpc>
                <a:spcPct val="107000"/>
              </a:lnSpc>
              <a:buFont typeface="+mj-lt"/>
              <a:buAutoNum type="arabicPeriod"/>
            </a:pPr>
            <a:r>
              <a:rPr lang="en-IN"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Gradient Boosting Classifier</a:t>
            </a:r>
            <a:endParaRPr lang="en-IN" dirty="0">
              <a:effectLst/>
              <a:latin typeface="Century" panose="02040604050505020304" pitchFamily="18" charset="0"/>
              <a:ea typeface="Calibri" panose="020F0502020204030204" pitchFamily="34" charset="0"/>
              <a:cs typeface="Times New Roman" panose="02020603050405020304" pitchFamily="18" charset="0"/>
            </a:endParaRPr>
          </a:p>
          <a:p>
            <a:pPr marL="800100" lvl="1" indent="-342900" algn="just">
              <a:lnSpc>
                <a:spcPct val="107000"/>
              </a:lnSpc>
              <a:buFont typeface="+mj-lt"/>
              <a:buAutoNum type="arabicPeriod"/>
            </a:pPr>
            <a:r>
              <a:rPr lang="en-IN" dirty="0">
                <a:latin typeface="Century" panose="02040604050505020304" pitchFamily="18" charset="0"/>
                <a:ea typeface="Calibri" panose="020F0502020204030204" pitchFamily="34" charset="0"/>
                <a:cs typeface="Times New Roman" panose="02020603050405020304" pitchFamily="18" charset="0"/>
              </a:rPr>
              <a:t>Random Forest Classifier</a:t>
            </a:r>
            <a:endParaRPr lang="en-IN" dirty="0">
              <a:solidFill>
                <a:srgbClr val="000000"/>
              </a:solidFill>
              <a:effectLst/>
              <a:latin typeface="Century" panose="02040604050505020304" pitchFamily="18" charset="0"/>
              <a:ea typeface="Calibri" panose="020F0502020204030204" pitchFamily="34" charset="0"/>
            </a:endParaRPr>
          </a:p>
          <a:p>
            <a:endParaRPr lang="en-IN" dirty="0"/>
          </a:p>
        </p:txBody>
      </p:sp>
    </p:spTree>
    <p:extLst>
      <p:ext uri="{BB962C8B-B14F-4D97-AF65-F5344CB8AC3E}">
        <p14:creationId xmlns:p14="http://schemas.microsoft.com/office/powerpoint/2010/main" val="34275341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A9C675-D840-A75A-4A7F-D4BB55206608}"/>
              </a:ext>
            </a:extLst>
          </p:cNvPr>
          <p:cNvSpPr>
            <a:spLocks noGrp="1"/>
          </p:cNvSpPr>
          <p:nvPr>
            <p:ph type="title"/>
          </p:nvPr>
        </p:nvSpPr>
        <p:spPr>
          <a:xfrm>
            <a:off x="1" y="452717"/>
            <a:ext cx="12192000" cy="1456293"/>
          </a:xfrm>
        </p:spPr>
        <p:txBody>
          <a:bodyPr>
            <a:normAutofit fontScale="90000"/>
          </a:bodyPr>
          <a:lstStyle/>
          <a:p>
            <a:r>
              <a:rPr lang="en-US" sz="3200" dirty="0"/>
              <a:t>First, create instances for different classifiers and then listed down the models that will be appended for further evaluation in for loop</a:t>
            </a:r>
            <a:endParaRPr lang="en-IN" sz="3200" dirty="0"/>
          </a:p>
        </p:txBody>
      </p:sp>
      <p:pic>
        <p:nvPicPr>
          <p:cNvPr id="6" name="Content Placeholder 5">
            <a:extLst>
              <a:ext uri="{FF2B5EF4-FFF2-40B4-BE49-F238E27FC236}">
                <a16:creationId xmlns:a16="http://schemas.microsoft.com/office/drawing/2014/main" id="{2FE93890-EBEF-9E65-CD60-58391C34F069}"/>
              </a:ext>
            </a:extLst>
          </p:cNvPr>
          <p:cNvPicPr>
            <a:picLocks noGrp="1" noChangeAspect="1"/>
          </p:cNvPicPr>
          <p:nvPr>
            <p:ph sz="half" idx="1"/>
          </p:nvPr>
        </p:nvPicPr>
        <p:blipFill>
          <a:blip r:embed="rId2"/>
          <a:stretch>
            <a:fillRect/>
          </a:stretch>
        </p:blipFill>
        <p:spPr>
          <a:xfrm>
            <a:off x="272717" y="2055813"/>
            <a:ext cx="5226384" cy="4633745"/>
          </a:xfrm>
        </p:spPr>
      </p:pic>
      <p:pic>
        <p:nvPicPr>
          <p:cNvPr id="8" name="Content Placeholder 7">
            <a:extLst>
              <a:ext uri="{FF2B5EF4-FFF2-40B4-BE49-F238E27FC236}">
                <a16:creationId xmlns:a16="http://schemas.microsoft.com/office/drawing/2014/main" id="{65AB95F5-DE92-7EC7-BD10-56F5DC483642}"/>
              </a:ext>
            </a:extLst>
          </p:cNvPr>
          <p:cNvPicPr>
            <a:picLocks noGrp="1" noChangeAspect="1"/>
          </p:cNvPicPr>
          <p:nvPr>
            <p:ph sz="half" idx="2"/>
          </p:nvPr>
        </p:nvPicPr>
        <p:blipFill>
          <a:blip r:embed="rId3"/>
          <a:stretch>
            <a:fillRect/>
          </a:stretch>
        </p:blipFill>
        <p:spPr>
          <a:xfrm>
            <a:off x="6016956" y="2160588"/>
            <a:ext cx="2329788" cy="3881437"/>
          </a:xfrm>
        </p:spPr>
      </p:pic>
    </p:spTree>
    <p:extLst>
      <p:ext uri="{BB962C8B-B14F-4D97-AF65-F5344CB8AC3E}">
        <p14:creationId xmlns:p14="http://schemas.microsoft.com/office/powerpoint/2010/main" val="531695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D05C5-4793-1C9E-7BA7-8C540C0C9668}"/>
              </a:ext>
            </a:extLst>
          </p:cNvPr>
          <p:cNvSpPr>
            <a:spLocks noGrp="1"/>
          </p:cNvSpPr>
          <p:nvPr>
            <p:ph type="title"/>
          </p:nvPr>
        </p:nvSpPr>
        <p:spPr>
          <a:xfrm>
            <a:off x="1154954" y="272718"/>
            <a:ext cx="8825659" cy="2662990"/>
          </a:xfrm>
        </p:spPr>
        <p:txBody>
          <a:bodyPr/>
          <a:lstStyle/>
          <a:p>
            <a:endParaRPr lang="en-IN" dirty="0"/>
          </a:p>
        </p:txBody>
      </p:sp>
      <p:sp>
        <p:nvSpPr>
          <p:cNvPr id="3" name="Text Placeholder 2">
            <a:extLst>
              <a:ext uri="{FF2B5EF4-FFF2-40B4-BE49-F238E27FC236}">
                <a16:creationId xmlns:a16="http://schemas.microsoft.com/office/drawing/2014/main" id="{7FA786CC-37DE-57ED-AC0A-65139266E91A}"/>
              </a:ext>
            </a:extLst>
          </p:cNvPr>
          <p:cNvSpPr>
            <a:spLocks noGrp="1"/>
          </p:cNvSpPr>
          <p:nvPr>
            <p:ph type="body" sz="half" idx="2"/>
          </p:nvPr>
        </p:nvSpPr>
        <p:spPr>
          <a:xfrm>
            <a:off x="176464" y="3096126"/>
            <a:ext cx="11790947" cy="3641558"/>
          </a:xfrm>
        </p:spPr>
        <p:txBody>
          <a:bodyPr>
            <a:normAutofit/>
          </a:bodyPr>
          <a:lstStyle/>
          <a:p>
            <a:r>
              <a:rPr lang="en-US" b="1" i="0" dirty="0">
                <a:effectLst>
                  <a:outerShdw blurRad="38100" dist="38100" dir="2700000" algn="tl">
                    <a:srgbClr val="000000">
                      <a:alpha val="43137"/>
                    </a:srgbClr>
                  </a:outerShdw>
                </a:effectLst>
                <a:latin typeface="Helvetica Neue"/>
              </a:rPr>
              <a:t>After creating and training different classification algorithms, we can see that the difference between accuracy and cross-validation score is less for the “</a:t>
            </a:r>
            <a:r>
              <a:rPr lang="en-US" b="1" dirty="0">
                <a:effectLst>
                  <a:outerShdw blurRad="38100" dist="38100" dir="2700000" algn="tl">
                    <a:srgbClr val="000000">
                      <a:alpha val="43137"/>
                    </a:srgbClr>
                  </a:outerShdw>
                </a:effectLst>
                <a:latin typeface="Helvetica Neue"/>
              </a:rPr>
              <a:t>Random forest </a:t>
            </a:r>
            <a:r>
              <a:rPr lang="en-US" b="1" i="0" dirty="0">
                <a:effectLst>
                  <a:outerShdw blurRad="38100" dist="38100" dir="2700000" algn="tl">
                    <a:srgbClr val="000000">
                      <a:alpha val="43137"/>
                    </a:srgbClr>
                  </a:outerShdw>
                </a:effectLst>
                <a:latin typeface="Helvetica Neue"/>
              </a:rPr>
              <a:t>Classifier” and Bernoulli. But, </a:t>
            </a:r>
            <a:r>
              <a:rPr lang="en-US" b="1" dirty="0">
                <a:effectLst>
                  <a:outerShdw blurRad="38100" dist="38100" dir="2700000" algn="tl">
                    <a:srgbClr val="000000">
                      <a:alpha val="43137"/>
                    </a:srgbClr>
                  </a:outerShdw>
                </a:effectLst>
                <a:latin typeface="Helvetica Neue"/>
              </a:rPr>
              <a:t>Random Forest Classifier </a:t>
            </a:r>
            <a:r>
              <a:rPr lang="en-US" b="1" i="0" dirty="0">
                <a:effectLst>
                  <a:outerShdw blurRad="38100" dist="38100" dir="2700000" algn="tl">
                    <a:srgbClr val="000000">
                      <a:alpha val="43137"/>
                    </a:srgbClr>
                  </a:outerShdw>
                </a:effectLst>
                <a:latin typeface="Helvetica Neue"/>
              </a:rPr>
              <a:t>gives fewer loss values, </a:t>
            </a:r>
            <a:r>
              <a:rPr lang="en-US" b="1" i="0" dirty="0" err="1">
                <a:effectLst>
                  <a:outerShdw blurRad="38100" dist="38100" dir="2700000" algn="tl">
                    <a:srgbClr val="000000">
                      <a:alpha val="43137"/>
                    </a:srgbClr>
                  </a:outerShdw>
                </a:effectLst>
                <a:latin typeface="Helvetica Neue"/>
              </a:rPr>
              <a:t>auc</a:t>
            </a:r>
            <a:r>
              <a:rPr lang="en-US" b="1" i="0" dirty="0">
                <a:effectLst>
                  <a:outerShdw blurRad="38100" dist="38100" dir="2700000" algn="tl">
                    <a:srgbClr val="000000">
                      <a:alpha val="43137"/>
                    </a:srgbClr>
                  </a:outerShdw>
                </a:effectLst>
                <a:latin typeface="Helvetica Neue"/>
              </a:rPr>
              <a:t> roc score, and high accuracy score compared to Bernoulli. On this basis, I can conclude that the “</a:t>
            </a:r>
            <a:r>
              <a:rPr lang="en-US" b="1" dirty="0">
                <a:effectLst>
                  <a:outerShdw blurRad="38100" dist="38100" dir="2700000" algn="tl">
                    <a:srgbClr val="000000">
                      <a:alpha val="43137"/>
                    </a:srgbClr>
                  </a:outerShdw>
                </a:effectLst>
                <a:latin typeface="Helvetica Neue"/>
              </a:rPr>
              <a:t>Random Forest </a:t>
            </a:r>
            <a:r>
              <a:rPr lang="en-US" b="1" i="0" dirty="0">
                <a:effectLst>
                  <a:outerShdw blurRad="38100" dist="38100" dir="2700000" algn="tl">
                    <a:srgbClr val="000000">
                      <a:alpha val="43137"/>
                    </a:srgbClr>
                  </a:outerShdw>
                </a:effectLst>
                <a:latin typeface="Helvetica Neue"/>
              </a:rPr>
              <a:t>Classifier" is the best-fitting model. Now, we will try Hyperparameter Tuning to find out the best parameters and use them to improve the scores and metrics values.</a:t>
            </a:r>
            <a:endParaRPr lang="en-IN" b="1" dirty="0">
              <a:effectLst>
                <a:outerShdw blurRad="38100" dist="38100" dir="2700000" algn="tl">
                  <a:srgbClr val="000000">
                    <a:alpha val="43137"/>
                  </a:srgbClr>
                </a:outerShdw>
              </a:effectLst>
            </a:endParaRPr>
          </a:p>
          <a:p>
            <a:endParaRPr lang="en-IN" dirty="0"/>
          </a:p>
        </p:txBody>
      </p:sp>
      <p:pic>
        <p:nvPicPr>
          <p:cNvPr id="5" name="Picture 4">
            <a:extLst>
              <a:ext uri="{FF2B5EF4-FFF2-40B4-BE49-F238E27FC236}">
                <a16:creationId xmlns:a16="http://schemas.microsoft.com/office/drawing/2014/main" id="{329A7F30-9200-95D0-CF18-205014A3F7FC}"/>
              </a:ext>
            </a:extLst>
          </p:cNvPr>
          <p:cNvPicPr>
            <a:picLocks noChangeAspect="1"/>
          </p:cNvPicPr>
          <p:nvPr/>
        </p:nvPicPr>
        <p:blipFill>
          <a:blip r:embed="rId2"/>
          <a:stretch>
            <a:fillRect/>
          </a:stretch>
        </p:blipFill>
        <p:spPr>
          <a:xfrm>
            <a:off x="176464" y="272718"/>
            <a:ext cx="11903242" cy="2662990"/>
          </a:xfrm>
          <a:prstGeom prst="rect">
            <a:avLst/>
          </a:prstGeom>
        </p:spPr>
      </p:pic>
    </p:spTree>
    <p:extLst>
      <p:ext uri="{BB962C8B-B14F-4D97-AF65-F5344CB8AC3E}">
        <p14:creationId xmlns:p14="http://schemas.microsoft.com/office/powerpoint/2010/main" val="16869385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BCEB4-3147-D173-15D0-97FBA54BBF1F}"/>
              </a:ext>
            </a:extLst>
          </p:cNvPr>
          <p:cNvSpPr>
            <a:spLocks noGrp="1"/>
          </p:cNvSpPr>
          <p:nvPr>
            <p:ph type="title"/>
          </p:nvPr>
        </p:nvSpPr>
        <p:spPr/>
        <p:txBody>
          <a:bodyPr/>
          <a:lstStyle/>
          <a:p>
            <a:pPr algn="ctr"/>
            <a:r>
              <a:rPr lang="en-US" dirty="0"/>
              <a:t>HYPER PARAMETER OF RANDOM FOREST CLASSIFIER</a:t>
            </a:r>
            <a:endParaRPr lang="en-IN" dirty="0"/>
          </a:p>
        </p:txBody>
      </p:sp>
      <p:pic>
        <p:nvPicPr>
          <p:cNvPr id="5" name="Content Placeholder 4">
            <a:extLst>
              <a:ext uri="{FF2B5EF4-FFF2-40B4-BE49-F238E27FC236}">
                <a16:creationId xmlns:a16="http://schemas.microsoft.com/office/drawing/2014/main" id="{34DFF8AE-A899-AA26-BF18-E57A22A8AED5}"/>
              </a:ext>
            </a:extLst>
          </p:cNvPr>
          <p:cNvPicPr>
            <a:picLocks noGrp="1" noChangeAspect="1"/>
          </p:cNvPicPr>
          <p:nvPr>
            <p:ph idx="1"/>
          </p:nvPr>
        </p:nvPicPr>
        <p:blipFill>
          <a:blip r:embed="rId2"/>
          <a:stretch>
            <a:fillRect/>
          </a:stretch>
        </p:blipFill>
        <p:spPr>
          <a:xfrm>
            <a:off x="102705" y="2052638"/>
            <a:ext cx="5319527" cy="4669004"/>
          </a:xfrm>
        </p:spPr>
      </p:pic>
      <p:sp>
        <p:nvSpPr>
          <p:cNvPr id="6" name="TextBox 5">
            <a:extLst>
              <a:ext uri="{FF2B5EF4-FFF2-40B4-BE49-F238E27FC236}">
                <a16:creationId xmlns:a16="http://schemas.microsoft.com/office/drawing/2014/main" id="{D639BECE-C3E1-C0F1-0A7C-1807B1310E38}"/>
              </a:ext>
            </a:extLst>
          </p:cNvPr>
          <p:cNvSpPr txBox="1"/>
          <p:nvPr/>
        </p:nvSpPr>
        <p:spPr>
          <a:xfrm>
            <a:off x="6050281" y="2024963"/>
            <a:ext cx="6039014" cy="3416320"/>
          </a:xfrm>
          <a:prstGeom prst="rect">
            <a:avLst/>
          </a:prstGeom>
          <a:noFill/>
        </p:spPr>
        <p:txBody>
          <a:bodyPr wrap="square" rtlCol="0">
            <a:spAutoFit/>
          </a:bodyPr>
          <a:lstStyle/>
          <a:p>
            <a:r>
              <a:rPr lang="en-US" sz="3600" dirty="0"/>
              <a:t>In Hyper parameter tuning of Random Forest Classifier, we got maximum accuracy and precision score compared to other models</a:t>
            </a:r>
            <a:endParaRPr lang="en-IN" sz="3600" dirty="0"/>
          </a:p>
        </p:txBody>
      </p:sp>
    </p:spTree>
    <p:extLst>
      <p:ext uri="{BB962C8B-B14F-4D97-AF65-F5344CB8AC3E}">
        <p14:creationId xmlns:p14="http://schemas.microsoft.com/office/powerpoint/2010/main" val="11262050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AD979C-121E-B1C6-AF70-E1B244697130}"/>
              </a:ext>
            </a:extLst>
          </p:cNvPr>
          <p:cNvSpPr>
            <a:spLocks noGrp="1"/>
          </p:cNvSpPr>
          <p:nvPr>
            <p:ph type="title"/>
          </p:nvPr>
        </p:nvSpPr>
        <p:spPr/>
        <p:txBody>
          <a:bodyPr>
            <a:normAutofit fontScale="90000"/>
          </a:bodyPr>
          <a:lstStyle/>
          <a:p>
            <a:r>
              <a:rPr lang="en-US" sz="2800" dirty="0"/>
              <a:t>I have saved my final best model by </a:t>
            </a:r>
            <a:r>
              <a:rPr lang="en-US" sz="2800" dirty="0" err="1"/>
              <a:t>joblib</a:t>
            </a:r>
            <a:r>
              <a:rPr lang="en-US" sz="2800" dirty="0"/>
              <a:t> library in </a:t>
            </a:r>
            <a:r>
              <a:rPr lang="en-US" sz="2800" dirty="0" err="1"/>
              <a:t>pkl</a:t>
            </a:r>
            <a:r>
              <a:rPr lang="en-US" sz="2800" dirty="0"/>
              <a:t> format and loaded the saved model for prediction </a:t>
            </a:r>
            <a:endParaRPr lang="en-IN" sz="2800" dirty="0"/>
          </a:p>
        </p:txBody>
      </p:sp>
      <p:pic>
        <p:nvPicPr>
          <p:cNvPr id="6" name="Content Placeholder 5">
            <a:extLst>
              <a:ext uri="{FF2B5EF4-FFF2-40B4-BE49-F238E27FC236}">
                <a16:creationId xmlns:a16="http://schemas.microsoft.com/office/drawing/2014/main" id="{E2EA1CB8-C874-AFEF-7FF4-E90C15E160EF}"/>
              </a:ext>
            </a:extLst>
          </p:cNvPr>
          <p:cNvPicPr>
            <a:picLocks noGrp="1" noChangeAspect="1"/>
          </p:cNvPicPr>
          <p:nvPr>
            <p:ph sz="half" idx="1"/>
          </p:nvPr>
        </p:nvPicPr>
        <p:blipFill>
          <a:blip r:embed="rId2"/>
          <a:stretch>
            <a:fillRect/>
          </a:stretch>
        </p:blipFill>
        <p:spPr>
          <a:xfrm>
            <a:off x="385011" y="2056092"/>
            <a:ext cx="5114089" cy="4200245"/>
          </a:xfrm>
        </p:spPr>
      </p:pic>
      <p:pic>
        <p:nvPicPr>
          <p:cNvPr id="8" name="Content Placeholder 7">
            <a:extLst>
              <a:ext uri="{FF2B5EF4-FFF2-40B4-BE49-F238E27FC236}">
                <a16:creationId xmlns:a16="http://schemas.microsoft.com/office/drawing/2014/main" id="{E6C8310F-5E0E-A3AA-7AB4-6C79FC1BF4BD}"/>
              </a:ext>
            </a:extLst>
          </p:cNvPr>
          <p:cNvPicPr>
            <a:picLocks noGrp="1" noChangeAspect="1"/>
          </p:cNvPicPr>
          <p:nvPr>
            <p:ph sz="half" idx="2"/>
          </p:nvPr>
        </p:nvPicPr>
        <p:blipFill>
          <a:blip r:embed="rId3"/>
          <a:stretch>
            <a:fillRect/>
          </a:stretch>
        </p:blipFill>
        <p:spPr>
          <a:xfrm>
            <a:off x="5089525" y="2378413"/>
            <a:ext cx="4184650" cy="3445787"/>
          </a:xfrm>
        </p:spPr>
      </p:pic>
    </p:spTree>
    <p:extLst>
      <p:ext uri="{BB962C8B-B14F-4D97-AF65-F5344CB8AC3E}">
        <p14:creationId xmlns:p14="http://schemas.microsoft.com/office/powerpoint/2010/main" val="19565185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EE236-3E26-8826-BFAB-8F9E91B03E89}"/>
              </a:ext>
            </a:extLst>
          </p:cNvPr>
          <p:cNvSpPr>
            <a:spLocks noGrp="1"/>
          </p:cNvSpPr>
          <p:nvPr>
            <p:ph type="title"/>
          </p:nvPr>
        </p:nvSpPr>
        <p:spPr>
          <a:xfrm>
            <a:off x="646111" y="452718"/>
            <a:ext cx="9404723" cy="862735"/>
          </a:xfrm>
        </p:spPr>
        <p:txBody>
          <a:bodyPr/>
          <a:lstStyle/>
          <a:p>
            <a:pPr algn="ctr"/>
            <a:r>
              <a:rPr lang="en-US" dirty="0"/>
              <a:t>Conclusion </a:t>
            </a:r>
            <a:endParaRPr lang="en-IN" dirty="0"/>
          </a:p>
        </p:txBody>
      </p:sp>
      <p:sp>
        <p:nvSpPr>
          <p:cNvPr id="3" name="Content Placeholder 2">
            <a:extLst>
              <a:ext uri="{FF2B5EF4-FFF2-40B4-BE49-F238E27FC236}">
                <a16:creationId xmlns:a16="http://schemas.microsoft.com/office/drawing/2014/main" id="{35A3B861-22FF-23C5-4D72-90A85A6B0C37}"/>
              </a:ext>
            </a:extLst>
          </p:cNvPr>
          <p:cNvSpPr>
            <a:spLocks noGrp="1"/>
          </p:cNvSpPr>
          <p:nvPr>
            <p:ph idx="1"/>
          </p:nvPr>
        </p:nvSpPr>
        <p:spPr>
          <a:xfrm>
            <a:off x="112296" y="1315453"/>
            <a:ext cx="11887200" cy="5245767"/>
          </a:xfrm>
        </p:spPr>
        <p:txBody>
          <a:bodyPr>
            <a:normAutofit fontScale="92500" lnSpcReduction="20000"/>
          </a:bodyPr>
          <a:lstStyle/>
          <a:p>
            <a:pPr marL="285750" indent="-285750" algn="just">
              <a:buFont typeface="Arial" panose="020B0604020202020204" pitchFamily="34" charset="0"/>
              <a:buChar char="•"/>
            </a:pPr>
            <a:r>
              <a:rPr lang="en-US" b="0" i="0" dirty="0">
                <a:solidFill>
                  <a:srgbClr val="000000"/>
                </a:solidFill>
                <a:effectLst/>
                <a:latin typeface="Century" panose="02040604050505020304" pitchFamily="18" charset="0"/>
              </a:rPr>
              <a:t>This case study gives an idea of NLP text processing in machine learning. In this case study, apart from applying the techniques that we have learned in the EDA module, we also classified hate and offensive comments so that they can be controlled and restricted from spam text.</a:t>
            </a:r>
          </a:p>
          <a:p>
            <a:pPr marL="285750" indent="-285750" algn="just">
              <a:buFont typeface="Arial" panose="020B0604020202020204" pitchFamily="34" charset="0"/>
              <a:buChar char="•"/>
            </a:pPr>
            <a:r>
              <a:rPr lang="en-US" b="0" i="0" dirty="0">
                <a:solidFill>
                  <a:srgbClr val="000000"/>
                </a:solidFill>
                <a:effectLst/>
                <a:latin typeface="Century" panose="02040604050505020304" pitchFamily="18" charset="0"/>
              </a:rPr>
              <a:t>From this dataset we were able to understand the idea of Natural Language Processing using machine learning models. This model helps us to understand whether text are spam and not.</a:t>
            </a:r>
            <a:endParaRPr lang="en-IN" b="0" i="0" dirty="0">
              <a:solidFill>
                <a:srgbClr val="000000"/>
              </a:solidFill>
              <a:effectLst/>
              <a:latin typeface="Century" panose="02040604050505020304" pitchFamily="18" charset="0"/>
            </a:endParaRPr>
          </a:p>
          <a:p>
            <a:pPr marL="285750" indent="-285750" algn="just">
              <a:buFont typeface="Arial" panose="020B0604020202020204" pitchFamily="34" charset="0"/>
              <a:buChar char="•"/>
            </a:pPr>
            <a:r>
              <a:rPr lang="en-IN" dirty="0">
                <a:solidFill>
                  <a:srgbClr val="000000"/>
                </a:solidFill>
                <a:latin typeface="Century" panose="02040604050505020304" pitchFamily="18" charset="0"/>
              </a:rPr>
              <a:t>We have mentioned step by step procedure to </a:t>
            </a:r>
            <a:r>
              <a:rPr lang="en-IN" dirty="0" err="1">
                <a:solidFill>
                  <a:srgbClr val="000000"/>
                </a:solidFill>
                <a:latin typeface="Century" panose="02040604050505020304" pitchFamily="18" charset="0"/>
              </a:rPr>
              <a:t>analyze</a:t>
            </a:r>
            <a:r>
              <a:rPr lang="en-IN" dirty="0">
                <a:solidFill>
                  <a:srgbClr val="000000"/>
                </a:solidFill>
                <a:latin typeface="Century" panose="02040604050505020304" pitchFamily="18" charset="0"/>
              </a:rPr>
              <a:t> the data and checked the correlation between label and feature.</a:t>
            </a:r>
          </a:p>
          <a:p>
            <a:pPr marL="285750" indent="-285750" algn="just">
              <a:buFont typeface="Arial" panose="020B0604020202020204" pitchFamily="34" charset="0"/>
              <a:buChar char="•"/>
            </a:pPr>
            <a:r>
              <a:rPr lang="en-IN" altLang="en-US" sz="1800" dirty="0">
                <a:latin typeface="Century" panose="02040604050505020304" pitchFamily="18" charset="0"/>
                <a:cs typeface="Calibri" panose="020F0502020204030204" pitchFamily="34" charset="0"/>
              </a:rPr>
              <a:t>In this project there are some variables like spam and ham which are highly correlated it is possible because one c text may have a combination of multiple features.</a:t>
            </a:r>
          </a:p>
          <a:p>
            <a:pPr marL="685800" lvl="1" indent="-227013" algn="just">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IN" altLang="en-US" dirty="0">
                <a:latin typeface="Century" panose="02040604050505020304" pitchFamily="18" charset="0"/>
                <a:cs typeface="Arial" panose="020B0604020202020204" pitchFamily="34" charset="0"/>
              </a:rPr>
              <a:t>•	</a:t>
            </a:r>
            <a:r>
              <a:rPr lang="en-IN" altLang="en-US" dirty="0">
                <a:latin typeface="Century" panose="02040604050505020304" pitchFamily="18" charset="0"/>
                <a:cs typeface="Calibri" panose="020F0502020204030204" pitchFamily="34" charset="0"/>
              </a:rPr>
              <a:t>Removing the null values does not impact the model training.</a:t>
            </a:r>
          </a:p>
          <a:p>
            <a:pPr marL="685800" lvl="1" indent="-227013" algn="just">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IN" altLang="en-US" dirty="0">
                <a:latin typeface="Century" panose="02040604050505020304" pitchFamily="18" charset="0"/>
                <a:cs typeface="Arial" panose="020B0604020202020204" pitchFamily="34" charset="0"/>
              </a:rPr>
              <a:t>•	</a:t>
            </a:r>
            <a:r>
              <a:rPr lang="en-IN" altLang="en-US" dirty="0">
                <a:latin typeface="Century" panose="02040604050505020304" pitchFamily="18" charset="0"/>
                <a:cs typeface="Calibri" panose="020F0502020204030204" pitchFamily="34" charset="0"/>
              </a:rPr>
              <a:t>Using a Tree, the model can reduce the false negative values</a:t>
            </a:r>
          </a:p>
          <a:p>
            <a:pPr marL="685800" lvl="1" indent="-227013" algn="just">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IN" altLang="en-US" dirty="0">
                <a:latin typeface="Century" panose="02040604050505020304" pitchFamily="18" charset="0"/>
                <a:cs typeface="Arial" panose="020B0604020202020204" pitchFamily="34" charset="0"/>
              </a:rPr>
              <a:t>•	</a:t>
            </a:r>
            <a:r>
              <a:rPr lang="en-IN" altLang="en-US" dirty="0">
                <a:latin typeface="Century" panose="02040604050505020304" pitchFamily="18" charset="0"/>
                <a:cs typeface="Calibri" panose="020F0502020204030204" pitchFamily="34" charset="0"/>
              </a:rPr>
              <a:t>It has future scope in various use cases likewise in elections, social media, etc, where every day there are multi offensive comments spread.</a:t>
            </a:r>
            <a:endParaRPr lang="en-IN" dirty="0">
              <a:solidFill>
                <a:srgbClr val="000000"/>
              </a:solidFill>
              <a:latin typeface="Century" panose="02040604050505020304" pitchFamily="18" charset="0"/>
            </a:endParaRPr>
          </a:p>
          <a:p>
            <a:pPr marL="285750" indent="-285750" algn="just">
              <a:buFont typeface="Arial" panose="020B0604020202020204" pitchFamily="34" charset="0"/>
              <a:buChar char="•"/>
            </a:pPr>
            <a:r>
              <a:rPr lang="en-IN" sz="1800" dirty="0">
                <a:effectLst/>
                <a:latin typeface="Century" panose="02040604050505020304" pitchFamily="18" charset="0"/>
                <a:ea typeface="Calibri" panose="020F0502020204030204" pitchFamily="34" charset="0"/>
                <a:cs typeface="Times New Roman" panose="02020603050405020304" pitchFamily="18" charset="0"/>
              </a:rPr>
              <a:t>Data cleaning is one of the most important steps to remove unrealistic values and unnecessary stop words. </a:t>
            </a:r>
          </a:p>
          <a:p>
            <a:pPr marL="285750" indent="-285750" algn="just">
              <a:buFont typeface="Arial" panose="020B0604020202020204" pitchFamily="34" charset="0"/>
              <a:buChar char="•"/>
            </a:pPr>
            <a:r>
              <a:rPr lang="en-IN" b="0" i="0" dirty="0">
                <a:solidFill>
                  <a:srgbClr val="000000"/>
                </a:solidFill>
                <a:effectLst/>
                <a:latin typeface="Century" panose="02040604050505020304" pitchFamily="18" charset="0"/>
              </a:rPr>
              <a:t>We got Random Forest </a:t>
            </a:r>
            <a:r>
              <a:rPr lang="en-IN" dirty="0">
                <a:solidFill>
                  <a:srgbClr val="000000"/>
                </a:solidFill>
                <a:latin typeface="Century" panose="02040604050505020304" pitchFamily="18" charset="0"/>
              </a:rPr>
              <a:t> Classifier as the best model and performed hyperparameter tuning using the best parameters of the RFC model and precision score and the model accuracy and roc-</a:t>
            </a:r>
            <a:r>
              <a:rPr lang="en-IN" dirty="0" err="1">
                <a:solidFill>
                  <a:srgbClr val="000000"/>
                </a:solidFill>
                <a:latin typeface="Century" panose="02040604050505020304" pitchFamily="18" charset="0"/>
              </a:rPr>
              <a:t>auc</a:t>
            </a:r>
            <a:r>
              <a:rPr lang="en-IN" dirty="0">
                <a:solidFill>
                  <a:srgbClr val="000000"/>
                </a:solidFill>
                <a:latin typeface="Century" panose="02040604050505020304" pitchFamily="18" charset="0"/>
              </a:rPr>
              <a:t> score increased after tuning.</a:t>
            </a:r>
          </a:p>
          <a:p>
            <a:pPr marL="285750" indent="-285750" algn="just">
              <a:buFont typeface="Arial" panose="020B0604020202020204" pitchFamily="34" charset="0"/>
              <a:buChar char="•"/>
            </a:pPr>
            <a:r>
              <a:rPr lang="en-US" b="0" i="0" dirty="0">
                <a:effectLst/>
                <a:latin typeface="Century" panose="02040604050505020304" pitchFamily="18" charset="0"/>
              </a:rPr>
              <a:t>After that we saved the model in a pickle with a filename in order to use it whenever we require. Then we loaded the saved file and predicted the values for test data. Further, we saved the predicted values test data into csv file.</a:t>
            </a:r>
          </a:p>
          <a:p>
            <a:endParaRPr lang="en-IN" dirty="0"/>
          </a:p>
        </p:txBody>
      </p:sp>
    </p:spTree>
    <p:extLst>
      <p:ext uri="{BB962C8B-B14F-4D97-AF65-F5344CB8AC3E}">
        <p14:creationId xmlns:p14="http://schemas.microsoft.com/office/powerpoint/2010/main" val="22880903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B4180C8-FA92-0F4E-4B8F-400D1B6A4661}"/>
              </a:ext>
            </a:extLst>
          </p:cNvPr>
          <p:cNvSpPr>
            <a:spLocks noGrp="1"/>
          </p:cNvSpPr>
          <p:nvPr>
            <p:ph idx="1"/>
          </p:nvPr>
        </p:nvSpPr>
        <p:spPr/>
        <p:txBody>
          <a:bodyPr>
            <a:normAutofit/>
          </a:bodyPr>
          <a:lstStyle/>
          <a:p>
            <a:pPr algn="ctr"/>
            <a:r>
              <a:rPr lang="en-US" sz="9600" dirty="0">
                <a:highlight>
                  <a:srgbClr val="FF0000"/>
                </a:highlight>
              </a:rPr>
              <a:t>THANKS</a:t>
            </a:r>
            <a:endParaRPr lang="en-IN" sz="9600" dirty="0">
              <a:highlight>
                <a:srgbClr val="FF0000"/>
              </a:highlight>
            </a:endParaRPr>
          </a:p>
        </p:txBody>
      </p:sp>
    </p:spTree>
    <p:extLst>
      <p:ext uri="{BB962C8B-B14F-4D97-AF65-F5344CB8AC3E}">
        <p14:creationId xmlns:p14="http://schemas.microsoft.com/office/powerpoint/2010/main" val="33268111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2BADE-4E39-1F02-BAD3-027D0D3D8B82}"/>
              </a:ext>
            </a:extLst>
          </p:cNvPr>
          <p:cNvSpPr>
            <a:spLocks noGrp="1"/>
          </p:cNvSpPr>
          <p:nvPr>
            <p:ph type="title"/>
          </p:nvPr>
        </p:nvSpPr>
        <p:spPr/>
        <p:txBody>
          <a:bodyPr/>
          <a:lstStyle/>
          <a:p>
            <a:r>
              <a:rPr lang="en-US" dirty="0"/>
              <a:t>Agenda</a:t>
            </a:r>
            <a:endParaRPr lang="en-IN" dirty="0"/>
          </a:p>
        </p:txBody>
      </p:sp>
      <p:sp>
        <p:nvSpPr>
          <p:cNvPr id="3" name="Content Placeholder 2">
            <a:extLst>
              <a:ext uri="{FF2B5EF4-FFF2-40B4-BE49-F238E27FC236}">
                <a16:creationId xmlns:a16="http://schemas.microsoft.com/office/drawing/2014/main" id="{F5649437-7671-6E42-91F4-EEA5770AC8C6}"/>
              </a:ext>
            </a:extLst>
          </p:cNvPr>
          <p:cNvSpPr>
            <a:spLocks noGrp="1"/>
          </p:cNvSpPr>
          <p:nvPr>
            <p:ph idx="1"/>
          </p:nvPr>
        </p:nvSpPr>
        <p:spPr/>
        <p:txBody>
          <a:bodyPr>
            <a:normAutofit fontScale="92500" lnSpcReduction="20000"/>
          </a:bodyPr>
          <a:lstStyle/>
          <a:p>
            <a:pPr marL="457200" indent="-457200">
              <a:buFont typeface="+mj-lt"/>
              <a:buAutoNum type="arabicPeriod"/>
            </a:pPr>
            <a:r>
              <a:rPr lang="en-US" dirty="0"/>
              <a:t>Introduction</a:t>
            </a:r>
          </a:p>
          <a:p>
            <a:pPr marL="457200" indent="-457200">
              <a:buFont typeface="+mj-lt"/>
              <a:buAutoNum type="arabicPeriod"/>
            </a:pPr>
            <a:r>
              <a:rPr lang="en-US" dirty="0"/>
              <a:t>Problem Statements</a:t>
            </a:r>
          </a:p>
          <a:p>
            <a:pPr marL="457200" indent="-457200">
              <a:buFont typeface="+mj-lt"/>
              <a:buAutoNum type="arabicPeriod"/>
            </a:pPr>
            <a:r>
              <a:rPr lang="en-US" dirty="0"/>
              <a:t>Problem Understanding</a:t>
            </a:r>
          </a:p>
          <a:p>
            <a:pPr marL="457200" indent="-457200">
              <a:buFont typeface="+mj-lt"/>
              <a:buAutoNum type="arabicPeriod"/>
            </a:pPr>
            <a:r>
              <a:rPr lang="en-US" dirty="0"/>
              <a:t>Definition and  Importance Comments Classification</a:t>
            </a:r>
          </a:p>
          <a:p>
            <a:pPr marL="457200" indent="-457200">
              <a:buFont typeface="+mj-lt"/>
              <a:buAutoNum type="arabicPeriod"/>
            </a:pPr>
            <a:r>
              <a:rPr lang="en-US" dirty="0"/>
              <a:t>Data Analysis and Model Building Flowchart</a:t>
            </a:r>
          </a:p>
          <a:p>
            <a:pPr marL="457200" indent="-457200">
              <a:buFont typeface="+mj-lt"/>
              <a:buAutoNum type="arabicPeriod"/>
            </a:pPr>
            <a:r>
              <a:rPr lang="en-US" dirty="0"/>
              <a:t>Exploratory Data Analysis Steps</a:t>
            </a:r>
          </a:p>
          <a:p>
            <a:pPr marL="457200" indent="-457200">
              <a:buFont typeface="+mj-lt"/>
              <a:buAutoNum type="arabicPeriod"/>
            </a:pPr>
            <a:r>
              <a:rPr lang="en-US" dirty="0"/>
              <a:t>Data Analysis Steps Done</a:t>
            </a:r>
          </a:p>
          <a:p>
            <a:pPr marL="457200" indent="-457200">
              <a:buFont typeface="+mj-lt"/>
              <a:buAutoNum type="arabicPeriod"/>
            </a:pPr>
            <a:r>
              <a:rPr lang="en-US" dirty="0"/>
              <a:t>Model Building</a:t>
            </a:r>
          </a:p>
          <a:p>
            <a:pPr marL="457200" indent="-457200">
              <a:buFont typeface="+mj-lt"/>
              <a:buAutoNum type="arabicPeriod"/>
            </a:pPr>
            <a:r>
              <a:rPr lang="en-US" dirty="0"/>
              <a:t>Hyper Parameter Tuning and Crating Final Model</a:t>
            </a:r>
          </a:p>
          <a:p>
            <a:pPr marL="457200" indent="-457200">
              <a:buFont typeface="+mj-lt"/>
              <a:buAutoNum type="arabicPeriod"/>
            </a:pPr>
            <a:r>
              <a:rPr lang="en-US" dirty="0"/>
              <a:t>Saving the model and Prediction results</a:t>
            </a:r>
          </a:p>
          <a:p>
            <a:pPr marL="457200" indent="-457200">
              <a:buFont typeface="+mj-lt"/>
              <a:buAutoNum type="arabicPeriod"/>
            </a:pPr>
            <a:r>
              <a:rPr lang="en-US" dirty="0"/>
              <a:t>Conclusion</a:t>
            </a:r>
          </a:p>
          <a:p>
            <a:pPr marL="457200" indent="-457200">
              <a:buFont typeface="+mj-lt"/>
              <a:buAutoNum type="arabicPeriod"/>
            </a:pPr>
            <a:endParaRPr lang="en-US" dirty="0"/>
          </a:p>
          <a:p>
            <a:pPr marL="457200" indent="-457200">
              <a:buFont typeface="+mj-lt"/>
              <a:buAutoNum type="arabicPeriod"/>
            </a:pPr>
            <a:endParaRPr lang="en-IN" dirty="0"/>
          </a:p>
        </p:txBody>
      </p:sp>
    </p:spTree>
    <p:extLst>
      <p:ext uri="{BB962C8B-B14F-4D97-AF65-F5344CB8AC3E}">
        <p14:creationId xmlns:p14="http://schemas.microsoft.com/office/powerpoint/2010/main" val="18456259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6CA968-D91B-2E58-1891-0CFE7550F8D1}"/>
              </a:ext>
            </a:extLst>
          </p:cNvPr>
          <p:cNvSpPr>
            <a:spLocks noGrp="1"/>
          </p:cNvSpPr>
          <p:nvPr>
            <p:ph type="title"/>
          </p:nvPr>
        </p:nvSpPr>
        <p:spPr/>
        <p:txBody>
          <a:bodyPr/>
          <a:lstStyle/>
          <a:p>
            <a:pPr algn="ctr"/>
            <a:r>
              <a:rPr lang="en-US" dirty="0"/>
              <a:t>Introduction</a:t>
            </a:r>
            <a:endParaRPr lang="en-IN" dirty="0"/>
          </a:p>
        </p:txBody>
      </p:sp>
      <p:sp>
        <p:nvSpPr>
          <p:cNvPr id="3" name="Content Placeholder 2">
            <a:extLst>
              <a:ext uri="{FF2B5EF4-FFF2-40B4-BE49-F238E27FC236}">
                <a16:creationId xmlns:a16="http://schemas.microsoft.com/office/drawing/2014/main" id="{40F46944-A804-4D5F-18DE-FBD8FEC50971}"/>
              </a:ext>
            </a:extLst>
          </p:cNvPr>
          <p:cNvSpPr>
            <a:spLocks noGrp="1"/>
          </p:cNvSpPr>
          <p:nvPr>
            <p:ph idx="1"/>
          </p:nvPr>
        </p:nvSpPr>
        <p:spPr/>
        <p:txBody>
          <a:bodyPr/>
          <a:lstStyle/>
          <a:p>
            <a:r>
              <a:rPr lang="en-US" b="0" i="0" dirty="0">
                <a:solidFill>
                  <a:srgbClr val="000000"/>
                </a:solidFill>
                <a:effectLst/>
                <a:latin typeface="Graphik"/>
              </a:rPr>
              <a:t>Spam is any kind of unwanted, unsolicited digital communication that gets sent out in bulk. Often spam is sent via email, but it can also be distributed via text messages, phone calls, or social media.</a:t>
            </a:r>
          </a:p>
          <a:p>
            <a:r>
              <a:rPr lang="en-US" b="0" i="0" dirty="0">
                <a:solidFill>
                  <a:srgbClr val="000000"/>
                </a:solidFill>
                <a:effectLst/>
                <a:latin typeface="Graphik"/>
              </a:rPr>
              <a:t>Spammers use many forms of communication to bulk-send their unwanted messages. Some of these are marketing messages peddling unsolicited goods. Other types of spam messages can spread malware, trick you into divulging personal information or scare you into thinking you need to pay to get out of trouble.</a:t>
            </a:r>
            <a:endParaRPr lang="en-US" dirty="0">
              <a:solidFill>
                <a:srgbClr val="000000"/>
              </a:solidFill>
              <a:latin typeface="Graphik"/>
            </a:endParaRPr>
          </a:p>
          <a:p>
            <a:r>
              <a:rPr lang="en-US" b="0" i="0" dirty="0">
                <a:solidFill>
                  <a:srgbClr val="000000"/>
                </a:solidFill>
                <a:effectLst/>
                <a:latin typeface="Graphik"/>
              </a:rPr>
              <a:t>Email spam filters catch many of these types of messages, and phone carriers often warn you of a “spam risk” from unknown callers. Whether via email, text, phone, or social media, some spam messages do get through, and you want to be able to recognize them and avoid these threats. </a:t>
            </a:r>
            <a:endParaRPr lang="en-IN" dirty="0"/>
          </a:p>
        </p:txBody>
      </p:sp>
    </p:spTree>
    <p:extLst>
      <p:ext uri="{BB962C8B-B14F-4D97-AF65-F5344CB8AC3E}">
        <p14:creationId xmlns:p14="http://schemas.microsoft.com/office/powerpoint/2010/main" val="12255416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27B89C-40F7-0777-D47C-2C9834B8808A}"/>
              </a:ext>
            </a:extLst>
          </p:cNvPr>
          <p:cNvSpPr>
            <a:spLocks noGrp="1"/>
          </p:cNvSpPr>
          <p:nvPr>
            <p:ph type="title"/>
          </p:nvPr>
        </p:nvSpPr>
        <p:spPr/>
        <p:txBody>
          <a:bodyPr/>
          <a:lstStyle/>
          <a:p>
            <a:pPr algn="ctr"/>
            <a:r>
              <a:rPr lang="en-US" dirty="0"/>
              <a:t>Problem </a:t>
            </a:r>
            <a:r>
              <a:rPr lang="en-US" dirty="0" err="1"/>
              <a:t>Staments</a:t>
            </a:r>
            <a:endParaRPr lang="en-IN" dirty="0"/>
          </a:p>
        </p:txBody>
      </p:sp>
      <p:sp>
        <p:nvSpPr>
          <p:cNvPr id="3" name="Content Placeholder 2">
            <a:extLst>
              <a:ext uri="{FF2B5EF4-FFF2-40B4-BE49-F238E27FC236}">
                <a16:creationId xmlns:a16="http://schemas.microsoft.com/office/drawing/2014/main" id="{14F0DCF6-771B-EF8D-5789-AA305730AC20}"/>
              </a:ext>
            </a:extLst>
          </p:cNvPr>
          <p:cNvSpPr>
            <a:spLocks noGrp="1"/>
          </p:cNvSpPr>
          <p:nvPr>
            <p:ph idx="1"/>
          </p:nvPr>
        </p:nvSpPr>
        <p:spPr/>
        <p:txBody>
          <a:bodyPr/>
          <a:lstStyle/>
          <a:p>
            <a:r>
              <a:rPr lang="en-US" b="0" i="0" dirty="0">
                <a:solidFill>
                  <a:srgbClr val="000000"/>
                </a:solidFill>
                <a:effectLst/>
                <a:latin typeface="BrandFont-Text"/>
              </a:rPr>
              <a:t>Like robocalls, phishing emails and spam calls, smishing, spam text messages and text scams are on the rise. Typically, smishing scammers will send you text messages that attempt to get you to click a link and then provide personal or financial information about yourself. Smishing is serious and can lead to identity theft. You can report a fraud or identity theft complaint to </a:t>
            </a:r>
            <a:r>
              <a:rPr lang="en-US" b="0" i="0" u="sng" dirty="0">
                <a:solidFill>
                  <a:srgbClr val="000000"/>
                </a:solidFill>
                <a:effectLst/>
                <a:latin typeface="BrandFont-Text"/>
                <a:hlinkClick r:id="rId2"/>
              </a:rPr>
              <a:t>the Federal Trade Commission.</a:t>
            </a:r>
            <a:endParaRPr lang="en-US" b="0" i="0" u="sng" dirty="0">
              <a:solidFill>
                <a:srgbClr val="000000"/>
              </a:solidFill>
              <a:effectLst/>
              <a:latin typeface="BrandFont-Text"/>
            </a:endParaRPr>
          </a:p>
          <a:p>
            <a:r>
              <a:rPr lang="en-US" b="0" i="0" dirty="0">
                <a:solidFill>
                  <a:srgbClr val="000000"/>
                </a:solidFill>
                <a:effectLst/>
                <a:latin typeface="BrandFont-Text"/>
              </a:rPr>
              <a:t>The statistics speak for themselves. In the United States, $86 million was reported lost in 2020 from frauds originating in scam texts, </a:t>
            </a:r>
            <a:r>
              <a:rPr lang="en-US" b="0" i="0" u="sng" dirty="0">
                <a:solidFill>
                  <a:srgbClr val="000000"/>
                </a:solidFill>
                <a:effectLst/>
                <a:latin typeface="BrandFont-Text"/>
                <a:hlinkClick r:id="rId3"/>
              </a:rPr>
              <a:t>according to the Federal Trade Commission (FTC).</a:t>
            </a:r>
            <a:r>
              <a:rPr lang="en-US" b="0" i="0" dirty="0">
                <a:solidFill>
                  <a:srgbClr val="000000"/>
                </a:solidFill>
                <a:effectLst/>
                <a:latin typeface="BrandFont-Text"/>
              </a:rPr>
              <a:t> In 2020, 334,524 complaints were made, which equaled an average of 916 reports a day. The Federal Communications Commission (FCC), heard about 14,000 complaints about scam texts last year. This year there have been  6,900 reports up until late May and the numbers are on the rise, suggesting that the 2020 total will be surpassed in 2021.</a:t>
            </a:r>
            <a:endParaRPr lang="en-IN" dirty="0"/>
          </a:p>
        </p:txBody>
      </p:sp>
    </p:spTree>
    <p:extLst>
      <p:ext uri="{BB962C8B-B14F-4D97-AF65-F5344CB8AC3E}">
        <p14:creationId xmlns:p14="http://schemas.microsoft.com/office/powerpoint/2010/main" val="9679224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C58B7D-DF15-F807-39A8-7E0F186A76B2}"/>
              </a:ext>
            </a:extLst>
          </p:cNvPr>
          <p:cNvSpPr>
            <a:spLocks noGrp="1"/>
          </p:cNvSpPr>
          <p:nvPr>
            <p:ph type="title"/>
          </p:nvPr>
        </p:nvSpPr>
        <p:spPr/>
        <p:txBody>
          <a:bodyPr/>
          <a:lstStyle/>
          <a:p>
            <a:pPr algn="ctr"/>
            <a:r>
              <a:rPr lang="en-US" dirty="0"/>
              <a:t>Problem </a:t>
            </a:r>
            <a:r>
              <a:rPr lang="en-US" dirty="0" err="1"/>
              <a:t>Unserstanding</a:t>
            </a:r>
            <a:endParaRPr lang="en-IN" dirty="0"/>
          </a:p>
        </p:txBody>
      </p:sp>
      <p:sp>
        <p:nvSpPr>
          <p:cNvPr id="3" name="Content Placeholder 2">
            <a:extLst>
              <a:ext uri="{FF2B5EF4-FFF2-40B4-BE49-F238E27FC236}">
                <a16:creationId xmlns:a16="http://schemas.microsoft.com/office/drawing/2014/main" id="{1CFF0BFD-8B5C-A72F-7B78-BAAA3317183B}"/>
              </a:ext>
            </a:extLst>
          </p:cNvPr>
          <p:cNvSpPr>
            <a:spLocks noGrp="1"/>
          </p:cNvSpPr>
          <p:nvPr>
            <p:ph idx="1"/>
          </p:nvPr>
        </p:nvSpPr>
        <p:spPr/>
        <p:txBody>
          <a:bodyPr/>
          <a:lstStyle/>
          <a:p>
            <a:r>
              <a:rPr lang="en-US" b="0" i="0" dirty="0">
                <a:solidFill>
                  <a:srgbClr val="000000"/>
                </a:solidFill>
                <a:effectLst/>
                <a:latin typeface="BrandFont-Text"/>
              </a:rPr>
              <a:t>Knowing what to do and blocking spam texts is one of the best ways to prevent future spam texts and keep your information secure. We’ll be discussing general spam handling and text blocking on iPhones and blocking spam texts on Android phones. And of course, the resources Verizon has for you to block spam texts.</a:t>
            </a:r>
          </a:p>
          <a:p>
            <a:r>
              <a:rPr lang="en-US" b="0" i="0" dirty="0">
                <a:solidFill>
                  <a:srgbClr val="000000"/>
                </a:solidFill>
                <a:effectLst/>
                <a:latin typeface="Graphik"/>
              </a:rPr>
              <a:t>Spam is any kind of unwanted, unsolicited digital communication that gets sent out in bulk. Often spam is sent via email, but it can also be distributed via text messages, phone calls, or social media.</a:t>
            </a:r>
            <a:endParaRPr lang="en-US" dirty="0">
              <a:solidFill>
                <a:srgbClr val="000000"/>
              </a:solidFill>
              <a:latin typeface="BrandFont-Text"/>
            </a:endParaRPr>
          </a:p>
          <a:p>
            <a:endParaRPr lang="en-IN" dirty="0"/>
          </a:p>
        </p:txBody>
      </p:sp>
    </p:spTree>
    <p:extLst>
      <p:ext uri="{BB962C8B-B14F-4D97-AF65-F5344CB8AC3E}">
        <p14:creationId xmlns:p14="http://schemas.microsoft.com/office/powerpoint/2010/main" val="23992336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9841DB-13C8-2239-E3B9-D3218A0AE5A9}"/>
              </a:ext>
            </a:extLst>
          </p:cNvPr>
          <p:cNvSpPr>
            <a:spLocks noGrp="1"/>
          </p:cNvSpPr>
          <p:nvPr>
            <p:ph type="title"/>
          </p:nvPr>
        </p:nvSpPr>
        <p:spPr/>
        <p:txBody>
          <a:bodyPr/>
          <a:lstStyle/>
          <a:p>
            <a:pPr algn="ctr"/>
            <a:r>
              <a:rPr lang="en-US" dirty="0"/>
              <a:t>Importance of spam Detection text</a:t>
            </a:r>
            <a:endParaRPr lang="en-IN" dirty="0"/>
          </a:p>
        </p:txBody>
      </p:sp>
      <p:sp>
        <p:nvSpPr>
          <p:cNvPr id="3" name="Content Placeholder 2">
            <a:extLst>
              <a:ext uri="{FF2B5EF4-FFF2-40B4-BE49-F238E27FC236}">
                <a16:creationId xmlns:a16="http://schemas.microsoft.com/office/drawing/2014/main" id="{E68FA1BC-D32D-DA7E-9291-4D5F25A18000}"/>
              </a:ext>
            </a:extLst>
          </p:cNvPr>
          <p:cNvSpPr>
            <a:spLocks noGrp="1"/>
          </p:cNvSpPr>
          <p:nvPr>
            <p:ph idx="1"/>
          </p:nvPr>
        </p:nvSpPr>
        <p:spPr/>
        <p:txBody>
          <a:bodyPr>
            <a:normAutofit lnSpcReduction="10000"/>
          </a:bodyPr>
          <a:lstStyle/>
          <a:p>
            <a:r>
              <a:rPr lang="en-US" b="0" i="0" dirty="0">
                <a:solidFill>
                  <a:srgbClr val="000000"/>
                </a:solidFill>
                <a:effectLst/>
                <a:latin typeface="tahoma" panose="020B0604030504040204" pitchFamily="34" charset="0"/>
              </a:rPr>
              <a:t>Implementing spam filtering is extremely important for any organization. Not only does spam filtering help keep garbage out of email inboxes, but it also helps with the quality of life of business emails because they run smoothly and are only used for their desired purpose. Spam filtering is essentially an anti-malware tool, as many attacks through email are trying to trick users to click on a malicious attachment, asking them to supply their credentials, and much more.</a:t>
            </a:r>
          </a:p>
          <a:p>
            <a:r>
              <a:rPr lang="en-IN" sz="2000" dirty="0">
                <a:effectLst/>
                <a:latin typeface="Century" panose="02040604050505020304" pitchFamily="18" charset="0"/>
                <a:ea typeface="Calibri" panose="020F0502020204030204" pitchFamily="34" charset="0"/>
                <a:cs typeface="Times New Roman" panose="02020603050405020304" pitchFamily="18" charset="0"/>
              </a:rPr>
              <a:t>Nowadays, every site and application uses a machine-learning approach. Machine Learning has simplified the task that may take a long duration to complete without it. Most of the approaches require text analysis and classification techniques. Classification of the comments is necessary before posting on online platforms. This classification model helps to prevent online abuse</a:t>
            </a:r>
            <a:r>
              <a:rPr lang="en-IN" dirty="0">
                <a:latin typeface="Century" panose="02040604050505020304" pitchFamily="18" charset="0"/>
                <a:ea typeface="Calibri" panose="020F0502020204030204" pitchFamily="34" charset="0"/>
                <a:cs typeface="Times New Roman" panose="02020603050405020304" pitchFamily="18" charset="0"/>
              </a:rPr>
              <a:t> and cyberbullying.</a:t>
            </a:r>
            <a:endParaRPr lang="en-IN" dirty="0">
              <a:effectLst/>
              <a:latin typeface="Century" panose="02040604050505020304" pitchFamily="18"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6912417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4A4EFDA-CD3E-4712-8840-3555D1C9F802}"/>
              </a:ext>
            </a:extLst>
          </p:cNvPr>
          <p:cNvSpPr txBox="1"/>
          <p:nvPr/>
        </p:nvSpPr>
        <p:spPr>
          <a:xfrm>
            <a:off x="487680" y="27338"/>
            <a:ext cx="11216640" cy="861774"/>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sz="3200" u="sng" dirty="0">
                <a:solidFill>
                  <a:schemeClr val="bg2">
                    <a:lumMod val="50000"/>
                  </a:schemeClr>
                </a:solidFill>
                <a:latin typeface="Bookman Old Style" panose="02050604050505020204" pitchFamily="18" charset="0"/>
              </a:rPr>
              <a:t>Data Analysis and Model Building Flowchart</a:t>
            </a:r>
            <a:endParaRPr lang="en-IN" sz="3200" u="sng" dirty="0">
              <a:solidFill>
                <a:schemeClr val="bg2">
                  <a:lumMod val="50000"/>
                </a:schemeClr>
              </a:solidFill>
              <a:latin typeface="Bookman Old Style" panose="02050604050505020204" pitchFamily="18" charset="0"/>
            </a:endParaRPr>
          </a:p>
          <a:p>
            <a:endParaRPr lang="en-IN" dirty="0"/>
          </a:p>
        </p:txBody>
      </p:sp>
      <p:sp>
        <p:nvSpPr>
          <p:cNvPr id="3" name="Flowchart: Alternate Process 2">
            <a:extLst>
              <a:ext uri="{FF2B5EF4-FFF2-40B4-BE49-F238E27FC236}">
                <a16:creationId xmlns:a16="http://schemas.microsoft.com/office/drawing/2014/main" id="{65C1B98E-16C4-4728-A2C6-A060D7599AD6}"/>
              </a:ext>
            </a:extLst>
          </p:cNvPr>
          <p:cNvSpPr/>
          <p:nvPr/>
        </p:nvSpPr>
        <p:spPr>
          <a:xfrm>
            <a:off x="1606737" y="946483"/>
            <a:ext cx="2123233" cy="988125"/>
          </a:xfrm>
          <a:prstGeom prst="flowChartAlternateProcess">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Import Libraries</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4" name="Arrow: Right 3">
            <a:extLst>
              <a:ext uri="{FF2B5EF4-FFF2-40B4-BE49-F238E27FC236}">
                <a16:creationId xmlns:a16="http://schemas.microsoft.com/office/drawing/2014/main" id="{80505AFE-E45E-4CB0-8D11-DC6F54A4B812}"/>
              </a:ext>
            </a:extLst>
          </p:cNvPr>
          <p:cNvSpPr/>
          <p:nvPr/>
        </p:nvSpPr>
        <p:spPr>
          <a:xfrm>
            <a:off x="4073946" y="1183061"/>
            <a:ext cx="634482" cy="370547"/>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dirty="0"/>
          </a:p>
        </p:txBody>
      </p:sp>
      <p:sp>
        <p:nvSpPr>
          <p:cNvPr id="5" name="Flowchart: Alternate Process 4">
            <a:extLst>
              <a:ext uri="{FF2B5EF4-FFF2-40B4-BE49-F238E27FC236}">
                <a16:creationId xmlns:a16="http://schemas.microsoft.com/office/drawing/2014/main" id="{A12EF69C-6EE3-4F90-8E75-AD0E99F33C4E}"/>
              </a:ext>
            </a:extLst>
          </p:cNvPr>
          <p:cNvSpPr/>
          <p:nvPr/>
        </p:nvSpPr>
        <p:spPr>
          <a:xfrm>
            <a:off x="5053637" y="946483"/>
            <a:ext cx="2123233" cy="988125"/>
          </a:xfrm>
          <a:prstGeom prst="flowChartAlternateProcess">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Import Dataset</a:t>
            </a:r>
          </a:p>
        </p:txBody>
      </p:sp>
      <p:sp>
        <p:nvSpPr>
          <p:cNvPr id="6" name="Arrow: Right 5">
            <a:extLst>
              <a:ext uri="{FF2B5EF4-FFF2-40B4-BE49-F238E27FC236}">
                <a16:creationId xmlns:a16="http://schemas.microsoft.com/office/drawing/2014/main" id="{BD7FFFC3-C2CC-47B0-98CE-027159724E90}"/>
              </a:ext>
            </a:extLst>
          </p:cNvPr>
          <p:cNvSpPr/>
          <p:nvPr/>
        </p:nvSpPr>
        <p:spPr>
          <a:xfrm>
            <a:off x="7522079" y="1183061"/>
            <a:ext cx="667661" cy="370547"/>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dirty="0"/>
          </a:p>
        </p:txBody>
      </p:sp>
      <p:sp>
        <p:nvSpPr>
          <p:cNvPr id="7" name="Flowchart: Alternate Process 6">
            <a:extLst>
              <a:ext uri="{FF2B5EF4-FFF2-40B4-BE49-F238E27FC236}">
                <a16:creationId xmlns:a16="http://schemas.microsoft.com/office/drawing/2014/main" id="{F643177A-4A3B-4D6B-9D2E-88F2192ED748}"/>
              </a:ext>
            </a:extLst>
          </p:cNvPr>
          <p:cNvSpPr/>
          <p:nvPr/>
        </p:nvSpPr>
        <p:spPr>
          <a:xfrm>
            <a:off x="8534949" y="946483"/>
            <a:ext cx="2168848" cy="988125"/>
          </a:xfrm>
          <a:prstGeom prst="flowChartAlternateProcess">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Feature Engineering </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8" name="Arrow: Right 7">
            <a:extLst>
              <a:ext uri="{FF2B5EF4-FFF2-40B4-BE49-F238E27FC236}">
                <a16:creationId xmlns:a16="http://schemas.microsoft.com/office/drawing/2014/main" id="{AF7EF058-49A7-48CF-8A68-51D390EF96B2}"/>
              </a:ext>
            </a:extLst>
          </p:cNvPr>
          <p:cNvSpPr/>
          <p:nvPr/>
        </p:nvSpPr>
        <p:spPr>
          <a:xfrm>
            <a:off x="4011738" y="4447296"/>
            <a:ext cx="667661" cy="370547"/>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dirty="0"/>
          </a:p>
        </p:txBody>
      </p:sp>
      <p:sp>
        <p:nvSpPr>
          <p:cNvPr id="9" name="Flowchart: Alternate Process 8">
            <a:extLst>
              <a:ext uri="{FF2B5EF4-FFF2-40B4-BE49-F238E27FC236}">
                <a16:creationId xmlns:a16="http://schemas.microsoft.com/office/drawing/2014/main" id="{00033B84-DBF6-4EA5-A678-00A039B25E9D}"/>
              </a:ext>
            </a:extLst>
          </p:cNvPr>
          <p:cNvSpPr/>
          <p:nvPr/>
        </p:nvSpPr>
        <p:spPr>
          <a:xfrm>
            <a:off x="1514270" y="4312101"/>
            <a:ext cx="2168848" cy="988125"/>
          </a:xfrm>
          <a:prstGeom prst="flowChartAlternateProcess">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TF-IDF Vectorizer</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10" name="Flowchart: Alternate Process 9">
            <a:extLst>
              <a:ext uri="{FF2B5EF4-FFF2-40B4-BE49-F238E27FC236}">
                <a16:creationId xmlns:a16="http://schemas.microsoft.com/office/drawing/2014/main" id="{180C310C-7A7D-4FDC-B69B-7242D8F982A5}"/>
              </a:ext>
            </a:extLst>
          </p:cNvPr>
          <p:cNvSpPr/>
          <p:nvPr/>
        </p:nvSpPr>
        <p:spPr>
          <a:xfrm>
            <a:off x="8534949" y="2650620"/>
            <a:ext cx="2168848" cy="988125"/>
          </a:xfrm>
          <a:prstGeom prst="flowChartAlternateProcess">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Visualizations</a:t>
            </a:r>
          </a:p>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(EDA)</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11" name="Arrow: Left 10">
            <a:extLst>
              <a:ext uri="{FF2B5EF4-FFF2-40B4-BE49-F238E27FC236}">
                <a16:creationId xmlns:a16="http://schemas.microsoft.com/office/drawing/2014/main" id="{7AE48DB2-0A2E-4A51-9BC4-7973D9FE6678}"/>
              </a:ext>
            </a:extLst>
          </p:cNvPr>
          <p:cNvSpPr/>
          <p:nvPr/>
        </p:nvSpPr>
        <p:spPr>
          <a:xfrm>
            <a:off x="7522078" y="2887198"/>
            <a:ext cx="667661" cy="370547"/>
          </a:xfrm>
          <a:prstGeom prst="lef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dirty="0"/>
          </a:p>
        </p:txBody>
      </p:sp>
      <p:sp>
        <p:nvSpPr>
          <p:cNvPr id="12" name="Flowchart: Alternate Process 11">
            <a:extLst>
              <a:ext uri="{FF2B5EF4-FFF2-40B4-BE49-F238E27FC236}">
                <a16:creationId xmlns:a16="http://schemas.microsoft.com/office/drawing/2014/main" id="{31ECFB98-689F-422F-9514-728C014F084F}"/>
              </a:ext>
            </a:extLst>
          </p:cNvPr>
          <p:cNvSpPr/>
          <p:nvPr/>
        </p:nvSpPr>
        <p:spPr>
          <a:xfrm>
            <a:off x="5008020" y="2650620"/>
            <a:ext cx="2168848" cy="988125"/>
          </a:xfrm>
          <a:prstGeom prst="flowChartAlternateProcess">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NLTK Text Pre-Processing</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13" name="Arrow: Left 12">
            <a:extLst>
              <a:ext uri="{FF2B5EF4-FFF2-40B4-BE49-F238E27FC236}">
                <a16:creationId xmlns:a16="http://schemas.microsoft.com/office/drawing/2014/main" id="{D1899990-9647-4B3C-8939-F7CEF367EEF6}"/>
              </a:ext>
            </a:extLst>
          </p:cNvPr>
          <p:cNvSpPr/>
          <p:nvPr/>
        </p:nvSpPr>
        <p:spPr>
          <a:xfrm>
            <a:off x="4028328" y="2887198"/>
            <a:ext cx="634482" cy="370547"/>
          </a:xfrm>
          <a:prstGeom prst="lef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dirty="0"/>
          </a:p>
        </p:txBody>
      </p:sp>
      <p:sp>
        <p:nvSpPr>
          <p:cNvPr id="14" name="Flowchart: Alternate Process 13">
            <a:extLst>
              <a:ext uri="{FF2B5EF4-FFF2-40B4-BE49-F238E27FC236}">
                <a16:creationId xmlns:a16="http://schemas.microsoft.com/office/drawing/2014/main" id="{79CD2769-69D5-4A56-98E8-09B8EA44A207}"/>
              </a:ext>
            </a:extLst>
          </p:cNvPr>
          <p:cNvSpPr/>
          <p:nvPr/>
        </p:nvSpPr>
        <p:spPr>
          <a:xfrm>
            <a:off x="1514270" y="2650620"/>
            <a:ext cx="2168848" cy="988125"/>
          </a:xfrm>
          <a:prstGeom prst="flowChartAlternateProcess">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Checking Correlation</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15" name="Arrow: Down 14">
            <a:extLst>
              <a:ext uri="{FF2B5EF4-FFF2-40B4-BE49-F238E27FC236}">
                <a16:creationId xmlns:a16="http://schemas.microsoft.com/office/drawing/2014/main" id="{8698FB53-B832-453A-9B2A-06BBE89FAB57}"/>
              </a:ext>
            </a:extLst>
          </p:cNvPr>
          <p:cNvSpPr/>
          <p:nvPr/>
        </p:nvSpPr>
        <p:spPr>
          <a:xfrm>
            <a:off x="2369576" y="3709959"/>
            <a:ext cx="458236" cy="371068"/>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dirty="0"/>
          </a:p>
        </p:txBody>
      </p:sp>
      <p:sp>
        <p:nvSpPr>
          <p:cNvPr id="16" name="Arrow: Down 15">
            <a:extLst>
              <a:ext uri="{FF2B5EF4-FFF2-40B4-BE49-F238E27FC236}">
                <a16:creationId xmlns:a16="http://schemas.microsoft.com/office/drawing/2014/main" id="{BF50AD5F-76F2-454B-A80A-D9FDBCE58ED7}"/>
              </a:ext>
            </a:extLst>
          </p:cNvPr>
          <p:cNvSpPr/>
          <p:nvPr/>
        </p:nvSpPr>
        <p:spPr>
          <a:xfrm>
            <a:off x="9460582" y="2023520"/>
            <a:ext cx="458236" cy="371098"/>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dirty="0"/>
          </a:p>
        </p:txBody>
      </p:sp>
      <p:sp>
        <p:nvSpPr>
          <p:cNvPr id="17" name="Flowchart: Alternate Process 16">
            <a:extLst>
              <a:ext uri="{FF2B5EF4-FFF2-40B4-BE49-F238E27FC236}">
                <a16:creationId xmlns:a16="http://schemas.microsoft.com/office/drawing/2014/main" id="{D8B4B1D2-FAFA-4E25-8870-E56EB080A176}"/>
              </a:ext>
            </a:extLst>
          </p:cNvPr>
          <p:cNvSpPr/>
          <p:nvPr/>
        </p:nvSpPr>
        <p:spPr>
          <a:xfrm>
            <a:off x="5008020" y="4312101"/>
            <a:ext cx="2168848" cy="988125"/>
          </a:xfrm>
          <a:prstGeom prst="flowChartAlternateProcess">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Data Balancing</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18" name="Arrow: Right 17">
            <a:extLst>
              <a:ext uri="{FF2B5EF4-FFF2-40B4-BE49-F238E27FC236}">
                <a16:creationId xmlns:a16="http://schemas.microsoft.com/office/drawing/2014/main" id="{8B6E8DC2-FD43-43BF-A01A-7C281204D5B2}"/>
              </a:ext>
            </a:extLst>
          </p:cNvPr>
          <p:cNvSpPr/>
          <p:nvPr/>
        </p:nvSpPr>
        <p:spPr>
          <a:xfrm>
            <a:off x="7522077" y="4447296"/>
            <a:ext cx="667661" cy="370547"/>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dirty="0"/>
          </a:p>
        </p:txBody>
      </p:sp>
      <p:sp>
        <p:nvSpPr>
          <p:cNvPr id="19" name="Flowchart: Alternate Process 18">
            <a:extLst>
              <a:ext uri="{FF2B5EF4-FFF2-40B4-BE49-F238E27FC236}">
                <a16:creationId xmlns:a16="http://schemas.microsoft.com/office/drawing/2014/main" id="{93894349-6E7C-4E61-88B6-9FE6FB216C26}"/>
              </a:ext>
            </a:extLst>
          </p:cNvPr>
          <p:cNvSpPr/>
          <p:nvPr/>
        </p:nvSpPr>
        <p:spPr>
          <a:xfrm>
            <a:off x="8534947" y="4312101"/>
            <a:ext cx="2168848" cy="988125"/>
          </a:xfrm>
          <a:prstGeom prst="flowChartAlternateProcess">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Model Building</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20" name="Flowchart: Alternate Process 19">
            <a:extLst>
              <a:ext uri="{FF2B5EF4-FFF2-40B4-BE49-F238E27FC236}">
                <a16:creationId xmlns:a16="http://schemas.microsoft.com/office/drawing/2014/main" id="{95249C89-B121-4BA7-AE38-C2127E8876B5}"/>
              </a:ext>
            </a:extLst>
          </p:cNvPr>
          <p:cNvSpPr/>
          <p:nvPr/>
        </p:nvSpPr>
        <p:spPr>
          <a:xfrm>
            <a:off x="8605276" y="5842535"/>
            <a:ext cx="2168848" cy="988125"/>
          </a:xfrm>
          <a:prstGeom prst="flowChartAlternateProcess">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Hyper Parameter Tuning</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21" name="Arrow: Down 20">
            <a:extLst>
              <a:ext uri="{FF2B5EF4-FFF2-40B4-BE49-F238E27FC236}">
                <a16:creationId xmlns:a16="http://schemas.microsoft.com/office/drawing/2014/main" id="{6564D4ED-1B47-4AEB-8FB9-44032D1C6737}"/>
              </a:ext>
            </a:extLst>
          </p:cNvPr>
          <p:cNvSpPr/>
          <p:nvPr/>
        </p:nvSpPr>
        <p:spPr>
          <a:xfrm>
            <a:off x="9390253" y="5375899"/>
            <a:ext cx="458236" cy="323589"/>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dirty="0"/>
          </a:p>
        </p:txBody>
      </p:sp>
      <p:sp>
        <p:nvSpPr>
          <p:cNvPr id="22" name="Arrow: Left 21">
            <a:extLst>
              <a:ext uri="{FF2B5EF4-FFF2-40B4-BE49-F238E27FC236}">
                <a16:creationId xmlns:a16="http://schemas.microsoft.com/office/drawing/2014/main" id="{88E2C15F-5B3C-4F33-8D63-A35B4F6261DF}"/>
              </a:ext>
            </a:extLst>
          </p:cNvPr>
          <p:cNvSpPr/>
          <p:nvPr/>
        </p:nvSpPr>
        <p:spPr>
          <a:xfrm>
            <a:off x="7522077" y="6151433"/>
            <a:ext cx="667661" cy="370547"/>
          </a:xfrm>
          <a:prstGeom prst="lef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dirty="0"/>
          </a:p>
        </p:txBody>
      </p:sp>
      <p:sp>
        <p:nvSpPr>
          <p:cNvPr id="23" name="Flowchart: Alternate Process 22">
            <a:extLst>
              <a:ext uri="{FF2B5EF4-FFF2-40B4-BE49-F238E27FC236}">
                <a16:creationId xmlns:a16="http://schemas.microsoft.com/office/drawing/2014/main" id="{9098978D-D860-4946-A8B0-561DB45732B6}"/>
              </a:ext>
            </a:extLst>
          </p:cNvPr>
          <p:cNvSpPr/>
          <p:nvPr/>
        </p:nvSpPr>
        <p:spPr>
          <a:xfrm>
            <a:off x="5008020" y="5842535"/>
            <a:ext cx="2168848" cy="988125"/>
          </a:xfrm>
          <a:prstGeom prst="flowChartAlternateProcess">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AUC-ROC Curve</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24" name="Flowchart: Alternate Process 23">
            <a:extLst>
              <a:ext uri="{FF2B5EF4-FFF2-40B4-BE49-F238E27FC236}">
                <a16:creationId xmlns:a16="http://schemas.microsoft.com/office/drawing/2014/main" id="{C2A17994-C821-4FEA-AC25-A0912A99B415}"/>
              </a:ext>
            </a:extLst>
          </p:cNvPr>
          <p:cNvSpPr/>
          <p:nvPr/>
        </p:nvSpPr>
        <p:spPr>
          <a:xfrm>
            <a:off x="1511815" y="5842535"/>
            <a:ext cx="2168848" cy="988125"/>
          </a:xfrm>
          <a:prstGeom prst="flowChartAlternateProcess">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Saving the model and Predictions</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25" name="Arrow: Left 24">
            <a:extLst>
              <a:ext uri="{FF2B5EF4-FFF2-40B4-BE49-F238E27FC236}">
                <a16:creationId xmlns:a16="http://schemas.microsoft.com/office/drawing/2014/main" id="{4D52B3A1-A83F-4FD9-A3EB-C5204AB2F47D}"/>
              </a:ext>
            </a:extLst>
          </p:cNvPr>
          <p:cNvSpPr/>
          <p:nvPr/>
        </p:nvSpPr>
        <p:spPr>
          <a:xfrm>
            <a:off x="3958000" y="6151433"/>
            <a:ext cx="634482" cy="370547"/>
          </a:xfrm>
          <a:prstGeom prst="lef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dirty="0"/>
          </a:p>
        </p:txBody>
      </p:sp>
    </p:spTree>
    <p:extLst>
      <p:ext uri="{BB962C8B-B14F-4D97-AF65-F5344CB8AC3E}">
        <p14:creationId xmlns:p14="http://schemas.microsoft.com/office/powerpoint/2010/main" val="39591153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2B729F-5D7B-B9B2-BC24-A60737CBB464}"/>
              </a:ext>
            </a:extLst>
          </p:cNvPr>
          <p:cNvSpPr>
            <a:spLocks noGrp="1"/>
          </p:cNvSpPr>
          <p:nvPr>
            <p:ph type="title"/>
          </p:nvPr>
        </p:nvSpPr>
        <p:spPr>
          <a:xfrm>
            <a:off x="646111" y="452718"/>
            <a:ext cx="9404723" cy="802341"/>
          </a:xfrm>
        </p:spPr>
        <p:txBody>
          <a:bodyPr/>
          <a:lstStyle/>
          <a:p>
            <a:pPr algn="ctr"/>
            <a:r>
              <a:rPr lang="en-US" dirty="0"/>
              <a:t>Exploratory Data Analysis Steps</a:t>
            </a:r>
            <a:endParaRPr lang="en-IN" dirty="0"/>
          </a:p>
        </p:txBody>
      </p:sp>
      <p:sp>
        <p:nvSpPr>
          <p:cNvPr id="3" name="Content Placeholder 2">
            <a:extLst>
              <a:ext uri="{FF2B5EF4-FFF2-40B4-BE49-F238E27FC236}">
                <a16:creationId xmlns:a16="http://schemas.microsoft.com/office/drawing/2014/main" id="{96277632-1550-5297-A843-86060539BEBA}"/>
              </a:ext>
            </a:extLst>
          </p:cNvPr>
          <p:cNvSpPr>
            <a:spLocks noGrp="1"/>
          </p:cNvSpPr>
          <p:nvPr>
            <p:ph idx="1"/>
          </p:nvPr>
        </p:nvSpPr>
        <p:spPr>
          <a:xfrm>
            <a:off x="1103312" y="1255060"/>
            <a:ext cx="8946541" cy="5369858"/>
          </a:xfrm>
        </p:spPr>
        <p:txBody>
          <a:bodyPr>
            <a:noAutofit/>
          </a:bodyPr>
          <a:lstStyle/>
          <a:p>
            <a:pPr marL="285750" indent="-285750" algn="just">
              <a:buFont typeface="Wingdings" panose="05000000000000000000" pitchFamily="2" charset="2"/>
              <a:buChar char="Ø"/>
            </a:pPr>
            <a:r>
              <a:rPr lang="en-US" sz="1800" dirty="0">
                <a:latin typeface="Century" panose="02040604050505020304" pitchFamily="18" charset="0"/>
              </a:rPr>
              <a:t>Importing necessary libraries and importing datasets as a data frame.</a:t>
            </a:r>
          </a:p>
          <a:p>
            <a:pPr marL="285750" indent="-285750" algn="just">
              <a:buFont typeface="Wingdings" panose="05000000000000000000" pitchFamily="2" charset="2"/>
              <a:buChar char="Ø"/>
            </a:pPr>
            <a:r>
              <a:rPr lang="en-IN" sz="1800" dirty="0">
                <a:effectLst/>
                <a:latin typeface="Century" panose="02040604050505020304" pitchFamily="18" charset="0"/>
                <a:ea typeface="Calibri" panose="020F0502020204030204" pitchFamily="34" charset="0"/>
                <a:cs typeface="Times New Roman" panose="02020603050405020304" pitchFamily="18" charset="0"/>
              </a:rPr>
              <a:t>Checked some statistical information like shape, several unique values present, info, finding zero values, etc.</a:t>
            </a:r>
          </a:p>
          <a:p>
            <a:pPr marL="342900" lvl="0" indent="-342900" algn="just">
              <a:lnSpc>
                <a:spcPct val="107000"/>
              </a:lnSpc>
              <a:buFont typeface="Wingdings" panose="05000000000000000000" pitchFamily="2" charset="2"/>
              <a:buChar char=""/>
            </a:pPr>
            <a:r>
              <a:rPr lang="en-IN" sz="1800" dirty="0">
                <a:effectLst/>
                <a:latin typeface="Century" panose="02040604050505020304" pitchFamily="18" charset="0"/>
                <a:ea typeface="Calibri" panose="020F0502020204030204" pitchFamily="34" charset="0"/>
                <a:cs typeface="Times New Roman" panose="02020603050405020304" pitchFamily="18" charset="0"/>
              </a:rPr>
              <a:t>Checked for null values and find null values. And removed it.</a:t>
            </a:r>
          </a:p>
          <a:p>
            <a:pPr marL="342900" lvl="0" indent="-342900" algn="just">
              <a:lnSpc>
                <a:spcPct val="107000"/>
              </a:lnSpc>
              <a:buFont typeface="Wingdings" panose="05000000000000000000" pitchFamily="2" charset="2"/>
              <a:buChar char=""/>
            </a:pPr>
            <a:r>
              <a:rPr lang="en-IN" sz="1800" dirty="0">
                <a:effectLst/>
                <a:latin typeface="Century" panose="02040604050505020304" pitchFamily="18" charset="0"/>
                <a:ea typeface="Calibri" panose="020F0502020204030204" pitchFamily="34" charset="0"/>
                <a:cs typeface="Calibri" panose="020F0502020204030204" pitchFamily="34" charset="0"/>
              </a:rPr>
              <a:t>Done feature engineering and created new columns viz label: which contain both spams and not spam texts.</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gn="just">
              <a:lnSpc>
                <a:spcPct val="107000"/>
              </a:lnSpc>
              <a:buFont typeface="Wingdings" panose="05000000000000000000" pitchFamily="2" charset="2"/>
              <a:buChar char=""/>
            </a:pPr>
            <a:r>
              <a:rPr lang="en-IN" sz="1800" dirty="0">
                <a:effectLst/>
                <a:latin typeface="Century" panose="02040604050505020304" pitchFamily="18" charset="0"/>
                <a:ea typeface="Calibri" panose="020F0502020204030204" pitchFamily="34" charset="0"/>
                <a:cs typeface="Calibri" panose="020F0502020204030204" pitchFamily="34" charset="0"/>
              </a:rPr>
              <a:t>Visualized each feature using seaborn and matplotlib libraries by plotting count plots like pie plots, count plots, and word clouds for each label.</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Wingdings" panose="05000000000000000000" pitchFamily="2" charset="2"/>
              <a:buChar char=""/>
            </a:pPr>
            <a:r>
              <a:rPr lang="en-IN" sz="1800" dirty="0">
                <a:effectLst/>
                <a:latin typeface="Century" panose="02040604050505020304" pitchFamily="18" charset="0"/>
                <a:ea typeface="Times New Roman" panose="02020603050405020304" pitchFamily="18" charset="0"/>
                <a:cs typeface="Calibri" panose="020F0502020204030204" pitchFamily="34" charset="0"/>
              </a:rPr>
              <a:t>Done text pre-processing techniques like Removing Punctuations and other special characters, Splitting the comments into individual words, Removing Stop Words, Stemming, and Lemmatization. Then created a new column as </a:t>
            </a:r>
            <a:r>
              <a:rPr lang="en-IN" sz="1800" dirty="0" err="1">
                <a:effectLst/>
                <a:latin typeface="Century" panose="02040604050505020304" pitchFamily="18" charset="0"/>
                <a:ea typeface="Times New Roman" panose="02020603050405020304" pitchFamily="18" charset="0"/>
                <a:cs typeface="Calibri" panose="020F0502020204030204" pitchFamily="34" charset="0"/>
              </a:rPr>
              <a:t>text_nlp</a:t>
            </a:r>
            <a:r>
              <a:rPr lang="en-IN" sz="1800" dirty="0">
                <a:effectLst/>
                <a:latin typeface="Century" panose="02040604050505020304" pitchFamily="18" charset="0"/>
                <a:ea typeface="Times New Roman" panose="02020603050405020304" pitchFamily="18" charset="0"/>
                <a:cs typeface="Calibri" panose="020F0502020204030204" pitchFamily="34" charset="0"/>
              </a:rPr>
              <a:t> after cleaning the data. All these steps were done on both train and test datasets. Checked correlation using heatmap. </a:t>
            </a:r>
            <a:r>
              <a:rPr lang="en-IN" sz="1800" dirty="0">
                <a:effectLst/>
                <a:latin typeface="Century" panose="02040604050505020304" pitchFamily="18" charset="0"/>
                <a:ea typeface="Calibri" panose="020F0502020204030204" pitchFamily="34" charset="0"/>
              </a:rPr>
              <a:t>After getting cleaned data used the TF-IDF vectorizer.</a:t>
            </a:r>
            <a:endParaRPr lang="en-IN" sz="1800" dirty="0">
              <a:latin typeface="Century" panose="02040604050505020304" pitchFamily="18" charset="0"/>
              <a:cs typeface="Times New Roman" panose="02020603050405020304" pitchFamily="18" charset="0"/>
            </a:endParaRPr>
          </a:p>
          <a:p>
            <a:pPr marL="285750" indent="-285750">
              <a:buFont typeface="Wingdings" panose="05000000000000000000" pitchFamily="2" charset="2"/>
              <a:buChar char="Ø"/>
            </a:pPr>
            <a:endParaRPr lang="en-IN" sz="1800" dirty="0">
              <a:latin typeface="Century" panose="02040604050505020304" pitchFamily="18" charset="0"/>
              <a:cs typeface="Times New Roman" panose="02020603050405020304" pitchFamily="18" charset="0"/>
            </a:endParaRPr>
          </a:p>
          <a:p>
            <a:endParaRPr lang="en-IN" sz="1800" dirty="0"/>
          </a:p>
        </p:txBody>
      </p:sp>
    </p:spTree>
    <p:extLst>
      <p:ext uri="{BB962C8B-B14F-4D97-AF65-F5344CB8AC3E}">
        <p14:creationId xmlns:p14="http://schemas.microsoft.com/office/powerpoint/2010/main" val="39321197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61374C-827F-461E-AD7E-712626875AD3}"/>
              </a:ext>
            </a:extLst>
          </p:cNvPr>
          <p:cNvSpPr>
            <a:spLocks noGrp="1"/>
          </p:cNvSpPr>
          <p:nvPr>
            <p:ph type="title"/>
          </p:nvPr>
        </p:nvSpPr>
        <p:spPr>
          <a:xfrm>
            <a:off x="646111" y="170329"/>
            <a:ext cx="9404723" cy="968190"/>
          </a:xfrm>
        </p:spPr>
        <p:txBody>
          <a:bodyPr/>
          <a:lstStyle/>
          <a:p>
            <a:pPr algn="ctr"/>
            <a:r>
              <a:rPr lang="en-US" dirty="0"/>
              <a:t>Data Analysis Steps Done</a:t>
            </a:r>
            <a:endParaRPr lang="en-IN" dirty="0"/>
          </a:p>
        </p:txBody>
      </p:sp>
      <p:sp>
        <p:nvSpPr>
          <p:cNvPr id="3" name="Content Placeholder 2">
            <a:extLst>
              <a:ext uri="{FF2B5EF4-FFF2-40B4-BE49-F238E27FC236}">
                <a16:creationId xmlns:a16="http://schemas.microsoft.com/office/drawing/2014/main" id="{4F455E76-000C-2982-964F-C30157988DF1}"/>
              </a:ext>
            </a:extLst>
          </p:cNvPr>
          <p:cNvSpPr>
            <a:spLocks noGrp="1"/>
          </p:cNvSpPr>
          <p:nvPr>
            <p:ph idx="1"/>
          </p:nvPr>
        </p:nvSpPr>
        <p:spPr>
          <a:xfrm>
            <a:off x="1103312" y="1235242"/>
            <a:ext cx="10286583" cy="5013157"/>
          </a:xfrm>
        </p:spPr>
        <p:txBody>
          <a:bodyPr>
            <a:normAutofit lnSpcReduction="10000"/>
          </a:bodyPr>
          <a:lstStyle/>
          <a:p>
            <a:pPr marL="285750" indent="-285750" algn="just">
              <a:buFont typeface="Wingdings" panose="05000000000000000000" pitchFamily="2" charset="2"/>
              <a:buChar char="v"/>
            </a:pPr>
            <a:r>
              <a:rPr lang="en-US" dirty="0">
                <a:latin typeface="Century" panose="02040604050505020304" pitchFamily="18" charset="0"/>
              </a:rPr>
              <a:t>I have extracted some features and removed the feature where null values are present a lot of for to improve data normality and linearity.</a:t>
            </a:r>
          </a:p>
          <a:p>
            <a:pPr marL="285750" indent="-285750" algn="just">
              <a:buFont typeface="Wingdings" panose="05000000000000000000" pitchFamily="2" charset="2"/>
              <a:buChar char="v"/>
            </a:pPr>
            <a:r>
              <a:rPr lang="en-US" dirty="0">
                <a:latin typeface="Century" panose="02040604050505020304" pitchFamily="18" charset="0"/>
              </a:rPr>
              <a:t>Done text pre-processing </a:t>
            </a:r>
            <a:r>
              <a:rPr lang="en-IN" sz="1800" dirty="0">
                <a:effectLst/>
                <a:latin typeface="Century" panose="02040604050505020304" pitchFamily="18" charset="0"/>
                <a:ea typeface="Times New Roman" panose="02020603050405020304" pitchFamily="18" charset="0"/>
                <a:cs typeface="Calibri" panose="020F0502020204030204" pitchFamily="34" charset="0"/>
              </a:rPr>
              <a:t>techniques like </a:t>
            </a:r>
          </a:p>
          <a:p>
            <a:pPr marL="742950" lvl="1" indent="-285750" algn="just">
              <a:buFont typeface="Arial" panose="020B0604020202020204" pitchFamily="34" charset="0"/>
              <a:buChar char="•"/>
            </a:pPr>
            <a:r>
              <a:rPr lang="en-IN" dirty="0">
                <a:effectLst/>
                <a:latin typeface="Century" panose="02040604050505020304" pitchFamily="18" charset="0"/>
                <a:ea typeface="Times New Roman" panose="02020603050405020304" pitchFamily="18" charset="0"/>
                <a:cs typeface="Calibri" panose="020F0502020204030204" pitchFamily="34" charset="0"/>
              </a:rPr>
              <a:t>Removing Punctuations and other special characters, </a:t>
            </a:r>
          </a:p>
          <a:p>
            <a:pPr marL="742950" lvl="1" indent="-285750" algn="just">
              <a:buFont typeface="Arial" panose="020B0604020202020204" pitchFamily="34" charset="0"/>
              <a:buChar char="•"/>
            </a:pPr>
            <a:r>
              <a:rPr lang="en-IN" dirty="0">
                <a:effectLst/>
                <a:latin typeface="Century" panose="02040604050505020304" pitchFamily="18" charset="0"/>
                <a:ea typeface="Times New Roman" panose="02020603050405020304" pitchFamily="18" charset="0"/>
                <a:cs typeface="Calibri" panose="020F0502020204030204" pitchFamily="34" charset="0"/>
              </a:rPr>
              <a:t>Splitting the comments into individual words, </a:t>
            </a:r>
          </a:p>
          <a:p>
            <a:pPr marL="742950" lvl="1" indent="-285750" algn="just">
              <a:buFont typeface="Arial" panose="020B0604020202020204" pitchFamily="34" charset="0"/>
              <a:buChar char="•"/>
            </a:pPr>
            <a:r>
              <a:rPr lang="en-IN" dirty="0">
                <a:effectLst/>
                <a:latin typeface="Century" panose="02040604050505020304" pitchFamily="18" charset="0"/>
                <a:ea typeface="Times New Roman" panose="02020603050405020304" pitchFamily="18" charset="0"/>
                <a:cs typeface="Calibri" panose="020F0502020204030204" pitchFamily="34" charset="0"/>
              </a:rPr>
              <a:t>Removing Stop Words, </a:t>
            </a:r>
          </a:p>
          <a:p>
            <a:pPr marL="742950" lvl="1" indent="-285750" algn="just">
              <a:buFont typeface="Arial" panose="020B0604020202020204" pitchFamily="34" charset="0"/>
              <a:buChar char="•"/>
            </a:pPr>
            <a:r>
              <a:rPr lang="en-IN" dirty="0">
                <a:effectLst/>
                <a:latin typeface="Century" panose="02040604050505020304" pitchFamily="18" charset="0"/>
                <a:ea typeface="Times New Roman" panose="02020603050405020304" pitchFamily="18" charset="0"/>
                <a:cs typeface="Calibri" panose="020F0502020204030204" pitchFamily="34" charset="0"/>
              </a:rPr>
              <a:t>Stemming and Lemmatization. </a:t>
            </a:r>
          </a:p>
          <a:p>
            <a:pPr marL="285750" indent="-285750" algn="just">
              <a:buFont typeface="Wingdings" panose="05000000000000000000" pitchFamily="2" charset="2"/>
              <a:buChar char="v"/>
            </a:pPr>
            <a:r>
              <a:rPr lang="en-IN" sz="1800" dirty="0">
                <a:effectLst/>
                <a:latin typeface="Century" panose="02040604050505020304" pitchFamily="18" charset="0"/>
                <a:ea typeface="Times New Roman" panose="02020603050405020304" pitchFamily="18" charset="0"/>
                <a:cs typeface="Calibri" panose="020F0502020204030204" pitchFamily="34" charset="0"/>
              </a:rPr>
              <a:t>Then created new column as </a:t>
            </a:r>
            <a:r>
              <a:rPr lang="en-IN" sz="1800" dirty="0">
                <a:latin typeface="Century" panose="02040604050505020304" pitchFamily="18" charset="0"/>
                <a:ea typeface="Times New Roman" panose="02020603050405020304" pitchFamily="18" charset="0"/>
                <a:cs typeface="Calibri" panose="020F0502020204030204" pitchFamily="34" charset="0"/>
              </a:rPr>
              <a:t>text nlp </a:t>
            </a:r>
            <a:r>
              <a:rPr lang="en-IN" sz="1800" dirty="0">
                <a:effectLst/>
                <a:latin typeface="Century" panose="02040604050505020304" pitchFamily="18" charset="0"/>
                <a:ea typeface="Times New Roman" panose="02020603050405020304" pitchFamily="18" charset="0"/>
                <a:cs typeface="Calibri" panose="020F0502020204030204" pitchFamily="34" charset="0"/>
              </a:rPr>
              <a:t>after cleaning the data. All these steps were done on both train and test datasets. </a:t>
            </a:r>
            <a:endParaRPr lang="en-US" dirty="0">
              <a:latin typeface="Century" panose="02040604050505020304" pitchFamily="18" charset="0"/>
            </a:endParaRPr>
          </a:p>
          <a:p>
            <a:pPr marL="285750" indent="-285750" algn="just">
              <a:buFont typeface="Wingdings" panose="05000000000000000000" pitchFamily="2" charset="2"/>
              <a:buChar char="v"/>
            </a:pPr>
            <a:r>
              <a:rPr lang="en-IN" sz="1800" dirty="0">
                <a:effectLst/>
                <a:latin typeface="Century" panose="02040604050505020304" pitchFamily="18" charset="0"/>
                <a:ea typeface="Calibri" panose="020F0502020204030204" pitchFamily="34" charset="0"/>
                <a:cs typeface="Calibri" panose="020F0502020204030204" pitchFamily="34" charset="0"/>
              </a:rPr>
              <a:t>After getting cleaned data used the TF-IDF vectorizer. It’ll help to transform the text data into a feature vector that can be used as input </a:t>
            </a:r>
            <a:r>
              <a:rPr lang="en-IN" sz="1800" dirty="0" err="1">
                <a:effectLst/>
                <a:latin typeface="Century" panose="02040604050505020304" pitchFamily="18" charset="0"/>
                <a:ea typeface="Calibri" panose="020F0502020204030204" pitchFamily="34" charset="0"/>
                <a:cs typeface="Calibri" panose="020F0502020204030204" pitchFamily="34" charset="0"/>
              </a:rPr>
              <a:t>modeling</a:t>
            </a:r>
            <a:r>
              <a:rPr lang="en-IN" sz="1800" dirty="0">
                <a:effectLst/>
                <a:latin typeface="Century" panose="02040604050505020304" pitchFamily="18" charset="0"/>
                <a:ea typeface="Calibri" panose="020F0502020204030204" pitchFamily="34" charset="0"/>
                <a:cs typeface="Calibri" panose="020F0502020204030204" pitchFamily="34" charset="0"/>
              </a:rPr>
              <a:t>. It is a common algorithm to transform the text into numbers. It measures the originality of a word by comparing the frequency of appearance of a word in a document with the number of documents the words appear in.</a:t>
            </a:r>
            <a:endParaRPr lang="en-US" dirty="0">
              <a:latin typeface="Century" panose="02040604050505020304" pitchFamily="18" charset="0"/>
            </a:endParaRPr>
          </a:p>
          <a:p>
            <a:pPr marL="285750" indent="-285750" algn="just">
              <a:buFont typeface="Wingdings" panose="05000000000000000000" pitchFamily="2" charset="2"/>
              <a:buChar char="v"/>
            </a:pPr>
            <a:r>
              <a:rPr lang="en-US" dirty="0">
                <a:latin typeface="Century" panose="02040604050505020304" pitchFamily="18" charset="0"/>
              </a:rPr>
              <a:t>Split train and test to build machine learning models. The model-building process will be shown in further steps.</a:t>
            </a:r>
            <a:endParaRPr lang="en-IN" dirty="0">
              <a:latin typeface="Century" panose="02040604050505020304" pitchFamily="18" charset="0"/>
            </a:endParaRPr>
          </a:p>
          <a:p>
            <a:endParaRPr lang="en-IN" dirty="0"/>
          </a:p>
        </p:txBody>
      </p:sp>
    </p:spTree>
    <p:extLst>
      <p:ext uri="{BB962C8B-B14F-4D97-AF65-F5344CB8AC3E}">
        <p14:creationId xmlns:p14="http://schemas.microsoft.com/office/powerpoint/2010/main" val="298061774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274</TotalTime>
  <Words>1609</Words>
  <Application>Microsoft Office PowerPoint</Application>
  <PresentationFormat>Widescreen</PresentationFormat>
  <Paragraphs>86</Paragraphs>
  <Slides>16</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16</vt:i4>
      </vt:variant>
    </vt:vector>
  </HeadingPairs>
  <TitlesOfParts>
    <vt:vector size="27" baseType="lpstr">
      <vt:lpstr>Arial</vt:lpstr>
      <vt:lpstr>Bookman Old Style</vt:lpstr>
      <vt:lpstr>BrandFont-Text</vt:lpstr>
      <vt:lpstr>Century</vt:lpstr>
      <vt:lpstr>Graphik</vt:lpstr>
      <vt:lpstr>Helvetica Neue</vt:lpstr>
      <vt:lpstr>tahoma</vt:lpstr>
      <vt:lpstr>Trebuchet MS</vt:lpstr>
      <vt:lpstr>Wingdings</vt:lpstr>
      <vt:lpstr>Wingdings 3</vt:lpstr>
      <vt:lpstr>Facet</vt:lpstr>
      <vt:lpstr>Presentation on SPAM DETECTION TEXT</vt:lpstr>
      <vt:lpstr>Agenda</vt:lpstr>
      <vt:lpstr>Introduction</vt:lpstr>
      <vt:lpstr>Problem Staments</vt:lpstr>
      <vt:lpstr>Problem Unserstanding</vt:lpstr>
      <vt:lpstr>Importance of spam Detection text</vt:lpstr>
      <vt:lpstr>PowerPoint Presentation</vt:lpstr>
      <vt:lpstr>Exploratory Data Analysis Steps</vt:lpstr>
      <vt:lpstr>Data Analysis Steps Done</vt:lpstr>
      <vt:lpstr>Model Building</vt:lpstr>
      <vt:lpstr>First, create instances for different classifiers and then listed down the models that will be appended for further evaluation in for loop</vt:lpstr>
      <vt:lpstr>PowerPoint Presentation</vt:lpstr>
      <vt:lpstr>HYPER PARAMETER OF RANDOM FOREST CLASSIFIER</vt:lpstr>
      <vt:lpstr>I have saved my final best model by joblib library in pkl format and loaded the saved model for prediction </vt:lpstr>
      <vt:lpstr>Conclusion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on SPAM DETECTION TEXT</dc:title>
  <dc:creator>aashish.rathor0022@outlook.com</dc:creator>
  <cp:lastModifiedBy>aashish.rathor0022@outlook.com</cp:lastModifiedBy>
  <cp:revision>2</cp:revision>
  <dcterms:created xsi:type="dcterms:W3CDTF">2022-12-25T06:51:17Z</dcterms:created>
  <dcterms:modified xsi:type="dcterms:W3CDTF">2022-12-26T06:55:20Z</dcterms:modified>
</cp:coreProperties>
</file>