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shish.rathor0022@outlook.com" initials="a" lastIdx="1" clrIdx="0">
    <p:extLst>
      <p:ext uri="{19B8F6BF-5375-455C-9EA6-DF929625EA0E}">
        <p15:presenceInfo xmlns:p15="http://schemas.microsoft.com/office/powerpoint/2012/main" userId="430ede39e1a925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E28E-BE14-88DD-35D7-4A65BCB69D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6C153D-EC8E-A1E0-5FE7-D7D231B42B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B336AB-2B7C-30E4-251C-E09A678B3D23}"/>
              </a:ext>
            </a:extLst>
          </p:cNvPr>
          <p:cNvSpPr>
            <a:spLocks noGrp="1"/>
          </p:cNvSpPr>
          <p:nvPr>
            <p:ph type="dt" sz="half" idx="10"/>
          </p:nvPr>
        </p:nvSpPr>
        <p:spPr/>
        <p:txBody>
          <a:bodyPr/>
          <a:lstStyle/>
          <a:p>
            <a:fld id="{71CB3FDC-474C-42D8-810C-AF7BF79B69E7}" type="datetimeFigureOut">
              <a:rPr lang="en-IN" smtClean="0"/>
              <a:t>14-11-2022</a:t>
            </a:fld>
            <a:endParaRPr lang="en-IN"/>
          </a:p>
        </p:txBody>
      </p:sp>
      <p:sp>
        <p:nvSpPr>
          <p:cNvPr id="5" name="Footer Placeholder 4">
            <a:extLst>
              <a:ext uri="{FF2B5EF4-FFF2-40B4-BE49-F238E27FC236}">
                <a16:creationId xmlns:a16="http://schemas.microsoft.com/office/drawing/2014/main" id="{69AF87AB-C811-8000-A7FD-0C5EB30723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932C06-943C-C8FC-F2FE-4C2F0C75249A}"/>
              </a:ext>
            </a:extLst>
          </p:cNvPr>
          <p:cNvSpPr>
            <a:spLocks noGrp="1"/>
          </p:cNvSpPr>
          <p:nvPr>
            <p:ph type="sldNum" sz="quarter" idx="12"/>
          </p:nvPr>
        </p:nvSpPr>
        <p:spPr/>
        <p:txBody>
          <a:bodyPr/>
          <a:lstStyle/>
          <a:p>
            <a:fld id="{0ED2137F-565E-4CE8-8902-66DC8FEBC12C}" type="slidenum">
              <a:rPr lang="en-IN" smtClean="0"/>
              <a:t>‹#›</a:t>
            </a:fld>
            <a:endParaRPr lang="en-IN"/>
          </a:p>
        </p:txBody>
      </p:sp>
    </p:spTree>
    <p:extLst>
      <p:ext uri="{BB962C8B-B14F-4D97-AF65-F5344CB8AC3E}">
        <p14:creationId xmlns:p14="http://schemas.microsoft.com/office/powerpoint/2010/main" val="3459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C2AB3-C3C9-895B-01BB-794841F66F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430D8B-6206-24FF-DE65-32900585DF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9B494E-812E-E5D8-0398-6A4AFD00B62A}"/>
              </a:ext>
            </a:extLst>
          </p:cNvPr>
          <p:cNvSpPr>
            <a:spLocks noGrp="1"/>
          </p:cNvSpPr>
          <p:nvPr>
            <p:ph type="dt" sz="half" idx="10"/>
          </p:nvPr>
        </p:nvSpPr>
        <p:spPr/>
        <p:txBody>
          <a:bodyPr/>
          <a:lstStyle/>
          <a:p>
            <a:fld id="{71CB3FDC-474C-42D8-810C-AF7BF79B69E7}" type="datetimeFigureOut">
              <a:rPr lang="en-IN" smtClean="0"/>
              <a:t>14-11-2022</a:t>
            </a:fld>
            <a:endParaRPr lang="en-IN"/>
          </a:p>
        </p:txBody>
      </p:sp>
      <p:sp>
        <p:nvSpPr>
          <p:cNvPr id="5" name="Footer Placeholder 4">
            <a:extLst>
              <a:ext uri="{FF2B5EF4-FFF2-40B4-BE49-F238E27FC236}">
                <a16:creationId xmlns:a16="http://schemas.microsoft.com/office/drawing/2014/main" id="{A77CAC9F-4E58-1924-4A34-E9EF4079D3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26D9CA-347F-D4BD-0C60-E27AE3516A5E}"/>
              </a:ext>
            </a:extLst>
          </p:cNvPr>
          <p:cNvSpPr>
            <a:spLocks noGrp="1"/>
          </p:cNvSpPr>
          <p:nvPr>
            <p:ph type="sldNum" sz="quarter" idx="12"/>
          </p:nvPr>
        </p:nvSpPr>
        <p:spPr/>
        <p:txBody>
          <a:bodyPr/>
          <a:lstStyle/>
          <a:p>
            <a:fld id="{0ED2137F-565E-4CE8-8902-66DC8FEBC12C}" type="slidenum">
              <a:rPr lang="en-IN" smtClean="0"/>
              <a:t>‹#›</a:t>
            </a:fld>
            <a:endParaRPr lang="en-IN"/>
          </a:p>
        </p:txBody>
      </p:sp>
    </p:spTree>
    <p:extLst>
      <p:ext uri="{BB962C8B-B14F-4D97-AF65-F5344CB8AC3E}">
        <p14:creationId xmlns:p14="http://schemas.microsoft.com/office/powerpoint/2010/main" val="237669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57725-AB1C-3691-2ACE-AC65B61E56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4D7B11-AC4A-216C-399D-DFE57F8BA0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5D00E2-8A16-D99E-4907-2BE4101EA19C}"/>
              </a:ext>
            </a:extLst>
          </p:cNvPr>
          <p:cNvSpPr>
            <a:spLocks noGrp="1"/>
          </p:cNvSpPr>
          <p:nvPr>
            <p:ph type="dt" sz="half" idx="10"/>
          </p:nvPr>
        </p:nvSpPr>
        <p:spPr/>
        <p:txBody>
          <a:bodyPr/>
          <a:lstStyle/>
          <a:p>
            <a:fld id="{71CB3FDC-474C-42D8-810C-AF7BF79B69E7}" type="datetimeFigureOut">
              <a:rPr lang="en-IN" smtClean="0"/>
              <a:t>14-11-2022</a:t>
            </a:fld>
            <a:endParaRPr lang="en-IN"/>
          </a:p>
        </p:txBody>
      </p:sp>
      <p:sp>
        <p:nvSpPr>
          <p:cNvPr id="5" name="Footer Placeholder 4">
            <a:extLst>
              <a:ext uri="{FF2B5EF4-FFF2-40B4-BE49-F238E27FC236}">
                <a16:creationId xmlns:a16="http://schemas.microsoft.com/office/drawing/2014/main" id="{07492763-30D6-DDBE-6716-3FDE61E82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B7B50-5C30-E778-CE48-F472B16E4C6C}"/>
              </a:ext>
            </a:extLst>
          </p:cNvPr>
          <p:cNvSpPr>
            <a:spLocks noGrp="1"/>
          </p:cNvSpPr>
          <p:nvPr>
            <p:ph type="sldNum" sz="quarter" idx="12"/>
          </p:nvPr>
        </p:nvSpPr>
        <p:spPr/>
        <p:txBody>
          <a:bodyPr/>
          <a:lstStyle/>
          <a:p>
            <a:fld id="{0ED2137F-565E-4CE8-8902-66DC8FEBC12C}" type="slidenum">
              <a:rPr lang="en-IN" smtClean="0"/>
              <a:t>‹#›</a:t>
            </a:fld>
            <a:endParaRPr lang="en-IN"/>
          </a:p>
        </p:txBody>
      </p:sp>
    </p:spTree>
    <p:extLst>
      <p:ext uri="{BB962C8B-B14F-4D97-AF65-F5344CB8AC3E}">
        <p14:creationId xmlns:p14="http://schemas.microsoft.com/office/powerpoint/2010/main" val="2934909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6585-F3E9-0A3C-2DD3-6FAB2302C8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B8AA34-3730-44E4-A3E8-47E4F0B59D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F965B-C8EA-3484-1037-35B9E46E3412}"/>
              </a:ext>
            </a:extLst>
          </p:cNvPr>
          <p:cNvSpPr>
            <a:spLocks noGrp="1"/>
          </p:cNvSpPr>
          <p:nvPr>
            <p:ph type="dt" sz="half" idx="10"/>
          </p:nvPr>
        </p:nvSpPr>
        <p:spPr/>
        <p:txBody>
          <a:bodyPr/>
          <a:lstStyle/>
          <a:p>
            <a:fld id="{71CB3FDC-474C-42D8-810C-AF7BF79B69E7}" type="datetimeFigureOut">
              <a:rPr lang="en-IN" smtClean="0"/>
              <a:t>14-11-2022</a:t>
            </a:fld>
            <a:endParaRPr lang="en-IN"/>
          </a:p>
        </p:txBody>
      </p:sp>
      <p:sp>
        <p:nvSpPr>
          <p:cNvPr id="5" name="Footer Placeholder 4">
            <a:extLst>
              <a:ext uri="{FF2B5EF4-FFF2-40B4-BE49-F238E27FC236}">
                <a16:creationId xmlns:a16="http://schemas.microsoft.com/office/drawing/2014/main" id="{785626AE-4B7B-1ABB-C9B5-B6BAE22703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921CCF-A88A-63F6-AA5D-D6D1E4FBA735}"/>
              </a:ext>
            </a:extLst>
          </p:cNvPr>
          <p:cNvSpPr>
            <a:spLocks noGrp="1"/>
          </p:cNvSpPr>
          <p:nvPr>
            <p:ph type="sldNum" sz="quarter" idx="12"/>
          </p:nvPr>
        </p:nvSpPr>
        <p:spPr/>
        <p:txBody>
          <a:bodyPr/>
          <a:lstStyle/>
          <a:p>
            <a:fld id="{0ED2137F-565E-4CE8-8902-66DC8FEBC12C}" type="slidenum">
              <a:rPr lang="en-IN" smtClean="0"/>
              <a:t>‹#›</a:t>
            </a:fld>
            <a:endParaRPr lang="en-IN"/>
          </a:p>
        </p:txBody>
      </p:sp>
    </p:spTree>
    <p:extLst>
      <p:ext uri="{BB962C8B-B14F-4D97-AF65-F5344CB8AC3E}">
        <p14:creationId xmlns:p14="http://schemas.microsoft.com/office/powerpoint/2010/main" val="1594773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176E-DD9B-7AEF-5B48-5F1BDB65D3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6B8CDF-77A4-DFE0-5B56-19456E1D69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8D3633-39C2-B466-2736-724283328496}"/>
              </a:ext>
            </a:extLst>
          </p:cNvPr>
          <p:cNvSpPr>
            <a:spLocks noGrp="1"/>
          </p:cNvSpPr>
          <p:nvPr>
            <p:ph type="dt" sz="half" idx="10"/>
          </p:nvPr>
        </p:nvSpPr>
        <p:spPr/>
        <p:txBody>
          <a:bodyPr/>
          <a:lstStyle/>
          <a:p>
            <a:fld id="{71CB3FDC-474C-42D8-810C-AF7BF79B69E7}" type="datetimeFigureOut">
              <a:rPr lang="en-IN" smtClean="0"/>
              <a:t>14-11-2022</a:t>
            </a:fld>
            <a:endParaRPr lang="en-IN"/>
          </a:p>
        </p:txBody>
      </p:sp>
      <p:sp>
        <p:nvSpPr>
          <p:cNvPr id="5" name="Footer Placeholder 4">
            <a:extLst>
              <a:ext uri="{FF2B5EF4-FFF2-40B4-BE49-F238E27FC236}">
                <a16:creationId xmlns:a16="http://schemas.microsoft.com/office/drawing/2014/main" id="{62F82B13-01EB-952E-28E6-402FF93F41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7D7423-682B-4A0F-BE6B-9927151E259C}"/>
              </a:ext>
            </a:extLst>
          </p:cNvPr>
          <p:cNvSpPr>
            <a:spLocks noGrp="1"/>
          </p:cNvSpPr>
          <p:nvPr>
            <p:ph type="sldNum" sz="quarter" idx="12"/>
          </p:nvPr>
        </p:nvSpPr>
        <p:spPr/>
        <p:txBody>
          <a:bodyPr/>
          <a:lstStyle/>
          <a:p>
            <a:fld id="{0ED2137F-565E-4CE8-8902-66DC8FEBC12C}" type="slidenum">
              <a:rPr lang="en-IN" smtClean="0"/>
              <a:t>‹#›</a:t>
            </a:fld>
            <a:endParaRPr lang="en-IN"/>
          </a:p>
        </p:txBody>
      </p:sp>
    </p:spTree>
    <p:extLst>
      <p:ext uri="{BB962C8B-B14F-4D97-AF65-F5344CB8AC3E}">
        <p14:creationId xmlns:p14="http://schemas.microsoft.com/office/powerpoint/2010/main" val="1599323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EF01-9C8B-280D-C955-3F0A3AA1E0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F7CEC2-E402-7A4E-1AA5-D08E16C3D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8B95E4-A75C-B64D-CA6F-3C9ACE6C27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33BC36-F565-05AE-B621-0B3D4EE2038A}"/>
              </a:ext>
            </a:extLst>
          </p:cNvPr>
          <p:cNvSpPr>
            <a:spLocks noGrp="1"/>
          </p:cNvSpPr>
          <p:nvPr>
            <p:ph type="dt" sz="half" idx="10"/>
          </p:nvPr>
        </p:nvSpPr>
        <p:spPr/>
        <p:txBody>
          <a:bodyPr/>
          <a:lstStyle/>
          <a:p>
            <a:fld id="{71CB3FDC-474C-42D8-810C-AF7BF79B69E7}" type="datetimeFigureOut">
              <a:rPr lang="en-IN" smtClean="0"/>
              <a:t>14-11-2022</a:t>
            </a:fld>
            <a:endParaRPr lang="en-IN"/>
          </a:p>
        </p:txBody>
      </p:sp>
      <p:sp>
        <p:nvSpPr>
          <p:cNvPr id="6" name="Footer Placeholder 5">
            <a:extLst>
              <a:ext uri="{FF2B5EF4-FFF2-40B4-BE49-F238E27FC236}">
                <a16:creationId xmlns:a16="http://schemas.microsoft.com/office/drawing/2014/main" id="{C658135F-0C52-DA31-EDE8-7088BA0997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DCB3F0-7D96-EE92-1F81-70DC8D4BE3D1}"/>
              </a:ext>
            </a:extLst>
          </p:cNvPr>
          <p:cNvSpPr>
            <a:spLocks noGrp="1"/>
          </p:cNvSpPr>
          <p:nvPr>
            <p:ph type="sldNum" sz="quarter" idx="12"/>
          </p:nvPr>
        </p:nvSpPr>
        <p:spPr/>
        <p:txBody>
          <a:bodyPr/>
          <a:lstStyle/>
          <a:p>
            <a:fld id="{0ED2137F-565E-4CE8-8902-66DC8FEBC12C}" type="slidenum">
              <a:rPr lang="en-IN" smtClean="0"/>
              <a:t>‹#›</a:t>
            </a:fld>
            <a:endParaRPr lang="en-IN"/>
          </a:p>
        </p:txBody>
      </p:sp>
    </p:spTree>
    <p:extLst>
      <p:ext uri="{BB962C8B-B14F-4D97-AF65-F5344CB8AC3E}">
        <p14:creationId xmlns:p14="http://schemas.microsoft.com/office/powerpoint/2010/main" val="3994793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75166-C4A9-A87B-D745-D4496082F6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96B643-EDE6-5623-84F3-E3E4B38A6D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839BD4-173F-DB81-7F2C-6DE2BF0158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5E5B57-2BF7-5D79-36FF-9B30E07508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CC44CE-C013-BB80-E730-3B7CF8B43C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26655F-E39A-4A79-5F10-8856A44C9E95}"/>
              </a:ext>
            </a:extLst>
          </p:cNvPr>
          <p:cNvSpPr>
            <a:spLocks noGrp="1"/>
          </p:cNvSpPr>
          <p:nvPr>
            <p:ph type="dt" sz="half" idx="10"/>
          </p:nvPr>
        </p:nvSpPr>
        <p:spPr/>
        <p:txBody>
          <a:bodyPr/>
          <a:lstStyle/>
          <a:p>
            <a:fld id="{71CB3FDC-474C-42D8-810C-AF7BF79B69E7}" type="datetimeFigureOut">
              <a:rPr lang="en-IN" smtClean="0"/>
              <a:t>14-11-2022</a:t>
            </a:fld>
            <a:endParaRPr lang="en-IN"/>
          </a:p>
        </p:txBody>
      </p:sp>
      <p:sp>
        <p:nvSpPr>
          <p:cNvPr id="8" name="Footer Placeholder 7">
            <a:extLst>
              <a:ext uri="{FF2B5EF4-FFF2-40B4-BE49-F238E27FC236}">
                <a16:creationId xmlns:a16="http://schemas.microsoft.com/office/drawing/2014/main" id="{9A0B61E2-16AD-FA61-342A-D1013E6AB7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A52431-6056-3622-BBDB-018F47054292}"/>
              </a:ext>
            </a:extLst>
          </p:cNvPr>
          <p:cNvSpPr>
            <a:spLocks noGrp="1"/>
          </p:cNvSpPr>
          <p:nvPr>
            <p:ph type="sldNum" sz="quarter" idx="12"/>
          </p:nvPr>
        </p:nvSpPr>
        <p:spPr/>
        <p:txBody>
          <a:bodyPr/>
          <a:lstStyle/>
          <a:p>
            <a:fld id="{0ED2137F-565E-4CE8-8902-66DC8FEBC12C}" type="slidenum">
              <a:rPr lang="en-IN" smtClean="0"/>
              <a:t>‹#›</a:t>
            </a:fld>
            <a:endParaRPr lang="en-IN"/>
          </a:p>
        </p:txBody>
      </p:sp>
    </p:spTree>
    <p:extLst>
      <p:ext uri="{BB962C8B-B14F-4D97-AF65-F5344CB8AC3E}">
        <p14:creationId xmlns:p14="http://schemas.microsoft.com/office/powerpoint/2010/main" val="3919869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D551-B83B-C553-67FB-3E86B5F700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B55E5A-E5BC-A9A6-DD3B-54245BC3FD3A}"/>
              </a:ext>
            </a:extLst>
          </p:cNvPr>
          <p:cNvSpPr>
            <a:spLocks noGrp="1"/>
          </p:cNvSpPr>
          <p:nvPr>
            <p:ph type="dt" sz="half" idx="10"/>
          </p:nvPr>
        </p:nvSpPr>
        <p:spPr/>
        <p:txBody>
          <a:bodyPr/>
          <a:lstStyle/>
          <a:p>
            <a:fld id="{71CB3FDC-474C-42D8-810C-AF7BF79B69E7}" type="datetimeFigureOut">
              <a:rPr lang="en-IN" smtClean="0"/>
              <a:t>14-11-2022</a:t>
            </a:fld>
            <a:endParaRPr lang="en-IN"/>
          </a:p>
        </p:txBody>
      </p:sp>
      <p:sp>
        <p:nvSpPr>
          <p:cNvPr id="4" name="Footer Placeholder 3">
            <a:extLst>
              <a:ext uri="{FF2B5EF4-FFF2-40B4-BE49-F238E27FC236}">
                <a16:creationId xmlns:a16="http://schemas.microsoft.com/office/drawing/2014/main" id="{1649B6CF-659B-F8EE-CEF4-B3CA722F80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5319C4-E327-54BF-609F-B70AC24B450E}"/>
              </a:ext>
            </a:extLst>
          </p:cNvPr>
          <p:cNvSpPr>
            <a:spLocks noGrp="1"/>
          </p:cNvSpPr>
          <p:nvPr>
            <p:ph type="sldNum" sz="quarter" idx="12"/>
          </p:nvPr>
        </p:nvSpPr>
        <p:spPr/>
        <p:txBody>
          <a:bodyPr/>
          <a:lstStyle/>
          <a:p>
            <a:fld id="{0ED2137F-565E-4CE8-8902-66DC8FEBC12C}" type="slidenum">
              <a:rPr lang="en-IN" smtClean="0"/>
              <a:t>‹#›</a:t>
            </a:fld>
            <a:endParaRPr lang="en-IN"/>
          </a:p>
        </p:txBody>
      </p:sp>
    </p:spTree>
    <p:extLst>
      <p:ext uri="{BB962C8B-B14F-4D97-AF65-F5344CB8AC3E}">
        <p14:creationId xmlns:p14="http://schemas.microsoft.com/office/powerpoint/2010/main" val="331118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17AB15-0776-1896-9341-2EDEB66128F9}"/>
              </a:ext>
            </a:extLst>
          </p:cNvPr>
          <p:cNvSpPr>
            <a:spLocks noGrp="1"/>
          </p:cNvSpPr>
          <p:nvPr>
            <p:ph type="dt" sz="half" idx="10"/>
          </p:nvPr>
        </p:nvSpPr>
        <p:spPr/>
        <p:txBody>
          <a:bodyPr/>
          <a:lstStyle/>
          <a:p>
            <a:fld id="{71CB3FDC-474C-42D8-810C-AF7BF79B69E7}" type="datetimeFigureOut">
              <a:rPr lang="en-IN" smtClean="0"/>
              <a:t>14-11-2022</a:t>
            </a:fld>
            <a:endParaRPr lang="en-IN"/>
          </a:p>
        </p:txBody>
      </p:sp>
      <p:sp>
        <p:nvSpPr>
          <p:cNvPr id="3" name="Footer Placeholder 2">
            <a:extLst>
              <a:ext uri="{FF2B5EF4-FFF2-40B4-BE49-F238E27FC236}">
                <a16:creationId xmlns:a16="http://schemas.microsoft.com/office/drawing/2014/main" id="{2835939F-99C7-65AB-C4CA-8196FDADA4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816014-7BFC-04C6-9528-983C265E404B}"/>
              </a:ext>
            </a:extLst>
          </p:cNvPr>
          <p:cNvSpPr>
            <a:spLocks noGrp="1"/>
          </p:cNvSpPr>
          <p:nvPr>
            <p:ph type="sldNum" sz="quarter" idx="12"/>
          </p:nvPr>
        </p:nvSpPr>
        <p:spPr/>
        <p:txBody>
          <a:bodyPr/>
          <a:lstStyle/>
          <a:p>
            <a:fld id="{0ED2137F-565E-4CE8-8902-66DC8FEBC12C}" type="slidenum">
              <a:rPr lang="en-IN" smtClean="0"/>
              <a:t>‹#›</a:t>
            </a:fld>
            <a:endParaRPr lang="en-IN"/>
          </a:p>
        </p:txBody>
      </p:sp>
    </p:spTree>
    <p:extLst>
      <p:ext uri="{BB962C8B-B14F-4D97-AF65-F5344CB8AC3E}">
        <p14:creationId xmlns:p14="http://schemas.microsoft.com/office/powerpoint/2010/main" val="42270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6D9E1-AD33-6A5B-C3F0-E034AE19F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DAF2AB-CAB4-4663-06B2-69584ACBF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596AAF-A094-4F73-B425-10EECB6F3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5CBBF7-594A-43AC-8335-9EEE91E47BE7}"/>
              </a:ext>
            </a:extLst>
          </p:cNvPr>
          <p:cNvSpPr>
            <a:spLocks noGrp="1"/>
          </p:cNvSpPr>
          <p:nvPr>
            <p:ph type="dt" sz="half" idx="10"/>
          </p:nvPr>
        </p:nvSpPr>
        <p:spPr/>
        <p:txBody>
          <a:bodyPr/>
          <a:lstStyle/>
          <a:p>
            <a:fld id="{71CB3FDC-474C-42D8-810C-AF7BF79B69E7}" type="datetimeFigureOut">
              <a:rPr lang="en-IN" smtClean="0"/>
              <a:t>14-11-2022</a:t>
            </a:fld>
            <a:endParaRPr lang="en-IN"/>
          </a:p>
        </p:txBody>
      </p:sp>
      <p:sp>
        <p:nvSpPr>
          <p:cNvPr id="6" name="Footer Placeholder 5">
            <a:extLst>
              <a:ext uri="{FF2B5EF4-FFF2-40B4-BE49-F238E27FC236}">
                <a16:creationId xmlns:a16="http://schemas.microsoft.com/office/drawing/2014/main" id="{68662D0A-CEAC-1BDF-6BC6-2E2C70DAED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0A65F0-9F8B-A04A-5321-C4A94ACAF1B4}"/>
              </a:ext>
            </a:extLst>
          </p:cNvPr>
          <p:cNvSpPr>
            <a:spLocks noGrp="1"/>
          </p:cNvSpPr>
          <p:nvPr>
            <p:ph type="sldNum" sz="quarter" idx="12"/>
          </p:nvPr>
        </p:nvSpPr>
        <p:spPr/>
        <p:txBody>
          <a:bodyPr/>
          <a:lstStyle/>
          <a:p>
            <a:fld id="{0ED2137F-565E-4CE8-8902-66DC8FEBC12C}" type="slidenum">
              <a:rPr lang="en-IN" smtClean="0"/>
              <a:t>‹#›</a:t>
            </a:fld>
            <a:endParaRPr lang="en-IN"/>
          </a:p>
        </p:txBody>
      </p:sp>
    </p:spTree>
    <p:extLst>
      <p:ext uri="{BB962C8B-B14F-4D97-AF65-F5344CB8AC3E}">
        <p14:creationId xmlns:p14="http://schemas.microsoft.com/office/powerpoint/2010/main" val="124886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797AF-5A6F-C5B5-F2E4-41A1421DD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DA86F1-C8DB-67F8-42F9-D4813C992D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950741-E0AA-036A-EB99-D79CA8936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82FBB0-3F25-7545-D401-8B9F6CAA889B}"/>
              </a:ext>
            </a:extLst>
          </p:cNvPr>
          <p:cNvSpPr>
            <a:spLocks noGrp="1"/>
          </p:cNvSpPr>
          <p:nvPr>
            <p:ph type="dt" sz="half" idx="10"/>
          </p:nvPr>
        </p:nvSpPr>
        <p:spPr/>
        <p:txBody>
          <a:bodyPr/>
          <a:lstStyle/>
          <a:p>
            <a:fld id="{71CB3FDC-474C-42D8-810C-AF7BF79B69E7}" type="datetimeFigureOut">
              <a:rPr lang="en-IN" smtClean="0"/>
              <a:t>14-11-2022</a:t>
            </a:fld>
            <a:endParaRPr lang="en-IN"/>
          </a:p>
        </p:txBody>
      </p:sp>
      <p:sp>
        <p:nvSpPr>
          <p:cNvPr id="6" name="Footer Placeholder 5">
            <a:extLst>
              <a:ext uri="{FF2B5EF4-FFF2-40B4-BE49-F238E27FC236}">
                <a16:creationId xmlns:a16="http://schemas.microsoft.com/office/drawing/2014/main" id="{B62E3B88-B881-4183-CCDA-B814D26472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51BC90-12C0-2145-AC9A-46700804B82B}"/>
              </a:ext>
            </a:extLst>
          </p:cNvPr>
          <p:cNvSpPr>
            <a:spLocks noGrp="1"/>
          </p:cNvSpPr>
          <p:nvPr>
            <p:ph type="sldNum" sz="quarter" idx="12"/>
          </p:nvPr>
        </p:nvSpPr>
        <p:spPr/>
        <p:txBody>
          <a:bodyPr/>
          <a:lstStyle/>
          <a:p>
            <a:fld id="{0ED2137F-565E-4CE8-8902-66DC8FEBC12C}" type="slidenum">
              <a:rPr lang="en-IN" smtClean="0"/>
              <a:t>‹#›</a:t>
            </a:fld>
            <a:endParaRPr lang="en-IN"/>
          </a:p>
        </p:txBody>
      </p:sp>
    </p:spTree>
    <p:extLst>
      <p:ext uri="{BB962C8B-B14F-4D97-AF65-F5344CB8AC3E}">
        <p14:creationId xmlns:p14="http://schemas.microsoft.com/office/powerpoint/2010/main" val="11761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440575-BF09-8F29-C4CA-6DB6D8181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5D0A38-C3A9-7C33-F142-6C64ADD763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507AAF-9482-C45C-ECAD-5E7439340E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CB3FDC-474C-42D8-810C-AF7BF79B69E7}" type="datetimeFigureOut">
              <a:rPr lang="en-IN" smtClean="0"/>
              <a:t>14-11-2022</a:t>
            </a:fld>
            <a:endParaRPr lang="en-IN"/>
          </a:p>
        </p:txBody>
      </p:sp>
      <p:sp>
        <p:nvSpPr>
          <p:cNvPr id="5" name="Footer Placeholder 4">
            <a:extLst>
              <a:ext uri="{FF2B5EF4-FFF2-40B4-BE49-F238E27FC236}">
                <a16:creationId xmlns:a16="http://schemas.microsoft.com/office/drawing/2014/main" id="{4B6B9708-BE54-7316-B2CC-3F158683A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5893F0-1F4E-E709-9761-CB99147D5D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2137F-565E-4CE8-8902-66DC8FEBC12C}" type="slidenum">
              <a:rPr lang="en-IN" smtClean="0"/>
              <a:t>‹#›</a:t>
            </a:fld>
            <a:endParaRPr lang="en-IN"/>
          </a:p>
        </p:txBody>
      </p:sp>
    </p:spTree>
    <p:extLst>
      <p:ext uri="{BB962C8B-B14F-4D97-AF65-F5344CB8AC3E}">
        <p14:creationId xmlns:p14="http://schemas.microsoft.com/office/powerpoint/2010/main" val="3717264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0287-3635-3AA0-339E-85C83AE8613B}"/>
              </a:ext>
            </a:extLst>
          </p:cNvPr>
          <p:cNvSpPr>
            <a:spLocks noGrp="1"/>
          </p:cNvSpPr>
          <p:nvPr>
            <p:ph type="ctrTitle"/>
          </p:nvPr>
        </p:nvSpPr>
        <p:spPr/>
        <p:txBody>
          <a:bodyPr>
            <a:normAutofit fontScale="90000"/>
          </a:bodyPr>
          <a:lstStyle/>
          <a:p>
            <a:r>
              <a:rPr lang="en-US" sz="6000" b="1" u="sng" spc="50" dirty="0">
                <a:ln w="0"/>
                <a:effectLst>
                  <a:innerShdw blurRad="63500" dist="50800" dir="13500000">
                    <a:srgbClr val="000000">
                      <a:alpha val="50000"/>
                    </a:srgbClr>
                  </a:innerShdw>
                </a:effectLst>
                <a:latin typeface="Bookman Old Style" panose="02050604050505020204" pitchFamily="18" charset="0"/>
              </a:rPr>
              <a:t>Malignant Comments Classification</a:t>
            </a:r>
            <a:br>
              <a:rPr lang="en-IN" sz="6000" b="1" u="sng" spc="50" dirty="0">
                <a:ln w="0"/>
                <a:solidFill>
                  <a:schemeClr val="bg2">
                    <a:lumMod val="50000"/>
                  </a:schemeClr>
                </a:solidFill>
                <a:effectLst>
                  <a:innerShdw blurRad="63500" dist="50800" dir="13500000">
                    <a:srgbClr val="000000">
                      <a:alpha val="50000"/>
                    </a:srgbClr>
                  </a:innerShdw>
                </a:effectLst>
                <a:latin typeface="Bookman Old Style" panose="02050604050505020204" pitchFamily="18" charset="0"/>
              </a:rPr>
            </a:br>
            <a:endParaRPr lang="en-IN" dirty="0"/>
          </a:p>
        </p:txBody>
      </p:sp>
      <p:sp>
        <p:nvSpPr>
          <p:cNvPr id="3" name="Subtitle 2">
            <a:extLst>
              <a:ext uri="{FF2B5EF4-FFF2-40B4-BE49-F238E27FC236}">
                <a16:creationId xmlns:a16="http://schemas.microsoft.com/office/drawing/2014/main" id="{803D59DC-F8D4-C248-D217-6AB9AAAC0112}"/>
              </a:ext>
            </a:extLst>
          </p:cNvPr>
          <p:cNvSpPr>
            <a:spLocks noGrp="1"/>
          </p:cNvSpPr>
          <p:nvPr>
            <p:ph type="subTitle" idx="1"/>
          </p:nvPr>
        </p:nvSpPr>
        <p:spPr>
          <a:xfrm>
            <a:off x="1524000" y="4534368"/>
            <a:ext cx="9144000" cy="2161242"/>
          </a:xfrm>
        </p:spPr>
        <p:txBody>
          <a:bodyPr/>
          <a:lstStyle/>
          <a:p>
            <a:endParaRPr lang="en-IN" dirty="0"/>
          </a:p>
        </p:txBody>
      </p:sp>
      <p:pic>
        <p:nvPicPr>
          <p:cNvPr id="1026" name="Picture 2" descr="Malignant Comment Classification | Kaggle">
            <a:extLst>
              <a:ext uri="{FF2B5EF4-FFF2-40B4-BE49-F238E27FC236}">
                <a16:creationId xmlns:a16="http://schemas.microsoft.com/office/drawing/2014/main" id="{E11AA86B-C5A2-1E69-8286-159D0D421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77043"/>
            <a:ext cx="12192000" cy="335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76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97908-9655-6E52-5AEF-2679909C37FA}"/>
              </a:ext>
            </a:extLst>
          </p:cNvPr>
          <p:cNvSpPr>
            <a:spLocks noGrp="1"/>
          </p:cNvSpPr>
          <p:nvPr>
            <p:ph type="title"/>
          </p:nvPr>
        </p:nvSpPr>
        <p:spPr/>
        <p:txBody>
          <a:bodyPr/>
          <a:lstStyle/>
          <a:p>
            <a:pPr algn="ctr"/>
            <a:r>
              <a:rPr lang="en-US" sz="4400" b="1" dirty="0">
                <a:latin typeface="Bookman Old Style" panose="02050604050505020204" pitchFamily="18" charset="0"/>
              </a:rPr>
              <a:t>Model Building:</a:t>
            </a:r>
            <a:br>
              <a:rPr lang="en-IN" sz="4400" b="1" dirty="0">
                <a:latin typeface="Bookman Old Style" panose="02050604050505020204" pitchFamily="18" charset="0"/>
              </a:rPr>
            </a:br>
            <a:endParaRPr lang="en-IN" b="1" dirty="0"/>
          </a:p>
        </p:txBody>
      </p:sp>
      <p:sp>
        <p:nvSpPr>
          <p:cNvPr id="3" name="Content Placeholder 2">
            <a:extLst>
              <a:ext uri="{FF2B5EF4-FFF2-40B4-BE49-F238E27FC236}">
                <a16:creationId xmlns:a16="http://schemas.microsoft.com/office/drawing/2014/main" id="{17967AF9-7A9D-196B-7502-2990A825C4FE}"/>
              </a:ext>
            </a:extLst>
          </p:cNvPr>
          <p:cNvSpPr>
            <a:spLocks noGrp="1"/>
          </p:cNvSpPr>
          <p:nvPr>
            <p:ph idx="1"/>
          </p:nvPr>
        </p:nvSpPr>
        <p:spPr>
          <a:xfrm>
            <a:off x="466165" y="995082"/>
            <a:ext cx="10887635" cy="5782236"/>
          </a:xfrm>
        </p:spPr>
        <p:txBody>
          <a:bodyPr>
            <a:no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6 features define the type of comment like malignant, hate, abuse, threat and loathe but we created another feature named “label” which is combined all the above features and contains the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labeled</a:t>
            </a:r>
            <a:r>
              <a:rPr lang="en-IN" sz="1800" dirty="0">
                <a:effectLst/>
                <a:latin typeface="Century" panose="02040604050505020304" pitchFamily="18" charset="0"/>
                <a:ea typeface="Calibri" panose="020F0502020204030204" pitchFamily="34" charset="0"/>
                <a:cs typeface="Times New Roman" panose="02020603050405020304" pitchFamily="18" charset="0"/>
              </a:rPr>
              <a:t> data into the format of 0 and 1 where 0 represents “NO” and 1 represents “Yes”. In this NLP-based project, we need to predict the multiple labels which are binary. I have converted text into feature vectors using TF-IDF vectorizer and separated our features and labels. Also, before building the model, I made sure that the input data is cleaned and scaled before it was fed into the machine-learning models.</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the remaining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in training the data are as follows:</a:t>
            </a:r>
          </a:p>
          <a:p>
            <a:pPr marL="800100" lvl="1" indent="-342900" algn="just">
              <a:lnSpc>
                <a:spcPct val="107000"/>
              </a:lnSpc>
              <a:buFont typeface="+mj-lt"/>
              <a:buAutoNum type="arabicPeriod"/>
            </a:pPr>
            <a:r>
              <a:rPr lang="en-IN" sz="1800" dirty="0">
                <a:effectLst/>
                <a:latin typeface="Century" panose="02040604050505020304" pitchFamily="18" charset="0"/>
                <a:ea typeface="Calibri" panose="020F0502020204030204" pitchFamily="34" charset="0"/>
                <a:cs typeface="Times New Roman" panose="02020603050405020304" pitchFamily="18" charset="0"/>
              </a:rPr>
              <a:t>Logistic Regression</a:t>
            </a:r>
          </a:p>
          <a:p>
            <a:pPr marL="800100" lvl="1" indent="-342900" algn="just">
              <a:lnSpc>
                <a:spcPct val="107000"/>
              </a:lnSpc>
              <a:buFont typeface="+mj-lt"/>
              <a:buAutoNum type="arabicPeriod"/>
            </a:pPr>
            <a:r>
              <a:rPr lang="en-IN" sz="1800" dirty="0">
                <a:effectLst/>
                <a:latin typeface="Century" panose="02040604050505020304" pitchFamily="18" charset="0"/>
                <a:ea typeface="Calibri" panose="020F0502020204030204" pitchFamily="34" charset="0"/>
                <a:cs typeface="Times New Roman" panose="02020603050405020304" pitchFamily="18" charset="0"/>
              </a:rPr>
              <a:t>MultinomialNB</a:t>
            </a:r>
          </a:p>
          <a:p>
            <a:pPr marL="800100" lvl="1" indent="-342900" algn="just">
              <a:lnSpc>
                <a:spcPct val="107000"/>
              </a:lnSpc>
              <a:buFont typeface="+mj-lt"/>
              <a:buAutoNum type="arabicPeriod"/>
            </a:pPr>
            <a:r>
              <a:rPr lang="en-IN" sz="1800" dirty="0">
                <a:effectLst/>
                <a:latin typeface="Century" panose="02040604050505020304" pitchFamily="18" charset="0"/>
                <a:ea typeface="Calibri" panose="020F0502020204030204" pitchFamily="34" charset="0"/>
                <a:cs typeface="Times New Roman" panose="02020603050405020304" pitchFamily="18" charset="0"/>
              </a:rPr>
              <a:t>SVC</a:t>
            </a:r>
          </a:p>
          <a:p>
            <a:pPr marL="800100" lvl="1" indent="-342900" algn="just">
              <a:lnSpc>
                <a:spcPct val="107000"/>
              </a:lnSpc>
              <a:buFont typeface="+mj-lt"/>
              <a:buAutoNum type="arabicPeriod"/>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sz="1800"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00100" lvl="1" indent="-342900" algn="just">
              <a:lnSpc>
                <a:spcPct val="107000"/>
              </a:lnSpc>
              <a:spcAft>
                <a:spcPts val="800"/>
              </a:spcAft>
              <a:buFont typeface="+mj-lt"/>
              <a:buAutoNum type="arabicPeriod"/>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Gradient Boosting Classifier </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mj-lt"/>
              <a:buAutoNum type="arabicPeriod"/>
            </a:pPr>
            <a:r>
              <a:rPr lang="en-IN" sz="1800" dirty="0">
                <a:solidFill>
                  <a:srgbClr val="000000"/>
                </a:solidFill>
                <a:effectLst/>
                <a:latin typeface="Century" panose="02040604050505020304" pitchFamily="18" charset="0"/>
                <a:ea typeface="Calibri" panose="020F0502020204030204" pitchFamily="34" charset="0"/>
              </a:rPr>
              <a:t>AdaBoost Classifier</a:t>
            </a:r>
          </a:p>
          <a:p>
            <a:endParaRPr lang="en-IN" sz="1800" dirty="0"/>
          </a:p>
        </p:txBody>
      </p:sp>
    </p:spTree>
    <p:extLst>
      <p:ext uri="{BB962C8B-B14F-4D97-AF65-F5344CB8AC3E}">
        <p14:creationId xmlns:p14="http://schemas.microsoft.com/office/powerpoint/2010/main" val="4286220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2A959-4387-7A5D-3BF7-54C3A0C20498}"/>
              </a:ext>
            </a:extLst>
          </p:cNvPr>
          <p:cNvSpPr>
            <a:spLocks noGrp="1"/>
          </p:cNvSpPr>
          <p:nvPr>
            <p:ph type="title"/>
          </p:nvPr>
        </p:nvSpPr>
        <p:spPr/>
        <p:txBody>
          <a:bodyPr/>
          <a:lstStyle/>
          <a:p>
            <a:pPr algn="ctr"/>
            <a:r>
              <a:rPr lang="en-US" sz="4400" b="1" dirty="0">
                <a:latin typeface="Bookman Old Style" panose="02050604050505020204" pitchFamily="18" charset="0"/>
              </a:rPr>
              <a:t>Conclusion:</a:t>
            </a:r>
            <a:br>
              <a:rPr lang="en-IN" sz="4400" b="1" dirty="0">
                <a:latin typeface="Bookman Old Style" panose="02050604050505020204" pitchFamily="18" charset="0"/>
              </a:rPr>
            </a:br>
            <a:endParaRPr lang="en-IN" b="1" dirty="0"/>
          </a:p>
        </p:txBody>
      </p:sp>
      <p:sp>
        <p:nvSpPr>
          <p:cNvPr id="3" name="Content Placeholder 2">
            <a:extLst>
              <a:ext uri="{FF2B5EF4-FFF2-40B4-BE49-F238E27FC236}">
                <a16:creationId xmlns:a16="http://schemas.microsoft.com/office/drawing/2014/main" id="{9DF54360-8E1B-195F-531F-74BCC3D540FA}"/>
              </a:ext>
            </a:extLst>
          </p:cNvPr>
          <p:cNvSpPr>
            <a:spLocks noGrp="1"/>
          </p:cNvSpPr>
          <p:nvPr>
            <p:ph idx="1"/>
          </p:nvPr>
        </p:nvSpPr>
        <p:spPr>
          <a:xfrm>
            <a:off x="206188" y="914400"/>
            <a:ext cx="11147612" cy="5773271"/>
          </a:xfrm>
        </p:spPr>
        <p:txBody>
          <a:bodyPr>
            <a:normAutofit fontScale="77500" lnSpcReduction="20000"/>
          </a:bodyPr>
          <a:lstStyle/>
          <a:p>
            <a:pPr algn="just">
              <a:buFont typeface="Wingdings" panose="05000000000000000000" pitchFamily="2" charset="2"/>
              <a:buChar char="§"/>
            </a:pPr>
            <a:r>
              <a:rPr lang="en-US" b="0" i="0" dirty="0">
                <a:solidFill>
                  <a:srgbClr val="000000"/>
                </a:solidFill>
                <a:effectLst/>
                <a:latin typeface="Century" panose="02040604050505020304" pitchFamily="18" charset="0"/>
              </a:rPr>
              <a:t>This case study gives an idea of NLP text processing in machine learning. In this case study, apart from applying the techniques that we have learned in the EDA module, we also classified hate and offensive comments so that they can be controlled and restricted from spreading hatred and cyberbullying.</a:t>
            </a:r>
          </a:p>
          <a:p>
            <a:pPr algn="just">
              <a:buFont typeface="Wingdings" panose="05000000000000000000" pitchFamily="2" charset="2"/>
              <a:buChar char="§"/>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whether online comments are malignant or nonmalignant.</a:t>
            </a:r>
            <a:endParaRPr lang="en-IN" b="0" i="0" dirty="0">
              <a:solidFill>
                <a:srgbClr val="000000"/>
              </a:solidFill>
              <a:effectLst/>
              <a:latin typeface="Century" panose="02040604050505020304" pitchFamily="18" charset="0"/>
            </a:endParaRPr>
          </a:p>
          <a:p>
            <a:pPr algn="just">
              <a:buFont typeface="Wingdings" panose="05000000000000000000" pitchFamily="2" charset="2"/>
              <a:buChar char="§"/>
            </a:pPr>
            <a:r>
              <a:rPr lang="en-IN" dirty="0">
                <a:solidFill>
                  <a:srgbClr val="000000"/>
                </a:solidFill>
                <a:latin typeface="Century" panose="02040604050505020304" pitchFamily="18" charset="0"/>
              </a:rPr>
              <a:t>We have mentioned step by step procedure to analyse the data and checked the correlation between label and feature.</a:t>
            </a:r>
          </a:p>
          <a:p>
            <a:pPr algn="just">
              <a:buFont typeface="Wingdings" panose="05000000000000000000" pitchFamily="2" charset="2"/>
              <a:buChar char="§"/>
            </a:pPr>
            <a:r>
              <a:rPr lang="en-IN" altLang="en-US" sz="1800" dirty="0">
                <a:latin typeface="Century" panose="02040604050505020304" pitchFamily="18" charset="0"/>
                <a:cs typeface="Calibri" panose="020F0502020204030204" pitchFamily="34" charset="0"/>
              </a:rPr>
              <a:t>In this project there are some variables like malignant and rude which are highly correlated it is possible because one comment text may have a combination of multiple features.</a:t>
            </a:r>
          </a:p>
          <a:p>
            <a:pPr marL="801687" lvl="1" indent="-342900" algn="just">
              <a:spcAft>
                <a:spcPct val="0"/>
              </a:spcAft>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Removing the column id does not impact the model training.</a:t>
            </a:r>
          </a:p>
          <a:p>
            <a:pPr marL="801687" lvl="1" indent="-342900" algn="just">
              <a:spcAft>
                <a:spcPct val="0"/>
              </a:spcAft>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Using a Tree, the model can reduce the false negative values</a:t>
            </a:r>
          </a:p>
          <a:p>
            <a:pPr marL="801687" lvl="1" indent="-342900" algn="just">
              <a:spcAft>
                <a:spcPct val="0"/>
              </a:spcAft>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It has future scope in various use cases likewise in the elections, social media, etc, where every day there are multi offensive comments spread.</a:t>
            </a:r>
            <a:endParaRPr lang="en-IN" dirty="0">
              <a:solidFill>
                <a:srgbClr val="000000"/>
              </a:solidFill>
              <a:latin typeface="Century" panose="02040604050505020304" pitchFamily="18" charset="0"/>
            </a:endParaRPr>
          </a:p>
          <a:p>
            <a:pPr algn="jus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algn="just">
              <a:buFont typeface="Wingdings" panose="05000000000000000000" pitchFamily="2" charset="2"/>
              <a:buChar char="§"/>
            </a:pPr>
            <a:r>
              <a:rPr lang="en-IN" b="0" i="0" dirty="0">
                <a:solidFill>
                  <a:srgbClr val="000000"/>
                </a:solidFill>
                <a:effectLst/>
                <a:latin typeface="Century" panose="02040604050505020304" pitchFamily="18" charset="0"/>
              </a:rPr>
              <a:t>We got a Random forest </a:t>
            </a:r>
            <a:r>
              <a:rPr lang="en-IN" dirty="0">
                <a:solidFill>
                  <a:srgbClr val="000000"/>
                </a:solidFill>
                <a:latin typeface="Century" panose="02040604050505020304" pitchFamily="18" charset="0"/>
              </a:rPr>
              <a:t> Classifier as the best model.</a:t>
            </a:r>
          </a:p>
          <a:p>
            <a:pPr algn="just">
              <a:buFont typeface="Wingdings" panose="05000000000000000000" pitchFamily="2" charset="2"/>
              <a:buChar char="§"/>
            </a:pPr>
            <a:r>
              <a:rPr lang="en-US" b="0" i="0" dirty="0">
                <a:effectLst/>
                <a:latin typeface="Century" panose="02040604050505020304" pitchFamily="18" charset="0"/>
              </a:rPr>
              <a:t>After that we saved the model in a pickle with a filename to use it whenever we require. Then we loaded the saved file and predicted the values for test data. Further, we saved the predicted values test data as not a CSV file.</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1564041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D51E-F728-1E07-9BC6-F8DD3D1060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2B3357-C328-7CBA-5798-70594B4A809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05209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9E89-143A-1D12-0810-346769D932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0C6FFF-753F-88A4-9C8B-92479122393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60021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93FF-B02A-1C26-530E-A58396777712}"/>
              </a:ext>
            </a:extLst>
          </p:cNvPr>
          <p:cNvSpPr>
            <a:spLocks noGrp="1"/>
          </p:cNvSpPr>
          <p:nvPr>
            <p:ph type="title"/>
          </p:nvPr>
        </p:nvSpPr>
        <p:spPr/>
        <p:txBody>
          <a:bodyPr/>
          <a:lstStyle/>
          <a:p>
            <a:r>
              <a:rPr lang="en-US" sz="4400" b="1" dirty="0">
                <a:ln w="0"/>
                <a:effectLst>
                  <a:reflection blurRad="6350" stA="53000" endA="300" endPos="35500" dir="5400000" sy="-90000" algn="bl" rotWithShape="0"/>
                </a:effectLst>
                <a:latin typeface="Bookman Old Style" panose="02050604050505020204" pitchFamily="18" charset="0"/>
              </a:rPr>
              <a:t>Agenda</a:t>
            </a:r>
            <a:br>
              <a:rPr lang="en-IN" sz="4400" dirty="0">
                <a:ln w="0"/>
                <a:solidFill>
                  <a:schemeClr val="bg2">
                    <a:lumMod val="50000"/>
                  </a:schemeClr>
                </a:solidFill>
                <a:effectLst>
                  <a:reflection blurRad="6350" stA="53000" endA="300" endPos="35500" dir="5400000" sy="-90000" algn="bl" rotWithShape="0"/>
                </a:effectLst>
                <a:latin typeface="Bookman Old Style" panose="02050604050505020204" pitchFamily="18" charset="0"/>
              </a:rPr>
            </a:br>
            <a:endParaRPr lang="en-IN" dirty="0"/>
          </a:p>
        </p:txBody>
      </p:sp>
      <p:sp>
        <p:nvSpPr>
          <p:cNvPr id="3" name="Content Placeholder 2">
            <a:extLst>
              <a:ext uri="{FF2B5EF4-FFF2-40B4-BE49-F238E27FC236}">
                <a16:creationId xmlns:a16="http://schemas.microsoft.com/office/drawing/2014/main" id="{1F470D51-8A65-3C08-E1B9-453A7BC27CE9}"/>
              </a:ext>
            </a:extLst>
          </p:cNvPr>
          <p:cNvSpPr>
            <a:spLocks noGrp="1"/>
          </p:cNvSpPr>
          <p:nvPr>
            <p:ph idx="1"/>
          </p:nvPr>
        </p:nvSpPr>
        <p:spPr/>
        <p:txBody>
          <a:bodyPr>
            <a:normAutofit lnSpcReduction="10000"/>
          </a:bodyPr>
          <a:lstStyle/>
          <a:p>
            <a:pPr marL="514350" indent="-514350">
              <a:buFont typeface="+mj-lt"/>
              <a:buAutoNum type="arabicPeriod"/>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514350" indent="-514350">
              <a:buFont typeface="+mj-lt"/>
              <a:buAutoNum type="arabicPeriod"/>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514350" indent="-514350">
              <a:buFont typeface="+mj-lt"/>
              <a:buAutoNum type="arabicPeriod"/>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514350" indent="-514350">
              <a:buFont typeface="+mj-lt"/>
              <a:buAutoNum type="arabicPeriod"/>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Definition and Importance of Malignant Comments Classification?</a:t>
            </a:r>
          </a:p>
          <a:p>
            <a:pPr marL="514350" indent="-514350">
              <a:buFont typeface="+mj-lt"/>
              <a:buAutoNum type="arabicPeriod"/>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514350" indent="-514350">
              <a:buFont typeface="+mj-lt"/>
              <a:buAutoNum type="arabicPeriod"/>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514350" indent="-514350">
              <a:buFont typeface="+mj-lt"/>
              <a:buAutoNum type="arabicPeriod"/>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514350" indent="-514350">
              <a:buFont typeface="+mj-lt"/>
              <a:buAutoNum type="arabicPeriod"/>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514350" indent="-514350">
              <a:buFont typeface="+mj-lt"/>
              <a:buAutoNum type="arabicPeriod"/>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514350" indent="-514350">
              <a:buFont typeface="+mj-lt"/>
              <a:buAutoNum type="arabicPeriod"/>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514350" indent="-514350">
              <a:buFont typeface="+mj-lt"/>
              <a:buAutoNum type="arabicPeriod"/>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endParaRPr lang="en-IN" sz="2000" dirty="0"/>
          </a:p>
        </p:txBody>
      </p:sp>
    </p:spTree>
    <p:extLst>
      <p:ext uri="{BB962C8B-B14F-4D97-AF65-F5344CB8AC3E}">
        <p14:creationId xmlns:p14="http://schemas.microsoft.com/office/powerpoint/2010/main" val="62720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66B2-1986-C691-5748-14BB972B1CB7}"/>
              </a:ext>
            </a:extLst>
          </p:cNvPr>
          <p:cNvSpPr>
            <a:spLocks noGrp="1"/>
          </p:cNvSpPr>
          <p:nvPr>
            <p:ph type="title"/>
          </p:nvPr>
        </p:nvSpPr>
        <p:spPr/>
        <p:txBody>
          <a:bodyPr>
            <a:noAutofit/>
          </a:bodyPr>
          <a:lstStyle/>
          <a:p>
            <a:pPr algn="ctr"/>
            <a:r>
              <a:rPr lang="en-US" sz="5200" b="1" dirty="0">
                <a:latin typeface="Bookman Old Style" panose="02050604050505020204" pitchFamily="18" charset="0"/>
              </a:rPr>
              <a:t>Introduction</a:t>
            </a:r>
            <a:br>
              <a:rPr lang="en-IN" sz="5200" b="1" dirty="0">
                <a:solidFill>
                  <a:schemeClr val="bg2">
                    <a:lumMod val="50000"/>
                  </a:schemeClr>
                </a:solidFill>
                <a:latin typeface="Bookman Old Style" panose="02050604050505020204" pitchFamily="18" charset="0"/>
              </a:rPr>
            </a:br>
            <a:endParaRPr lang="en-IN" sz="5200" b="1" dirty="0"/>
          </a:p>
        </p:txBody>
      </p:sp>
      <p:sp>
        <p:nvSpPr>
          <p:cNvPr id="3" name="Content Placeholder 2">
            <a:extLst>
              <a:ext uri="{FF2B5EF4-FFF2-40B4-BE49-F238E27FC236}">
                <a16:creationId xmlns:a16="http://schemas.microsoft.com/office/drawing/2014/main" id="{02C86D3C-1E1E-FEF8-D3F4-B218AA8C2134}"/>
              </a:ext>
            </a:extLst>
          </p:cNvPr>
          <p:cNvSpPr>
            <a:spLocks noGrp="1"/>
          </p:cNvSpPr>
          <p:nvPr>
            <p:ph idx="1"/>
          </p:nvPr>
        </p:nvSpPr>
        <p:spPr/>
        <p:txBody>
          <a:bodyPr>
            <a:normAutofit fontScale="62500" lnSpcReduction="20000"/>
          </a:bodyPr>
          <a:lstStyle/>
          <a:p>
            <a:pPr algn="just">
              <a:lnSpc>
                <a:spcPct val="107000"/>
              </a:lnSpc>
              <a:spcAft>
                <a:spcPts val="8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Calibri" panose="020F0502020204030204" pitchFamily="34" charset="0"/>
              </a:rPr>
              <a:t>Over the years, social media and social networking use have been increasing exponentially due to an upsurge in the use of the internet. A Flood of information arises from online conversation daily as people can discuss, express themselves, and air their opinion via these platforms. </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sz="2800"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algn="just">
              <a:lnSpc>
                <a:spcPct val="107000"/>
              </a:lnSpc>
              <a:spcAft>
                <a:spcPts val="8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 uses a machine learning approach. Machine Learning has simplified the task that may take a long duration to complete without it. Most of the approaches require text analysis and classification techniques. Classification of the comments is necessary before posting on online platforms. This paper discusses different methodologies like logistic regression, support vector machine, multinomial naïve Bayes, etc. for comment classification into 6 different categories viz. malignant, highly malignant, rude, threat, abuse and loathe.</a:t>
            </a:r>
          </a:p>
          <a:p>
            <a:pPr>
              <a:buFont typeface="Wingdings" panose="05000000000000000000" pitchFamily="2" charset="2"/>
              <a:buChar char="§"/>
            </a:pPr>
            <a:endParaRPr lang="en-IN"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2871045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FD32-8723-FB07-A395-A31F6B201C76}"/>
              </a:ext>
            </a:extLst>
          </p:cNvPr>
          <p:cNvSpPr>
            <a:spLocks noGrp="1"/>
          </p:cNvSpPr>
          <p:nvPr>
            <p:ph type="title"/>
          </p:nvPr>
        </p:nvSpPr>
        <p:spPr/>
        <p:txBody>
          <a:bodyPr/>
          <a:lstStyle/>
          <a:p>
            <a:pPr algn="ctr"/>
            <a:r>
              <a:rPr lang="en-US" sz="4400" b="1" dirty="0">
                <a:latin typeface="Bookman Old Style" panose="02050604050505020204" pitchFamily="18" charset="0"/>
              </a:rPr>
              <a:t>Problem Statement</a:t>
            </a:r>
            <a:br>
              <a:rPr lang="en-IN" sz="4400" b="1" dirty="0">
                <a:latin typeface="Bookman Old Style" panose="02050604050505020204" pitchFamily="18" charset="0"/>
              </a:rPr>
            </a:br>
            <a:endParaRPr lang="en-IN" b="1" dirty="0"/>
          </a:p>
        </p:txBody>
      </p:sp>
      <p:sp>
        <p:nvSpPr>
          <p:cNvPr id="3" name="Content Placeholder 2">
            <a:extLst>
              <a:ext uri="{FF2B5EF4-FFF2-40B4-BE49-F238E27FC236}">
                <a16:creationId xmlns:a16="http://schemas.microsoft.com/office/drawing/2014/main" id="{3F37D4FD-ADB4-6CE7-0A39-1F491C4310BE}"/>
              </a:ext>
            </a:extLst>
          </p:cNvPr>
          <p:cNvSpPr>
            <a:spLocks noGrp="1"/>
          </p:cNvSpPr>
          <p:nvPr>
            <p:ph idx="1"/>
          </p:nvPr>
        </p:nvSpPr>
        <p:spPr/>
        <p:txBody>
          <a:bodyPr>
            <a:normAutofit fontScale="92500" lnSpcReduction="20000"/>
          </a:bodyPr>
          <a:lstStyle/>
          <a:p>
            <a:pPr algn="just">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algn="just">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        Online hate, described as abusive language, aggression, cyberbullying, hatefulness and many others has been identified as a major threat on online social media platforms. Social media platforms are the most prominent grounds for such toxic behaviour. There has</a:t>
            </a:r>
            <a:endParaRPr lang="en-IN" dirty="0"/>
          </a:p>
        </p:txBody>
      </p:sp>
    </p:spTree>
    <p:extLst>
      <p:ext uri="{BB962C8B-B14F-4D97-AF65-F5344CB8AC3E}">
        <p14:creationId xmlns:p14="http://schemas.microsoft.com/office/powerpoint/2010/main" val="3314949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5001-338B-6133-4E82-6FD96AD1896E}"/>
              </a:ext>
            </a:extLst>
          </p:cNvPr>
          <p:cNvSpPr>
            <a:spLocks noGrp="1"/>
          </p:cNvSpPr>
          <p:nvPr>
            <p:ph type="title"/>
          </p:nvPr>
        </p:nvSpPr>
        <p:spPr>
          <a:xfrm>
            <a:off x="838200" y="349625"/>
            <a:ext cx="10515600" cy="6122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4273BDA-D35F-51A9-BA09-B4FAE82BC666}"/>
              </a:ext>
            </a:extLst>
          </p:cNvPr>
          <p:cNvSpPr>
            <a:spLocks noGrp="1"/>
          </p:cNvSpPr>
          <p:nvPr>
            <p:ph idx="1"/>
          </p:nvPr>
        </p:nvSpPr>
        <p:spPr/>
        <p:txBody>
          <a:bodyPr>
            <a:normAutofit fontScale="85000" lnSpcReduction="20000"/>
          </a:bodyPr>
          <a:lstStyle/>
          <a:p>
            <a:pPr algn="just">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        </a:t>
            </a:r>
            <a:r>
              <a:rPr lang="en-IN" sz="28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endParaRPr lang="en-IN" dirty="0"/>
          </a:p>
        </p:txBody>
      </p:sp>
    </p:spTree>
    <p:extLst>
      <p:ext uri="{BB962C8B-B14F-4D97-AF65-F5344CB8AC3E}">
        <p14:creationId xmlns:p14="http://schemas.microsoft.com/office/powerpoint/2010/main" val="3242039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D1E431-D450-FA94-426D-28965CACCDEF}"/>
              </a:ext>
            </a:extLst>
          </p:cNvPr>
          <p:cNvSpPr txBox="1"/>
          <p:nvPr/>
        </p:nvSpPr>
        <p:spPr>
          <a:xfrm>
            <a:off x="439271" y="152401"/>
            <a:ext cx="11672047" cy="6721712"/>
          </a:xfrm>
          <a:prstGeom prst="rect">
            <a:avLst/>
          </a:prstGeom>
          <a:noFill/>
        </p:spPr>
        <p:txBody>
          <a:bodyPr wrap="square">
            <a:spAutoFit/>
          </a:bodyPr>
          <a:lstStyle/>
          <a:p>
            <a:pPr algn="just">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lnSpc>
                <a:spcPct val="107000"/>
              </a:lnSpc>
              <a:spcAft>
                <a:spcPts val="800"/>
              </a:spcAft>
            </a:pPr>
            <a:r>
              <a:rPr lang="en-IN" sz="2800" dirty="0">
                <a:latin typeface="Century" panose="02040604050505020304" pitchFamily="18" charset="0"/>
                <a:ea typeface="Calibri" panose="020F0502020204030204" pitchFamily="34" charset="0"/>
                <a:cs typeface="Times New Roman" panose="02020603050405020304" pitchFamily="18" charset="0"/>
              </a:rPr>
              <a:t>        </a:t>
            </a:r>
            <a:r>
              <a:rPr lang="en-IN" sz="28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endParaRPr lang="en-IN" sz="2800" dirty="0"/>
          </a:p>
        </p:txBody>
      </p:sp>
    </p:spTree>
    <p:extLst>
      <p:ext uri="{BB962C8B-B14F-4D97-AF65-F5344CB8AC3E}">
        <p14:creationId xmlns:p14="http://schemas.microsoft.com/office/powerpoint/2010/main" val="2183159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CD4D-57B2-652C-11CB-4D06AEE958BA}"/>
              </a:ext>
            </a:extLst>
          </p:cNvPr>
          <p:cNvSpPr>
            <a:spLocks noGrp="1"/>
          </p:cNvSpPr>
          <p:nvPr>
            <p:ph type="title"/>
          </p:nvPr>
        </p:nvSpPr>
        <p:spPr/>
        <p:txBody>
          <a:bodyPr/>
          <a:lstStyle/>
          <a:p>
            <a:pPr algn="ctr"/>
            <a:r>
              <a:rPr lang="en-US" sz="4400" b="1" dirty="0">
                <a:latin typeface="Bookman Old Style" panose="02050604050505020204" pitchFamily="18" charset="0"/>
              </a:rPr>
              <a:t>Problem Understanding</a:t>
            </a:r>
            <a:br>
              <a:rPr lang="en-IN" sz="4400" b="1" dirty="0">
                <a:latin typeface="Bookman Old Style" panose="02050604050505020204" pitchFamily="18" charset="0"/>
              </a:rPr>
            </a:br>
            <a:endParaRPr lang="en-IN" b="1" dirty="0"/>
          </a:p>
        </p:txBody>
      </p:sp>
      <p:sp>
        <p:nvSpPr>
          <p:cNvPr id="3" name="Content Placeholder 2">
            <a:extLst>
              <a:ext uri="{FF2B5EF4-FFF2-40B4-BE49-F238E27FC236}">
                <a16:creationId xmlns:a16="http://schemas.microsoft.com/office/drawing/2014/main" id="{F7D0E0A7-302F-2B73-552B-46ACAE4E1EC1}"/>
              </a:ext>
            </a:extLst>
          </p:cNvPr>
          <p:cNvSpPr>
            <a:spLocks noGrp="1"/>
          </p:cNvSpPr>
          <p:nvPr>
            <p:ph idx="1"/>
          </p:nvPr>
        </p:nvSpPr>
        <p:spPr/>
        <p:txBody>
          <a:bodyPr>
            <a:normAutofit fontScale="62500" lnSpcReduction="20000"/>
          </a:bodyPr>
          <a:lstStyle/>
          <a:p>
            <a:pPr algn="just">
              <a:lnSpc>
                <a:spcPct val="107000"/>
              </a:lnSpc>
              <a:spcAft>
                <a:spcPts val="800"/>
              </a:spcAft>
            </a:pPr>
            <a:r>
              <a:rPr lang="en-IN" sz="2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sz="2800" dirty="0">
                <a:effectLst/>
                <a:latin typeface="Century" panose="02040604050505020304" pitchFamily="18" charset="0"/>
                <a:ea typeface="Calibri" panose="020F0502020204030204" pitchFamily="34" charset="0"/>
                <a:cs typeface="Times New Roman" panose="02020603050405020304" pitchFamily="18" charset="0"/>
              </a:rPr>
              <a:t>In the </a:t>
            </a:r>
            <a:r>
              <a:rPr lang="en-IN" sz="2800" dirty="0">
                <a:effectLst/>
                <a:latin typeface="Century" panose="02040604050505020304" pitchFamily="18" charset="0"/>
                <a:ea typeface="Calibri" panose="020F0502020204030204" pitchFamily="34" charset="0"/>
                <a:cs typeface="Calibri" panose="020F0502020204030204" pitchFamily="34" charset="0"/>
              </a:rPr>
              <a:t>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800" dirty="0">
                <a:effectLst/>
                <a:latin typeface="Century" panose="02040604050505020304" pitchFamily="18" charset="0"/>
                <a:ea typeface="Calibri" panose="020F0502020204030204" pitchFamily="34" charset="0"/>
                <a:cs typeface="Calibri" panose="020F0502020204030204" pitchFamily="34" charset="0"/>
              </a:rPr>
              <a:t>        The result of such activities can be dangerous. It gives mental trauma to the victims making their lives miserable. People who are not well aware of mental health online hate or cyberbullying become life threatening for them. Such cases are also at rise. It is also taking its toll on religions. Each and every day we can see an incident of fighting between people of different communities or religions due to offensive social media posts.</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800" dirty="0">
                <a:effectLst/>
                <a:latin typeface="Century" panose="02040604050505020304" pitchFamily="18" charset="0"/>
                <a:ea typeface="Calibri" panose="020F0502020204030204" pitchFamily="34" charset="0"/>
                <a:cs typeface="Calibri" panose="020F0502020204030204" pitchFamily="34" charset="0"/>
              </a:rPr>
              <a:t>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46898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D45B-856A-998C-6E21-9BE1A7197102}"/>
              </a:ext>
            </a:extLst>
          </p:cNvPr>
          <p:cNvSpPr>
            <a:spLocks noGrp="1"/>
          </p:cNvSpPr>
          <p:nvPr>
            <p:ph type="title"/>
          </p:nvPr>
        </p:nvSpPr>
        <p:spPr/>
        <p:txBody>
          <a:bodyPr>
            <a:normAutofit fontScale="90000"/>
          </a:bodyPr>
          <a:lstStyle/>
          <a:p>
            <a:pPr algn="ctr"/>
            <a:r>
              <a:rPr lang="en-US" sz="4400" b="1" dirty="0">
                <a:latin typeface="Bookman Old Style" panose="02050604050505020204" pitchFamily="18" charset="0"/>
              </a:rPr>
              <a:t>Definition &amp; Importance of Malignant Comments Classification</a:t>
            </a:r>
            <a:br>
              <a:rPr lang="en-IN" sz="4400" b="1" dirty="0">
                <a:latin typeface="Bookman Old Style" panose="02050604050505020204" pitchFamily="18" charset="0"/>
              </a:rPr>
            </a:br>
            <a:endParaRPr lang="en-IN" b="1" dirty="0"/>
          </a:p>
        </p:txBody>
      </p:sp>
      <p:sp>
        <p:nvSpPr>
          <p:cNvPr id="3" name="Content Placeholder 2">
            <a:extLst>
              <a:ext uri="{FF2B5EF4-FFF2-40B4-BE49-F238E27FC236}">
                <a16:creationId xmlns:a16="http://schemas.microsoft.com/office/drawing/2014/main" id="{59242DD3-532D-E503-A017-F9CB9F69F464}"/>
              </a:ext>
            </a:extLst>
          </p:cNvPr>
          <p:cNvSpPr>
            <a:spLocks noGrp="1"/>
          </p:cNvSpPr>
          <p:nvPr>
            <p:ph idx="1"/>
          </p:nvPr>
        </p:nvSpPr>
        <p:spPr/>
        <p:txBody>
          <a:bodyPr>
            <a:normAutofit fontScale="70000" lnSpcReduction="20000"/>
          </a:bodyPr>
          <a:lstStyle/>
          <a:p>
            <a:r>
              <a:rPr lang="en-US" sz="3600" b="1" i="0" dirty="0">
                <a:effectLst/>
                <a:latin typeface="Century" panose="02040604050505020304" pitchFamily="18" charset="0"/>
              </a:rPr>
              <a:t>Definition:</a:t>
            </a:r>
            <a:r>
              <a:rPr lang="en-US" sz="2800" b="1" i="0" dirty="0">
                <a:effectLst/>
                <a:latin typeface="Century" panose="02040604050505020304" pitchFamily="18" charset="0"/>
              </a:rPr>
              <a:t> </a:t>
            </a:r>
            <a:r>
              <a:rPr lang="en-US" sz="2800" b="1" i="0" dirty="0">
                <a:solidFill>
                  <a:srgbClr val="202124"/>
                </a:solidFill>
                <a:effectLst/>
                <a:latin typeface="Century" panose="02040604050505020304" pitchFamily="18" charset="0"/>
              </a:rPr>
              <a:t>“A</a:t>
            </a:r>
            <a:r>
              <a:rPr lang="en-US" sz="2800" b="0" i="0" dirty="0">
                <a:solidFill>
                  <a:srgbClr val="202124"/>
                </a:solidFill>
                <a:effectLst/>
                <a:latin typeface="Century" panose="02040604050505020304" pitchFamily="18" charset="0"/>
              </a:rPr>
              <a:t> </a:t>
            </a:r>
            <a:r>
              <a:rPr lang="en-US" sz="2800" b="1" i="0" dirty="0">
                <a:solidFill>
                  <a:srgbClr val="202124"/>
                </a:solidFill>
                <a:effectLst/>
                <a:latin typeface="Century" panose="02040604050505020304" pitchFamily="18" charset="0"/>
              </a:rPr>
              <a:t>Classification model designed to detect the type of toxic comments to detect and prevent cyberbullying” </a:t>
            </a:r>
            <a:r>
              <a:rPr lang="en-US" sz="2800" i="0" dirty="0">
                <a:solidFill>
                  <a:srgbClr val="202124"/>
                </a:solidFill>
                <a:effectLst/>
                <a:latin typeface="Century" panose="02040604050505020304" pitchFamily="18" charset="0"/>
              </a:rPr>
              <a:t>which include </a:t>
            </a:r>
            <a:r>
              <a:rPr lang="en-US" b="0" i="0" dirty="0">
                <a:effectLst/>
                <a:latin typeface="Century" panose="02040604050505020304" pitchFamily="18" charset="0"/>
              </a:rPr>
              <a:t>unsupportive and unpleasant behavior, being manipulative, judgmental, controlling, and self-centered.</a:t>
            </a:r>
          </a:p>
          <a:p>
            <a:pPr marL="342900" indent="-342900" algn="just">
              <a:buFont typeface="Wingdings" panose="05000000000000000000" pitchFamily="2" charset="2"/>
              <a:buChar char="v"/>
            </a:pPr>
            <a:r>
              <a:rPr lang="en-US" sz="3600" b="1" dirty="0">
                <a:latin typeface="Century" panose="02040604050505020304" pitchFamily="18" charset="0"/>
              </a:rPr>
              <a:t>Importance: </a:t>
            </a:r>
            <a:r>
              <a:rPr lang="en-IN"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342900" indent="-342900" algn="just">
              <a:buFont typeface="Wingdings" panose="05000000000000000000" pitchFamily="2" charset="2"/>
              <a:buChar char="v"/>
            </a:pPr>
            <a:r>
              <a:rPr lang="en-IN" sz="2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a:t>
            </a:r>
            <a:r>
              <a:rPr lang="en-IN" dirty="0">
                <a:latin typeface="Century" panose="02040604050505020304" pitchFamily="18" charset="0"/>
                <a:ea typeface="Calibri" panose="020F0502020204030204" pitchFamily="34" charset="0"/>
                <a:cs typeface="Times New Roman" panose="02020603050405020304" pitchFamily="18" charset="0"/>
              </a:rPr>
              <a:t> and cyberbullying.</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36081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9FF7-D3E0-10B0-237C-DF1D8148A2A6}"/>
              </a:ext>
            </a:extLst>
          </p:cNvPr>
          <p:cNvSpPr>
            <a:spLocks noGrp="1"/>
          </p:cNvSpPr>
          <p:nvPr>
            <p:ph type="title"/>
          </p:nvPr>
        </p:nvSpPr>
        <p:spPr/>
        <p:txBody>
          <a:bodyPr>
            <a:normAutofit/>
          </a:bodyPr>
          <a:lstStyle/>
          <a:p>
            <a:pPr algn="ctr"/>
            <a:r>
              <a:rPr lang="en-US" sz="4400" u="sng" dirty="0">
                <a:latin typeface="Bookman Old Style" panose="02050604050505020204" pitchFamily="18" charset="0"/>
              </a:rPr>
              <a:t>Exploratory Data Analysis (EDA) Steps</a:t>
            </a:r>
            <a:endParaRPr lang="en-IN" sz="4400" u="sng"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FCCAD01-57CF-D65F-3786-ED3775D5B344}"/>
              </a:ext>
            </a:extLst>
          </p:cNvPr>
          <p:cNvSpPr>
            <a:spLocks noGrp="1"/>
          </p:cNvSpPr>
          <p:nvPr>
            <p:ph idx="1"/>
          </p:nvPr>
        </p:nvSpPr>
        <p:spPr/>
        <p:txBody>
          <a:bodyPr>
            <a:noAutofit/>
          </a:bodyPr>
          <a:lstStyle/>
          <a:p>
            <a:pPr algn="just">
              <a:buFont typeface="Wingdings" panose="05000000000000000000" pitchFamily="2" charset="2"/>
              <a:buChar char="§"/>
            </a:pPr>
            <a:r>
              <a:rPr lang="en-US" sz="1500" dirty="0">
                <a:latin typeface="Century" panose="02040604050505020304" pitchFamily="18" charset="0"/>
              </a:rPr>
              <a:t>Importing necessary libraries and importing datasets as a data frame.</a:t>
            </a:r>
          </a:p>
          <a:p>
            <a:pPr algn="just">
              <a:buFont typeface="Wingdings" panose="05000000000000000000" pitchFamily="2" charset="2"/>
              <a:buChar char="§"/>
            </a:pPr>
            <a:endParaRPr lang="en-US" sz="1500" dirty="0">
              <a:latin typeface="Century" panose="02040604050505020304" pitchFamily="18" charset="0"/>
            </a:endParaRPr>
          </a:p>
          <a:p>
            <a:pPr algn="just">
              <a:buFont typeface="Wingdings" panose="05000000000000000000" pitchFamily="2" charset="2"/>
              <a:buChar char="§"/>
            </a:pPr>
            <a:r>
              <a:rPr lang="en-IN" sz="1500"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several unique values present, info, finding zero values, etc.</a:t>
            </a:r>
          </a:p>
          <a:p>
            <a:pPr algn="just">
              <a:buFont typeface="Wingdings" panose="05000000000000000000" pitchFamily="2" charset="2"/>
              <a:buChar char="§"/>
            </a:pPr>
            <a:endParaRPr lang="en-IN" sz="1500" dirty="0">
              <a:effectLst/>
              <a:latin typeface="Century" panose="02040604050505020304" pitchFamily="18" charset="0"/>
              <a:ea typeface="Calibri" panose="020F0502020204030204" pitchFamily="34" charset="0"/>
              <a:cs typeface="Times New Roman" panose="02020603050405020304" pitchFamily="18" charset="0"/>
            </a:endParaRPr>
          </a:p>
          <a:p>
            <a:pPr lvl="0" algn="just">
              <a:lnSpc>
                <a:spcPct val="107000"/>
              </a:lnSpc>
              <a:buFont typeface="Wingdings" panose="05000000000000000000" pitchFamily="2" charset="2"/>
              <a:buChar char="§"/>
            </a:pPr>
            <a:r>
              <a:rPr lang="en-IN" sz="1500" dirty="0">
                <a:effectLst/>
                <a:latin typeface="Century" panose="02040604050505020304" pitchFamily="18" charset="0"/>
                <a:ea typeface="Calibri" panose="020F0502020204030204" pitchFamily="34" charset="0"/>
                <a:cs typeface="Times New Roman" panose="02020603050405020304" pitchFamily="18" charset="0"/>
              </a:rPr>
              <a:t>Checked for null values and did not find any null values. And removed Id.</a:t>
            </a:r>
            <a:endParaRPr lang="en-IN" sz="1500" dirty="0">
              <a:effectLst/>
              <a:latin typeface="Century" panose="02040604050505020304" pitchFamily="18" charset="0"/>
              <a:ea typeface="Calibri" panose="020F0502020204030204" pitchFamily="34" charset="0"/>
              <a:cs typeface="Calibri" panose="020F0502020204030204" pitchFamily="34" charset="0"/>
            </a:endParaRPr>
          </a:p>
          <a:p>
            <a:pPr lvl="0" algn="just">
              <a:lnSpc>
                <a:spcPct val="107000"/>
              </a:lnSpc>
              <a:buFont typeface="Wingdings" panose="05000000000000000000" pitchFamily="2" charset="2"/>
              <a:buChar char="§"/>
            </a:pPr>
            <a:endParaRPr lang="en-IN" sz="1500" dirty="0">
              <a:effectLst/>
              <a:latin typeface="Century" panose="02040604050505020304" pitchFamily="18" charset="0"/>
              <a:ea typeface="Calibri" panose="020F0502020204030204" pitchFamily="34" charset="0"/>
              <a:cs typeface="Times New Roman" panose="02020603050405020304" pitchFamily="18" charset="0"/>
            </a:endParaRPr>
          </a:p>
          <a:p>
            <a:pPr lvl="0" algn="just">
              <a:lnSpc>
                <a:spcPct val="107000"/>
              </a:lnSpc>
              <a:buFont typeface="Wingdings" panose="05000000000000000000" pitchFamily="2" charset="2"/>
              <a:buChar char="§"/>
            </a:pPr>
            <a:r>
              <a:rPr lang="en-IN" sz="15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categorical plots like pie plots, count plots, distribution plots, and word clouds for each label.</a:t>
            </a:r>
          </a:p>
          <a:p>
            <a:pPr lvl="0" algn="just">
              <a:lnSpc>
                <a:spcPct val="107000"/>
              </a:lnSpc>
              <a:buFont typeface="Wingdings" panose="05000000000000000000" pitchFamily="2" charset="2"/>
              <a:buChar char="§"/>
            </a:pPr>
            <a:endParaRPr lang="en-IN" sz="1500" dirty="0">
              <a:effectLst/>
              <a:latin typeface="Century" panose="020406040505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
            </a:pPr>
            <a:r>
              <a:rPr lang="en-IN" sz="1500"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Removing Punctuations and other special characters, Splitting the comments into individual words, Removing Stop Words, Stemming, and Lemmatization. Then created a new column as </a:t>
            </a:r>
            <a:r>
              <a:rPr lang="en-IN" sz="15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5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Checked correlation using heatmap. </a:t>
            </a:r>
            <a:r>
              <a:rPr lang="en-IN" sz="1500" dirty="0">
                <a:effectLst/>
                <a:latin typeface="Century" panose="02040604050505020304" pitchFamily="18" charset="0"/>
                <a:ea typeface="Calibri" panose="020F0502020204030204" pitchFamily="34" charset="0"/>
              </a:rPr>
              <a:t>After getting cleaned data used the TF-IDF vectorizer.</a:t>
            </a:r>
            <a:endParaRPr lang="en-IN" sz="1500" dirty="0">
              <a:latin typeface="Century" panose="02040604050505020304" pitchFamily="18" charset="0"/>
              <a:cs typeface="Times New Roman" panose="02020603050405020304" pitchFamily="18" charset="0"/>
            </a:endParaRPr>
          </a:p>
          <a:p>
            <a:pPr>
              <a:buFont typeface="Wingdings" panose="05000000000000000000" pitchFamily="2" charset="2"/>
              <a:buChar char="§"/>
            </a:pPr>
            <a:endParaRPr lang="en-IN" sz="1500" dirty="0">
              <a:latin typeface="Century" panose="02040604050505020304" pitchFamily="18" charset="0"/>
              <a:cs typeface="Times New Roman" panose="02020603050405020304" pitchFamily="18" charset="0"/>
            </a:endParaRPr>
          </a:p>
          <a:p>
            <a:pPr>
              <a:buFont typeface="Wingdings" panose="05000000000000000000" pitchFamily="2" charset="2"/>
              <a:buChar char="§"/>
            </a:pPr>
            <a:endParaRPr lang="en-IN" sz="1500" dirty="0"/>
          </a:p>
        </p:txBody>
      </p:sp>
    </p:spTree>
    <p:extLst>
      <p:ext uri="{BB962C8B-B14F-4D97-AF65-F5344CB8AC3E}">
        <p14:creationId xmlns:p14="http://schemas.microsoft.com/office/powerpoint/2010/main" val="4187014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1681</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Calibri Light</vt:lpstr>
      <vt:lpstr>Century</vt:lpstr>
      <vt:lpstr>Wingdings</vt:lpstr>
      <vt:lpstr>Office Theme</vt:lpstr>
      <vt:lpstr>Malignant Comments Classification </vt:lpstr>
      <vt:lpstr>Agenda </vt:lpstr>
      <vt:lpstr>Introduction </vt:lpstr>
      <vt:lpstr>Problem Statement </vt:lpstr>
      <vt:lpstr>PowerPoint Presentation</vt:lpstr>
      <vt:lpstr>PowerPoint Presentation</vt:lpstr>
      <vt:lpstr>Problem Understanding </vt:lpstr>
      <vt:lpstr>Definition &amp; Importance of Malignant Comments Classification </vt:lpstr>
      <vt:lpstr>Exploratory Data Analysis (EDA) Steps</vt:lpstr>
      <vt:lpstr>Model Building: </vt:lpstr>
      <vt:lpstr>Conclusion: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 </dc:title>
  <dc:creator>aashish.rathor0022@outlook.com</dc:creator>
  <cp:lastModifiedBy>aashish.rathor0022@outlook.com</cp:lastModifiedBy>
  <cp:revision>1</cp:revision>
  <dcterms:created xsi:type="dcterms:W3CDTF">2022-11-14T05:47:02Z</dcterms:created>
  <dcterms:modified xsi:type="dcterms:W3CDTF">2022-11-14T05:47:13Z</dcterms:modified>
</cp:coreProperties>
</file>