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A8743-EF60-43E8-BF19-E7BD931EFD99}" v="6" dt="2023-11-24T12:23:09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f2ba68b0decce62/Desktop/Project%20Ecommerse/Excel%20project%20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f2ba68b0decce62/Desktop/Project%20Ecommerse/Copy%20of%20Excel_project(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f2ba68b0decce62/Desktop/Project%20Ecommerse/Excel%20project%20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f2ba68b0decce62/Desktop/Project%20Ecommerse/Excel%20project%20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.xlsb]kpi1!PivotTable16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Payment statistics by weekday/weekend</a:t>
            </a:r>
          </a:p>
        </c:rich>
      </c:tx>
      <c:layout>
        <c:manualLayout>
          <c:xMode val="edge"/>
          <c:yMode val="edge"/>
          <c:x val="0.28954437525706189"/>
          <c:y val="0.119388211194533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'kpi1'!$C$3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1-031F-42D6-98E0-B4702791DB1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3-031F-42D6-98E0-B4702791DB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'kpi1'!$B$4:$B$6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'kpi1'!$C$4:$C$6</c:f>
              <c:numCache>
                <c:formatCode>General</c:formatCode>
                <c:ptCount val="2"/>
                <c:pt idx="0">
                  <c:v>74284</c:v>
                </c:pt>
                <c:pt idx="1">
                  <c:v>22190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1F-42D6-98E0-B4702791D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Excel_project(1).xlsb]kpi2!PivotTable1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Credit card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1.0781213523207248E-2"/>
              <c:y val="0.20416730517566978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-1.3476516904009047E-2"/>
              <c:y val="0.19099522097078786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4106942628844186E-2"/>
              <c:y val="0.23215798411104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4106942628844186E-2"/>
              <c:y val="0.23215798411104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4106942628844186E-2"/>
              <c:y val="0.23215798411104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solidFill>
            <a:schemeClr val="accent1"/>
          </a:solidFill>
        </a:ln>
        <a:effectLst/>
        <a:sp3d>
          <a:contourClr>
            <a:schemeClr val="accent1"/>
          </a:contourClr>
        </a:sp3d>
      </c:spPr>
    </c:sideWall>
    <c:backWall>
      <c:thickness val="0"/>
      <c:spPr>
        <a:noFill/>
        <a:ln>
          <a:solidFill>
            <a:schemeClr val="accent1"/>
          </a:solidFill>
        </a:ln>
        <a:effectLst/>
        <a:sp3d>
          <a:contourClr>
            <a:schemeClr val="accent1"/>
          </a:contourClr>
        </a:sp3d>
      </c:spPr>
    </c:backWall>
    <c:plotArea>
      <c:layout>
        <c:manualLayout>
          <c:layoutTarget val="inner"/>
          <c:xMode val="edge"/>
          <c:yMode val="edge"/>
          <c:x val="0.12663412200848057"/>
          <c:y val="0.1745985516870632"/>
          <c:w val="0.54190459081050812"/>
          <c:h val="0.5613923410176138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'kpi2'!$C$3:$C$4</c:f>
              <c:strCache>
                <c:ptCount val="1"/>
                <c:pt idx="0">
                  <c:v>credit_card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3.4106942628844186E-2"/>
                  <c:y val="0.23215798411104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DEA-4581-A389-1E88190910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'kpi2'!$B$5:$B$6</c:f>
              <c:strCache>
                <c:ptCount val="1"/>
                <c:pt idx="0">
                  <c:v>5</c:v>
                </c:pt>
              </c:strCache>
            </c:strRef>
          </c:cat>
          <c:val>
            <c:numRef>
              <c:f>'kpi2'!$C$5:$C$6</c:f>
              <c:numCache>
                <c:formatCode>General</c:formatCode>
                <c:ptCount val="1"/>
                <c:pt idx="0">
                  <c:v>42920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48-4079-9DF7-43CBDA41A54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93795168"/>
        <c:axId val="1089572672"/>
        <c:axId val="75057504"/>
      </c:bar3DChart>
      <c:catAx>
        <c:axId val="109379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572672"/>
        <c:crosses val="autoZero"/>
        <c:auto val="1"/>
        <c:lblAlgn val="ctr"/>
        <c:lblOffset val="100"/>
        <c:noMultiLvlLbl val="0"/>
      </c:catAx>
      <c:valAx>
        <c:axId val="108957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795168"/>
        <c:crosses val="autoZero"/>
        <c:crossBetween val="between"/>
      </c:valAx>
      <c:serAx>
        <c:axId val="75057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572672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.xlsb]kpi3!PivotTable18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number of days taken for order delivered customer date for pet shop</a:t>
            </a:r>
            <a:endParaRPr lang="en-US"/>
          </a:p>
          <a:p>
            <a:pPr>
              <a:defRPr/>
            </a:pP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12513188976377954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'kpi3'!$C$3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'kpi3'!$B$4:$B$5</c:f>
              <c:strCache>
                <c:ptCount val="1"/>
                <c:pt idx="0">
                  <c:v>pet_shop</c:v>
                </c:pt>
              </c:strCache>
            </c:strRef>
          </c:cat>
          <c:val>
            <c:numRef>
              <c:f>'kpi3'!$C$4:$C$5</c:f>
              <c:numCache>
                <c:formatCode>General</c:formatCode>
                <c:ptCount val="1"/>
                <c:pt idx="0">
                  <c:v>12.337837837837839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D-4496-B5E3-A29E7D9CDDE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6055312"/>
        <c:axId val="2135521439"/>
      </c:barChart>
      <c:catAx>
        <c:axId val="87605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521439"/>
        <c:crosses val="autoZero"/>
        <c:auto val="1"/>
        <c:lblAlgn val="ctr"/>
        <c:lblOffset val="100"/>
        <c:noMultiLvlLbl val="0"/>
      </c:catAx>
      <c:valAx>
        <c:axId val="2135521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05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.xlsb]kpi5!PivotTable5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Relationship between shipping days Vs review scores</a:t>
            </a:r>
            <a:endParaRPr lang="en-US"/>
          </a:p>
        </c:rich>
      </c:tx>
      <c:layout>
        <c:manualLayout>
          <c:xMode val="edge"/>
          <c:yMode val="edge"/>
          <c:x val="0.19354918851256767"/>
          <c:y val="2.1389766855666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'kpi5'!$C$3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'kpi5'!$B$4:$B$8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'kpi5'!$C$4:$C$8</c:f>
              <c:numCache>
                <c:formatCode>0</c:formatCode>
                <c:ptCount val="5"/>
                <c:pt idx="0">
                  <c:v>21.308971175645038</c:v>
                </c:pt>
                <c:pt idx="1">
                  <c:v>16.626551724137933</c:v>
                </c:pt>
                <c:pt idx="2">
                  <c:v>14.217590238942552</c:v>
                </c:pt>
                <c:pt idx="3">
                  <c:v>12.260465363365915</c:v>
                </c:pt>
                <c:pt idx="4">
                  <c:v>10.632108857982093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4E-42FE-9DBE-8D0FB3E4192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73875135"/>
        <c:axId val="2044048575"/>
      </c:barChart>
      <c:valAx>
        <c:axId val="20440485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SHipping Days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875135"/>
        <c:crosses val="autoZero"/>
        <c:crossBetween val="between"/>
      </c:valAx>
      <c:catAx>
        <c:axId val="1573875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Review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0485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2938-C7ED-8618-3316-B8BCF0210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052734"/>
            <a:ext cx="9001462" cy="147589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OLIST</a:t>
            </a:r>
            <a:r>
              <a:rPr lang="en-US" u="sng" dirty="0"/>
              <a:t> </a:t>
            </a:r>
            <a:r>
              <a:rPr lang="en-US" u="sng" dirty="0">
                <a:solidFill>
                  <a:srgbClr val="FF0000"/>
                </a:solidFill>
              </a:rPr>
              <a:t>STORE-</a:t>
            </a:r>
            <a:r>
              <a:rPr lang="en-US" u="sng" dirty="0">
                <a:solidFill>
                  <a:srgbClr val="92D050"/>
                </a:solidFill>
              </a:rPr>
              <a:t>ANALYSIS</a:t>
            </a:r>
            <a:endParaRPr lang="en-IN" u="sng" dirty="0">
              <a:solidFill>
                <a:srgbClr val="92D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95A9B-B68B-68B1-4BD7-6C5C871E3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2195" y="5649685"/>
            <a:ext cx="3636095" cy="1133670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GROUP 4                         </a:t>
            </a:r>
            <a:endParaRPr lang="en-IN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8DABF470-8C39-5B6F-5960-9F0114FA1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466" y="2555347"/>
            <a:ext cx="1867262" cy="1295863"/>
          </a:xfrm>
          <a:prstGeom prst="rect">
            <a:avLst/>
          </a:prstGeom>
        </p:spPr>
      </p:pic>
      <p:pic>
        <p:nvPicPr>
          <p:cNvPr id="10" name="Graphic 9" descr="Bar graph with upward trend with solid fill">
            <a:extLst>
              <a:ext uri="{FF2B5EF4-FFF2-40B4-BE49-F238E27FC236}">
                <a16:creationId xmlns:a16="http://schemas.microsoft.com/office/drawing/2014/main" id="{E449EB08-B997-67D3-FA5A-E2CE39531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4747" y="3676261"/>
            <a:ext cx="1890450" cy="99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E3DD-BA47-B35F-ACC8-A75650D5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8F354-9C36-846E-6B03-4054E3EE47BC}"/>
              </a:ext>
            </a:extLst>
          </p:cNvPr>
          <p:cNvSpPr txBox="1"/>
          <p:nvPr/>
        </p:nvSpPr>
        <p:spPr>
          <a:xfrm>
            <a:off x="1511559" y="2174033"/>
            <a:ext cx="9755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Times New Roman"/>
                <a:cs typeface="Times New Roman"/>
                <a:sym typeface="Times New Roman"/>
              </a:rPr>
              <a:t>Ongoing monitoring and analysis of this KPI’S helps to identify trends, seasonal variations, and areas that require further attention 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a typeface="Times New Roman"/>
                <a:cs typeface="Times New Roman"/>
                <a:sym typeface="Times New Roman"/>
              </a:rPr>
              <a:t>Olist</a:t>
            </a:r>
            <a:r>
              <a:rPr lang="en-US" sz="2400" dirty="0">
                <a:ea typeface="Times New Roman"/>
                <a:cs typeface="Times New Roman"/>
                <a:sym typeface="Times New Roman"/>
              </a:rPr>
              <a:t> store should focus more about shipping and delivering the products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04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0C20-0FEE-91ED-56A9-109D173E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5" y="2345275"/>
            <a:ext cx="10353761" cy="1326321"/>
          </a:xfrm>
        </p:spPr>
        <p:txBody>
          <a:bodyPr/>
          <a:lstStyle/>
          <a:p>
            <a:r>
              <a:rPr lang="en-US" u="sng" dirty="0"/>
              <a:t>Thank you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13813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6588-BCED-7C23-4C7A-4AE1637A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928978"/>
          </a:xfrm>
        </p:spPr>
        <p:txBody>
          <a:bodyPr/>
          <a:lstStyle/>
          <a:p>
            <a:r>
              <a:rPr lang="en-US" u="sng" dirty="0" err="1"/>
              <a:t>GROUp</a:t>
            </a:r>
            <a:r>
              <a:rPr lang="en-US" u="sng" dirty="0"/>
              <a:t> 4- MEMBERS</a:t>
            </a:r>
            <a:endParaRPr lang="en-IN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2845-31E2-FEDF-A60F-C94137B6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309" y="1928814"/>
            <a:ext cx="9733512" cy="414541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Yadu Krishnan A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Akhil Rajeev Nair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Yash Ajit Shinde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 err="1"/>
              <a:t>Kanajam</a:t>
            </a:r>
            <a:r>
              <a:rPr lang="en-IN" dirty="0"/>
              <a:t> Aparna.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Kumar Ashutosh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96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9E7-C9E2-5531-7CC4-115E097A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1031615"/>
          </a:xfrm>
        </p:spPr>
        <p:txBody>
          <a:bodyPr/>
          <a:lstStyle/>
          <a:p>
            <a:r>
              <a:rPr lang="en-US" u="sng" dirty="0"/>
              <a:t>KEY PERFORMANCE INDICATORS</a:t>
            </a:r>
            <a:endParaRPr lang="en-IN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7264-0F79-5900-360D-72B1DB38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2034073"/>
            <a:ext cx="9948830" cy="4166701"/>
          </a:xfrm>
        </p:spPr>
        <p:txBody>
          <a:bodyPr/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1)Weekday Vs Weekend (order purchase timestamp) Payment Statistics</a:t>
            </a: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2)Number of Orders with review score 5 and payment type as credit card.</a:t>
            </a: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3)Average number of days taken for order delivered customer date for pet shop</a:t>
            </a: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4)Average price and payment values from customers of Sao Paulo city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5)Relationship between shipping days (order delivered customer date – order purchase timestamp) Vs review scores.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94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D7F2-CB6E-4C16-45FD-9374830F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latin typeface="Times New Roman"/>
                <a:ea typeface="Times New Roman"/>
                <a:cs typeface="Times New Roman"/>
                <a:sym typeface="Times New Roman"/>
              </a:rPr>
              <a:t>KPI 1- Weekday Vs Weekend payment statistics</a:t>
            </a:r>
            <a:endParaRPr lang="en-IN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F7DD1-452E-7E03-7891-06CE8E0F5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4" y="2088319"/>
            <a:ext cx="6336091" cy="37028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Pie Chart shows Weekday vs Weekend payment statistics.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Total number of orders in weekday is 74,284</a:t>
            </a:r>
          </a:p>
          <a:p>
            <a:pPr marL="0" indent="0">
              <a:buNone/>
            </a:pPr>
            <a:r>
              <a:rPr lang="en-US" dirty="0"/>
              <a:t>    which is 77% of total order.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Total number of orders in weekend is 22,190 </a:t>
            </a:r>
          </a:p>
          <a:p>
            <a:pPr marL="0" indent="0">
              <a:buNone/>
            </a:pPr>
            <a:r>
              <a:rPr lang="en-US" dirty="0"/>
              <a:t>     which is 23% of total order.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319CC23-60D6-42A7-9109-D873764D812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2535932"/>
              </p:ext>
            </p:extLst>
          </p:nvPr>
        </p:nvGraphicFramePr>
        <p:xfrm>
          <a:off x="7492482" y="2369976"/>
          <a:ext cx="3775593" cy="3191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53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856B-1FEC-A663-4ABA-F8203F19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err="1"/>
              <a:t>Kpi</a:t>
            </a:r>
            <a:r>
              <a:rPr lang="en-US" sz="2800" u="sng" dirty="0"/>
              <a:t> 2 - </a:t>
            </a:r>
            <a:r>
              <a:rPr lang="en-IN" sz="2800" u="sng" dirty="0">
                <a:latin typeface="+mj-lt"/>
              </a:rPr>
              <a:t>Number of Orders with review score 5 and payment type as credit card</a:t>
            </a:r>
            <a:endParaRPr lang="en-IN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0AE1-5BA2-52B0-4779-62E4D07FF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4" y="2088319"/>
            <a:ext cx="6230559" cy="4160081"/>
          </a:xfrm>
        </p:spPr>
        <p:txBody>
          <a:bodyPr>
            <a:normAutofit/>
          </a:bodyPr>
          <a:lstStyle/>
          <a:p>
            <a:r>
              <a:rPr lang="en-US" dirty="0"/>
              <a:t>The total number of orders with review score 5 and payment type as credit card is 43938.</a:t>
            </a:r>
          </a:p>
          <a:p>
            <a:r>
              <a:rPr lang="en-US" dirty="0"/>
              <a:t>Almost 58,277 orders with different payment types got review score 5</a:t>
            </a:r>
            <a:r>
              <a:rPr lang="en-US" sz="1600" dirty="0"/>
              <a:t>.</a:t>
            </a:r>
          </a:p>
          <a:p>
            <a:r>
              <a:rPr lang="en-US" dirty="0">
                <a:ea typeface="Times New Roman"/>
                <a:cs typeface="Times New Roman"/>
                <a:sym typeface="Times New Roman"/>
              </a:rPr>
              <a:t>A review score of 5 indicates a high level of customer satisfaction. By tracking the number of orders with this score, </a:t>
            </a:r>
            <a:r>
              <a:rPr lang="en-US" dirty="0" err="1">
                <a:ea typeface="Times New Roman"/>
                <a:cs typeface="Times New Roman"/>
                <a:sym typeface="Times New Roman"/>
              </a:rPr>
              <a:t>Olist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can gauge the overall customer satisfaction level and identify areas where improvements  needed</a:t>
            </a:r>
            <a:r>
              <a:rPr lang="en-US" sz="1800" dirty="0"/>
              <a:t>.</a:t>
            </a:r>
            <a:endParaRPr lang="en-US" sz="1600" dirty="0"/>
          </a:p>
          <a:p>
            <a:endParaRPr lang="en-US" sz="1600" dirty="0"/>
          </a:p>
          <a:p>
            <a:endParaRPr lang="en-IN" sz="1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950AA0-0EE7-408D-8787-62EE2EE4C68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6989768"/>
              </p:ext>
            </p:extLst>
          </p:nvPr>
        </p:nvGraphicFramePr>
        <p:xfrm>
          <a:off x="7391400" y="1866741"/>
          <a:ext cx="4133851" cy="2962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B31540A-2AD6-6823-A52F-C362CC46B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99" y="4419442"/>
            <a:ext cx="3780906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8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3101-8C6C-D8E2-0A84-3EE50DD0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u="sng" dirty="0" err="1"/>
              <a:t>Kpi</a:t>
            </a:r>
            <a:r>
              <a:rPr lang="en-US" sz="3100" u="sng" dirty="0"/>
              <a:t> 3-</a:t>
            </a:r>
            <a:r>
              <a:rPr lang="en-US" sz="3100" u="sng" dirty="0">
                <a:latin typeface="Times New Roman"/>
                <a:ea typeface="Times New Roman"/>
                <a:cs typeface="Times New Roman"/>
                <a:sym typeface="Times New Roman"/>
              </a:rPr>
              <a:t>Average number of days taken for order delivered customer date for pet shop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F72F-A5DD-0AC9-179F-AFB30B22E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433551"/>
            <a:ext cx="6065503" cy="3702881"/>
          </a:xfrm>
        </p:spPr>
        <p:txBody>
          <a:bodyPr/>
          <a:lstStyle/>
          <a:p>
            <a:r>
              <a:rPr lang="en-US" dirty="0"/>
              <a:t>Average number of days taken for order delivered customer date  for pet shop 12.</a:t>
            </a:r>
          </a:p>
          <a:p>
            <a:r>
              <a:rPr lang="en-US" dirty="0">
                <a:ea typeface="Times New Roman"/>
                <a:cs typeface="Times New Roman"/>
                <a:sym typeface="Times New Roman"/>
              </a:rPr>
              <a:t>A shorter delivery days can give the pet shop a competitive edge over other businesses.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00442B-F453-4178-88A0-D5652838DB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4325524"/>
              </p:ext>
            </p:extLst>
          </p:nvPr>
        </p:nvGraphicFramePr>
        <p:xfrm>
          <a:off x="7147250" y="2088319"/>
          <a:ext cx="4120826" cy="3702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2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B428-E096-EE97-8A59-32301259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err="1"/>
              <a:t>Kpi</a:t>
            </a:r>
            <a:r>
              <a:rPr lang="en-US" sz="2800" u="sng" dirty="0"/>
              <a:t> 4-</a:t>
            </a:r>
            <a:r>
              <a:rPr lang="en-US" sz="2800" u="sng" dirty="0">
                <a:latin typeface="Times New Roman"/>
                <a:ea typeface="Times New Roman"/>
                <a:cs typeface="Times New Roman"/>
                <a:sym typeface="Times New Roman"/>
              </a:rPr>
              <a:t> Average price and payment values from customers of Sao Paulo city</a:t>
            </a:r>
            <a:endParaRPr lang="en-IN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4AD4-DEC7-AF80-2950-00BC5D531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4" y="2088319"/>
            <a:ext cx="5981527" cy="3702881"/>
          </a:xfrm>
        </p:spPr>
        <p:txBody>
          <a:bodyPr/>
          <a:lstStyle/>
          <a:p>
            <a:r>
              <a:rPr lang="en-US" dirty="0"/>
              <a:t>Average price from customers of Sao </a:t>
            </a:r>
            <a:r>
              <a:rPr lang="en-US" dirty="0" err="1"/>
              <a:t>paulo</a:t>
            </a:r>
            <a:r>
              <a:rPr lang="en-US" dirty="0"/>
              <a:t> city is 108.</a:t>
            </a:r>
          </a:p>
          <a:p>
            <a:r>
              <a:rPr lang="en-US" dirty="0"/>
              <a:t>Average payment from customers of Sao </a:t>
            </a:r>
            <a:r>
              <a:rPr lang="en-US" dirty="0" err="1"/>
              <a:t>paulo</a:t>
            </a:r>
            <a:r>
              <a:rPr lang="en-US" dirty="0"/>
              <a:t> city is 136.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F971FB-EE60-7C68-B267-786F72FE13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7441" y="2006082"/>
            <a:ext cx="4103228" cy="3702881"/>
          </a:xfrm>
        </p:spPr>
      </p:pic>
    </p:spTree>
    <p:extLst>
      <p:ext uri="{BB962C8B-B14F-4D97-AF65-F5344CB8AC3E}">
        <p14:creationId xmlns:p14="http://schemas.microsoft.com/office/powerpoint/2010/main" val="80560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1F12-DE28-0F46-291D-C91F900A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u="sng" dirty="0" err="1"/>
              <a:t>Kpi</a:t>
            </a:r>
            <a:r>
              <a:rPr lang="en-US" sz="2400" u="sng" dirty="0"/>
              <a:t> 5-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 Relationship between shipping days (order delivered customer date – order purchase timestamp) Vs review scores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2803-AACD-2F8C-39AA-695FBB657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533694"/>
            <a:ext cx="5106004" cy="3702881"/>
          </a:xfrm>
        </p:spPr>
        <p:txBody>
          <a:bodyPr/>
          <a:lstStyle/>
          <a:p>
            <a:r>
              <a:rPr lang="en-US" dirty="0"/>
              <a:t>Total of 99k orders were placed.</a:t>
            </a:r>
          </a:p>
          <a:p>
            <a:r>
              <a:rPr lang="en-US" dirty="0"/>
              <a:t>Average shipping days for review score 5 is 11.</a:t>
            </a:r>
          </a:p>
          <a:p>
            <a:r>
              <a:rPr lang="en-US" dirty="0"/>
              <a:t>Lowest average shipping days is 21.</a:t>
            </a:r>
          </a:p>
          <a:p>
            <a:r>
              <a:rPr lang="en-US" dirty="0"/>
              <a:t>The company should focus on minimizing shipping days to get customer satisfaction and to attract new customers.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6FF81B-B53D-454F-BBF8-0D5C8C6846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9952168"/>
              </p:ext>
            </p:extLst>
          </p:nvPr>
        </p:nvGraphicFramePr>
        <p:xfrm>
          <a:off x="7092065" y="2533695"/>
          <a:ext cx="4186140" cy="238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6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3109-C187-882A-6E6C-1876EC86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142981" cy="622041"/>
          </a:xfrm>
        </p:spPr>
        <p:txBody>
          <a:bodyPr/>
          <a:lstStyle/>
          <a:p>
            <a:r>
              <a:rPr lang="en-US" u="sng" dirty="0"/>
              <a:t>dashboard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6154A-7BFF-7271-986D-9BC930D72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85" y="1324946"/>
            <a:ext cx="10265030" cy="50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19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360</TotalTime>
  <Words>453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Rockwell</vt:lpstr>
      <vt:lpstr>Times New Roman</vt:lpstr>
      <vt:lpstr>Wingdings</vt:lpstr>
      <vt:lpstr>Damask</vt:lpstr>
      <vt:lpstr>OLIST STORE-ANALYSIS</vt:lpstr>
      <vt:lpstr>GROUp 4- MEMBERS</vt:lpstr>
      <vt:lpstr>KEY PERFORMANCE INDICATORS</vt:lpstr>
      <vt:lpstr>KPI 1- Weekday Vs Weekend payment statistics</vt:lpstr>
      <vt:lpstr>Kpi 2 - Number of Orders with review score 5 and payment type as credit card</vt:lpstr>
      <vt:lpstr>Kpi 3-Average number of days taken for order delivered customer date for pet shop </vt:lpstr>
      <vt:lpstr>Kpi 4- Average price and payment values from customers of Sao Paulo city</vt:lpstr>
      <vt:lpstr>Kpi 5- Relationship between shipping days (order delivered customer date – order purchase timestamp) Vs review scores</vt:lpstr>
      <vt:lpstr>dashboard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ANALYSIS</dc:title>
  <dc:creator>Yadu krishnan A</dc:creator>
  <cp:lastModifiedBy>Yadu krishnan A</cp:lastModifiedBy>
  <cp:revision>8</cp:revision>
  <dcterms:created xsi:type="dcterms:W3CDTF">2023-11-24T09:59:33Z</dcterms:created>
  <dcterms:modified xsi:type="dcterms:W3CDTF">2023-11-28T15:45:30Z</dcterms:modified>
</cp:coreProperties>
</file>