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F683DD-301A-4736-9643-9A319A75F081}"/>
              </a:ext>
            </a:extLst>
          </p:cNvPr>
          <p:cNvSpPr>
            <a:spLocks noGrp="1"/>
          </p:cNvSpPr>
          <p:nvPr>
            <p:ph type="subTitle" idx="1"/>
          </p:nvPr>
        </p:nvSpPr>
        <p:spPr>
          <a:xfrm>
            <a:off x="2013281" y="792323"/>
            <a:ext cx="8066383" cy="1947333"/>
          </a:xfrm>
        </p:spPr>
        <p:txBody>
          <a:bodyPr>
            <a:normAutofit/>
          </a:bodyPr>
          <a:lstStyle/>
          <a:p>
            <a:r>
              <a:rPr lang="en-US" sz="4000" b="1" dirty="0"/>
              <a:t>The Battle of Neighborhoods</a:t>
            </a:r>
          </a:p>
          <a:p>
            <a:endParaRPr lang="en-US" dirty="0"/>
          </a:p>
          <a:p>
            <a:r>
              <a:rPr lang="en-US" dirty="0"/>
              <a:t>						Capstone Project</a:t>
            </a:r>
          </a:p>
        </p:txBody>
      </p:sp>
      <p:sp>
        <p:nvSpPr>
          <p:cNvPr id="6" name="Subtitle 2">
            <a:extLst>
              <a:ext uri="{FF2B5EF4-FFF2-40B4-BE49-F238E27FC236}">
                <a16:creationId xmlns:a16="http://schemas.microsoft.com/office/drawing/2014/main" id="{FD196FF0-7D64-4CAA-896D-C5F118A62950}"/>
              </a:ext>
            </a:extLst>
          </p:cNvPr>
          <p:cNvSpPr txBox="1">
            <a:spLocks/>
          </p:cNvSpPr>
          <p:nvPr/>
        </p:nvSpPr>
        <p:spPr>
          <a:xfrm>
            <a:off x="8452884" y="4698016"/>
            <a:ext cx="3501655" cy="194733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50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4000" dirty="0">
                <a:solidFill>
                  <a:schemeClr val="accent2">
                    <a:lumMod val="60000"/>
                    <a:lumOff val="40000"/>
                  </a:schemeClr>
                </a:solidFill>
              </a:rPr>
              <a:t>By,</a:t>
            </a:r>
          </a:p>
          <a:p>
            <a:r>
              <a:rPr lang="en-US" sz="4000" dirty="0">
                <a:solidFill>
                  <a:schemeClr val="accent2">
                    <a:lumMod val="60000"/>
                    <a:lumOff val="40000"/>
                  </a:schemeClr>
                </a:solidFill>
              </a:rPr>
              <a:t>Atul Kumar</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25442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E59FCD-4AEC-4B8A-B4B9-F9D12F56DBE1}"/>
              </a:ext>
            </a:extLst>
          </p:cNvPr>
          <p:cNvSpPr>
            <a:spLocks noGrp="1"/>
          </p:cNvSpPr>
          <p:nvPr>
            <p:ph type="title"/>
          </p:nvPr>
        </p:nvSpPr>
        <p:spPr>
          <a:xfrm>
            <a:off x="1364696" y="342900"/>
            <a:ext cx="8534400" cy="685800"/>
          </a:xfrm>
        </p:spPr>
        <p:txBody>
          <a:bodyPr>
            <a:normAutofit fontScale="90000"/>
          </a:bodyPr>
          <a:lstStyle/>
          <a:p>
            <a:r>
              <a:rPr lang="en-US" b="1" dirty="0">
                <a:solidFill>
                  <a:schemeClr val="bg2">
                    <a:lumMod val="50000"/>
                  </a:schemeClr>
                </a:solidFill>
              </a:rPr>
              <a:t>Background</a:t>
            </a:r>
            <a:br>
              <a:rPr lang="en-US" dirty="0">
                <a:solidFill>
                  <a:schemeClr val="bg2">
                    <a:lumMod val="50000"/>
                  </a:schemeClr>
                </a:solidFill>
              </a:rPr>
            </a:br>
            <a:endParaRPr lang="en-US" dirty="0">
              <a:solidFill>
                <a:schemeClr val="bg2">
                  <a:lumMod val="50000"/>
                </a:schemeClr>
              </a:solidFill>
            </a:endParaRPr>
          </a:p>
        </p:txBody>
      </p:sp>
      <p:sp>
        <p:nvSpPr>
          <p:cNvPr id="7" name="Content Placeholder 6">
            <a:extLst>
              <a:ext uri="{FF2B5EF4-FFF2-40B4-BE49-F238E27FC236}">
                <a16:creationId xmlns:a16="http://schemas.microsoft.com/office/drawing/2014/main" id="{CA5FA439-5968-4C51-BD75-66A1377296E6}"/>
              </a:ext>
            </a:extLst>
          </p:cNvPr>
          <p:cNvSpPr>
            <a:spLocks noGrp="1"/>
          </p:cNvSpPr>
          <p:nvPr>
            <p:ph idx="1"/>
          </p:nvPr>
        </p:nvSpPr>
        <p:spPr>
          <a:xfrm>
            <a:off x="928759" y="951417"/>
            <a:ext cx="10788319" cy="5747095"/>
          </a:xfrm>
        </p:spPr>
        <p:txBody>
          <a:bodyPr/>
          <a:lstStyle/>
          <a:p>
            <a:r>
              <a:rPr lang="en-US" dirty="0"/>
              <a:t>New York City is the most populous city in United States. It has a population of approximately 8.4 million over 300 square miles. There are about 20 million people in the metropolitan area. </a:t>
            </a:r>
          </a:p>
          <a:p>
            <a:r>
              <a:rPr lang="en-US" dirty="0"/>
              <a:t>New York City is the financial, cultural, tourism, arts and entertainment </a:t>
            </a:r>
            <a:r>
              <a:rPr lang="en-US" dirty="0" err="1"/>
              <a:t>centre</a:t>
            </a:r>
            <a:r>
              <a:rPr lang="en-US" dirty="0"/>
              <a:t> of United States. It is the center for international diplomacy and also called capital of the world.</a:t>
            </a:r>
          </a:p>
          <a:p>
            <a:r>
              <a:rPr lang="en-US" dirty="0"/>
              <a:t>New York city consists of five boroughs (Brooklyn, Queens, Manhattan, The Bronx and Staten Island). It is also called as the gateway to legal immigration to United States. </a:t>
            </a:r>
          </a:p>
          <a:p>
            <a:r>
              <a:rPr lang="en-US" dirty="0"/>
              <a:t>About 800 languages are spoken in New York, with that comes people of various cultures that brings diverse food, entertainment from across the world. </a:t>
            </a:r>
          </a:p>
          <a:p>
            <a:r>
              <a:rPr lang="en-US" dirty="0"/>
              <a:t>More than 3.2 million residents of New York are born outside United States. Because of diversity in culture comes food from across the world that includes Indian, Italia, French Spanish and many others.</a:t>
            </a:r>
          </a:p>
          <a:p>
            <a:endParaRPr lang="en-US" dirty="0"/>
          </a:p>
          <a:p>
            <a:endParaRPr lang="en-US" dirty="0"/>
          </a:p>
        </p:txBody>
      </p:sp>
    </p:spTree>
    <p:extLst>
      <p:ext uri="{BB962C8B-B14F-4D97-AF65-F5344CB8AC3E}">
        <p14:creationId xmlns:p14="http://schemas.microsoft.com/office/powerpoint/2010/main" val="64262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E59FCD-4AEC-4B8A-B4B9-F9D12F56DBE1}"/>
              </a:ext>
            </a:extLst>
          </p:cNvPr>
          <p:cNvSpPr>
            <a:spLocks noGrp="1"/>
          </p:cNvSpPr>
          <p:nvPr>
            <p:ph type="title"/>
          </p:nvPr>
        </p:nvSpPr>
        <p:spPr>
          <a:xfrm>
            <a:off x="1364696" y="342900"/>
            <a:ext cx="8534400" cy="685800"/>
          </a:xfrm>
        </p:spPr>
        <p:txBody>
          <a:bodyPr>
            <a:normAutofit fontScale="90000"/>
          </a:bodyPr>
          <a:lstStyle/>
          <a:p>
            <a:r>
              <a:rPr lang="en-US" b="1" dirty="0">
                <a:solidFill>
                  <a:schemeClr val="bg2">
                    <a:lumMod val="50000"/>
                  </a:schemeClr>
                </a:solidFill>
              </a:rPr>
              <a:t>Discussion on Problem Statement</a:t>
            </a:r>
            <a:br>
              <a:rPr lang="en-US" dirty="0">
                <a:solidFill>
                  <a:schemeClr val="bg2">
                    <a:lumMod val="50000"/>
                  </a:schemeClr>
                </a:solidFill>
              </a:rPr>
            </a:br>
            <a:endParaRPr lang="en-US" dirty="0">
              <a:solidFill>
                <a:schemeClr val="bg2">
                  <a:lumMod val="50000"/>
                </a:schemeClr>
              </a:solidFill>
            </a:endParaRPr>
          </a:p>
        </p:txBody>
      </p:sp>
      <p:sp>
        <p:nvSpPr>
          <p:cNvPr id="7" name="Content Placeholder 6">
            <a:extLst>
              <a:ext uri="{FF2B5EF4-FFF2-40B4-BE49-F238E27FC236}">
                <a16:creationId xmlns:a16="http://schemas.microsoft.com/office/drawing/2014/main" id="{CA5FA439-5968-4C51-BD75-66A1377296E6}"/>
              </a:ext>
            </a:extLst>
          </p:cNvPr>
          <p:cNvSpPr>
            <a:spLocks noGrp="1"/>
          </p:cNvSpPr>
          <p:nvPr>
            <p:ph idx="1"/>
          </p:nvPr>
        </p:nvSpPr>
        <p:spPr>
          <a:xfrm>
            <a:off x="928759" y="951417"/>
            <a:ext cx="10788319" cy="5747095"/>
          </a:xfrm>
        </p:spPr>
        <p:txBody>
          <a:bodyPr/>
          <a:lstStyle/>
          <a:p>
            <a:pPr marL="0" indent="0">
              <a:buNone/>
            </a:pPr>
            <a:r>
              <a:rPr lang="en-US" dirty="0"/>
              <a:t>The project will delve into data of New York City and will get into details specific to Indian culture related to</a:t>
            </a:r>
          </a:p>
          <a:p>
            <a:pPr marL="0" indent="0">
              <a:buNone/>
            </a:pPr>
            <a:endParaRPr lang="en-US" dirty="0"/>
          </a:p>
          <a:p>
            <a:r>
              <a:rPr lang="en-US" dirty="0"/>
              <a:t> (a) Indian restaurants across the city </a:t>
            </a:r>
          </a:p>
          <a:p>
            <a:r>
              <a:rPr lang="en-US" dirty="0"/>
              <a:t>(b) most favorite location of the Indian restaurants </a:t>
            </a:r>
          </a:p>
          <a:p>
            <a:r>
              <a:rPr lang="en-US" dirty="0"/>
              <a:t>(c) Areas that have potential Indian Restaurant market </a:t>
            </a:r>
          </a:p>
          <a:p>
            <a:r>
              <a:rPr lang="en-US" dirty="0"/>
              <a:t>(d) Areas that do not have Indian restaurants </a:t>
            </a:r>
          </a:p>
          <a:p>
            <a:r>
              <a:rPr lang="en-US" dirty="0"/>
              <a:t>(e) most desired location to stay if Indian food is preferred. </a:t>
            </a:r>
          </a:p>
          <a:p>
            <a:endParaRPr lang="en-US" dirty="0"/>
          </a:p>
          <a:p>
            <a:endParaRPr lang="en-US" dirty="0"/>
          </a:p>
        </p:txBody>
      </p:sp>
    </p:spTree>
    <p:extLst>
      <p:ext uri="{BB962C8B-B14F-4D97-AF65-F5344CB8AC3E}">
        <p14:creationId xmlns:p14="http://schemas.microsoft.com/office/powerpoint/2010/main" val="32738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E59FCD-4AEC-4B8A-B4B9-F9D12F56DBE1}"/>
              </a:ext>
            </a:extLst>
          </p:cNvPr>
          <p:cNvSpPr>
            <a:spLocks noGrp="1"/>
          </p:cNvSpPr>
          <p:nvPr>
            <p:ph type="title"/>
          </p:nvPr>
        </p:nvSpPr>
        <p:spPr>
          <a:xfrm>
            <a:off x="1364696" y="342900"/>
            <a:ext cx="8534400" cy="685800"/>
          </a:xfrm>
        </p:spPr>
        <p:txBody>
          <a:bodyPr>
            <a:normAutofit fontScale="90000"/>
          </a:bodyPr>
          <a:lstStyle/>
          <a:p>
            <a:r>
              <a:rPr lang="en-US" b="1" dirty="0">
                <a:solidFill>
                  <a:schemeClr val="bg2">
                    <a:lumMod val="50000"/>
                  </a:schemeClr>
                </a:solidFill>
              </a:rPr>
              <a:t>DATA Source</a:t>
            </a:r>
            <a:br>
              <a:rPr lang="en-US" dirty="0">
                <a:solidFill>
                  <a:schemeClr val="bg2">
                    <a:lumMod val="50000"/>
                  </a:schemeClr>
                </a:solidFill>
              </a:rPr>
            </a:br>
            <a:endParaRPr lang="en-US" dirty="0">
              <a:solidFill>
                <a:schemeClr val="bg2">
                  <a:lumMod val="50000"/>
                </a:schemeClr>
              </a:solidFill>
            </a:endParaRPr>
          </a:p>
        </p:txBody>
      </p:sp>
      <p:sp>
        <p:nvSpPr>
          <p:cNvPr id="7" name="Content Placeholder 6">
            <a:extLst>
              <a:ext uri="{FF2B5EF4-FFF2-40B4-BE49-F238E27FC236}">
                <a16:creationId xmlns:a16="http://schemas.microsoft.com/office/drawing/2014/main" id="{CA5FA439-5968-4C51-BD75-66A1377296E6}"/>
              </a:ext>
            </a:extLst>
          </p:cNvPr>
          <p:cNvSpPr>
            <a:spLocks noGrp="1"/>
          </p:cNvSpPr>
          <p:nvPr>
            <p:ph idx="1"/>
          </p:nvPr>
        </p:nvSpPr>
        <p:spPr>
          <a:xfrm>
            <a:off x="907493" y="1469754"/>
            <a:ext cx="10788319" cy="5045346"/>
          </a:xfrm>
        </p:spPr>
        <p:txBody>
          <a:bodyPr>
            <a:normAutofit fontScale="92500" lnSpcReduction="10000"/>
          </a:bodyPr>
          <a:lstStyle/>
          <a:p>
            <a:pPr marL="0" indent="0">
              <a:buNone/>
            </a:pPr>
            <a:r>
              <a:rPr lang="en-US" dirty="0"/>
              <a:t>For the purpose of project following data sources will be used to retrieve data.</a:t>
            </a:r>
            <a:endParaRPr lang="en-US" sz="1600" dirty="0"/>
          </a:p>
          <a:p>
            <a:pPr marL="514350" lvl="0" indent="-514350">
              <a:buFont typeface="+mj-lt"/>
              <a:buAutoNum type="romanUcPeriod"/>
            </a:pPr>
            <a:r>
              <a:rPr lang="en-US" dirty="0"/>
              <a:t>New York City data that lists out the Boroughs (administrative divisions), Neighborhoods and their latitude-longitude details</a:t>
            </a:r>
            <a:endParaRPr lang="en-US" sz="1600" dirty="0"/>
          </a:p>
          <a:p>
            <a:pPr marL="400050" indent="-400050">
              <a:buFont typeface="+mj-lt"/>
              <a:buAutoNum type="romanUcPeriod"/>
            </a:pPr>
            <a:endParaRPr lang="en-US" sz="1600" dirty="0"/>
          </a:p>
          <a:p>
            <a:pPr marL="857250" lvl="1" indent="-400050">
              <a:buFont typeface="+mj-lt"/>
              <a:buAutoNum type="alphaLcPeriod"/>
            </a:pPr>
            <a:r>
              <a:rPr lang="en-US" dirty="0"/>
              <a:t>Web Source: </a:t>
            </a:r>
            <a:r>
              <a:rPr lang="en-US" u="sng" dirty="0">
                <a:hlinkClick r:id="rId2"/>
              </a:rPr>
              <a:t>https://cocl.us/new_york_dataset</a:t>
            </a:r>
            <a:r>
              <a:rPr lang="en-US" dirty="0"/>
              <a:t>. This data will be utilized to explore neighborhoods of New York City</a:t>
            </a:r>
            <a:endParaRPr lang="en-US" sz="1400" dirty="0"/>
          </a:p>
          <a:p>
            <a:pPr marL="400050" indent="-400050">
              <a:buFont typeface="+mj-lt"/>
              <a:buAutoNum type="romanUcPeriod"/>
            </a:pPr>
            <a:endParaRPr lang="en-US" sz="1600" dirty="0"/>
          </a:p>
          <a:p>
            <a:pPr marL="514350" lvl="0" indent="-514350">
              <a:buFont typeface="+mj-lt"/>
              <a:buAutoNum type="romanUcPeriod"/>
            </a:pPr>
            <a:r>
              <a:rPr lang="en-US" dirty="0"/>
              <a:t>Indian Restaurants in each neighborhood</a:t>
            </a:r>
            <a:endParaRPr lang="en-US" sz="1600" dirty="0"/>
          </a:p>
          <a:p>
            <a:pPr marL="857250" lvl="1" indent="-400050">
              <a:buFont typeface="+mj-lt"/>
              <a:buAutoNum type="alphaLcPeriod"/>
            </a:pPr>
            <a:r>
              <a:rPr lang="en-US" dirty="0"/>
              <a:t>Web Source: Foursquare API. By using Foursquare API all the venues can be obtained in each neighborhood and can be subsequently filtered specifically for Indian restaurants.</a:t>
            </a:r>
          </a:p>
          <a:p>
            <a:pPr marL="457200" lvl="1" indent="0">
              <a:buNone/>
            </a:pPr>
            <a:endParaRPr lang="en-US" sz="1600" dirty="0"/>
          </a:p>
          <a:p>
            <a:pPr marL="514350" lvl="0" indent="-514350">
              <a:buFont typeface="+mj-lt"/>
              <a:buAutoNum type="romanUcPeriod"/>
            </a:pPr>
            <a:r>
              <a:rPr lang="en-US" dirty="0" err="1"/>
              <a:t>Geospace</a:t>
            </a:r>
            <a:r>
              <a:rPr lang="en-US" dirty="0"/>
              <a:t> data</a:t>
            </a:r>
            <a:endParaRPr lang="en-US" sz="1600" dirty="0"/>
          </a:p>
          <a:p>
            <a:pPr marL="971550" lvl="1" indent="-514350">
              <a:buFont typeface="+mj-lt"/>
              <a:buAutoNum type="alphaLcPeriod"/>
            </a:pPr>
            <a:r>
              <a:rPr lang="en-US" sz="2000" dirty="0"/>
              <a:t>Web source: </a:t>
            </a:r>
            <a:r>
              <a:rPr lang="en-US" u="sng" dirty="0">
                <a:hlinkClick r:id="rId3"/>
              </a:rPr>
              <a:t>https://data.cityofnewyork.us/City-Government/Borough-Boundaries/tqmj-j8zm</a:t>
            </a:r>
            <a:r>
              <a:rPr lang="en-US" dirty="0"/>
              <a:t> </a:t>
            </a:r>
            <a:r>
              <a:rPr lang="en-US" sz="2000" dirty="0"/>
              <a:t>The choropleth map will help visualize the Borough boundaries</a:t>
            </a:r>
            <a:endParaRPr lang="en-US" sz="1600" dirty="0"/>
          </a:p>
          <a:p>
            <a:pPr marL="400050" indent="-400050">
              <a:buFont typeface="+mj-lt"/>
              <a:buAutoNum type="romanUcPeriod"/>
            </a:pPr>
            <a:endParaRPr lang="en-US" sz="1600" dirty="0"/>
          </a:p>
          <a:p>
            <a:endParaRPr lang="en-US" dirty="0"/>
          </a:p>
          <a:p>
            <a:endParaRPr lang="en-US" dirty="0"/>
          </a:p>
        </p:txBody>
      </p:sp>
    </p:spTree>
    <p:extLst>
      <p:ext uri="{BB962C8B-B14F-4D97-AF65-F5344CB8AC3E}">
        <p14:creationId xmlns:p14="http://schemas.microsoft.com/office/powerpoint/2010/main" val="301917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E59FCD-4AEC-4B8A-B4B9-F9D12F56DBE1}"/>
              </a:ext>
            </a:extLst>
          </p:cNvPr>
          <p:cNvSpPr>
            <a:spLocks noGrp="1"/>
          </p:cNvSpPr>
          <p:nvPr>
            <p:ph type="title"/>
          </p:nvPr>
        </p:nvSpPr>
        <p:spPr>
          <a:xfrm>
            <a:off x="1364696" y="342900"/>
            <a:ext cx="8534400" cy="685800"/>
          </a:xfrm>
        </p:spPr>
        <p:txBody>
          <a:bodyPr>
            <a:normAutofit fontScale="90000"/>
          </a:bodyPr>
          <a:lstStyle/>
          <a:p>
            <a:r>
              <a:rPr lang="en-US" b="1" dirty="0">
                <a:solidFill>
                  <a:schemeClr val="bg2">
                    <a:lumMod val="50000"/>
                  </a:schemeClr>
                </a:solidFill>
              </a:rPr>
              <a:t>Steps to analyze data</a:t>
            </a:r>
            <a:br>
              <a:rPr lang="en-US" dirty="0">
                <a:solidFill>
                  <a:schemeClr val="bg2">
                    <a:lumMod val="50000"/>
                  </a:schemeClr>
                </a:solidFill>
              </a:rPr>
            </a:br>
            <a:endParaRPr lang="en-US" dirty="0">
              <a:solidFill>
                <a:schemeClr val="bg2">
                  <a:lumMod val="50000"/>
                </a:schemeClr>
              </a:solidFill>
            </a:endParaRPr>
          </a:p>
        </p:txBody>
      </p:sp>
      <p:sp>
        <p:nvSpPr>
          <p:cNvPr id="4" name="Content Placeholder 6">
            <a:extLst>
              <a:ext uri="{FF2B5EF4-FFF2-40B4-BE49-F238E27FC236}">
                <a16:creationId xmlns:a16="http://schemas.microsoft.com/office/drawing/2014/main" id="{4D1D6101-8E23-4537-B31A-2D10594B0605}"/>
              </a:ext>
            </a:extLst>
          </p:cNvPr>
          <p:cNvSpPr txBox="1">
            <a:spLocks/>
          </p:cNvSpPr>
          <p:nvPr/>
        </p:nvSpPr>
        <p:spPr>
          <a:xfrm>
            <a:off x="517453" y="877284"/>
            <a:ext cx="10788319" cy="574709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457200" indent="-457200">
              <a:buFont typeface="+mj-lt"/>
              <a:buAutoNum type="arabicParenR"/>
            </a:pPr>
            <a:r>
              <a:rPr lang="en-US" dirty="0"/>
              <a:t>Initial New York city data collection from </a:t>
            </a:r>
            <a:r>
              <a:rPr lang="en-US" u="sng" dirty="0">
                <a:hlinkClick r:id="rId2"/>
              </a:rPr>
              <a:t>https://cocl.us/new_york_dataset</a:t>
            </a:r>
            <a:endParaRPr lang="en-US" dirty="0"/>
          </a:p>
          <a:p>
            <a:pPr marL="457200" indent="-457200">
              <a:buFont typeface="+mj-lt"/>
              <a:buAutoNum type="arabicParenR"/>
            </a:pPr>
            <a:r>
              <a:rPr lang="en-US" dirty="0"/>
              <a:t>Using Foursquare API to find all the venues in each neighborhood</a:t>
            </a:r>
          </a:p>
          <a:p>
            <a:pPr marL="457200" indent="-457200">
              <a:buFont typeface="+mj-lt"/>
              <a:buAutoNum type="arabicParenR"/>
            </a:pPr>
            <a:r>
              <a:rPr lang="en-US" dirty="0"/>
              <a:t>Filtering the venues for “Indian Restaurant” for further analysis</a:t>
            </a:r>
          </a:p>
          <a:p>
            <a:pPr marL="457200" indent="-457200">
              <a:buFont typeface="+mj-lt"/>
              <a:buAutoNum type="arabicParenR"/>
            </a:pPr>
            <a:r>
              <a:rPr lang="en-US" dirty="0"/>
              <a:t>Sorting Neighborhood and Borough data with Ratings as a constraint</a:t>
            </a:r>
          </a:p>
          <a:p>
            <a:pPr marL="457200" indent="-457200">
              <a:buFont typeface="+mj-lt"/>
              <a:buAutoNum type="arabicParenR"/>
            </a:pPr>
            <a:r>
              <a:rPr lang="en-US" dirty="0"/>
              <a:t>Visualizing the neighborhoods with an average rating greater than or equal to 9.0 on the map</a:t>
            </a:r>
          </a:p>
          <a:p>
            <a:pPr marL="457200" indent="-457200">
              <a:buFont typeface="+mj-lt"/>
              <a:buAutoNum type="arabicParenR"/>
            </a:pPr>
            <a:r>
              <a:rPr lang="en-US" dirty="0"/>
              <a:t>Merge this data set to original dataset to get longitude and latitude</a:t>
            </a:r>
          </a:p>
          <a:p>
            <a:pPr marL="457200" indent="-457200">
              <a:buFont typeface="+mj-lt"/>
              <a:buAutoNum type="arabicParenR"/>
            </a:pPr>
            <a:r>
              <a:rPr lang="en-US" dirty="0"/>
              <a:t>Visualize the neighborhoods and Borough based on average rating using </a:t>
            </a:r>
            <a:r>
              <a:rPr lang="en-US" dirty="0" err="1"/>
              <a:t>pyhon’s</a:t>
            </a:r>
            <a:r>
              <a:rPr lang="en-US" dirty="0"/>
              <a:t> Folium library</a:t>
            </a:r>
          </a:p>
          <a:p>
            <a:endParaRPr lang="en-US" dirty="0"/>
          </a:p>
          <a:p>
            <a:endParaRPr lang="en-US" dirty="0"/>
          </a:p>
        </p:txBody>
      </p:sp>
    </p:spTree>
    <p:extLst>
      <p:ext uri="{BB962C8B-B14F-4D97-AF65-F5344CB8AC3E}">
        <p14:creationId xmlns:p14="http://schemas.microsoft.com/office/powerpoint/2010/main" val="299234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E59FCD-4AEC-4B8A-B4B9-F9D12F56DBE1}"/>
              </a:ext>
            </a:extLst>
          </p:cNvPr>
          <p:cNvSpPr>
            <a:spLocks noGrp="1"/>
          </p:cNvSpPr>
          <p:nvPr>
            <p:ph type="title"/>
          </p:nvPr>
        </p:nvSpPr>
        <p:spPr>
          <a:xfrm>
            <a:off x="1364696" y="342900"/>
            <a:ext cx="8534400" cy="685800"/>
          </a:xfrm>
        </p:spPr>
        <p:txBody>
          <a:bodyPr>
            <a:normAutofit fontScale="90000"/>
          </a:bodyPr>
          <a:lstStyle/>
          <a:p>
            <a:r>
              <a:rPr lang="en-US" b="1" dirty="0">
                <a:solidFill>
                  <a:schemeClr val="bg2">
                    <a:lumMod val="50000"/>
                  </a:schemeClr>
                </a:solidFill>
              </a:rPr>
              <a:t>conclusion</a:t>
            </a:r>
            <a:br>
              <a:rPr lang="en-US" dirty="0">
                <a:solidFill>
                  <a:schemeClr val="bg2">
                    <a:lumMod val="50000"/>
                  </a:schemeClr>
                </a:solidFill>
              </a:rPr>
            </a:br>
            <a:endParaRPr lang="en-US" dirty="0">
              <a:solidFill>
                <a:schemeClr val="bg2">
                  <a:lumMod val="50000"/>
                </a:schemeClr>
              </a:solidFill>
            </a:endParaRPr>
          </a:p>
        </p:txBody>
      </p:sp>
      <p:sp>
        <p:nvSpPr>
          <p:cNvPr id="4" name="Content Placeholder 6">
            <a:extLst>
              <a:ext uri="{FF2B5EF4-FFF2-40B4-BE49-F238E27FC236}">
                <a16:creationId xmlns:a16="http://schemas.microsoft.com/office/drawing/2014/main" id="{4D1D6101-8E23-4537-B31A-2D10594B0605}"/>
              </a:ext>
            </a:extLst>
          </p:cNvPr>
          <p:cNvSpPr txBox="1">
            <a:spLocks/>
          </p:cNvSpPr>
          <p:nvPr/>
        </p:nvSpPr>
        <p:spPr>
          <a:xfrm>
            <a:off x="517453" y="877284"/>
            <a:ext cx="10788319" cy="5747095"/>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dirty="0"/>
              <a:t>The answers to the initial question section</a:t>
            </a:r>
          </a:p>
          <a:p>
            <a:pPr marL="457200" indent="-457200">
              <a:buFont typeface="+mj-lt"/>
              <a:buAutoNum type="arabicPeriod"/>
            </a:pPr>
            <a:r>
              <a:rPr lang="en-US" dirty="0"/>
              <a:t>List of locations in New York City that have great Indian restaurants.</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Astoria (Queens), </a:t>
            </a:r>
            <a:r>
              <a:rPr lang="en-US" dirty="0" err="1"/>
              <a:t>Blissville</a:t>
            </a:r>
            <a:r>
              <a:rPr lang="en-US" dirty="0"/>
              <a:t> (Queens), Civic Center (Manhattan) were some of the best neighborhoods for Indian cuisine.</a:t>
            </a:r>
          </a:p>
          <a:p>
            <a:pPr marL="457200" indent="-457200">
              <a:buFont typeface="+mj-lt"/>
              <a:buAutoNum type="arabicPeriod"/>
            </a:pPr>
            <a:endParaRPr lang="en-US" dirty="0"/>
          </a:p>
          <a:p>
            <a:pPr marL="457200" indent="-457200">
              <a:buFont typeface="+mj-lt"/>
              <a:buAutoNum type="arabicPeriod"/>
            </a:pPr>
            <a:r>
              <a:rPr lang="en-US" dirty="0"/>
              <a:t>Manhattan has the potential Indian Restaurant Market.</a:t>
            </a:r>
          </a:p>
          <a:p>
            <a:pPr marL="457200" indent="-457200">
              <a:buFont typeface="+mj-lt"/>
              <a:buAutoNum type="arabicPeriod"/>
            </a:pPr>
            <a:endParaRPr lang="en-US" dirty="0"/>
          </a:p>
          <a:p>
            <a:pPr marL="457200" indent="-457200">
              <a:buFont typeface="+mj-lt"/>
              <a:buAutoNum type="arabicPeriod"/>
            </a:pPr>
            <a:r>
              <a:rPr lang="en-US" dirty="0"/>
              <a:t>Staten Island ranks last in average rating of Indian Restaurants.</a:t>
            </a:r>
          </a:p>
          <a:p>
            <a:pPr marL="457200" indent="-457200">
              <a:buFont typeface="+mj-lt"/>
              <a:buAutoNum type="arabicPeriod"/>
            </a:pPr>
            <a:endParaRPr lang="en-US" dirty="0"/>
          </a:p>
          <a:p>
            <a:pPr marL="457200" indent="-457200">
              <a:buFont typeface="+mj-lt"/>
              <a:buAutoNum type="arabicPeriod"/>
            </a:pPr>
            <a:r>
              <a:rPr lang="en-US" dirty="0"/>
              <a:t>Manhattan is the best place to stay if you prefer Indian cuisine.</a:t>
            </a:r>
          </a:p>
          <a:p>
            <a:pPr marL="0" indent="0">
              <a:buNone/>
            </a:pPr>
            <a:endParaRPr lang="en-US" dirty="0"/>
          </a:p>
          <a:p>
            <a:endParaRPr lang="en-US" dirty="0"/>
          </a:p>
        </p:txBody>
      </p:sp>
      <p:pic>
        <p:nvPicPr>
          <p:cNvPr id="5" name="Picture 4">
            <a:extLst>
              <a:ext uri="{FF2B5EF4-FFF2-40B4-BE49-F238E27FC236}">
                <a16:creationId xmlns:a16="http://schemas.microsoft.com/office/drawing/2014/main" id="{6FE3CE17-0044-4F46-8602-A09CCC2E77B4}"/>
              </a:ext>
            </a:extLst>
          </p:cNvPr>
          <p:cNvPicPr/>
          <p:nvPr/>
        </p:nvPicPr>
        <p:blipFill rotWithShape="1">
          <a:blip r:embed="rId2"/>
          <a:srcRect r="41869"/>
          <a:stretch/>
        </p:blipFill>
        <p:spPr>
          <a:xfrm>
            <a:off x="1364696" y="1563084"/>
            <a:ext cx="4968552" cy="1443852"/>
          </a:xfrm>
          <a:prstGeom prst="rect">
            <a:avLst/>
          </a:prstGeom>
        </p:spPr>
      </p:pic>
    </p:spTree>
    <p:extLst>
      <p:ext uri="{BB962C8B-B14F-4D97-AF65-F5344CB8AC3E}">
        <p14:creationId xmlns:p14="http://schemas.microsoft.com/office/powerpoint/2010/main" val="35649655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44</TotalTime>
  <Words>549</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PowerPoint Presentation</vt:lpstr>
      <vt:lpstr>Background </vt:lpstr>
      <vt:lpstr>Discussion on Problem Statement </vt:lpstr>
      <vt:lpstr>DATA Source </vt:lpstr>
      <vt:lpstr>Steps to analyze data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Atul., Celanese</dc:creator>
  <cp:lastModifiedBy>Kumar, Atul., Celanese</cp:lastModifiedBy>
  <cp:revision>5</cp:revision>
  <dcterms:created xsi:type="dcterms:W3CDTF">2021-04-13T16:31:10Z</dcterms:created>
  <dcterms:modified xsi:type="dcterms:W3CDTF">2021-04-13T17:15:16Z</dcterms:modified>
</cp:coreProperties>
</file>