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9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4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3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7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CE987A-83EF-404C-86C8-92595447A3F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5A86-07DD-450A-B106-7FD219519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C01-68CC-1878-98E7-4E0CDEDAA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62906-BDD7-0769-1426-AD305C02D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3F27-B522-1AD2-A06A-2D532ABB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998D-CE81-6189-E6A0-96F203CD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phase, the </a:t>
            </a:r>
            <a:r>
              <a:rPr lang="en-US" b="1" dirty="0">
                <a:solidFill>
                  <a:srgbClr val="FFFF00"/>
                </a:solidFill>
              </a:rPr>
              <a:t>project scope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b="1" dirty="0">
                <a:solidFill>
                  <a:srgbClr val="FFFF00"/>
                </a:solidFill>
              </a:rPr>
              <a:t>objectives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b="1" dirty="0">
                <a:solidFill>
                  <a:srgbClr val="FFFF00"/>
                </a:solidFill>
              </a:rPr>
              <a:t>requirements</a:t>
            </a:r>
            <a:r>
              <a:rPr lang="en-US" dirty="0"/>
              <a:t>, and </a:t>
            </a:r>
            <a:r>
              <a:rPr lang="en-US" b="1" dirty="0">
                <a:solidFill>
                  <a:srgbClr val="FFFF00"/>
                </a:solidFill>
              </a:rPr>
              <a:t>resources</a:t>
            </a:r>
            <a:r>
              <a:rPr lang="en-US" dirty="0"/>
              <a:t> are determined.</a:t>
            </a:r>
          </a:p>
          <a:p>
            <a:r>
              <a:rPr lang="en-US" dirty="0"/>
              <a:t>The feasibility of the project is assessed, and a </a:t>
            </a:r>
            <a:r>
              <a:rPr lang="en-US" b="1" dirty="0">
                <a:solidFill>
                  <a:srgbClr val="FFFF00"/>
                </a:solidFill>
              </a:rPr>
              <a:t>high-level plan </a:t>
            </a:r>
            <a:r>
              <a:rPr lang="en-US" dirty="0"/>
              <a:t>is created.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Project Manager</a:t>
            </a:r>
            <a:r>
              <a:rPr lang="en-US" dirty="0"/>
              <a:t>: Oversees the planning process, defines project scope, objectives, and deliverables.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Business Analyst</a:t>
            </a:r>
            <a:r>
              <a:rPr lang="en-US" dirty="0"/>
              <a:t>: Gathers initial requirements from stakeholders and conducts feasibility studies.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Stakeholders</a:t>
            </a:r>
            <a:r>
              <a:rPr lang="en-US" dirty="0"/>
              <a:t>: Provide input on project goals, requirements, and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7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CEB2-C080-C4F5-73D8-34E4D7F9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3EAE-D7ED-B016-C38E-AFAE980A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phase involves </a:t>
            </a:r>
            <a:r>
              <a:rPr lang="en-US" b="1" dirty="0">
                <a:solidFill>
                  <a:srgbClr val="FFFF00"/>
                </a:solidFill>
              </a:rPr>
              <a:t>gathering detailed requirements </a:t>
            </a:r>
            <a:r>
              <a:rPr lang="en-US" dirty="0"/>
              <a:t>from </a:t>
            </a:r>
            <a:r>
              <a:rPr lang="en-US" dirty="0" err="1"/>
              <a:t>stakeh</a:t>
            </a:r>
            <a:r>
              <a:rPr lang="en-US" dirty="0"/>
              <a:t> </a:t>
            </a:r>
            <a:r>
              <a:rPr lang="en-US" dirty="0" err="1"/>
              <a:t>olders</a:t>
            </a:r>
            <a:r>
              <a:rPr lang="en-US" dirty="0"/>
              <a:t>.</a:t>
            </a:r>
          </a:p>
          <a:p>
            <a:r>
              <a:rPr lang="en-US" dirty="0"/>
              <a:t>It's essential to understand the needs of </a:t>
            </a:r>
            <a:r>
              <a:rPr lang="en-US" b="1" dirty="0">
                <a:solidFill>
                  <a:srgbClr val="FFFF00"/>
                </a:solidFill>
              </a:rPr>
              <a:t>end-users</a:t>
            </a:r>
            <a:r>
              <a:rPr lang="en-US" dirty="0"/>
              <a:t> and other </a:t>
            </a:r>
            <a:r>
              <a:rPr lang="en-US" b="1" dirty="0">
                <a:solidFill>
                  <a:srgbClr val="FFFF00"/>
                </a:solidFill>
              </a:rPr>
              <a:t>stakeholders</a:t>
            </a:r>
            <a:r>
              <a:rPr lang="en-US" dirty="0"/>
              <a:t> to ensure the software meets their expectations.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Business Analyst</a:t>
            </a:r>
            <a:r>
              <a:rPr lang="en-US" dirty="0"/>
              <a:t>: Continues to gather and analyze detailed requirements from stakeholders.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Subject Matter Experts (SMEs): </a:t>
            </a:r>
            <a:r>
              <a:rPr lang="en-US" dirty="0"/>
              <a:t>Provide domain-specific knowledge and guidance on requirements.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End Users</a:t>
            </a:r>
            <a:r>
              <a:rPr lang="en-US" dirty="0"/>
              <a:t>: Provide input on their needs and expectations for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CEB2-C080-C4F5-73D8-34E4D7F9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3EAE-D7ED-B016-C38E-AFAE980A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this phase, the system </a:t>
            </a:r>
            <a:r>
              <a:rPr lang="en-US" dirty="0">
                <a:solidFill>
                  <a:srgbClr val="FFFF00"/>
                </a:solidFill>
              </a:rPr>
              <a:t>architecture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structure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software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modules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design</a:t>
            </a:r>
            <a:r>
              <a:rPr lang="en-US" dirty="0"/>
              <a:t> are created based on the requirements gathered in the previous phase.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System Architect</a:t>
            </a:r>
            <a:r>
              <a:rPr lang="en-US" dirty="0"/>
              <a:t>: Designs the overall system architecture and high-level structure of the software.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Database Architect</a:t>
            </a:r>
            <a:r>
              <a:rPr lang="en-US" dirty="0"/>
              <a:t>: Designs the database structure and data model.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UI/UX Designer</a:t>
            </a:r>
            <a:r>
              <a:rPr lang="en-US" dirty="0"/>
              <a:t>: Designs the user interface and user experience of the software.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Developers</a:t>
            </a:r>
            <a:r>
              <a:rPr lang="en-US" dirty="0"/>
              <a:t>: Collaborate with architects and designers to understand design specifications and begin coding.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4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CEB2-C080-C4F5-73D8-34E4D7F9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3EAE-D7ED-B016-C38E-AFAE980A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phase, the actual coding of the software begins based on the </a:t>
            </a:r>
            <a:r>
              <a:rPr lang="en-US" b="1" dirty="0">
                <a:solidFill>
                  <a:srgbClr val="FFFF00"/>
                </a:solidFill>
              </a:rPr>
              <a:t>design specifications</a:t>
            </a:r>
            <a:r>
              <a:rPr lang="en-US" dirty="0"/>
              <a:t>.</a:t>
            </a:r>
          </a:p>
          <a:p>
            <a:r>
              <a:rPr lang="en-US" dirty="0"/>
              <a:t>Developers write </a:t>
            </a:r>
            <a:r>
              <a:rPr lang="en-US" dirty="0">
                <a:solidFill>
                  <a:srgbClr val="FFFF00"/>
                </a:solidFill>
              </a:rPr>
              <a:t>code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integrate</a:t>
            </a:r>
            <a:r>
              <a:rPr lang="en-US" dirty="0"/>
              <a:t> different components, and conduct </a:t>
            </a:r>
            <a:r>
              <a:rPr lang="en-US" dirty="0">
                <a:solidFill>
                  <a:srgbClr val="FFFF00"/>
                </a:solidFill>
              </a:rPr>
              <a:t>unit testing </a:t>
            </a:r>
            <a:r>
              <a:rPr lang="en-US" dirty="0"/>
              <a:t>to ensure individual parts of the software function correctly.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Developers</a:t>
            </a:r>
            <a:r>
              <a:rPr lang="en-US" dirty="0"/>
              <a:t>: Write code based on design specifications, integrate components, and conduct unit testing.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Quality Assurance (QA) Engineer</a:t>
            </a:r>
            <a:r>
              <a:rPr lang="en-US" dirty="0"/>
              <a:t>: Conducts code reviews, ensures coding standards are followed, and assists in unit testing.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920C-7F59-3432-749E-7AD18845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1750-D919-F49F-4B46-81855D60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undergoes various types of testing, including </a:t>
            </a:r>
            <a:r>
              <a:rPr lang="en-US" dirty="0">
                <a:solidFill>
                  <a:srgbClr val="FFFF00"/>
                </a:solidFill>
              </a:rPr>
              <a:t>unit</a:t>
            </a:r>
            <a:r>
              <a:rPr lang="en-US" dirty="0"/>
              <a:t> testing, </a:t>
            </a:r>
            <a:r>
              <a:rPr lang="en-US" dirty="0">
                <a:solidFill>
                  <a:srgbClr val="FFFF00"/>
                </a:solidFill>
              </a:rPr>
              <a:t>integration</a:t>
            </a:r>
            <a:r>
              <a:rPr lang="en-US" dirty="0"/>
              <a:t> testing, </a:t>
            </a:r>
            <a:r>
              <a:rPr lang="en-US" dirty="0">
                <a:solidFill>
                  <a:srgbClr val="FFFF00"/>
                </a:solidFill>
              </a:rPr>
              <a:t>system</a:t>
            </a:r>
            <a:r>
              <a:rPr lang="en-US" dirty="0"/>
              <a:t> testing, and </a:t>
            </a:r>
            <a:r>
              <a:rPr lang="en-US" dirty="0">
                <a:solidFill>
                  <a:srgbClr val="FFFF00"/>
                </a:solidFill>
              </a:rPr>
              <a:t>user acceptance </a:t>
            </a:r>
            <a:r>
              <a:rPr lang="en-US" dirty="0"/>
              <a:t>testing (UAT).</a:t>
            </a:r>
          </a:p>
          <a:p>
            <a:r>
              <a:rPr lang="en-US" dirty="0"/>
              <a:t>The goal is to identify and fix any </a:t>
            </a:r>
            <a:r>
              <a:rPr lang="en-US" dirty="0">
                <a:solidFill>
                  <a:srgbClr val="FFFF00"/>
                </a:solidFill>
              </a:rPr>
              <a:t>defects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issues</a:t>
            </a:r>
            <a:r>
              <a:rPr lang="en-US" dirty="0"/>
              <a:t> before the software is released to users.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QA Engineer</a:t>
            </a:r>
            <a:r>
              <a:rPr lang="en-US" dirty="0"/>
              <a:t>: Leads testing efforts, including integration testing, system testing, and user acceptance testing (UAT).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Testers</a:t>
            </a:r>
            <a:r>
              <a:rPr lang="en-US" dirty="0"/>
              <a:t>: Execute test cases, report bugs, and verify fixes.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Business Analyst</a:t>
            </a:r>
            <a:r>
              <a:rPr lang="en-US" dirty="0"/>
              <a:t>: Ensures that the software meets the initial requirements and user expectations.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FDC-1ECA-1D70-4E25-46A49E1E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FC73-6A46-B45B-2B2F-9903290B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software has been thoroughly tested and approved, it is deployed to the </a:t>
            </a:r>
            <a:r>
              <a:rPr lang="en-US" dirty="0">
                <a:solidFill>
                  <a:srgbClr val="FFFF00"/>
                </a:solidFill>
              </a:rPr>
              <a:t>production</a:t>
            </a:r>
            <a:r>
              <a:rPr lang="en-US" dirty="0"/>
              <a:t> environment for </a:t>
            </a:r>
            <a:r>
              <a:rPr lang="en-US" dirty="0">
                <a:solidFill>
                  <a:srgbClr val="FFFF00"/>
                </a:solidFill>
              </a:rPr>
              <a:t>end-users</a:t>
            </a:r>
            <a:r>
              <a:rPr lang="en-US" dirty="0"/>
              <a:t> to access and utilize.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DevOps Engineer</a:t>
            </a:r>
            <a:r>
              <a:rPr lang="en-US" dirty="0"/>
              <a:t>: Manages deployment processes and configurations.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System Administrators</a:t>
            </a:r>
            <a:r>
              <a:rPr lang="en-US" dirty="0"/>
              <a:t>: Handle server setup, configuration, and maintenance for production environments.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Support Team</a:t>
            </a:r>
            <a:r>
              <a:rPr lang="en-US" dirty="0"/>
              <a:t>: Provides assistance during the deployment process and addresses any issues that arise.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7EB7-A7DC-6D5C-2945-70E80C5E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50EA-D7CA-ECCC-1571-A44809C6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deployment, the software requires ongoing </a:t>
            </a:r>
            <a:r>
              <a:rPr lang="en-US" dirty="0">
                <a:solidFill>
                  <a:srgbClr val="FFFF00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support</a:t>
            </a:r>
            <a:r>
              <a:rPr lang="en-US" dirty="0"/>
              <a:t>.</a:t>
            </a:r>
          </a:p>
          <a:p>
            <a:r>
              <a:rPr lang="en-US" dirty="0"/>
              <a:t>This phase involves </a:t>
            </a:r>
            <a:r>
              <a:rPr lang="en-US" dirty="0">
                <a:solidFill>
                  <a:srgbClr val="FFFF00"/>
                </a:solidFill>
              </a:rPr>
              <a:t>fixing bugs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implementing updates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adding new feature</a:t>
            </a:r>
            <a:r>
              <a:rPr lang="en-US" dirty="0"/>
              <a:t>s, and </a:t>
            </a:r>
            <a:r>
              <a:rPr lang="en-US" dirty="0">
                <a:solidFill>
                  <a:srgbClr val="FFFF00"/>
                </a:solidFill>
              </a:rPr>
              <a:t>addressing any issues that arise during regular use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Maintenance Team</a:t>
            </a:r>
            <a:r>
              <a:rPr lang="en-US" dirty="0"/>
              <a:t>: Includes developers, QA engineers, and support personnel responsible for ongoing support, bug fixes, updates, and enhancements.</a:t>
            </a:r>
          </a:p>
          <a:p>
            <a:r>
              <a:rPr lang="en-US" dirty="0">
                <a:solidFill>
                  <a:srgbClr val="FFFF00"/>
                </a:solidFill>
              </a:rPr>
              <a:t>End Users</a:t>
            </a:r>
            <a:r>
              <a:rPr lang="en-US" dirty="0"/>
              <a:t>: Provide feedback on the software's performance and suggest improvements or new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4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52CDB2-084B-1323-457A-2EE03BA3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55" y="1059430"/>
            <a:ext cx="9400995" cy="50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027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2160</TotalTime>
  <Words>551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SDLC</vt:lpstr>
      <vt:lpstr>Planning</vt:lpstr>
      <vt:lpstr>Analysis</vt:lpstr>
      <vt:lpstr>Design</vt:lpstr>
      <vt:lpstr>Implementation</vt:lpstr>
      <vt:lpstr>Testing</vt:lpstr>
      <vt:lpstr>Deployment</vt:lpstr>
      <vt:lpstr>Maintenance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Nagarjuna Ramineni</dc:creator>
  <cp:lastModifiedBy>DELL</cp:lastModifiedBy>
  <cp:revision>2</cp:revision>
  <dcterms:created xsi:type="dcterms:W3CDTF">2024-03-19T14:06:21Z</dcterms:created>
  <dcterms:modified xsi:type="dcterms:W3CDTF">2024-03-21T03:33:25Z</dcterms:modified>
</cp:coreProperties>
</file>