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2" r:id="rId3"/>
    <p:sldId id="261" r:id="rId4"/>
    <p:sldId id="257" r:id="rId5"/>
    <p:sldId id="259" r:id="rId6"/>
    <p:sldId id="260" r:id="rId7"/>
    <p:sldId id="263" r:id="rId8"/>
    <p:sldId id="265" r:id="rId9"/>
    <p:sldId id="266" r:id="rId10"/>
    <p:sldId id="264"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737BF5-2415-4DB3-875A-B144822704F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9978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737BF5-2415-4DB3-875A-B144822704F8}"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61193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737BF5-2415-4DB3-875A-B144822704F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3662006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737BF5-2415-4DB3-875A-B144822704F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268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737BF5-2415-4DB3-875A-B144822704F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926613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737BF5-2415-4DB3-875A-B144822704F8}" type="datetimeFigureOut">
              <a:rPr lang="en-US" smtClean="0"/>
              <a:t>3/29/2024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364408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737BF5-2415-4DB3-875A-B144822704F8}" type="datetimeFigureOut">
              <a:rPr lang="en-US" smtClean="0"/>
              <a:t>3/29/2024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1893469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37BF5-2415-4DB3-875A-B144822704F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785597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37BF5-2415-4DB3-875A-B144822704F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61686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37BF5-2415-4DB3-875A-B144822704F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337765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737BF5-2415-4DB3-875A-B144822704F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122633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737BF5-2415-4DB3-875A-B144822704F8}"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71348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737BF5-2415-4DB3-875A-B144822704F8}"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50320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1737BF5-2415-4DB3-875A-B144822704F8}" type="datetimeFigureOut">
              <a:rPr lang="en-US" smtClean="0"/>
              <a:t>3/29/2024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373276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737BF5-2415-4DB3-875A-B144822704F8}" type="datetimeFigureOut">
              <a:rPr lang="en-US" smtClean="0"/>
              <a:t>3/29/2024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193253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1737BF5-2415-4DB3-875A-B144822704F8}" type="datetimeFigureOut">
              <a:rPr lang="en-US" smtClean="0"/>
              <a:t>3/29/2024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56074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737BF5-2415-4DB3-875A-B144822704F8}"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11262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737BF5-2415-4DB3-875A-B144822704F8}" type="datetimeFigureOut">
              <a:rPr lang="en-US" smtClean="0"/>
              <a:t>3/29/2024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9102DB-910F-4136-AF95-CA7C1C1EE8B2}" type="slidenum">
              <a:rPr lang="en-US" smtClean="0"/>
              <a:t>‹#›</a:t>
            </a:fld>
            <a:endParaRPr lang="en-US"/>
          </a:p>
        </p:txBody>
      </p:sp>
    </p:spTree>
    <p:extLst>
      <p:ext uri="{BB962C8B-B14F-4D97-AF65-F5344CB8AC3E}">
        <p14:creationId xmlns:p14="http://schemas.microsoft.com/office/powerpoint/2010/main" val="41195384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5EDC-5844-E650-5720-AC6A4F6C46A4}"/>
              </a:ext>
            </a:extLst>
          </p:cNvPr>
          <p:cNvSpPr>
            <a:spLocks noGrp="1"/>
          </p:cNvSpPr>
          <p:nvPr>
            <p:ph type="ctrTitle"/>
          </p:nvPr>
        </p:nvSpPr>
        <p:spPr/>
        <p:txBody>
          <a:bodyPr/>
          <a:lstStyle/>
          <a:p>
            <a:r>
              <a:rPr lang="en-US" dirty="0"/>
              <a:t>Functional Testing Types</a:t>
            </a:r>
          </a:p>
        </p:txBody>
      </p:sp>
      <p:sp>
        <p:nvSpPr>
          <p:cNvPr id="3" name="Subtitle 2">
            <a:extLst>
              <a:ext uri="{FF2B5EF4-FFF2-40B4-BE49-F238E27FC236}">
                <a16:creationId xmlns:a16="http://schemas.microsoft.com/office/drawing/2014/main" id="{A56DDFB0-F79C-67F6-B042-B753CC31911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19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38AE-23BC-F812-114C-618EFC7CC8F0}"/>
              </a:ext>
            </a:extLst>
          </p:cNvPr>
          <p:cNvSpPr>
            <a:spLocks noGrp="1"/>
          </p:cNvSpPr>
          <p:nvPr>
            <p:ph type="title"/>
          </p:nvPr>
        </p:nvSpPr>
        <p:spPr/>
        <p:txBody>
          <a:bodyPr/>
          <a:lstStyle/>
          <a:p>
            <a:r>
              <a:rPr lang="en-US" dirty="0"/>
              <a:t>Smoke vs Sanity</a:t>
            </a:r>
          </a:p>
        </p:txBody>
      </p:sp>
      <p:pic>
        <p:nvPicPr>
          <p:cNvPr id="4" name="Picture 3">
            <a:extLst>
              <a:ext uri="{FF2B5EF4-FFF2-40B4-BE49-F238E27FC236}">
                <a16:creationId xmlns:a16="http://schemas.microsoft.com/office/drawing/2014/main" id="{238E9574-BD9B-5D04-8CEA-AA5DED4F9DFD}"/>
              </a:ext>
            </a:extLst>
          </p:cNvPr>
          <p:cNvPicPr>
            <a:picLocks noChangeAspect="1"/>
          </p:cNvPicPr>
          <p:nvPr/>
        </p:nvPicPr>
        <p:blipFill>
          <a:blip r:embed="rId2"/>
          <a:stretch>
            <a:fillRect/>
          </a:stretch>
        </p:blipFill>
        <p:spPr>
          <a:xfrm>
            <a:off x="2360645" y="1308594"/>
            <a:ext cx="8105192" cy="5341824"/>
          </a:xfrm>
          <a:prstGeom prst="rect">
            <a:avLst/>
          </a:prstGeom>
        </p:spPr>
      </p:pic>
    </p:spTree>
    <p:extLst>
      <p:ext uri="{BB962C8B-B14F-4D97-AF65-F5344CB8AC3E}">
        <p14:creationId xmlns:p14="http://schemas.microsoft.com/office/powerpoint/2010/main" val="308471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26C5-AACA-BB2F-925B-DFDB37DC0DC2}"/>
              </a:ext>
            </a:extLst>
          </p:cNvPr>
          <p:cNvSpPr>
            <a:spLocks noGrp="1"/>
          </p:cNvSpPr>
          <p:nvPr>
            <p:ph type="title"/>
          </p:nvPr>
        </p:nvSpPr>
        <p:spPr/>
        <p:txBody>
          <a:bodyPr/>
          <a:lstStyle/>
          <a:p>
            <a:r>
              <a:rPr lang="en-US" dirty="0"/>
              <a:t>UAT</a:t>
            </a:r>
          </a:p>
        </p:txBody>
      </p:sp>
      <p:sp>
        <p:nvSpPr>
          <p:cNvPr id="3" name="Content Placeholder 2">
            <a:extLst>
              <a:ext uri="{FF2B5EF4-FFF2-40B4-BE49-F238E27FC236}">
                <a16:creationId xmlns:a16="http://schemas.microsoft.com/office/drawing/2014/main" id="{C8F3520D-D9FF-50BE-D478-B9E2AAD4D9E7}"/>
              </a:ext>
            </a:extLst>
          </p:cNvPr>
          <p:cNvSpPr>
            <a:spLocks noGrp="1"/>
          </p:cNvSpPr>
          <p:nvPr>
            <p:ph idx="1"/>
          </p:nvPr>
        </p:nvSpPr>
        <p:spPr>
          <a:xfrm>
            <a:off x="1103312" y="2052918"/>
            <a:ext cx="10021888" cy="4195481"/>
          </a:xfrm>
        </p:spPr>
        <p:txBody>
          <a:bodyPr>
            <a:normAutofit fontScale="85000" lnSpcReduction="20000"/>
          </a:bodyPr>
          <a:lstStyle/>
          <a:p>
            <a:r>
              <a:rPr lang="en-US" dirty="0"/>
              <a:t>UAT stands for User Acceptance Testing. It is a critical phase in the software development lifecycle where the software is tested by end-users or client representatives to determine whether it meets their requirements and expectations. </a:t>
            </a:r>
          </a:p>
          <a:p>
            <a:endParaRPr lang="en-US" dirty="0"/>
          </a:p>
          <a:p>
            <a:r>
              <a:rPr lang="en-US" dirty="0"/>
              <a:t>Key points about UAT testing:</a:t>
            </a:r>
          </a:p>
          <a:p>
            <a:endParaRPr lang="en-US" dirty="0"/>
          </a:p>
          <a:p>
            <a:pPr lvl="1"/>
            <a:r>
              <a:rPr lang="en-US" dirty="0"/>
              <a:t>1. </a:t>
            </a:r>
            <a:r>
              <a:rPr lang="en-US" dirty="0">
                <a:solidFill>
                  <a:srgbClr val="FFFF00"/>
                </a:solidFill>
              </a:rPr>
              <a:t>Performed by End-Users or Clients</a:t>
            </a:r>
            <a:r>
              <a:rPr lang="en-US" dirty="0"/>
              <a:t>: UAT is conducted by the intended users of the software or client representatives who will ultimately use the system in their day-to-day operations.</a:t>
            </a:r>
          </a:p>
          <a:p>
            <a:pPr lvl="1"/>
            <a:endParaRPr lang="en-US" dirty="0"/>
          </a:p>
          <a:p>
            <a:pPr lvl="1"/>
            <a:r>
              <a:rPr lang="en-US" dirty="0"/>
              <a:t>2. </a:t>
            </a:r>
            <a:r>
              <a:rPr lang="en-US" dirty="0">
                <a:solidFill>
                  <a:srgbClr val="FFFF00"/>
                </a:solidFill>
              </a:rPr>
              <a:t>Focus on Business Requirements</a:t>
            </a:r>
            <a:r>
              <a:rPr lang="en-US" dirty="0"/>
              <a:t>: The primary objective of UAT is to validate whether the software meets the specified business requirements and objectives. It aims to ensure that the software fulfills its intended purpose and adds value to the users' workflow.</a:t>
            </a:r>
          </a:p>
          <a:p>
            <a:pPr lvl="1"/>
            <a:endParaRPr lang="en-US" dirty="0"/>
          </a:p>
          <a:p>
            <a:pPr lvl="1"/>
            <a:r>
              <a:rPr lang="en-US" dirty="0"/>
              <a:t>3. </a:t>
            </a:r>
            <a:r>
              <a:rPr lang="en-US" dirty="0">
                <a:solidFill>
                  <a:srgbClr val="FFFF00"/>
                </a:solidFill>
              </a:rPr>
              <a:t>Real-World Testing Environment</a:t>
            </a:r>
            <a:r>
              <a:rPr lang="en-US" dirty="0"/>
              <a:t>: UAT is conducted in a real-world environment that closely mirrors the production environment. This allows users to interact with the software in conditions similar to those they will encounter during actual usage.</a:t>
            </a:r>
          </a:p>
          <a:p>
            <a:endParaRPr lang="en-US" dirty="0"/>
          </a:p>
        </p:txBody>
      </p:sp>
    </p:spTree>
    <p:extLst>
      <p:ext uri="{BB962C8B-B14F-4D97-AF65-F5344CB8AC3E}">
        <p14:creationId xmlns:p14="http://schemas.microsoft.com/office/powerpoint/2010/main" val="3742168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BB3A-70A5-AB17-64CE-FB2DA7DFA2B8}"/>
              </a:ext>
            </a:extLst>
          </p:cNvPr>
          <p:cNvSpPr>
            <a:spLocks noGrp="1"/>
          </p:cNvSpPr>
          <p:nvPr>
            <p:ph type="title"/>
          </p:nvPr>
        </p:nvSpPr>
        <p:spPr/>
        <p:txBody>
          <a:bodyPr/>
          <a:lstStyle/>
          <a:p>
            <a:r>
              <a:rPr lang="en-US" dirty="0"/>
              <a:t>UAT</a:t>
            </a:r>
          </a:p>
        </p:txBody>
      </p:sp>
      <p:sp>
        <p:nvSpPr>
          <p:cNvPr id="3" name="Content Placeholder 2">
            <a:extLst>
              <a:ext uri="{FF2B5EF4-FFF2-40B4-BE49-F238E27FC236}">
                <a16:creationId xmlns:a16="http://schemas.microsoft.com/office/drawing/2014/main" id="{CD2A1FC5-81B3-09DF-5E87-4005D56986D6}"/>
              </a:ext>
            </a:extLst>
          </p:cNvPr>
          <p:cNvSpPr>
            <a:spLocks noGrp="1"/>
          </p:cNvSpPr>
          <p:nvPr>
            <p:ph idx="1"/>
          </p:nvPr>
        </p:nvSpPr>
        <p:spPr>
          <a:xfrm>
            <a:off x="1103312" y="2052918"/>
            <a:ext cx="10151428" cy="4195481"/>
          </a:xfrm>
        </p:spPr>
        <p:txBody>
          <a:bodyPr>
            <a:normAutofit fontScale="77500" lnSpcReduction="20000"/>
          </a:bodyPr>
          <a:lstStyle/>
          <a:p>
            <a:r>
              <a:rPr lang="en-US" dirty="0"/>
              <a:t>4. </a:t>
            </a:r>
            <a:r>
              <a:rPr lang="en-US" dirty="0">
                <a:solidFill>
                  <a:srgbClr val="FFFF00"/>
                </a:solidFill>
              </a:rPr>
              <a:t>Testing for Usability and Functionality</a:t>
            </a:r>
            <a:r>
              <a:rPr lang="en-US" dirty="0"/>
              <a:t>: UAT evaluates not only the functionality of the software but also its usability, user interface, and overall user experience. Users provide feedback on the intuitiveness of the system and its ability to support their workflows effectively.</a:t>
            </a:r>
          </a:p>
          <a:p>
            <a:endParaRPr lang="en-US" dirty="0"/>
          </a:p>
          <a:p>
            <a:r>
              <a:rPr lang="en-US" dirty="0"/>
              <a:t>5. </a:t>
            </a:r>
            <a:r>
              <a:rPr lang="en-US" dirty="0">
                <a:solidFill>
                  <a:srgbClr val="FFFF00"/>
                </a:solidFill>
              </a:rPr>
              <a:t>Test Cases Based on User Scenarios</a:t>
            </a:r>
            <a:r>
              <a:rPr lang="en-US" dirty="0"/>
              <a:t>: Test cases for UAT are typically derived from real-world user scenarios and business processes. Users perform tasks representative of their daily activities to assess how well the software supports their needs.</a:t>
            </a:r>
          </a:p>
          <a:p>
            <a:endParaRPr lang="en-US" dirty="0"/>
          </a:p>
          <a:p>
            <a:r>
              <a:rPr lang="en-US" dirty="0"/>
              <a:t>6. </a:t>
            </a:r>
            <a:r>
              <a:rPr lang="en-US" dirty="0">
                <a:solidFill>
                  <a:srgbClr val="FFFF00"/>
                </a:solidFill>
              </a:rPr>
              <a:t>Final Stage Before Deployment</a:t>
            </a:r>
            <a:r>
              <a:rPr lang="en-US" dirty="0"/>
              <a:t>: UAT is one of the last stages in the software testing process, usually conducted after system testing and integration testing. Its completion signifies that the software is ready for deployment, pending any necessary fixes or adjustments based on user feedback.</a:t>
            </a:r>
          </a:p>
          <a:p>
            <a:endParaRPr lang="en-US" dirty="0"/>
          </a:p>
          <a:p>
            <a:r>
              <a:rPr lang="en-US" dirty="0"/>
              <a:t>In brief, UAT is essential for ensuring that the software meets user expectations and business requirements before it is deployed into production. It serves as a final validation step to confirm that the software is ready for widespread use and adoption.</a:t>
            </a:r>
          </a:p>
        </p:txBody>
      </p:sp>
    </p:spTree>
    <p:extLst>
      <p:ext uri="{BB962C8B-B14F-4D97-AF65-F5344CB8AC3E}">
        <p14:creationId xmlns:p14="http://schemas.microsoft.com/office/powerpoint/2010/main" val="353317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9EFBC0-F199-E78A-B9EE-1FE6924F8AF6}"/>
              </a:ext>
            </a:extLst>
          </p:cNvPr>
          <p:cNvPicPr>
            <a:picLocks noChangeAspect="1"/>
          </p:cNvPicPr>
          <p:nvPr/>
        </p:nvPicPr>
        <p:blipFill>
          <a:blip r:embed="rId2"/>
          <a:stretch>
            <a:fillRect/>
          </a:stretch>
        </p:blipFill>
        <p:spPr>
          <a:xfrm>
            <a:off x="1531224" y="1520024"/>
            <a:ext cx="9129551" cy="3817951"/>
          </a:xfrm>
          <a:prstGeom prst="rect">
            <a:avLst/>
          </a:prstGeom>
        </p:spPr>
      </p:pic>
    </p:spTree>
    <p:extLst>
      <p:ext uri="{BB962C8B-B14F-4D97-AF65-F5344CB8AC3E}">
        <p14:creationId xmlns:p14="http://schemas.microsoft.com/office/powerpoint/2010/main" val="4006513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4A36-A9E7-8CE0-4621-4290A86EA7FB}"/>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A64F1F31-3E34-6A60-5900-36D980CEDD92}"/>
              </a:ext>
            </a:extLst>
          </p:cNvPr>
          <p:cNvSpPr>
            <a:spLocks noGrp="1"/>
          </p:cNvSpPr>
          <p:nvPr>
            <p:ph idx="1"/>
          </p:nvPr>
        </p:nvSpPr>
        <p:spPr/>
        <p:txBody>
          <a:bodyPr/>
          <a:lstStyle/>
          <a:p>
            <a:r>
              <a:rPr lang="en-US" dirty="0"/>
              <a:t>Sanity Testing</a:t>
            </a:r>
          </a:p>
          <a:p>
            <a:r>
              <a:rPr lang="en-US" dirty="0"/>
              <a:t>Smoke Testing</a:t>
            </a:r>
          </a:p>
          <a:p>
            <a:r>
              <a:rPr lang="en-US" dirty="0"/>
              <a:t>Regression Testing</a:t>
            </a:r>
          </a:p>
          <a:p>
            <a:r>
              <a:rPr lang="en-US" dirty="0"/>
              <a:t>Re-Testing</a:t>
            </a:r>
          </a:p>
          <a:p>
            <a:r>
              <a:rPr lang="en-US" dirty="0"/>
              <a:t>UAT Testing</a:t>
            </a:r>
          </a:p>
          <a:p>
            <a:endParaRPr lang="en-US" dirty="0"/>
          </a:p>
          <a:p>
            <a:endParaRPr lang="en-US" dirty="0"/>
          </a:p>
        </p:txBody>
      </p:sp>
    </p:spTree>
    <p:extLst>
      <p:ext uri="{BB962C8B-B14F-4D97-AF65-F5344CB8AC3E}">
        <p14:creationId xmlns:p14="http://schemas.microsoft.com/office/powerpoint/2010/main" val="314280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F40E-7AAE-7B9C-6DEF-FD8461F1E077}"/>
              </a:ext>
            </a:extLst>
          </p:cNvPr>
          <p:cNvSpPr>
            <a:spLocks noGrp="1"/>
          </p:cNvSpPr>
          <p:nvPr>
            <p:ph type="title"/>
          </p:nvPr>
        </p:nvSpPr>
        <p:spPr/>
        <p:txBody>
          <a:bodyPr/>
          <a:lstStyle/>
          <a:p>
            <a:r>
              <a:rPr lang="en-US" sz="4400" dirty="0"/>
              <a:t>Regression testing</a:t>
            </a:r>
            <a:endParaRPr lang="en-US" dirty="0"/>
          </a:p>
        </p:txBody>
      </p:sp>
      <p:sp>
        <p:nvSpPr>
          <p:cNvPr id="3" name="Content Placeholder 2">
            <a:extLst>
              <a:ext uri="{FF2B5EF4-FFF2-40B4-BE49-F238E27FC236}">
                <a16:creationId xmlns:a16="http://schemas.microsoft.com/office/drawing/2014/main" id="{12D2F5C1-FFF3-FC96-BD01-38D8A5692938}"/>
              </a:ext>
            </a:extLst>
          </p:cNvPr>
          <p:cNvSpPr>
            <a:spLocks noGrp="1"/>
          </p:cNvSpPr>
          <p:nvPr>
            <p:ph idx="1"/>
          </p:nvPr>
        </p:nvSpPr>
        <p:spPr/>
        <p:txBody>
          <a:bodyPr>
            <a:normAutofit/>
          </a:bodyPr>
          <a:lstStyle/>
          <a:p>
            <a:r>
              <a:rPr lang="en-US" sz="1400" dirty="0"/>
              <a:t>Regression testing is a software testing practice focused on retesting </a:t>
            </a:r>
            <a:r>
              <a:rPr lang="en-US" sz="1400" dirty="0">
                <a:solidFill>
                  <a:srgbClr val="FFFF00"/>
                </a:solidFill>
              </a:rPr>
              <a:t>existing</a:t>
            </a:r>
            <a:r>
              <a:rPr lang="en-US" sz="1400" dirty="0"/>
              <a:t> </a:t>
            </a:r>
            <a:r>
              <a:rPr lang="en-US" sz="1400" dirty="0">
                <a:solidFill>
                  <a:srgbClr val="FFFF00"/>
                </a:solidFill>
              </a:rPr>
              <a:t>functionalities</a:t>
            </a:r>
            <a:r>
              <a:rPr lang="en-US" sz="1400" dirty="0"/>
              <a:t> of a software application to ensure that recent </a:t>
            </a:r>
            <a:r>
              <a:rPr lang="en-US" sz="1400" dirty="0">
                <a:solidFill>
                  <a:srgbClr val="FFFF00"/>
                </a:solidFill>
              </a:rPr>
              <a:t>code changes</a:t>
            </a:r>
            <a:r>
              <a:rPr lang="en-US" sz="1400" dirty="0"/>
              <a:t>, </a:t>
            </a:r>
            <a:r>
              <a:rPr lang="en-US" sz="1400" dirty="0">
                <a:solidFill>
                  <a:srgbClr val="FFFF00"/>
                </a:solidFill>
              </a:rPr>
              <a:t>updates</a:t>
            </a:r>
            <a:r>
              <a:rPr lang="en-US" sz="1400" dirty="0"/>
              <a:t>, or </a:t>
            </a:r>
            <a:r>
              <a:rPr lang="en-US" sz="1400" dirty="0">
                <a:solidFill>
                  <a:srgbClr val="FFFF00"/>
                </a:solidFill>
              </a:rPr>
              <a:t>enhancements</a:t>
            </a:r>
            <a:r>
              <a:rPr lang="en-US" sz="1400" dirty="0"/>
              <a:t> do not introduce new defects or regressions into the system.</a:t>
            </a:r>
          </a:p>
          <a:p>
            <a:r>
              <a:rPr lang="en-US" sz="1400" dirty="0"/>
              <a:t>It involves systematically rerunning previously conducted tests to validate that the software behaves as expected after modifications have been made.</a:t>
            </a:r>
          </a:p>
          <a:p>
            <a:r>
              <a:rPr lang="en-US" sz="1400" dirty="0"/>
              <a:t>The primary goal of regression testing is to maintain the </a:t>
            </a:r>
            <a:r>
              <a:rPr lang="en-US" sz="1400" dirty="0">
                <a:solidFill>
                  <a:srgbClr val="FFFF00"/>
                </a:solidFill>
              </a:rPr>
              <a:t>stability</a:t>
            </a:r>
            <a:r>
              <a:rPr lang="en-US" sz="1400" dirty="0"/>
              <a:t>, </a:t>
            </a:r>
            <a:r>
              <a:rPr lang="en-US" sz="1400" dirty="0">
                <a:solidFill>
                  <a:srgbClr val="FFFF00"/>
                </a:solidFill>
              </a:rPr>
              <a:t>reliability</a:t>
            </a:r>
            <a:r>
              <a:rPr lang="en-US" sz="1400" dirty="0"/>
              <a:t>, and </a:t>
            </a:r>
            <a:r>
              <a:rPr lang="en-US" sz="1400" dirty="0">
                <a:solidFill>
                  <a:srgbClr val="FFFF00"/>
                </a:solidFill>
              </a:rPr>
              <a:t>quality</a:t>
            </a:r>
            <a:r>
              <a:rPr lang="en-US" sz="1400" dirty="0"/>
              <a:t> of the software throughout its lifecycle, despite ongoing changes and updates.</a:t>
            </a:r>
          </a:p>
        </p:txBody>
      </p:sp>
    </p:spTree>
    <p:extLst>
      <p:ext uri="{BB962C8B-B14F-4D97-AF65-F5344CB8AC3E}">
        <p14:creationId xmlns:p14="http://schemas.microsoft.com/office/powerpoint/2010/main" val="66473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E339-7479-C162-23FA-F7C55CC16C0F}"/>
              </a:ext>
            </a:extLst>
          </p:cNvPr>
          <p:cNvSpPr>
            <a:spLocks noGrp="1"/>
          </p:cNvSpPr>
          <p:nvPr>
            <p:ph type="title"/>
          </p:nvPr>
        </p:nvSpPr>
        <p:spPr/>
        <p:txBody>
          <a:bodyPr/>
          <a:lstStyle/>
          <a:p>
            <a:r>
              <a:rPr lang="en-US" dirty="0"/>
              <a:t>When we do regression testing</a:t>
            </a:r>
          </a:p>
        </p:txBody>
      </p:sp>
      <p:sp>
        <p:nvSpPr>
          <p:cNvPr id="3" name="Content Placeholder 2">
            <a:extLst>
              <a:ext uri="{FF2B5EF4-FFF2-40B4-BE49-F238E27FC236}">
                <a16:creationId xmlns:a16="http://schemas.microsoft.com/office/drawing/2014/main" id="{3AFC7015-F01A-666C-12A1-F1A08A6A3520}"/>
              </a:ext>
            </a:extLst>
          </p:cNvPr>
          <p:cNvSpPr>
            <a:spLocks noGrp="1"/>
          </p:cNvSpPr>
          <p:nvPr>
            <p:ph idx="1"/>
          </p:nvPr>
        </p:nvSpPr>
        <p:spPr/>
        <p:txBody>
          <a:bodyPr>
            <a:normAutofit/>
          </a:bodyPr>
          <a:lstStyle/>
          <a:p>
            <a:r>
              <a:rPr lang="en-US" sz="1400" dirty="0">
                <a:solidFill>
                  <a:srgbClr val="FFFF00"/>
                </a:solidFill>
                <a:latin typeface="Tw Cen MT" panose="020B0602020104020603" pitchFamily="34" charset="0"/>
              </a:rPr>
              <a:t>After Code Changes</a:t>
            </a:r>
            <a:r>
              <a:rPr lang="en-US" sz="1400" dirty="0">
                <a:latin typeface="Tw Cen MT" panose="020B0602020104020603" pitchFamily="34" charset="0"/>
              </a:rPr>
              <a:t>: Regression testing is typically performed after any modifications, enhancements, or bug fixes have been made to the software codebase.</a:t>
            </a:r>
          </a:p>
          <a:p>
            <a:r>
              <a:rPr lang="en-US" sz="1400" dirty="0">
                <a:solidFill>
                  <a:srgbClr val="FFFF00"/>
                </a:solidFill>
                <a:latin typeface="Tw Cen MT" panose="020B0602020104020603" pitchFamily="34" charset="0"/>
              </a:rPr>
              <a:t>Before Releases</a:t>
            </a:r>
            <a:r>
              <a:rPr lang="en-US" sz="1400" dirty="0">
                <a:latin typeface="Tw Cen MT" panose="020B0602020104020603" pitchFamily="34" charset="0"/>
              </a:rPr>
              <a:t>: It's commonly executed before a new version or release of the software is deployed to production to ensure that new changes haven't introduced unintended side effects that could impact users.</a:t>
            </a:r>
          </a:p>
          <a:p>
            <a:r>
              <a:rPr lang="en-US" sz="1400" dirty="0">
                <a:solidFill>
                  <a:srgbClr val="FFFF00"/>
                </a:solidFill>
                <a:latin typeface="Tw Cen MT" panose="020B0602020104020603" pitchFamily="34" charset="0"/>
              </a:rPr>
              <a:t>Periodically</a:t>
            </a:r>
            <a:r>
              <a:rPr lang="en-US" sz="1400" dirty="0">
                <a:latin typeface="Tw Cen MT" panose="020B0602020104020603" pitchFamily="34" charset="0"/>
              </a:rPr>
              <a:t>: Even in the absence of specific changes, periodic regression testing may be performed as part of routine maintenance to catch any unforeseen issues that may have arisen over time.</a:t>
            </a:r>
          </a:p>
          <a:p>
            <a:r>
              <a:rPr lang="en-US" sz="1400" dirty="0">
                <a:solidFill>
                  <a:srgbClr val="FFFF00"/>
                </a:solidFill>
                <a:latin typeface="Tw Cen MT" panose="020B0602020104020603" pitchFamily="34" charset="0"/>
              </a:rPr>
              <a:t>Automated Builds/Integration</a:t>
            </a:r>
            <a:r>
              <a:rPr lang="en-US" sz="1400" dirty="0">
                <a:latin typeface="Tw Cen MT" panose="020B0602020104020603" pitchFamily="34" charset="0"/>
              </a:rPr>
              <a:t>: In continuous integration (CI) and continuous deployment (CD) environments, regression testing is often automated and triggered automatically after each code commit or integration to ensure that changes don't break existing functionality.</a:t>
            </a:r>
          </a:p>
          <a:p>
            <a:r>
              <a:rPr lang="en-US" sz="1400" dirty="0">
                <a:solidFill>
                  <a:srgbClr val="FFFF00"/>
                </a:solidFill>
                <a:latin typeface="Tw Cen MT" panose="020B0602020104020603" pitchFamily="34" charset="0"/>
              </a:rPr>
              <a:t>When Configuration Changes</a:t>
            </a:r>
            <a:r>
              <a:rPr lang="en-US" sz="1400" dirty="0">
                <a:latin typeface="Tw Cen MT" panose="020B0602020104020603" pitchFamily="34" charset="0"/>
              </a:rPr>
              <a:t>: Regression testing is necessary when there are changes in the configuration of the software environment, such as updates to the operating system, database, or third-party libraries.</a:t>
            </a:r>
          </a:p>
          <a:p>
            <a:endParaRPr lang="en-US" dirty="0"/>
          </a:p>
        </p:txBody>
      </p:sp>
    </p:spTree>
    <p:extLst>
      <p:ext uri="{BB962C8B-B14F-4D97-AF65-F5344CB8AC3E}">
        <p14:creationId xmlns:p14="http://schemas.microsoft.com/office/powerpoint/2010/main" val="296920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918C-31D6-59B7-BC7D-52DCA4D5DE07}"/>
              </a:ext>
            </a:extLst>
          </p:cNvPr>
          <p:cNvSpPr>
            <a:spLocks noGrp="1"/>
          </p:cNvSpPr>
          <p:nvPr>
            <p:ph type="title"/>
          </p:nvPr>
        </p:nvSpPr>
        <p:spPr/>
        <p:txBody>
          <a:bodyPr/>
          <a:lstStyle/>
          <a:p>
            <a:r>
              <a:rPr lang="en-US" dirty="0"/>
              <a:t>How to run Regression testing</a:t>
            </a:r>
          </a:p>
        </p:txBody>
      </p:sp>
      <p:sp>
        <p:nvSpPr>
          <p:cNvPr id="3" name="Content Placeholder 2">
            <a:extLst>
              <a:ext uri="{FF2B5EF4-FFF2-40B4-BE49-F238E27FC236}">
                <a16:creationId xmlns:a16="http://schemas.microsoft.com/office/drawing/2014/main" id="{1AF1C37F-3862-9BDD-5A89-DC288445CC98}"/>
              </a:ext>
            </a:extLst>
          </p:cNvPr>
          <p:cNvSpPr>
            <a:spLocks noGrp="1"/>
          </p:cNvSpPr>
          <p:nvPr>
            <p:ph idx="1"/>
          </p:nvPr>
        </p:nvSpPr>
        <p:spPr/>
        <p:txBody>
          <a:bodyPr>
            <a:normAutofit fontScale="47500" lnSpcReduction="20000"/>
          </a:bodyPr>
          <a:lstStyle/>
          <a:p>
            <a:pPr>
              <a:buFont typeface="Wingdings" panose="05000000000000000000" pitchFamily="2" charset="2"/>
              <a:buChar char="v"/>
            </a:pPr>
            <a:r>
              <a:rPr lang="en-US" sz="2500" dirty="0">
                <a:solidFill>
                  <a:srgbClr val="FFFF00"/>
                </a:solidFill>
                <a:latin typeface="Tw Cen MT" panose="020B0602020104020603" pitchFamily="34" charset="0"/>
              </a:rPr>
              <a:t>Identify Regression Test Cases</a:t>
            </a:r>
            <a:r>
              <a:rPr lang="en-US" sz="2500" dirty="0">
                <a:latin typeface="Tw Cen MT" panose="020B0602020104020603" pitchFamily="34" charset="0"/>
              </a:rPr>
              <a:t>: Review existing test cases to determine which ones are relevant for regression testing. Focus on test cases covering critical features, frequently used functionalities, and areas likely to be impacted by recent changes.</a:t>
            </a:r>
          </a:p>
          <a:p>
            <a:pPr>
              <a:buFont typeface="Wingdings" panose="05000000000000000000" pitchFamily="2" charset="2"/>
              <a:buChar char="v"/>
            </a:pPr>
            <a:r>
              <a:rPr lang="en-US" sz="2500" dirty="0">
                <a:solidFill>
                  <a:srgbClr val="FFFF00"/>
                </a:solidFill>
                <a:latin typeface="Tw Cen MT" panose="020B0602020104020603" pitchFamily="34" charset="0"/>
              </a:rPr>
              <a:t>Prioritize Test Cases</a:t>
            </a:r>
            <a:r>
              <a:rPr lang="en-US" sz="2500" dirty="0">
                <a:latin typeface="Tw Cen MT" panose="020B0602020104020603" pitchFamily="34" charset="0"/>
              </a:rPr>
              <a:t>: Prioritize the identified test cases based on factors such as the criticality of the functionality, frequency of use, and the extent of changes made. This helps allocate resources effectively and ensures that the most critical areas are thoroughly tested.</a:t>
            </a:r>
          </a:p>
          <a:p>
            <a:pPr>
              <a:buFont typeface="Wingdings" panose="05000000000000000000" pitchFamily="2" charset="2"/>
              <a:buChar char="v"/>
            </a:pPr>
            <a:r>
              <a:rPr lang="en-US" sz="2500" dirty="0">
                <a:solidFill>
                  <a:srgbClr val="FFFF00"/>
                </a:solidFill>
                <a:latin typeface="Tw Cen MT" panose="020B0602020104020603" pitchFamily="34" charset="0"/>
              </a:rPr>
              <a:t>Select Regression Testing Techniques</a:t>
            </a:r>
            <a:r>
              <a:rPr lang="en-US" sz="2500" dirty="0">
                <a:latin typeface="Tw Cen MT" panose="020B0602020104020603" pitchFamily="34" charset="0"/>
              </a:rPr>
              <a:t>: Choose appropriate regression testing techniques based on the nature of changes made. Techniques include retest all, selective retest, prioritized regression testing, and automated regression testing.</a:t>
            </a:r>
          </a:p>
          <a:p>
            <a:pPr>
              <a:buFont typeface="Wingdings" panose="05000000000000000000" pitchFamily="2" charset="2"/>
              <a:buChar char="v"/>
            </a:pPr>
            <a:r>
              <a:rPr lang="en-US" sz="2500" dirty="0">
                <a:solidFill>
                  <a:srgbClr val="FFFF00"/>
                </a:solidFill>
                <a:latin typeface="Tw Cen MT" panose="020B0602020104020603" pitchFamily="34" charset="0"/>
              </a:rPr>
              <a:t>Prepare Test Environment</a:t>
            </a:r>
            <a:r>
              <a:rPr lang="en-US" sz="2500" dirty="0">
                <a:latin typeface="Tw Cen MT" panose="020B0602020104020603" pitchFamily="34" charset="0"/>
              </a:rPr>
              <a:t>: Set up the test environment to mirror the production environment as closely as possible. Ensure that all necessary hardware, software, configurations, and test data are in place.</a:t>
            </a:r>
          </a:p>
          <a:p>
            <a:pPr>
              <a:buFont typeface="Wingdings" panose="05000000000000000000" pitchFamily="2" charset="2"/>
              <a:buChar char="v"/>
            </a:pPr>
            <a:r>
              <a:rPr lang="en-US" sz="2500" dirty="0">
                <a:solidFill>
                  <a:srgbClr val="FFFF00"/>
                </a:solidFill>
                <a:latin typeface="Tw Cen MT" panose="020B0602020104020603" pitchFamily="34" charset="0"/>
              </a:rPr>
              <a:t>Execute Regression Test Cases</a:t>
            </a:r>
            <a:r>
              <a:rPr lang="en-US" sz="2500" dirty="0">
                <a:latin typeface="Tw Cen MT" panose="020B0602020104020603" pitchFamily="34" charset="0"/>
              </a:rPr>
              <a:t>: Execute the selected regression test cases according to the prioritized order. Ensure that each test case is executed rigorously and thoroughly. Record test results, including any defects found.</a:t>
            </a:r>
          </a:p>
          <a:p>
            <a:pPr>
              <a:buFont typeface="Wingdings" panose="05000000000000000000" pitchFamily="2" charset="2"/>
              <a:buChar char="v"/>
            </a:pPr>
            <a:r>
              <a:rPr lang="en-US" sz="2500" dirty="0">
                <a:solidFill>
                  <a:srgbClr val="FFFF00"/>
                </a:solidFill>
                <a:latin typeface="Tw Cen MT" panose="020B0602020104020603" pitchFamily="34" charset="0"/>
              </a:rPr>
              <a:t>Analyze Test Results</a:t>
            </a:r>
            <a:r>
              <a:rPr lang="en-US" sz="2500" dirty="0">
                <a:latin typeface="Tw Cen MT" panose="020B0602020104020603" pitchFamily="34" charset="0"/>
              </a:rPr>
              <a:t>: Analyze the test results to identify any discrepancies or deviations from expected behavior. Document any new defects or regressions discovered during regression testing.</a:t>
            </a:r>
          </a:p>
          <a:p>
            <a:pPr>
              <a:buFont typeface="Wingdings" panose="05000000000000000000" pitchFamily="2" charset="2"/>
              <a:buChar char="v"/>
            </a:pPr>
            <a:r>
              <a:rPr lang="en-US" sz="2500" dirty="0">
                <a:solidFill>
                  <a:srgbClr val="FFFF00"/>
                </a:solidFill>
                <a:latin typeface="Tw Cen MT" panose="020B0602020104020603" pitchFamily="34" charset="0"/>
              </a:rPr>
              <a:t>Report Defects</a:t>
            </a:r>
            <a:r>
              <a:rPr lang="en-US" sz="2500" dirty="0">
                <a:latin typeface="Tw Cen MT" panose="020B0602020104020603" pitchFamily="34" charset="0"/>
              </a:rPr>
              <a:t>: Report any defects or regressions identified during regression testing in a defect tracking system. Provide detailed information about each defect, including steps to reproduce, severity, and priority.</a:t>
            </a:r>
          </a:p>
          <a:p>
            <a:pPr>
              <a:buFont typeface="Wingdings" panose="05000000000000000000" pitchFamily="2" charset="2"/>
              <a:buChar char="v"/>
            </a:pPr>
            <a:r>
              <a:rPr lang="en-US" sz="2500" dirty="0">
                <a:solidFill>
                  <a:srgbClr val="FFFF00"/>
                </a:solidFill>
                <a:latin typeface="Tw Cen MT" panose="020B0602020104020603" pitchFamily="34" charset="0"/>
              </a:rPr>
              <a:t>Regression Test Automation</a:t>
            </a:r>
            <a:r>
              <a:rPr lang="en-US" sz="2500" dirty="0">
                <a:latin typeface="Tw Cen MT" panose="020B0602020104020603" pitchFamily="34" charset="0"/>
              </a:rPr>
              <a:t>: Consider automating regression test cases to improve efficiency and effectiveness. Automated tests can be run repeatedly, saving time and effort in future regression testing cycles.</a:t>
            </a:r>
          </a:p>
          <a:p>
            <a:pPr>
              <a:buFont typeface="Wingdings" panose="05000000000000000000" pitchFamily="2" charset="2"/>
              <a:buChar char="v"/>
            </a:pPr>
            <a:r>
              <a:rPr lang="en-US" sz="2500" dirty="0">
                <a:solidFill>
                  <a:srgbClr val="FFFF00"/>
                </a:solidFill>
                <a:latin typeface="Tw Cen MT" panose="020B0602020104020603" pitchFamily="34" charset="0"/>
              </a:rPr>
              <a:t>Validate Fixes</a:t>
            </a:r>
            <a:r>
              <a:rPr lang="en-US" sz="2500" dirty="0">
                <a:latin typeface="Tw Cen MT" panose="020B0602020104020603" pitchFamily="34" charset="0"/>
              </a:rPr>
              <a:t>: If any defects are found during regression testing, validate fixes by retesting the affected areas to ensure that the issues have been resolved satisfactorily.</a:t>
            </a:r>
          </a:p>
          <a:p>
            <a:endParaRPr lang="en-US" dirty="0"/>
          </a:p>
          <a:p>
            <a:endParaRPr lang="en-US" dirty="0"/>
          </a:p>
        </p:txBody>
      </p:sp>
    </p:spTree>
    <p:extLst>
      <p:ext uri="{BB962C8B-B14F-4D97-AF65-F5344CB8AC3E}">
        <p14:creationId xmlns:p14="http://schemas.microsoft.com/office/powerpoint/2010/main" val="41615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A562-9C51-BBF5-E4DB-C8C2903B7519}"/>
              </a:ext>
            </a:extLst>
          </p:cNvPr>
          <p:cNvSpPr>
            <a:spLocks noGrp="1"/>
          </p:cNvSpPr>
          <p:nvPr>
            <p:ph type="title"/>
          </p:nvPr>
        </p:nvSpPr>
        <p:spPr/>
        <p:txBody>
          <a:bodyPr/>
          <a:lstStyle/>
          <a:p>
            <a:r>
              <a:rPr lang="en-US" dirty="0"/>
              <a:t>Regression Types</a:t>
            </a:r>
          </a:p>
        </p:txBody>
      </p:sp>
      <p:sp>
        <p:nvSpPr>
          <p:cNvPr id="3" name="Content Placeholder 2">
            <a:extLst>
              <a:ext uri="{FF2B5EF4-FFF2-40B4-BE49-F238E27FC236}">
                <a16:creationId xmlns:a16="http://schemas.microsoft.com/office/drawing/2014/main" id="{F9636565-3174-0730-943B-E6F57F7E18B2}"/>
              </a:ext>
            </a:extLst>
          </p:cNvPr>
          <p:cNvSpPr>
            <a:spLocks noGrp="1"/>
          </p:cNvSpPr>
          <p:nvPr>
            <p:ph idx="1"/>
          </p:nvPr>
        </p:nvSpPr>
        <p:spPr/>
        <p:txBody>
          <a:bodyPr>
            <a:normAutofit fontScale="70000" lnSpcReduction="20000"/>
          </a:bodyPr>
          <a:lstStyle/>
          <a:p>
            <a:pPr>
              <a:buFont typeface="Wingdings" panose="05000000000000000000" pitchFamily="2" charset="2"/>
              <a:buChar char="v"/>
            </a:pPr>
            <a:r>
              <a:rPr lang="en-US" dirty="0"/>
              <a:t>Unit Regression Testing:</a:t>
            </a:r>
          </a:p>
          <a:p>
            <a:pPr lvl="1">
              <a:buFont typeface="Wingdings" panose="05000000000000000000" pitchFamily="2" charset="2"/>
              <a:buChar char="v"/>
            </a:pPr>
            <a:r>
              <a:rPr lang="en-US" dirty="0"/>
              <a:t>   Focuses on testing individual units or modules of the software.</a:t>
            </a:r>
          </a:p>
          <a:p>
            <a:pPr lvl="1">
              <a:buFont typeface="Wingdings" panose="05000000000000000000" pitchFamily="2" charset="2"/>
              <a:buChar char="v"/>
            </a:pPr>
            <a:r>
              <a:rPr lang="en-US" dirty="0"/>
              <a:t>   Ensures that changes made to a specific unit do not break its existing functionality.</a:t>
            </a:r>
          </a:p>
          <a:p>
            <a:pPr lvl="1">
              <a:buFont typeface="Wingdings" panose="05000000000000000000" pitchFamily="2" charset="2"/>
              <a:buChar char="v"/>
            </a:pPr>
            <a:r>
              <a:rPr lang="en-US" dirty="0"/>
              <a:t>   Typically automated and integrated into the development process.</a:t>
            </a:r>
          </a:p>
          <a:p>
            <a:pPr>
              <a:buFont typeface="Wingdings" panose="05000000000000000000" pitchFamily="2" charset="2"/>
              <a:buChar char="v"/>
            </a:pPr>
            <a:endParaRPr lang="en-US" dirty="0"/>
          </a:p>
          <a:p>
            <a:pPr>
              <a:buFont typeface="Wingdings" panose="05000000000000000000" pitchFamily="2" charset="2"/>
              <a:buChar char="v"/>
            </a:pPr>
            <a:r>
              <a:rPr lang="en-US" dirty="0"/>
              <a:t>Module Regression Testing:</a:t>
            </a:r>
          </a:p>
          <a:p>
            <a:pPr lvl="1">
              <a:buFont typeface="Wingdings" panose="05000000000000000000" pitchFamily="2" charset="2"/>
              <a:buChar char="v"/>
            </a:pPr>
            <a:r>
              <a:rPr lang="en-US" dirty="0"/>
              <a:t>   Selectively retests only the areas of the software that are impacted by recent changes.</a:t>
            </a:r>
          </a:p>
          <a:p>
            <a:pPr lvl="1">
              <a:buFont typeface="Wingdings" panose="05000000000000000000" pitchFamily="2" charset="2"/>
              <a:buChar char="v"/>
            </a:pPr>
            <a:r>
              <a:rPr lang="en-US" dirty="0"/>
              <a:t>   Test cases are chosen based on the modified code, affected functionalities, or related dependencies.</a:t>
            </a:r>
          </a:p>
          <a:p>
            <a:pPr lvl="1">
              <a:buFont typeface="Wingdings" panose="05000000000000000000" pitchFamily="2" charset="2"/>
              <a:buChar char="v"/>
            </a:pPr>
            <a:r>
              <a:rPr lang="en-US" dirty="0"/>
              <a:t>   Helps save time and resources compared to retesting the entire application.</a:t>
            </a:r>
          </a:p>
          <a:p>
            <a:pPr>
              <a:buFont typeface="Wingdings" panose="05000000000000000000" pitchFamily="2" charset="2"/>
              <a:buChar char="v"/>
            </a:pPr>
            <a:endParaRPr lang="en-US" dirty="0"/>
          </a:p>
          <a:p>
            <a:pPr>
              <a:buFont typeface="Wingdings" panose="05000000000000000000" pitchFamily="2" charset="2"/>
              <a:buChar char="v"/>
            </a:pPr>
            <a:r>
              <a:rPr lang="en-US" dirty="0"/>
              <a:t>Full Regression Testing:</a:t>
            </a:r>
          </a:p>
          <a:p>
            <a:pPr lvl="1">
              <a:buFont typeface="Wingdings" panose="05000000000000000000" pitchFamily="2" charset="2"/>
              <a:buChar char="v"/>
            </a:pPr>
            <a:r>
              <a:rPr lang="en-US" dirty="0"/>
              <a:t>   Involves retesting the entire application, regardless of the nature or scope of changes made.</a:t>
            </a:r>
          </a:p>
          <a:p>
            <a:pPr lvl="1">
              <a:buFont typeface="Wingdings" panose="05000000000000000000" pitchFamily="2" charset="2"/>
              <a:buChar char="v"/>
            </a:pPr>
            <a:r>
              <a:rPr lang="en-US" dirty="0"/>
              <a:t>   Ensures comprehensive validation of all functionalities to detect any unintended side effects.</a:t>
            </a:r>
          </a:p>
          <a:p>
            <a:pPr lvl="1">
              <a:buFont typeface="Wingdings" panose="05000000000000000000" pitchFamily="2" charset="2"/>
              <a:buChar char="v"/>
            </a:pPr>
            <a:r>
              <a:rPr lang="en-US" dirty="0"/>
              <a:t>   Time-consuming and resource-intensive but provides maximum assurance of software quality.</a:t>
            </a:r>
          </a:p>
        </p:txBody>
      </p:sp>
    </p:spTree>
    <p:extLst>
      <p:ext uri="{BB962C8B-B14F-4D97-AF65-F5344CB8AC3E}">
        <p14:creationId xmlns:p14="http://schemas.microsoft.com/office/powerpoint/2010/main" val="346732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27CF-E9BC-E6CE-8DCF-001379C86E66}"/>
              </a:ext>
            </a:extLst>
          </p:cNvPr>
          <p:cNvSpPr>
            <a:spLocks noGrp="1"/>
          </p:cNvSpPr>
          <p:nvPr>
            <p:ph type="title"/>
          </p:nvPr>
        </p:nvSpPr>
        <p:spPr/>
        <p:txBody>
          <a:bodyPr/>
          <a:lstStyle/>
          <a:p>
            <a:r>
              <a:rPr lang="en-US" dirty="0"/>
              <a:t>Re-testing</a:t>
            </a:r>
          </a:p>
        </p:txBody>
      </p:sp>
      <p:sp>
        <p:nvSpPr>
          <p:cNvPr id="3" name="Content Placeholder 2">
            <a:extLst>
              <a:ext uri="{FF2B5EF4-FFF2-40B4-BE49-F238E27FC236}">
                <a16:creationId xmlns:a16="http://schemas.microsoft.com/office/drawing/2014/main" id="{F60D7B56-F577-4DEA-3385-5FE6244AE51B}"/>
              </a:ext>
            </a:extLst>
          </p:cNvPr>
          <p:cNvSpPr>
            <a:spLocks noGrp="1"/>
          </p:cNvSpPr>
          <p:nvPr>
            <p:ph idx="1"/>
          </p:nvPr>
        </p:nvSpPr>
        <p:spPr>
          <a:xfrm>
            <a:off x="875201" y="1331259"/>
            <a:ext cx="9715044" cy="5172178"/>
          </a:xfrm>
        </p:spPr>
        <p:txBody>
          <a:bodyPr>
            <a:normAutofit/>
          </a:bodyPr>
          <a:lstStyle/>
          <a:p>
            <a:r>
              <a:rPr lang="en-US" sz="1500" dirty="0"/>
              <a:t>Retesting refers to the process of running tests on software or systems that have previously undergone testing, typically to ensure that defects or issues have been resolved or to verify that changes made to the system do not adversely affect its functionality. </a:t>
            </a:r>
          </a:p>
          <a:p>
            <a:r>
              <a:rPr lang="en-US" sz="1500" dirty="0"/>
              <a:t>Benefits of retesting include:</a:t>
            </a:r>
          </a:p>
          <a:p>
            <a:pPr lvl="1"/>
            <a:r>
              <a:rPr lang="en-US" sz="1500" dirty="0"/>
              <a:t>1. </a:t>
            </a:r>
            <a:r>
              <a:rPr lang="en-US" sz="1500" dirty="0">
                <a:solidFill>
                  <a:srgbClr val="FFFF00"/>
                </a:solidFill>
              </a:rPr>
              <a:t>Bug Verification</a:t>
            </a:r>
            <a:r>
              <a:rPr lang="en-US" sz="1500" dirty="0"/>
              <a:t>: Confirming that reported defects have been fixed and verifying that the fixes are effective.</a:t>
            </a:r>
          </a:p>
          <a:p>
            <a:pPr lvl="1"/>
            <a:r>
              <a:rPr lang="en-US" sz="1500" dirty="0"/>
              <a:t>2. </a:t>
            </a:r>
            <a:r>
              <a:rPr lang="en-US" sz="1500" dirty="0">
                <a:solidFill>
                  <a:srgbClr val="FFFF00"/>
                </a:solidFill>
              </a:rPr>
              <a:t>Regression Testing</a:t>
            </a:r>
            <a:r>
              <a:rPr lang="en-US" sz="1500" dirty="0"/>
              <a:t>: Ensuring that changes made to the software haven't introduced new defects or caused unintended side effects.</a:t>
            </a:r>
          </a:p>
          <a:p>
            <a:pPr lvl="1"/>
            <a:r>
              <a:rPr lang="en-US" sz="1500" dirty="0"/>
              <a:t>3. </a:t>
            </a:r>
            <a:r>
              <a:rPr lang="en-US" sz="1500" dirty="0">
                <a:solidFill>
                  <a:srgbClr val="FFFF00"/>
                </a:solidFill>
              </a:rPr>
              <a:t>Quality Assurance</a:t>
            </a:r>
            <a:r>
              <a:rPr lang="en-US" sz="1500" dirty="0"/>
              <a:t>: Enhancing the overall quality of the software by identifying and addressing any remaining issues.</a:t>
            </a:r>
          </a:p>
          <a:p>
            <a:pPr lvl="1"/>
            <a:r>
              <a:rPr lang="en-US" sz="1500" dirty="0"/>
              <a:t>4. </a:t>
            </a:r>
            <a:r>
              <a:rPr lang="en-US" sz="1500" dirty="0">
                <a:solidFill>
                  <a:srgbClr val="FFFF00"/>
                </a:solidFill>
              </a:rPr>
              <a:t>Risk Reduction</a:t>
            </a:r>
            <a:r>
              <a:rPr lang="en-US" sz="1500" dirty="0"/>
              <a:t>: Minimizing the risk of deploying software with unresolved defects or introducing new defects due to changes.</a:t>
            </a:r>
          </a:p>
          <a:p>
            <a:pPr lvl="1"/>
            <a:r>
              <a:rPr lang="en-US" sz="1500" dirty="0"/>
              <a:t>5. </a:t>
            </a:r>
            <a:r>
              <a:rPr lang="en-US" sz="1500" dirty="0">
                <a:solidFill>
                  <a:srgbClr val="FFFF00"/>
                </a:solidFill>
              </a:rPr>
              <a:t>Customer Satisfaction</a:t>
            </a:r>
            <a:r>
              <a:rPr lang="en-US" sz="1500" dirty="0"/>
              <a:t>: Improving customer satisfaction by delivering software that meets or exceeds expectations in terms of functionality and reliability.</a:t>
            </a:r>
          </a:p>
          <a:p>
            <a:pPr lvl="1"/>
            <a:r>
              <a:rPr lang="en-US" sz="1500" dirty="0"/>
              <a:t>6. </a:t>
            </a:r>
            <a:r>
              <a:rPr lang="en-US" sz="1500" dirty="0">
                <a:solidFill>
                  <a:srgbClr val="FFFF00"/>
                </a:solidFill>
              </a:rPr>
              <a:t>Cost Savings</a:t>
            </a:r>
            <a:r>
              <a:rPr lang="en-US" sz="1500" dirty="0"/>
              <a:t>: Identifying and fixing defects earlier in the development process can reduce the cost of fixing them later, when they are typically more expensive to address.</a:t>
            </a:r>
          </a:p>
          <a:p>
            <a:endParaRPr lang="en-US" dirty="0"/>
          </a:p>
        </p:txBody>
      </p:sp>
    </p:spTree>
    <p:extLst>
      <p:ext uri="{BB962C8B-B14F-4D97-AF65-F5344CB8AC3E}">
        <p14:creationId xmlns:p14="http://schemas.microsoft.com/office/powerpoint/2010/main" val="396079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D74E-5710-39A0-DDCC-2F4EC19352BA}"/>
              </a:ext>
            </a:extLst>
          </p:cNvPr>
          <p:cNvSpPr>
            <a:spLocks noGrp="1"/>
          </p:cNvSpPr>
          <p:nvPr>
            <p:ph type="title"/>
          </p:nvPr>
        </p:nvSpPr>
        <p:spPr/>
        <p:txBody>
          <a:bodyPr/>
          <a:lstStyle/>
          <a:p>
            <a:r>
              <a:rPr lang="en-US" sz="4400" dirty="0"/>
              <a:t>Smoke testing</a:t>
            </a:r>
            <a:endParaRPr lang="en-US" dirty="0"/>
          </a:p>
        </p:txBody>
      </p:sp>
      <p:sp>
        <p:nvSpPr>
          <p:cNvPr id="3" name="Content Placeholder 2">
            <a:extLst>
              <a:ext uri="{FF2B5EF4-FFF2-40B4-BE49-F238E27FC236}">
                <a16:creationId xmlns:a16="http://schemas.microsoft.com/office/drawing/2014/main" id="{E3390D28-3A06-5F8D-F578-3A4DEAD06352}"/>
              </a:ext>
            </a:extLst>
          </p:cNvPr>
          <p:cNvSpPr>
            <a:spLocks noGrp="1"/>
          </p:cNvSpPr>
          <p:nvPr>
            <p:ph idx="1"/>
          </p:nvPr>
        </p:nvSpPr>
        <p:spPr>
          <a:xfrm>
            <a:off x="531812" y="1207098"/>
            <a:ext cx="11363008" cy="4195481"/>
          </a:xfrm>
        </p:spPr>
        <p:txBody>
          <a:bodyPr>
            <a:noAutofit/>
          </a:bodyPr>
          <a:lstStyle/>
          <a:p>
            <a:r>
              <a:rPr lang="en-US" sz="1400" dirty="0"/>
              <a:t>Smoke testing, also known as build verification testing or sanity testing, is a preliminary testing phase applied to a software build or release. Its primary objective is to determine whether the build is stable enough for further, more comprehensive testing. </a:t>
            </a:r>
          </a:p>
          <a:p>
            <a:r>
              <a:rPr lang="en-US" sz="1400" dirty="0"/>
              <a:t>Smoke testing typically involves executing a set of basic tests that cover the most critical functionalities of the software. These tests are designed to quickly assess whether the key features of the application are functioning correctly. Smoke tests are usually automated and can be run swiftly after a build is completed.</a:t>
            </a:r>
          </a:p>
          <a:p>
            <a:r>
              <a:rPr lang="en-US" sz="1400" dirty="0"/>
              <a:t>When to conduct smoke testing:</a:t>
            </a:r>
          </a:p>
          <a:p>
            <a:pPr lvl="1"/>
            <a:r>
              <a:rPr lang="en-US" sz="1200" dirty="0"/>
              <a:t>1. </a:t>
            </a:r>
            <a:r>
              <a:rPr lang="en-US" sz="1200" dirty="0">
                <a:solidFill>
                  <a:srgbClr val="FFFF00"/>
                </a:solidFill>
              </a:rPr>
              <a:t>After each build</a:t>
            </a:r>
            <a:r>
              <a:rPr lang="en-US" sz="1200" dirty="0"/>
              <a:t>: Smoke testing is performed after every build to ensure that fundamental functionalities are intact before proceeding with more extensive testing. This helps in catching major issues early in the development process.</a:t>
            </a:r>
          </a:p>
          <a:p>
            <a:pPr lvl="1"/>
            <a:r>
              <a:rPr lang="en-US" sz="1200" dirty="0"/>
              <a:t>2. </a:t>
            </a:r>
            <a:r>
              <a:rPr lang="en-US" sz="1200" dirty="0">
                <a:solidFill>
                  <a:srgbClr val="FFFF00"/>
                </a:solidFill>
              </a:rPr>
              <a:t>Before comprehensive testing</a:t>
            </a:r>
            <a:r>
              <a:rPr lang="en-US" sz="1200" dirty="0"/>
              <a:t>: Before initiating comprehensive testing such as regression testing or system testing, smoke testing is conducted to ensure that the build is stable enough to withstand more rigorous testing.</a:t>
            </a:r>
          </a:p>
          <a:p>
            <a:pPr lvl="1"/>
            <a:r>
              <a:rPr lang="en-US" sz="1200" dirty="0"/>
              <a:t>3. </a:t>
            </a:r>
            <a:r>
              <a:rPr lang="en-US" sz="1200" dirty="0">
                <a:solidFill>
                  <a:srgbClr val="FFFF00"/>
                </a:solidFill>
              </a:rPr>
              <a:t>After integration</a:t>
            </a:r>
            <a:r>
              <a:rPr lang="en-US" sz="1200" dirty="0"/>
              <a:t>: If multiple modules or components are integrated to form a build, smoke testing is done to verify that the integration has not introduced any critical defects.</a:t>
            </a:r>
          </a:p>
          <a:p>
            <a:pPr lvl="1"/>
            <a:r>
              <a:rPr lang="en-US" sz="1200" dirty="0"/>
              <a:t>4. </a:t>
            </a:r>
            <a:r>
              <a:rPr lang="en-US" sz="1200" dirty="0">
                <a:solidFill>
                  <a:srgbClr val="FFFF00"/>
                </a:solidFill>
              </a:rPr>
              <a:t>Before release</a:t>
            </a:r>
            <a:r>
              <a:rPr lang="en-US" sz="1200" dirty="0"/>
              <a:t>: Smoke testing is often performed before releasing a software build to production or to clients, ensuring that the release is stable and reliable.</a:t>
            </a:r>
          </a:p>
          <a:p>
            <a:pPr lvl="1"/>
            <a:r>
              <a:rPr lang="en-US" sz="1200" dirty="0"/>
              <a:t>In summary, smoke testing serves as a quick and initial check to ensure that the basic functionalities of the software are working as expected, providing confidence to proceed with further testing and development activities.</a:t>
            </a:r>
          </a:p>
        </p:txBody>
      </p:sp>
    </p:spTree>
    <p:extLst>
      <p:ext uri="{BB962C8B-B14F-4D97-AF65-F5344CB8AC3E}">
        <p14:creationId xmlns:p14="http://schemas.microsoft.com/office/powerpoint/2010/main" val="148940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F2BC-95D0-6F5B-19DE-3083B1C20FCB}"/>
              </a:ext>
            </a:extLst>
          </p:cNvPr>
          <p:cNvSpPr>
            <a:spLocks noGrp="1"/>
          </p:cNvSpPr>
          <p:nvPr>
            <p:ph type="title"/>
          </p:nvPr>
        </p:nvSpPr>
        <p:spPr/>
        <p:txBody>
          <a:bodyPr/>
          <a:lstStyle/>
          <a:p>
            <a:r>
              <a:rPr lang="en-US" dirty="0"/>
              <a:t>Sanity testing</a:t>
            </a:r>
          </a:p>
        </p:txBody>
      </p:sp>
      <p:sp>
        <p:nvSpPr>
          <p:cNvPr id="3" name="Content Placeholder 2">
            <a:extLst>
              <a:ext uri="{FF2B5EF4-FFF2-40B4-BE49-F238E27FC236}">
                <a16:creationId xmlns:a16="http://schemas.microsoft.com/office/drawing/2014/main" id="{6D64FB7D-A49C-AD8F-5F53-BE8337695C1C}"/>
              </a:ext>
            </a:extLst>
          </p:cNvPr>
          <p:cNvSpPr>
            <a:spLocks noGrp="1"/>
          </p:cNvSpPr>
          <p:nvPr>
            <p:ph idx="1"/>
          </p:nvPr>
        </p:nvSpPr>
        <p:spPr>
          <a:xfrm>
            <a:off x="585152" y="1252818"/>
            <a:ext cx="10753408" cy="4195481"/>
          </a:xfrm>
        </p:spPr>
        <p:txBody>
          <a:bodyPr>
            <a:normAutofit fontScale="70000" lnSpcReduction="20000"/>
          </a:bodyPr>
          <a:lstStyle/>
          <a:p>
            <a:r>
              <a:rPr lang="en-US" dirty="0"/>
              <a:t>Sanity testing, also known as sanity checking or sanity verification, is a type of software testing that aims to quickly evaluate whether a specific set of functionalities or changes in a software application are working as expected after a minor change or a bug fix. It is not intended to be exhaustive; rather, it focuses on verifying that the critical functionalities of the system are still intact and haven't been adversely affected by the recent changes.</a:t>
            </a:r>
          </a:p>
          <a:p>
            <a:r>
              <a:rPr lang="en-US" dirty="0"/>
              <a:t>Sanity testing is typically performed when:</a:t>
            </a:r>
          </a:p>
          <a:p>
            <a:pPr lvl="1"/>
            <a:r>
              <a:rPr lang="en-US" dirty="0">
                <a:solidFill>
                  <a:srgbClr val="FFFF00"/>
                </a:solidFill>
              </a:rPr>
              <a:t>Minor Changes are Made</a:t>
            </a:r>
            <a:r>
              <a:rPr lang="en-US" dirty="0"/>
              <a:t>: After making minor modifications to the software, such as bug fixes or small enhancements, sanity testing helps ensure that the core functionalities remain unaffected.</a:t>
            </a:r>
          </a:p>
          <a:p>
            <a:pPr lvl="1"/>
            <a:r>
              <a:rPr lang="en-US" dirty="0">
                <a:solidFill>
                  <a:srgbClr val="FFFF00"/>
                </a:solidFill>
              </a:rPr>
              <a:t>Build Verification</a:t>
            </a:r>
            <a:r>
              <a:rPr lang="en-US" dirty="0"/>
              <a:t>: Before conducting more comprehensive testing, such as regression testing or full functional testing, sanity testing can quickly check whether the software build is stable enough to proceed with further testing.</a:t>
            </a:r>
          </a:p>
          <a:p>
            <a:pPr lvl="1"/>
            <a:r>
              <a:rPr lang="en-US" dirty="0">
                <a:solidFill>
                  <a:srgbClr val="FFFF00"/>
                </a:solidFill>
              </a:rPr>
              <a:t>Integration Testing</a:t>
            </a:r>
            <a:r>
              <a:rPr lang="en-US" dirty="0"/>
              <a:t>: After integrating different components or modules of the software, sanity testing can be used to verify that the integration hasn't caused any major issues. </a:t>
            </a:r>
          </a:p>
          <a:p>
            <a:pPr lvl="1"/>
            <a:r>
              <a:rPr lang="en-US" dirty="0">
                <a:solidFill>
                  <a:srgbClr val="FFFF00"/>
                </a:solidFill>
              </a:rPr>
              <a:t>Critical Fixes</a:t>
            </a:r>
            <a:r>
              <a:rPr lang="en-US" dirty="0"/>
              <a:t>: When critical defects are fixed, sanity testing ensures that the most critical functionalities related to the fixed defects are working as expected.</a:t>
            </a:r>
          </a:p>
          <a:p>
            <a:pPr lvl="1"/>
            <a:r>
              <a:rPr lang="en-US" dirty="0">
                <a:solidFill>
                  <a:srgbClr val="FFFF00"/>
                </a:solidFill>
              </a:rPr>
              <a:t>Pre-release</a:t>
            </a:r>
            <a:r>
              <a:rPr lang="en-US" dirty="0"/>
              <a:t>: Prior to releasing a software build to stakeholders or customers, sanity testing can provide confidence that the critical functionalities are functioning properly, helping to avoid embarrassing or critical issues in production.</a:t>
            </a:r>
          </a:p>
          <a:p>
            <a:r>
              <a:rPr lang="en-US" dirty="0"/>
              <a:t>Overall, sanity testing helps in ensuring that the software is stable and ready for more comprehensive testing or release. It provides a quick check to catch major issues early in the development process, saving time and resources.</a:t>
            </a:r>
          </a:p>
        </p:txBody>
      </p:sp>
    </p:spTree>
    <p:extLst>
      <p:ext uri="{BB962C8B-B14F-4D97-AF65-F5344CB8AC3E}">
        <p14:creationId xmlns:p14="http://schemas.microsoft.com/office/powerpoint/2010/main" val="1214190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136</TotalTime>
  <Words>1861</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Century Gothic</vt:lpstr>
      <vt:lpstr>Tw Cen MT</vt:lpstr>
      <vt:lpstr>Wingdings</vt:lpstr>
      <vt:lpstr>Wingdings 3</vt:lpstr>
      <vt:lpstr>Ion</vt:lpstr>
      <vt:lpstr>Functional Testing Types</vt:lpstr>
      <vt:lpstr>Types of Testing</vt:lpstr>
      <vt:lpstr>Regression testing</vt:lpstr>
      <vt:lpstr>When we do regression testing</vt:lpstr>
      <vt:lpstr>How to run Regression testing</vt:lpstr>
      <vt:lpstr>Regression Types</vt:lpstr>
      <vt:lpstr>Re-testing</vt:lpstr>
      <vt:lpstr>Smoke testing</vt:lpstr>
      <vt:lpstr>Sanity testing</vt:lpstr>
      <vt:lpstr>Smoke vs Sanity</vt:lpstr>
      <vt:lpstr>UAT</vt:lpstr>
      <vt:lpstr>UAT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Nagarjuna Ramineni</dc:creator>
  <cp:lastModifiedBy>DELL</cp:lastModifiedBy>
  <cp:revision>4</cp:revision>
  <dcterms:created xsi:type="dcterms:W3CDTF">2024-03-22T16:07:13Z</dcterms:created>
  <dcterms:modified xsi:type="dcterms:W3CDTF">2024-03-29T17:03:23Z</dcterms:modified>
</cp:coreProperties>
</file>