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1C8B-E2C2-4B6F-8296-BB3A10EE586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99B4-F7EF-4D47-A55A-92A632C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4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1C8B-E2C2-4B6F-8296-BB3A10EE586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99B4-F7EF-4D47-A55A-92A632C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2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1C8B-E2C2-4B6F-8296-BB3A10EE586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99B4-F7EF-4D47-A55A-92A632C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06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1C8B-E2C2-4B6F-8296-BB3A10EE586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99B4-F7EF-4D47-A55A-92A632C3B7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2497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1C8B-E2C2-4B6F-8296-BB3A10EE586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99B4-F7EF-4D47-A55A-92A632C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1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1C8B-E2C2-4B6F-8296-BB3A10EE586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99B4-F7EF-4D47-A55A-92A632C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71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1C8B-E2C2-4B6F-8296-BB3A10EE586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99B4-F7EF-4D47-A55A-92A632C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35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1C8B-E2C2-4B6F-8296-BB3A10EE586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99B4-F7EF-4D47-A55A-92A632C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43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1C8B-E2C2-4B6F-8296-BB3A10EE586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99B4-F7EF-4D47-A55A-92A632C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4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1C8B-E2C2-4B6F-8296-BB3A10EE586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99B4-F7EF-4D47-A55A-92A632C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1C8B-E2C2-4B6F-8296-BB3A10EE586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99B4-F7EF-4D47-A55A-92A632C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0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1C8B-E2C2-4B6F-8296-BB3A10EE586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99B4-F7EF-4D47-A55A-92A632C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8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1C8B-E2C2-4B6F-8296-BB3A10EE586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99B4-F7EF-4D47-A55A-92A632C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1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1C8B-E2C2-4B6F-8296-BB3A10EE586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99B4-F7EF-4D47-A55A-92A632C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9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1C8B-E2C2-4B6F-8296-BB3A10EE586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99B4-F7EF-4D47-A55A-92A632C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0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1C8B-E2C2-4B6F-8296-BB3A10EE586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99B4-F7EF-4D47-A55A-92A632C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9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1C8B-E2C2-4B6F-8296-BB3A10EE586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99B4-F7EF-4D47-A55A-92A632C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9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FD51C8B-E2C2-4B6F-8296-BB3A10EE586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099B4-F7EF-4D47-A55A-92A632C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91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5465-045C-C5B5-6C93-8C078E12D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Defect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2240D-1C97-F838-2B28-9033C1AD02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13F6EEE-0DDF-831F-380D-36923F83A7FB}"/>
              </a:ext>
            </a:extLst>
          </p:cNvPr>
          <p:cNvSpPr/>
          <p:nvPr/>
        </p:nvSpPr>
        <p:spPr>
          <a:xfrm>
            <a:off x="901960" y="3194955"/>
            <a:ext cx="1399592" cy="60649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80"/>
              </a:highligh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F85B61-DD38-70A8-D3AB-1B0FE880E705}"/>
              </a:ext>
            </a:extLst>
          </p:cNvPr>
          <p:cNvSpPr/>
          <p:nvPr/>
        </p:nvSpPr>
        <p:spPr>
          <a:xfrm>
            <a:off x="5046306" y="3194955"/>
            <a:ext cx="1399592" cy="60649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75C1A7-205C-FD6E-D439-E2D4BC114A9E}"/>
              </a:ext>
            </a:extLst>
          </p:cNvPr>
          <p:cNvSpPr/>
          <p:nvPr/>
        </p:nvSpPr>
        <p:spPr>
          <a:xfrm>
            <a:off x="2808515" y="3194955"/>
            <a:ext cx="1399592" cy="60649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B45827-5AED-1F7A-CB46-01BF6D3EA7E9}"/>
              </a:ext>
            </a:extLst>
          </p:cNvPr>
          <p:cNvSpPr/>
          <p:nvPr/>
        </p:nvSpPr>
        <p:spPr>
          <a:xfrm>
            <a:off x="8245151" y="3194955"/>
            <a:ext cx="1399592" cy="60649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55CF71-6F3D-0FB1-9D5B-D16B5E11AD2D}"/>
              </a:ext>
            </a:extLst>
          </p:cNvPr>
          <p:cNvSpPr/>
          <p:nvPr/>
        </p:nvSpPr>
        <p:spPr>
          <a:xfrm>
            <a:off x="8176726" y="4554903"/>
            <a:ext cx="1399592" cy="60649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897E55-9E53-FDF6-B1B9-D6946AB460BC}"/>
              </a:ext>
            </a:extLst>
          </p:cNvPr>
          <p:cNvSpPr/>
          <p:nvPr/>
        </p:nvSpPr>
        <p:spPr>
          <a:xfrm>
            <a:off x="8176726" y="1760364"/>
            <a:ext cx="1399592" cy="60649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C69683-FE76-83A7-1A9C-287C73180180}"/>
              </a:ext>
            </a:extLst>
          </p:cNvPr>
          <p:cNvSpPr/>
          <p:nvPr/>
        </p:nvSpPr>
        <p:spPr>
          <a:xfrm>
            <a:off x="4949890" y="199054"/>
            <a:ext cx="1707502" cy="8117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3639AD-B76F-D121-63FE-26E99301B1F4}"/>
              </a:ext>
            </a:extLst>
          </p:cNvPr>
          <p:cNvSpPr/>
          <p:nvPr/>
        </p:nvSpPr>
        <p:spPr>
          <a:xfrm>
            <a:off x="4949890" y="1149217"/>
            <a:ext cx="1707502" cy="8117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AF6B5B-3D38-18B0-A749-3E360713CCEC}"/>
              </a:ext>
            </a:extLst>
          </p:cNvPr>
          <p:cNvSpPr/>
          <p:nvPr/>
        </p:nvSpPr>
        <p:spPr>
          <a:xfrm>
            <a:off x="4949890" y="2102496"/>
            <a:ext cx="1707502" cy="8117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BDFD89-876E-D3F9-C0D6-984034CE48DC}"/>
              </a:ext>
            </a:extLst>
          </p:cNvPr>
          <p:cNvSpPr/>
          <p:nvPr/>
        </p:nvSpPr>
        <p:spPr>
          <a:xfrm>
            <a:off x="4864359" y="3943742"/>
            <a:ext cx="1707502" cy="8117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BA3BC1-60BD-1121-138C-0B9BD65540B8}"/>
              </a:ext>
            </a:extLst>
          </p:cNvPr>
          <p:cNvSpPr/>
          <p:nvPr/>
        </p:nvSpPr>
        <p:spPr>
          <a:xfrm>
            <a:off x="4864359" y="4893905"/>
            <a:ext cx="1707502" cy="8117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A93053-46FA-C76A-759D-78C2264EFE73}"/>
              </a:ext>
            </a:extLst>
          </p:cNvPr>
          <p:cNvSpPr/>
          <p:nvPr/>
        </p:nvSpPr>
        <p:spPr>
          <a:xfrm>
            <a:off x="4864359" y="5847184"/>
            <a:ext cx="1707502" cy="8117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6F2EA-9F7B-9605-30AD-D735DE6F2D6D}"/>
              </a:ext>
            </a:extLst>
          </p:cNvPr>
          <p:cNvSpPr txBox="1"/>
          <p:nvPr/>
        </p:nvSpPr>
        <p:spPr>
          <a:xfrm>
            <a:off x="1190431" y="3313534"/>
            <a:ext cx="71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AEADAA-CECE-52E1-442C-51E4A7E79C91}"/>
              </a:ext>
            </a:extLst>
          </p:cNvPr>
          <p:cNvCxnSpPr>
            <a:cxnSpLocks/>
          </p:cNvCxnSpPr>
          <p:nvPr/>
        </p:nvCxnSpPr>
        <p:spPr>
          <a:xfrm>
            <a:off x="4208107" y="3498200"/>
            <a:ext cx="85219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49BB16-F686-7240-1E38-F3C4FE8F38E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445898" y="3498200"/>
            <a:ext cx="179925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F401EA-C567-69EA-47FF-05EC8E93FE1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307772" y="3498200"/>
            <a:ext cx="50074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CEBB58-8FEF-51B8-0389-CD3A114EEADB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8944947" y="2360637"/>
            <a:ext cx="0" cy="83431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8D1BD-D965-78D6-2487-F1ACF0F71F0F}"/>
              </a:ext>
            </a:extLst>
          </p:cNvPr>
          <p:cNvCxnSpPr>
            <a:cxnSpLocks/>
          </p:cNvCxnSpPr>
          <p:nvPr/>
        </p:nvCxnSpPr>
        <p:spPr>
          <a:xfrm>
            <a:off x="8944947" y="3796395"/>
            <a:ext cx="0" cy="7585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CFA2087-FBAE-A118-AAF4-916E9BF39B36}"/>
              </a:ext>
            </a:extLst>
          </p:cNvPr>
          <p:cNvCxnSpPr>
            <a:cxnSpLocks/>
          </p:cNvCxnSpPr>
          <p:nvPr/>
        </p:nvCxnSpPr>
        <p:spPr>
          <a:xfrm flipH="1">
            <a:off x="8944947" y="5176944"/>
            <a:ext cx="12440" cy="155664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459073-EACD-0576-B9D2-F2AFDBDABE61}"/>
              </a:ext>
            </a:extLst>
          </p:cNvPr>
          <p:cNvCxnSpPr>
            <a:cxnSpLocks/>
          </p:cNvCxnSpPr>
          <p:nvPr/>
        </p:nvCxnSpPr>
        <p:spPr>
          <a:xfrm flipV="1">
            <a:off x="3041780" y="3833712"/>
            <a:ext cx="0" cy="29321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EDBCB72-2DA4-3E3B-6DCF-F9071EAC2D85}"/>
              </a:ext>
            </a:extLst>
          </p:cNvPr>
          <p:cNvCxnSpPr>
            <a:cxnSpLocks/>
          </p:cNvCxnSpPr>
          <p:nvPr/>
        </p:nvCxnSpPr>
        <p:spPr>
          <a:xfrm flipV="1">
            <a:off x="3041780" y="6733592"/>
            <a:ext cx="5903167" cy="322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F0EC8A8-AFB8-390A-1327-38C1EFFB622B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rot="5400000" flipH="1" flipV="1">
            <a:off x="2934091" y="1179157"/>
            <a:ext cx="2590019" cy="14415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5477720-A9FD-E50B-275F-EA4DD8EBCAF4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557296" y="1529437"/>
            <a:ext cx="1392594" cy="256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9562669-4A9B-56E4-414E-189F92875431}"/>
              </a:ext>
            </a:extLst>
          </p:cNvPr>
          <p:cNvCxnSpPr>
            <a:cxnSpLocks/>
          </p:cNvCxnSpPr>
          <p:nvPr/>
        </p:nvCxnSpPr>
        <p:spPr>
          <a:xfrm>
            <a:off x="3557296" y="2516137"/>
            <a:ext cx="1392594" cy="256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87053AA-9F34-6A81-1B20-7232B4F23BC7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940115" y="4369641"/>
            <a:ext cx="2527042" cy="1390650"/>
          </a:xfrm>
          <a:prstGeom prst="bentConnector3">
            <a:avLst>
              <a:gd name="adj1" fmla="val 9873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13E2C78-0D2C-B62A-9D7B-2204FAB46AB4}"/>
              </a:ext>
            </a:extLst>
          </p:cNvPr>
          <p:cNvCxnSpPr>
            <a:cxnSpLocks/>
          </p:cNvCxnSpPr>
          <p:nvPr/>
        </p:nvCxnSpPr>
        <p:spPr>
          <a:xfrm>
            <a:off x="3506367" y="4337571"/>
            <a:ext cx="1392594" cy="256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61F6CAB-3451-FD95-B31E-CE0AE07555EE}"/>
              </a:ext>
            </a:extLst>
          </p:cNvPr>
          <p:cNvCxnSpPr>
            <a:cxnSpLocks/>
          </p:cNvCxnSpPr>
          <p:nvPr/>
        </p:nvCxnSpPr>
        <p:spPr>
          <a:xfrm>
            <a:off x="3506367" y="5324271"/>
            <a:ext cx="1392594" cy="256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FE7DB5-E8F3-5B9D-CEF1-E553B1580EF4}"/>
              </a:ext>
            </a:extLst>
          </p:cNvPr>
          <p:cNvSpPr txBox="1"/>
          <p:nvPr/>
        </p:nvSpPr>
        <p:spPr>
          <a:xfrm>
            <a:off x="8326793" y="1882444"/>
            <a:ext cx="13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Closed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9A8A7E1-8D6C-8DD9-FE22-3203B5CFE062}"/>
              </a:ext>
            </a:extLst>
          </p:cNvPr>
          <p:cNvSpPr txBox="1"/>
          <p:nvPr/>
        </p:nvSpPr>
        <p:spPr>
          <a:xfrm>
            <a:off x="2904931" y="3293713"/>
            <a:ext cx="13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Assigned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F0D17A5-59BD-DEE9-E317-C1FDFA946740}"/>
              </a:ext>
            </a:extLst>
          </p:cNvPr>
          <p:cNvSpPr txBox="1"/>
          <p:nvPr/>
        </p:nvSpPr>
        <p:spPr>
          <a:xfrm>
            <a:off x="5274904" y="3284770"/>
            <a:ext cx="13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Fixed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DB208E0-DC0A-0C34-2117-13CAE0F743B0}"/>
              </a:ext>
            </a:extLst>
          </p:cNvPr>
          <p:cNvSpPr txBox="1"/>
          <p:nvPr/>
        </p:nvSpPr>
        <p:spPr>
          <a:xfrm>
            <a:off x="8541397" y="3303816"/>
            <a:ext cx="13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Re-Test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5CAED3D-8E8C-D736-8705-63AA19BA46B8}"/>
              </a:ext>
            </a:extLst>
          </p:cNvPr>
          <p:cNvSpPr txBox="1"/>
          <p:nvPr/>
        </p:nvSpPr>
        <p:spPr>
          <a:xfrm>
            <a:off x="8491245" y="4687475"/>
            <a:ext cx="13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Reopen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41EE89-6148-AA53-30E9-B5020BE74341}"/>
              </a:ext>
            </a:extLst>
          </p:cNvPr>
          <p:cNvSpPr txBox="1"/>
          <p:nvPr/>
        </p:nvSpPr>
        <p:spPr>
          <a:xfrm>
            <a:off x="5195596" y="389562"/>
            <a:ext cx="13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Duplicate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0D183A5-34D7-43E6-D0DF-AEAD35B29FC1}"/>
              </a:ext>
            </a:extLst>
          </p:cNvPr>
          <p:cNvSpPr txBox="1"/>
          <p:nvPr/>
        </p:nvSpPr>
        <p:spPr>
          <a:xfrm>
            <a:off x="5373655" y="1381328"/>
            <a:ext cx="13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Invalid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5C2B068-4FDC-8668-97F9-65E6B9A0586A}"/>
              </a:ext>
            </a:extLst>
          </p:cNvPr>
          <p:cNvSpPr txBox="1"/>
          <p:nvPr/>
        </p:nvSpPr>
        <p:spPr>
          <a:xfrm>
            <a:off x="5212702" y="2333612"/>
            <a:ext cx="13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Can’t Fix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CFD07E4-1460-F6F8-8085-F312FE4DB078}"/>
              </a:ext>
            </a:extLst>
          </p:cNvPr>
          <p:cNvSpPr txBox="1"/>
          <p:nvPr/>
        </p:nvSpPr>
        <p:spPr>
          <a:xfrm>
            <a:off x="5144666" y="4162622"/>
            <a:ext cx="13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Deferred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A9311DE-F1F3-6ED1-7F13-FBD421851CB6}"/>
              </a:ext>
            </a:extLst>
          </p:cNvPr>
          <p:cNvSpPr txBox="1"/>
          <p:nvPr/>
        </p:nvSpPr>
        <p:spPr>
          <a:xfrm>
            <a:off x="4881854" y="5114375"/>
            <a:ext cx="1945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Not Reproducible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BB2FFC8-0AB0-0775-C608-55B439AAFC45}"/>
              </a:ext>
            </a:extLst>
          </p:cNvPr>
          <p:cNvSpPr txBox="1"/>
          <p:nvPr/>
        </p:nvSpPr>
        <p:spPr>
          <a:xfrm>
            <a:off x="5168769" y="6046503"/>
            <a:ext cx="1317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Request for enhancement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BAA267B-9B9C-BA75-E7F6-13F3B79757F6}"/>
              </a:ext>
            </a:extLst>
          </p:cNvPr>
          <p:cNvSpPr txBox="1"/>
          <p:nvPr/>
        </p:nvSpPr>
        <p:spPr>
          <a:xfrm>
            <a:off x="9029701" y="2581068"/>
            <a:ext cx="214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Fine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0C71367-79F3-E40C-A07C-3CE20F750E98}"/>
              </a:ext>
            </a:extLst>
          </p:cNvPr>
          <p:cNvSpPr txBox="1"/>
          <p:nvPr/>
        </p:nvSpPr>
        <p:spPr>
          <a:xfrm>
            <a:off x="9070910" y="4007102"/>
            <a:ext cx="214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Working</a:t>
            </a:r>
          </a:p>
        </p:txBody>
      </p:sp>
    </p:spTree>
    <p:extLst>
      <p:ext uri="{BB962C8B-B14F-4D97-AF65-F5344CB8AC3E}">
        <p14:creationId xmlns:p14="http://schemas.microsoft.com/office/powerpoint/2010/main" val="398451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52E1-DA60-C9E5-4AAB-F89946CE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D3D2F-5404-8293-6435-33B3AB068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Defect management, also known as </a:t>
            </a:r>
            <a:r>
              <a:rPr lang="en-US" sz="1400" b="1" dirty="0">
                <a:solidFill>
                  <a:srgbClr val="FFFF00"/>
                </a:solidFill>
              </a:rPr>
              <a:t>bug tracking</a:t>
            </a:r>
            <a:r>
              <a:rPr lang="en-US" sz="1400" dirty="0"/>
              <a:t> or </a:t>
            </a:r>
            <a:r>
              <a:rPr lang="en-US" sz="1400" b="1" dirty="0">
                <a:solidFill>
                  <a:srgbClr val="FFFF00"/>
                </a:solidFill>
              </a:rPr>
              <a:t>issue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FF00"/>
                </a:solidFill>
              </a:rPr>
              <a:t>tracking</a:t>
            </a:r>
            <a:r>
              <a:rPr lang="en-US" sz="1400" dirty="0"/>
              <a:t>, is a critical aspect of the software development life cycle.</a:t>
            </a:r>
          </a:p>
          <a:p>
            <a:r>
              <a:rPr lang="en-US" sz="1400" dirty="0"/>
              <a:t>It involves </a:t>
            </a:r>
            <a:r>
              <a:rPr lang="en-US" sz="1400" dirty="0">
                <a:solidFill>
                  <a:srgbClr val="FFFF00"/>
                </a:solidFill>
              </a:rPr>
              <a:t>identifying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FFFF00"/>
                </a:solidFill>
              </a:rPr>
              <a:t>documenting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FFFF00"/>
                </a:solidFill>
              </a:rPr>
              <a:t>prioritizing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FFFF00"/>
                </a:solidFill>
              </a:rPr>
              <a:t>assigning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FFFF00"/>
                </a:solidFill>
              </a:rPr>
              <a:t>tracking</a:t>
            </a:r>
            <a:r>
              <a:rPr lang="en-US" sz="1400" dirty="0"/>
              <a:t>, and </a:t>
            </a:r>
            <a:r>
              <a:rPr lang="en-US" sz="1400" dirty="0">
                <a:solidFill>
                  <a:srgbClr val="FFFF00"/>
                </a:solidFill>
              </a:rPr>
              <a:t>resolving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defects</a:t>
            </a:r>
            <a:r>
              <a:rPr lang="en-US" sz="1400" dirty="0"/>
              <a:t> or </a:t>
            </a:r>
            <a:r>
              <a:rPr lang="en-US" sz="1400" dirty="0">
                <a:solidFill>
                  <a:srgbClr val="FFFF00"/>
                </a:solidFill>
              </a:rPr>
              <a:t>issues</a:t>
            </a:r>
            <a:r>
              <a:rPr lang="en-US" sz="1400" dirty="0"/>
              <a:t> found during </a:t>
            </a:r>
            <a:r>
              <a:rPr lang="en-US" sz="1400" b="1" dirty="0">
                <a:solidFill>
                  <a:srgbClr val="FFFF00"/>
                </a:solidFill>
              </a:rPr>
              <a:t>testing</a:t>
            </a:r>
            <a:r>
              <a:rPr lang="en-US" sz="1400" dirty="0"/>
              <a:t> or </a:t>
            </a:r>
            <a:r>
              <a:rPr lang="en-US" sz="1400" b="1" dirty="0">
                <a:solidFill>
                  <a:srgbClr val="FFFF00"/>
                </a:solidFill>
              </a:rPr>
              <a:t>after deployment</a:t>
            </a:r>
            <a:r>
              <a:rPr lang="en-US" sz="1400" dirty="0"/>
              <a:t>.</a:t>
            </a:r>
          </a:p>
          <a:p>
            <a:r>
              <a:rPr lang="en-US" sz="1400" dirty="0"/>
              <a:t>Defect management is a crucial component of software development, ensuring that defects are identified, addressed, and resolved efficiently to deliver high-quality software products.</a:t>
            </a:r>
          </a:p>
          <a:p>
            <a:r>
              <a:rPr lang="en-US" sz="1400" dirty="0"/>
              <a:t> By following best practices and leveraging appropriate tools and processes, teams can effectively manage defects throughout the software development life cycle, leading to improved product quality and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82012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2F58-E158-2853-9E25-0B65AF0F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Identification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534AA-E8E2-64EF-750F-F70640135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Manual Testing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44460-681C-4031-3227-4119D13DF7D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Defects can be identified through manual testing processes where testers execute test cases against the software.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B6027-A63D-0CF6-DCE6-5BA1E2E2C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Automated Testing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D62537-018A-4003-0ACC-309B329FB936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Automated tests can also uncover defects during test execution.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12B88C-62A0-54EF-E4B6-FFF9D34723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User Feedback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AD1848-D54C-DB8C-9E4D-35CB580DE2B3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Users may report defects they encounter while using the software.</a:t>
            </a:r>
          </a:p>
        </p:txBody>
      </p:sp>
    </p:spTree>
    <p:extLst>
      <p:ext uri="{BB962C8B-B14F-4D97-AF65-F5344CB8AC3E}">
        <p14:creationId xmlns:p14="http://schemas.microsoft.com/office/powerpoint/2010/main" val="145399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2F58-E158-2853-9E25-0B65AF0F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534AA-E8E2-64EF-750F-F70640135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Capture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44460-681C-4031-3227-4119D13DF7D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Document all relevant information about the defect, including its description, steps to reproduce, expected and actual results, severity, priority, environment details, screenshots, and any other pertinent information.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B6027-A63D-0CF6-DCE6-5BA1E2E2C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Use a Defect Tracking System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D62537-018A-4003-0ACC-309B329FB936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Employ a defect tracking tool or system to record and manage defects efficiently. Popular tools include Jira, Bugzilla, Mantis, and You Track.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4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2F58-E158-2853-9E25-0B65AF0F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Prioritization and Severity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534AA-E8E2-64EF-750F-F70640135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Severity Levels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44460-681C-4031-3227-4119D13DF7D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Classify defects based on severity levels such as Critical, Major, Medium, Minor, and Cosmetic. Severity indicates the impact of the defect on the system.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B6027-A63D-0CF6-DCE6-5BA1E2E2C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Priority Levels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D62537-018A-4003-0ACC-309B329FB936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Assign priority levels such as High, Medium, and Low to defects based on their urgency and importance in relation to project goals and deadlines.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6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2F58-E158-2853-9E25-0B65AF0F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Assignment and 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534AA-E8E2-64EF-750F-F70640135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Assign Ownership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44460-681C-4031-3227-4119D13DF7D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Assign each defect to an appropriate individual or team responsible for its resolution.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B6027-A63D-0CF6-DCE6-5BA1E2E2C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Clear Responsibilities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D62537-018A-4003-0ACC-309B329FB936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Ensure clarity regarding who is responsible for fixing the defect and who will verify the fix.</a:t>
            </a:r>
          </a:p>
        </p:txBody>
      </p:sp>
    </p:spTree>
    <p:extLst>
      <p:ext uri="{BB962C8B-B14F-4D97-AF65-F5344CB8AC3E}">
        <p14:creationId xmlns:p14="http://schemas.microsoft.com/office/powerpoint/2010/main" val="84232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2F58-E158-2853-9E25-0B65AF0F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Tracking and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534AA-E8E2-64EF-750F-F70640135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Confirmation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44460-681C-4031-3227-4119D13DF7D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Confirm closure of defects only after they have been fixed, verified, and validated.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B6027-A63D-0CF6-DCE6-5BA1E2E2C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Documentation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D62537-018A-4003-0ACC-309B329FB936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Document the resolution details, including the fix applied and any associated test results.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12B88C-62A0-54EF-E4B6-FFF9D34723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Closure Communication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AD1848-D54C-DB8C-9E4D-35CB580DE2B3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Communicate the closure of defects to relevant stakeholders.</a:t>
            </a:r>
          </a:p>
        </p:txBody>
      </p:sp>
    </p:spTree>
    <p:extLst>
      <p:ext uri="{BB962C8B-B14F-4D97-AF65-F5344CB8AC3E}">
        <p14:creationId xmlns:p14="http://schemas.microsoft.com/office/powerpoint/2010/main" val="494164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2F58-E158-2853-9E25-0B65AF0F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Improvement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534AA-E8E2-64EF-750F-F70640135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Root Cause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44460-681C-4031-3227-4119D13DF7D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Conduct root cause analysis to identify the underlying reasons for recurring defects and implement preventive measures.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B6027-A63D-0CF6-DCE6-5BA1E2E2C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Process Enhancement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D62537-018A-4003-0ACC-309B329FB936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Continuously review and improve defect management processes based on lessons learned and feedback.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12B88C-62A0-54EF-E4B6-FFF9D34723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User Feedback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AD1848-D54C-DB8C-9E4D-35CB580DE2B3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3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A8CD-04C1-3661-FA12-B4E62D29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Defect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A71EA-232A-788C-A1CC-8259658F4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Collaboration</a:t>
            </a:r>
            <a:r>
              <a:rPr lang="en-US" sz="1400" dirty="0"/>
              <a:t>: Faster collaboration between development, testing, and other stakeholders to ensure effective defect management.</a:t>
            </a:r>
          </a:p>
          <a:p>
            <a:r>
              <a:rPr lang="en-US" sz="1400" dirty="0">
                <a:solidFill>
                  <a:srgbClr val="FFFF00"/>
                </a:solidFill>
              </a:rPr>
              <a:t>Standardization</a:t>
            </a:r>
            <a:r>
              <a:rPr lang="en-US" sz="1400" dirty="0"/>
              <a:t>: Define and adhere to standardized defect management processes and workflows.</a:t>
            </a:r>
          </a:p>
          <a:p>
            <a:r>
              <a:rPr lang="en-US" sz="1400" dirty="0">
                <a:solidFill>
                  <a:srgbClr val="FFFF00"/>
                </a:solidFill>
              </a:rPr>
              <a:t>Automation</a:t>
            </a:r>
            <a:r>
              <a:rPr lang="en-US" sz="1400" dirty="0"/>
              <a:t>: Implement automation for defect tracking, notification, and reporting to streamline the defect management process.</a:t>
            </a:r>
          </a:p>
          <a:p>
            <a:r>
              <a:rPr lang="en-US" sz="1400" dirty="0">
                <a:solidFill>
                  <a:srgbClr val="FFFF00"/>
                </a:solidFill>
              </a:rPr>
              <a:t>Regular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Reviews</a:t>
            </a:r>
            <a:r>
              <a:rPr lang="en-US" sz="1400" dirty="0"/>
              <a:t>: Conduct regular reviews of the defect backlog to prioritize and address critical issues promptly.</a:t>
            </a:r>
          </a:p>
          <a:p>
            <a:r>
              <a:rPr lang="en-US" sz="1400" dirty="0">
                <a:solidFill>
                  <a:srgbClr val="FFFF00"/>
                </a:solidFill>
              </a:rPr>
              <a:t>Continuous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Monitoring</a:t>
            </a:r>
            <a:r>
              <a:rPr lang="en-US" sz="1400" dirty="0"/>
              <a:t>: Continuously monitor and analyze defect metrics to identify trends and areas for improvement.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90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</TotalTime>
  <Words>531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Ion</vt:lpstr>
      <vt:lpstr>Defect Management</vt:lpstr>
      <vt:lpstr>Defect Management</vt:lpstr>
      <vt:lpstr>Defect Identification</vt:lpstr>
      <vt:lpstr>Defect Documentation</vt:lpstr>
      <vt:lpstr>Defect Prioritization and Severity</vt:lpstr>
      <vt:lpstr>Defect Assignment and Ownership</vt:lpstr>
      <vt:lpstr>Defect Tracking and Management</vt:lpstr>
      <vt:lpstr>Continuous Improvement</vt:lpstr>
      <vt:lpstr>Best Practices for Defect Management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Nagarjuna Ramineni</dc:creator>
  <cp:lastModifiedBy>Nagarjuna Ramineni</cp:lastModifiedBy>
  <cp:revision>2</cp:revision>
  <dcterms:created xsi:type="dcterms:W3CDTF">2024-03-20T17:47:39Z</dcterms:created>
  <dcterms:modified xsi:type="dcterms:W3CDTF">2024-03-27T15:55:48Z</dcterms:modified>
</cp:coreProperties>
</file>