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2" r:id="rId3"/>
    <p:sldId id="261" r:id="rId4"/>
    <p:sldId id="257"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737BF5-2415-4DB3-875A-B144822704F8}"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9978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737BF5-2415-4DB3-875A-B144822704F8}"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611933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737BF5-2415-4DB3-875A-B144822704F8}"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3662006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737BF5-2415-4DB3-875A-B144822704F8}"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02DB-910F-4136-AF95-CA7C1C1EE8B2}"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22684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737BF5-2415-4DB3-875A-B144822704F8}"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2926613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737BF5-2415-4DB3-875A-B144822704F8}" type="datetimeFigureOut">
              <a:rPr lang="en-US" smtClean="0"/>
              <a:t>3/28/2024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2364408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737BF5-2415-4DB3-875A-B144822704F8}" type="datetimeFigureOut">
              <a:rPr lang="en-US" smtClean="0"/>
              <a:t>3/28/2024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1893469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737BF5-2415-4DB3-875A-B144822704F8}"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785597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737BF5-2415-4DB3-875A-B144822704F8}"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2616868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737BF5-2415-4DB3-875A-B144822704F8}"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3377651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737BF5-2415-4DB3-875A-B144822704F8}"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122633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737BF5-2415-4DB3-875A-B144822704F8}"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271348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737BF5-2415-4DB3-875A-B144822704F8}" type="datetimeFigureOut">
              <a:rPr lang="en-US" smtClean="0"/>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2503206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1737BF5-2415-4DB3-875A-B144822704F8}" type="datetimeFigureOut">
              <a:rPr lang="en-US" smtClean="0"/>
              <a:t>3/28/2024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373276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1737BF5-2415-4DB3-875A-B144822704F8}" type="datetimeFigureOut">
              <a:rPr lang="en-US" smtClean="0"/>
              <a:t>3/28/2024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193253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1737BF5-2415-4DB3-875A-B144822704F8}" type="datetimeFigureOut">
              <a:rPr lang="en-US" smtClean="0"/>
              <a:t>3/28/2024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2560741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737BF5-2415-4DB3-875A-B144822704F8}"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102DB-910F-4136-AF95-CA7C1C1EE8B2}" type="slidenum">
              <a:rPr lang="en-US" smtClean="0"/>
              <a:t>‹#›</a:t>
            </a:fld>
            <a:endParaRPr lang="en-US"/>
          </a:p>
        </p:txBody>
      </p:sp>
    </p:spTree>
    <p:extLst>
      <p:ext uri="{BB962C8B-B14F-4D97-AF65-F5344CB8AC3E}">
        <p14:creationId xmlns:p14="http://schemas.microsoft.com/office/powerpoint/2010/main" val="211262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1737BF5-2415-4DB3-875A-B144822704F8}" type="datetimeFigureOut">
              <a:rPr lang="en-US" smtClean="0"/>
              <a:t>3/28/2024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C9102DB-910F-4136-AF95-CA7C1C1EE8B2}" type="slidenum">
              <a:rPr lang="en-US" smtClean="0"/>
              <a:t>‹#›</a:t>
            </a:fld>
            <a:endParaRPr lang="en-US"/>
          </a:p>
        </p:txBody>
      </p:sp>
    </p:spTree>
    <p:extLst>
      <p:ext uri="{BB962C8B-B14F-4D97-AF65-F5344CB8AC3E}">
        <p14:creationId xmlns:p14="http://schemas.microsoft.com/office/powerpoint/2010/main" val="411953843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5EDC-5844-E650-5720-AC6A4F6C46A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56DDFB0-F79C-67F6-B042-B753CC31911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19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4A36-A9E7-8CE0-4621-4290A86EA7FB}"/>
              </a:ext>
            </a:extLst>
          </p:cNvPr>
          <p:cNvSpPr>
            <a:spLocks noGrp="1"/>
          </p:cNvSpPr>
          <p:nvPr>
            <p:ph type="title"/>
          </p:nvPr>
        </p:nvSpPr>
        <p:spPr/>
        <p:txBody>
          <a:bodyPr/>
          <a:lstStyle/>
          <a:p>
            <a:r>
              <a:rPr lang="en-US" dirty="0"/>
              <a:t>Types of Testing</a:t>
            </a:r>
          </a:p>
        </p:txBody>
      </p:sp>
      <p:sp>
        <p:nvSpPr>
          <p:cNvPr id="3" name="Content Placeholder 2">
            <a:extLst>
              <a:ext uri="{FF2B5EF4-FFF2-40B4-BE49-F238E27FC236}">
                <a16:creationId xmlns:a16="http://schemas.microsoft.com/office/drawing/2014/main" id="{A64F1F31-3E34-6A60-5900-36D980CEDD92}"/>
              </a:ext>
            </a:extLst>
          </p:cNvPr>
          <p:cNvSpPr>
            <a:spLocks noGrp="1"/>
          </p:cNvSpPr>
          <p:nvPr>
            <p:ph idx="1"/>
          </p:nvPr>
        </p:nvSpPr>
        <p:spPr/>
        <p:txBody>
          <a:bodyPr/>
          <a:lstStyle/>
          <a:p>
            <a:r>
              <a:rPr lang="en-US" dirty="0"/>
              <a:t>Sanity Testing</a:t>
            </a:r>
          </a:p>
          <a:p>
            <a:r>
              <a:rPr lang="en-US" dirty="0"/>
              <a:t>Smoke Testing</a:t>
            </a:r>
          </a:p>
          <a:p>
            <a:r>
              <a:rPr lang="en-US" dirty="0"/>
              <a:t>Regression Testing</a:t>
            </a:r>
          </a:p>
          <a:p>
            <a:r>
              <a:rPr lang="en-US" dirty="0"/>
              <a:t>Re-Testing</a:t>
            </a:r>
          </a:p>
          <a:p>
            <a:r>
              <a:rPr lang="en-US" dirty="0"/>
              <a:t>UAT Testing</a:t>
            </a:r>
          </a:p>
          <a:p>
            <a:endParaRPr lang="en-US" dirty="0"/>
          </a:p>
          <a:p>
            <a:endParaRPr lang="en-US" dirty="0"/>
          </a:p>
        </p:txBody>
      </p:sp>
    </p:spTree>
    <p:extLst>
      <p:ext uri="{BB962C8B-B14F-4D97-AF65-F5344CB8AC3E}">
        <p14:creationId xmlns:p14="http://schemas.microsoft.com/office/powerpoint/2010/main" val="314280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F40E-7AAE-7B9C-6DEF-FD8461F1E077}"/>
              </a:ext>
            </a:extLst>
          </p:cNvPr>
          <p:cNvSpPr>
            <a:spLocks noGrp="1"/>
          </p:cNvSpPr>
          <p:nvPr>
            <p:ph type="title"/>
          </p:nvPr>
        </p:nvSpPr>
        <p:spPr/>
        <p:txBody>
          <a:bodyPr/>
          <a:lstStyle/>
          <a:p>
            <a:r>
              <a:rPr lang="en-US" sz="4400" dirty="0"/>
              <a:t>Regression testing</a:t>
            </a:r>
            <a:endParaRPr lang="en-US" dirty="0"/>
          </a:p>
        </p:txBody>
      </p:sp>
      <p:sp>
        <p:nvSpPr>
          <p:cNvPr id="3" name="Content Placeholder 2">
            <a:extLst>
              <a:ext uri="{FF2B5EF4-FFF2-40B4-BE49-F238E27FC236}">
                <a16:creationId xmlns:a16="http://schemas.microsoft.com/office/drawing/2014/main" id="{12D2F5C1-FFF3-FC96-BD01-38D8A5692938}"/>
              </a:ext>
            </a:extLst>
          </p:cNvPr>
          <p:cNvSpPr>
            <a:spLocks noGrp="1"/>
          </p:cNvSpPr>
          <p:nvPr>
            <p:ph idx="1"/>
          </p:nvPr>
        </p:nvSpPr>
        <p:spPr/>
        <p:txBody>
          <a:bodyPr>
            <a:normAutofit/>
          </a:bodyPr>
          <a:lstStyle/>
          <a:p>
            <a:r>
              <a:rPr lang="en-US" sz="1400" dirty="0"/>
              <a:t>Regression testing is a software testing practice focused on retesting </a:t>
            </a:r>
            <a:r>
              <a:rPr lang="en-US" sz="1400" dirty="0">
                <a:solidFill>
                  <a:srgbClr val="FFFF00"/>
                </a:solidFill>
              </a:rPr>
              <a:t>existing</a:t>
            </a:r>
            <a:r>
              <a:rPr lang="en-US" sz="1400" dirty="0"/>
              <a:t> </a:t>
            </a:r>
            <a:r>
              <a:rPr lang="en-US" sz="1400" dirty="0">
                <a:solidFill>
                  <a:srgbClr val="FFFF00"/>
                </a:solidFill>
              </a:rPr>
              <a:t>functionalities</a:t>
            </a:r>
            <a:r>
              <a:rPr lang="en-US" sz="1400" dirty="0"/>
              <a:t> of a software application to ensure that recent </a:t>
            </a:r>
            <a:r>
              <a:rPr lang="en-US" sz="1400" dirty="0">
                <a:solidFill>
                  <a:srgbClr val="FFFF00"/>
                </a:solidFill>
              </a:rPr>
              <a:t>code changes</a:t>
            </a:r>
            <a:r>
              <a:rPr lang="en-US" sz="1400" dirty="0"/>
              <a:t>, </a:t>
            </a:r>
            <a:r>
              <a:rPr lang="en-US" sz="1400" dirty="0">
                <a:solidFill>
                  <a:srgbClr val="FFFF00"/>
                </a:solidFill>
              </a:rPr>
              <a:t>updates</a:t>
            </a:r>
            <a:r>
              <a:rPr lang="en-US" sz="1400" dirty="0"/>
              <a:t>, or </a:t>
            </a:r>
            <a:r>
              <a:rPr lang="en-US" sz="1400" dirty="0">
                <a:solidFill>
                  <a:srgbClr val="FFFF00"/>
                </a:solidFill>
              </a:rPr>
              <a:t>enhancements</a:t>
            </a:r>
            <a:r>
              <a:rPr lang="en-US" sz="1400" dirty="0"/>
              <a:t> do not introduce new defects or regressions into the system.</a:t>
            </a:r>
          </a:p>
          <a:p>
            <a:r>
              <a:rPr lang="en-US" sz="1400" dirty="0"/>
              <a:t>It involves systematically rerunning previously conducted tests to validate that the software behaves as expected after modifications have been made.</a:t>
            </a:r>
          </a:p>
          <a:p>
            <a:r>
              <a:rPr lang="en-US" sz="1400" dirty="0"/>
              <a:t>The primary goal of regression testing is to maintain the </a:t>
            </a:r>
            <a:r>
              <a:rPr lang="en-US" sz="1400" dirty="0">
                <a:solidFill>
                  <a:srgbClr val="FFFF00"/>
                </a:solidFill>
              </a:rPr>
              <a:t>stability</a:t>
            </a:r>
            <a:r>
              <a:rPr lang="en-US" sz="1400" dirty="0"/>
              <a:t>, </a:t>
            </a:r>
            <a:r>
              <a:rPr lang="en-US" sz="1400" dirty="0">
                <a:solidFill>
                  <a:srgbClr val="FFFF00"/>
                </a:solidFill>
              </a:rPr>
              <a:t>reliability</a:t>
            </a:r>
            <a:r>
              <a:rPr lang="en-US" sz="1400" dirty="0"/>
              <a:t>, and </a:t>
            </a:r>
            <a:r>
              <a:rPr lang="en-US" sz="1400" dirty="0">
                <a:solidFill>
                  <a:srgbClr val="FFFF00"/>
                </a:solidFill>
              </a:rPr>
              <a:t>quality</a:t>
            </a:r>
            <a:r>
              <a:rPr lang="en-US" sz="1400" dirty="0"/>
              <a:t> of the software throughout its lifecycle, despite ongoing changes and updates.</a:t>
            </a:r>
          </a:p>
        </p:txBody>
      </p:sp>
    </p:spTree>
    <p:extLst>
      <p:ext uri="{BB962C8B-B14F-4D97-AF65-F5344CB8AC3E}">
        <p14:creationId xmlns:p14="http://schemas.microsoft.com/office/powerpoint/2010/main" val="66473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E339-7479-C162-23FA-F7C55CC16C0F}"/>
              </a:ext>
            </a:extLst>
          </p:cNvPr>
          <p:cNvSpPr>
            <a:spLocks noGrp="1"/>
          </p:cNvSpPr>
          <p:nvPr>
            <p:ph type="title"/>
          </p:nvPr>
        </p:nvSpPr>
        <p:spPr/>
        <p:txBody>
          <a:bodyPr/>
          <a:lstStyle/>
          <a:p>
            <a:r>
              <a:rPr lang="en-US" dirty="0"/>
              <a:t>When we do regression testing</a:t>
            </a:r>
          </a:p>
        </p:txBody>
      </p:sp>
      <p:sp>
        <p:nvSpPr>
          <p:cNvPr id="3" name="Content Placeholder 2">
            <a:extLst>
              <a:ext uri="{FF2B5EF4-FFF2-40B4-BE49-F238E27FC236}">
                <a16:creationId xmlns:a16="http://schemas.microsoft.com/office/drawing/2014/main" id="{3AFC7015-F01A-666C-12A1-F1A08A6A3520}"/>
              </a:ext>
            </a:extLst>
          </p:cNvPr>
          <p:cNvSpPr>
            <a:spLocks noGrp="1"/>
          </p:cNvSpPr>
          <p:nvPr>
            <p:ph idx="1"/>
          </p:nvPr>
        </p:nvSpPr>
        <p:spPr/>
        <p:txBody>
          <a:bodyPr>
            <a:normAutofit/>
          </a:bodyPr>
          <a:lstStyle/>
          <a:p>
            <a:r>
              <a:rPr lang="en-US" sz="1400" dirty="0">
                <a:solidFill>
                  <a:srgbClr val="FFFF00"/>
                </a:solidFill>
                <a:latin typeface="Tw Cen MT" panose="020B0602020104020603" pitchFamily="34" charset="0"/>
              </a:rPr>
              <a:t>After Code Changes</a:t>
            </a:r>
            <a:r>
              <a:rPr lang="en-US" sz="1400" dirty="0">
                <a:latin typeface="Tw Cen MT" panose="020B0602020104020603" pitchFamily="34" charset="0"/>
              </a:rPr>
              <a:t>: Regression testing is typically performed after any modifications, enhancements, or bug fixes have been made to the software codebase.</a:t>
            </a:r>
          </a:p>
          <a:p>
            <a:r>
              <a:rPr lang="en-US" sz="1400" dirty="0">
                <a:solidFill>
                  <a:srgbClr val="FFFF00"/>
                </a:solidFill>
                <a:latin typeface="Tw Cen MT" panose="020B0602020104020603" pitchFamily="34" charset="0"/>
              </a:rPr>
              <a:t>Before Releases</a:t>
            </a:r>
            <a:r>
              <a:rPr lang="en-US" sz="1400" dirty="0">
                <a:latin typeface="Tw Cen MT" panose="020B0602020104020603" pitchFamily="34" charset="0"/>
              </a:rPr>
              <a:t>: It's commonly executed before a new version or release of the software is deployed to production to ensure that new changes haven't introduced unintended side effects that could impact users.</a:t>
            </a:r>
          </a:p>
          <a:p>
            <a:r>
              <a:rPr lang="en-US" sz="1400" dirty="0">
                <a:solidFill>
                  <a:srgbClr val="FFFF00"/>
                </a:solidFill>
                <a:latin typeface="Tw Cen MT" panose="020B0602020104020603" pitchFamily="34" charset="0"/>
              </a:rPr>
              <a:t>Periodically</a:t>
            </a:r>
            <a:r>
              <a:rPr lang="en-US" sz="1400" dirty="0">
                <a:latin typeface="Tw Cen MT" panose="020B0602020104020603" pitchFamily="34" charset="0"/>
              </a:rPr>
              <a:t>: Even in the absence of specific changes, periodic regression testing may be performed as part of routine maintenance to catch any unforeseen issues that may have arisen over time.</a:t>
            </a:r>
          </a:p>
          <a:p>
            <a:r>
              <a:rPr lang="en-US" sz="1400" dirty="0">
                <a:solidFill>
                  <a:srgbClr val="FFFF00"/>
                </a:solidFill>
                <a:latin typeface="Tw Cen MT" panose="020B0602020104020603" pitchFamily="34" charset="0"/>
              </a:rPr>
              <a:t>Automated Builds/Integration</a:t>
            </a:r>
            <a:r>
              <a:rPr lang="en-US" sz="1400" dirty="0">
                <a:latin typeface="Tw Cen MT" panose="020B0602020104020603" pitchFamily="34" charset="0"/>
              </a:rPr>
              <a:t>: In continuous integration (CI) and continuous deployment (CD) environments, regression testing is often automated and triggered automatically after each code commit or integration to ensure that changes don't break existing functionality.</a:t>
            </a:r>
          </a:p>
          <a:p>
            <a:r>
              <a:rPr lang="en-US" sz="1400" dirty="0">
                <a:solidFill>
                  <a:srgbClr val="FFFF00"/>
                </a:solidFill>
                <a:latin typeface="Tw Cen MT" panose="020B0602020104020603" pitchFamily="34" charset="0"/>
              </a:rPr>
              <a:t>When Configuration Changes</a:t>
            </a:r>
            <a:r>
              <a:rPr lang="en-US" sz="1400" dirty="0">
                <a:latin typeface="Tw Cen MT" panose="020B0602020104020603" pitchFamily="34" charset="0"/>
              </a:rPr>
              <a:t>: Regression testing is necessary when there are changes in the configuration of the software environment, such as updates to the operating system, database, or third-party libraries.</a:t>
            </a:r>
          </a:p>
          <a:p>
            <a:endParaRPr lang="en-US" dirty="0"/>
          </a:p>
        </p:txBody>
      </p:sp>
    </p:spTree>
    <p:extLst>
      <p:ext uri="{BB962C8B-B14F-4D97-AF65-F5344CB8AC3E}">
        <p14:creationId xmlns:p14="http://schemas.microsoft.com/office/powerpoint/2010/main" val="2969205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2918C-31D6-59B7-BC7D-52DCA4D5DE07}"/>
              </a:ext>
            </a:extLst>
          </p:cNvPr>
          <p:cNvSpPr>
            <a:spLocks noGrp="1"/>
          </p:cNvSpPr>
          <p:nvPr>
            <p:ph type="title"/>
          </p:nvPr>
        </p:nvSpPr>
        <p:spPr/>
        <p:txBody>
          <a:bodyPr/>
          <a:lstStyle/>
          <a:p>
            <a:r>
              <a:rPr lang="en-US" dirty="0"/>
              <a:t>How to run Regression testing</a:t>
            </a:r>
          </a:p>
        </p:txBody>
      </p:sp>
      <p:sp>
        <p:nvSpPr>
          <p:cNvPr id="3" name="Content Placeholder 2">
            <a:extLst>
              <a:ext uri="{FF2B5EF4-FFF2-40B4-BE49-F238E27FC236}">
                <a16:creationId xmlns:a16="http://schemas.microsoft.com/office/drawing/2014/main" id="{1AF1C37F-3862-9BDD-5A89-DC288445CC98}"/>
              </a:ext>
            </a:extLst>
          </p:cNvPr>
          <p:cNvSpPr>
            <a:spLocks noGrp="1"/>
          </p:cNvSpPr>
          <p:nvPr>
            <p:ph idx="1"/>
          </p:nvPr>
        </p:nvSpPr>
        <p:spPr/>
        <p:txBody>
          <a:bodyPr>
            <a:normAutofit fontScale="47500" lnSpcReduction="20000"/>
          </a:bodyPr>
          <a:lstStyle/>
          <a:p>
            <a:pPr>
              <a:buFont typeface="Wingdings" panose="05000000000000000000" pitchFamily="2" charset="2"/>
              <a:buChar char="v"/>
            </a:pPr>
            <a:r>
              <a:rPr lang="en-US" sz="2500" dirty="0">
                <a:solidFill>
                  <a:srgbClr val="FFFF00"/>
                </a:solidFill>
                <a:latin typeface="Tw Cen MT" panose="020B0602020104020603" pitchFamily="34" charset="0"/>
              </a:rPr>
              <a:t>Identify Regression Test Cases</a:t>
            </a:r>
            <a:r>
              <a:rPr lang="en-US" sz="2500" dirty="0">
                <a:latin typeface="Tw Cen MT" panose="020B0602020104020603" pitchFamily="34" charset="0"/>
              </a:rPr>
              <a:t>: Review existing test cases to determine which ones are relevant for regression testing. Focus on test cases covering critical features, frequently used functionalities, and areas likely to be impacted by recent changes.</a:t>
            </a:r>
          </a:p>
          <a:p>
            <a:pPr>
              <a:buFont typeface="Wingdings" panose="05000000000000000000" pitchFamily="2" charset="2"/>
              <a:buChar char="v"/>
            </a:pPr>
            <a:r>
              <a:rPr lang="en-US" sz="2500" dirty="0">
                <a:solidFill>
                  <a:srgbClr val="FFFF00"/>
                </a:solidFill>
                <a:latin typeface="Tw Cen MT" panose="020B0602020104020603" pitchFamily="34" charset="0"/>
              </a:rPr>
              <a:t>Prioritize Test Cases</a:t>
            </a:r>
            <a:r>
              <a:rPr lang="en-US" sz="2500" dirty="0">
                <a:latin typeface="Tw Cen MT" panose="020B0602020104020603" pitchFamily="34" charset="0"/>
              </a:rPr>
              <a:t>: Prioritize the identified test cases based on factors such as the criticality of the functionality, frequency of use, and the extent of changes made. This helps allocate resources effectively and ensures that the most critical areas are thoroughly tested.</a:t>
            </a:r>
          </a:p>
          <a:p>
            <a:pPr>
              <a:buFont typeface="Wingdings" panose="05000000000000000000" pitchFamily="2" charset="2"/>
              <a:buChar char="v"/>
            </a:pPr>
            <a:r>
              <a:rPr lang="en-US" sz="2500" dirty="0">
                <a:solidFill>
                  <a:srgbClr val="FFFF00"/>
                </a:solidFill>
                <a:latin typeface="Tw Cen MT" panose="020B0602020104020603" pitchFamily="34" charset="0"/>
              </a:rPr>
              <a:t>Select Regression Testing Techniques</a:t>
            </a:r>
            <a:r>
              <a:rPr lang="en-US" sz="2500" dirty="0">
                <a:latin typeface="Tw Cen MT" panose="020B0602020104020603" pitchFamily="34" charset="0"/>
              </a:rPr>
              <a:t>: Choose appropriate regression testing techniques based on the nature of changes made. Techniques include retest all, selective retest, prioritized regression testing, and automated regression testing.</a:t>
            </a:r>
          </a:p>
          <a:p>
            <a:pPr>
              <a:buFont typeface="Wingdings" panose="05000000000000000000" pitchFamily="2" charset="2"/>
              <a:buChar char="v"/>
            </a:pPr>
            <a:r>
              <a:rPr lang="en-US" sz="2500" dirty="0">
                <a:solidFill>
                  <a:srgbClr val="FFFF00"/>
                </a:solidFill>
                <a:latin typeface="Tw Cen MT" panose="020B0602020104020603" pitchFamily="34" charset="0"/>
              </a:rPr>
              <a:t>Prepare Test Environment</a:t>
            </a:r>
            <a:r>
              <a:rPr lang="en-US" sz="2500" dirty="0">
                <a:latin typeface="Tw Cen MT" panose="020B0602020104020603" pitchFamily="34" charset="0"/>
              </a:rPr>
              <a:t>: Set up the test environment to mirror the production environment as closely as possible. Ensure that all necessary hardware, software, configurations, and test data are in place.</a:t>
            </a:r>
          </a:p>
          <a:p>
            <a:pPr>
              <a:buFont typeface="Wingdings" panose="05000000000000000000" pitchFamily="2" charset="2"/>
              <a:buChar char="v"/>
            </a:pPr>
            <a:r>
              <a:rPr lang="en-US" sz="2500" dirty="0">
                <a:solidFill>
                  <a:srgbClr val="FFFF00"/>
                </a:solidFill>
                <a:latin typeface="Tw Cen MT" panose="020B0602020104020603" pitchFamily="34" charset="0"/>
              </a:rPr>
              <a:t>Execute Regression Test Cases</a:t>
            </a:r>
            <a:r>
              <a:rPr lang="en-US" sz="2500" dirty="0">
                <a:latin typeface="Tw Cen MT" panose="020B0602020104020603" pitchFamily="34" charset="0"/>
              </a:rPr>
              <a:t>: Execute the selected regression test cases according to the prioritized order. Ensure that each test case is executed rigorously and thoroughly. Record test results, including any defects found.</a:t>
            </a:r>
          </a:p>
          <a:p>
            <a:pPr>
              <a:buFont typeface="Wingdings" panose="05000000000000000000" pitchFamily="2" charset="2"/>
              <a:buChar char="v"/>
            </a:pPr>
            <a:r>
              <a:rPr lang="en-US" sz="2500" dirty="0">
                <a:solidFill>
                  <a:srgbClr val="FFFF00"/>
                </a:solidFill>
                <a:latin typeface="Tw Cen MT" panose="020B0602020104020603" pitchFamily="34" charset="0"/>
              </a:rPr>
              <a:t>Analyze Test Results</a:t>
            </a:r>
            <a:r>
              <a:rPr lang="en-US" sz="2500" dirty="0">
                <a:latin typeface="Tw Cen MT" panose="020B0602020104020603" pitchFamily="34" charset="0"/>
              </a:rPr>
              <a:t>: Analyze the test results to identify any discrepancies or deviations from expected behavior. Document any new defects or regressions discovered during regression testing.</a:t>
            </a:r>
          </a:p>
          <a:p>
            <a:pPr>
              <a:buFont typeface="Wingdings" panose="05000000000000000000" pitchFamily="2" charset="2"/>
              <a:buChar char="v"/>
            </a:pPr>
            <a:r>
              <a:rPr lang="en-US" sz="2500" dirty="0">
                <a:solidFill>
                  <a:srgbClr val="FFFF00"/>
                </a:solidFill>
                <a:latin typeface="Tw Cen MT" panose="020B0602020104020603" pitchFamily="34" charset="0"/>
              </a:rPr>
              <a:t>Report Defects</a:t>
            </a:r>
            <a:r>
              <a:rPr lang="en-US" sz="2500" dirty="0">
                <a:latin typeface="Tw Cen MT" panose="020B0602020104020603" pitchFamily="34" charset="0"/>
              </a:rPr>
              <a:t>: Report any defects or regressions identified during regression testing in a defect tracking system. Provide detailed information about each defect, including steps to reproduce, severity, and priority.</a:t>
            </a:r>
          </a:p>
          <a:p>
            <a:pPr>
              <a:buFont typeface="Wingdings" panose="05000000000000000000" pitchFamily="2" charset="2"/>
              <a:buChar char="v"/>
            </a:pPr>
            <a:r>
              <a:rPr lang="en-US" sz="2500" dirty="0">
                <a:solidFill>
                  <a:srgbClr val="FFFF00"/>
                </a:solidFill>
                <a:latin typeface="Tw Cen MT" panose="020B0602020104020603" pitchFamily="34" charset="0"/>
              </a:rPr>
              <a:t>Regression Test Automation</a:t>
            </a:r>
            <a:r>
              <a:rPr lang="en-US" sz="2500" dirty="0">
                <a:latin typeface="Tw Cen MT" panose="020B0602020104020603" pitchFamily="34" charset="0"/>
              </a:rPr>
              <a:t>: Consider automating regression test cases to improve efficiency and effectiveness. Automated tests can be run repeatedly, saving time and effort in future regression testing cycles.</a:t>
            </a:r>
          </a:p>
          <a:p>
            <a:pPr>
              <a:buFont typeface="Wingdings" panose="05000000000000000000" pitchFamily="2" charset="2"/>
              <a:buChar char="v"/>
            </a:pPr>
            <a:r>
              <a:rPr lang="en-US" sz="2500" dirty="0">
                <a:solidFill>
                  <a:srgbClr val="FFFF00"/>
                </a:solidFill>
                <a:latin typeface="Tw Cen MT" panose="020B0602020104020603" pitchFamily="34" charset="0"/>
              </a:rPr>
              <a:t>Validate Fixes</a:t>
            </a:r>
            <a:r>
              <a:rPr lang="en-US" sz="2500" dirty="0">
                <a:latin typeface="Tw Cen MT" panose="020B0602020104020603" pitchFamily="34" charset="0"/>
              </a:rPr>
              <a:t>: If any defects are found during regression testing, validate fixes by retesting the affected areas to ensure that the issues have been resolved satisfactorily.</a:t>
            </a:r>
          </a:p>
          <a:p>
            <a:endParaRPr lang="en-US" dirty="0"/>
          </a:p>
          <a:p>
            <a:endParaRPr lang="en-US" dirty="0"/>
          </a:p>
        </p:txBody>
      </p:sp>
    </p:spTree>
    <p:extLst>
      <p:ext uri="{BB962C8B-B14F-4D97-AF65-F5344CB8AC3E}">
        <p14:creationId xmlns:p14="http://schemas.microsoft.com/office/powerpoint/2010/main" val="41615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A562-9C51-BBF5-E4DB-C8C2903B7519}"/>
              </a:ext>
            </a:extLst>
          </p:cNvPr>
          <p:cNvSpPr>
            <a:spLocks noGrp="1"/>
          </p:cNvSpPr>
          <p:nvPr>
            <p:ph type="title"/>
          </p:nvPr>
        </p:nvSpPr>
        <p:spPr/>
        <p:txBody>
          <a:bodyPr/>
          <a:lstStyle/>
          <a:p>
            <a:r>
              <a:rPr lang="en-US" dirty="0"/>
              <a:t>Regression Types</a:t>
            </a:r>
          </a:p>
        </p:txBody>
      </p:sp>
      <p:sp>
        <p:nvSpPr>
          <p:cNvPr id="3" name="Content Placeholder 2">
            <a:extLst>
              <a:ext uri="{FF2B5EF4-FFF2-40B4-BE49-F238E27FC236}">
                <a16:creationId xmlns:a16="http://schemas.microsoft.com/office/drawing/2014/main" id="{F9636565-3174-0730-943B-E6F57F7E18B2}"/>
              </a:ext>
            </a:extLst>
          </p:cNvPr>
          <p:cNvSpPr>
            <a:spLocks noGrp="1"/>
          </p:cNvSpPr>
          <p:nvPr>
            <p:ph idx="1"/>
          </p:nvPr>
        </p:nvSpPr>
        <p:spPr/>
        <p:txBody>
          <a:bodyPr>
            <a:normAutofit fontScale="70000" lnSpcReduction="20000"/>
          </a:bodyPr>
          <a:lstStyle/>
          <a:p>
            <a:pPr>
              <a:buFont typeface="Wingdings" panose="05000000000000000000" pitchFamily="2" charset="2"/>
              <a:buChar char="v"/>
            </a:pPr>
            <a:r>
              <a:rPr lang="en-US" dirty="0"/>
              <a:t>Unit Regression Testing:</a:t>
            </a:r>
          </a:p>
          <a:p>
            <a:pPr lvl="1">
              <a:buFont typeface="Wingdings" panose="05000000000000000000" pitchFamily="2" charset="2"/>
              <a:buChar char="v"/>
            </a:pPr>
            <a:r>
              <a:rPr lang="en-US" dirty="0"/>
              <a:t>   Focuses on testing individual units or modules of the software.</a:t>
            </a:r>
          </a:p>
          <a:p>
            <a:pPr lvl="1">
              <a:buFont typeface="Wingdings" panose="05000000000000000000" pitchFamily="2" charset="2"/>
              <a:buChar char="v"/>
            </a:pPr>
            <a:r>
              <a:rPr lang="en-US" dirty="0"/>
              <a:t>   Ensures that changes made to a specific unit do not break its existing functionality.</a:t>
            </a:r>
          </a:p>
          <a:p>
            <a:pPr lvl="1">
              <a:buFont typeface="Wingdings" panose="05000000000000000000" pitchFamily="2" charset="2"/>
              <a:buChar char="v"/>
            </a:pPr>
            <a:r>
              <a:rPr lang="en-US" dirty="0"/>
              <a:t>   Typically automated and integrated into the development process.</a:t>
            </a:r>
          </a:p>
          <a:p>
            <a:pPr>
              <a:buFont typeface="Wingdings" panose="05000000000000000000" pitchFamily="2" charset="2"/>
              <a:buChar char="v"/>
            </a:pPr>
            <a:endParaRPr lang="en-US" dirty="0"/>
          </a:p>
          <a:p>
            <a:pPr>
              <a:buFont typeface="Wingdings" panose="05000000000000000000" pitchFamily="2" charset="2"/>
              <a:buChar char="v"/>
            </a:pPr>
            <a:r>
              <a:rPr lang="en-US" dirty="0"/>
              <a:t>Module Regression Testing:</a:t>
            </a:r>
          </a:p>
          <a:p>
            <a:pPr lvl="1">
              <a:buFont typeface="Wingdings" panose="05000000000000000000" pitchFamily="2" charset="2"/>
              <a:buChar char="v"/>
            </a:pPr>
            <a:r>
              <a:rPr lang="en-US" dirty="0"/>
              <a:t>   Selectively retests only the areas of the software that are impacted by recent changes.</a:t>
            </a:r>
          </a:p>
          <a:p>
            <a:pPr lvl="1">
              <a:buFont typeface="Wingdings" panose="05000000000000000000" pitchFamily="2" charset="2"/>
              <a:buChar char="v"/>
            </a:pPr>
            <a:r>
              <a:rPr lang="en-US" dirty="0"/>
              <a:t>   Test cases are chosen based on the modified code, affected functionalities, or related dependencies.</a:t>
            </a:r>
          </a:p>
          <a:p>
            <a:pPr lvl="1">
              <a:buFont typeface="Wingdings" panose="05000000000000000000" pitchFamily="2" charset="2"/>
              <a:buChar char="v"/>
            </a:pPr>
            <a:r>
              <a:rPr lang="en-US" dirty="0"/>
              <a:t>   Helps save time and resources compared to retesting the entire application.</a:t>
            </a:r>
          </a:p>
          <a:p>
            <a:pPr>
              <a:buFont typeface="Wingdings" panose="05000000000000000000" pitchFamily="2" charset="2"/>
              <a:buChar char="v"/>
            </a:pPr>
            <a:endParaRPr lang="en-US" dirty="0"/>
          </a:p>
          <a:p>
            <a:pPr>
              <a:buFont typeface="Wingdings" panose="05000000000000000000" pitchFamily="2" charset="2"/>
              <a:buChar char="v"/>
            </a:pPr>
            <a:r>
              <a:rPr lang="en-US" dirty="0"/>
              <a:t>Full Regression Testing:</a:t>
            </a:r>
          </a:p>
          <a:p>
            <a:pPr lvl="1">
              <a:buFont typeface="Wingdings" panose="05000000000000000000" pitchFamily="2" charset="2"/>
              <a:buChar char="v"/>
            </a:pPr>
            <a:r>
              <a:rPr lang="en-US" dirty="0"/>
              <a:t>   Involves retesting the entire application, regardless of the nature or scope of changes made.</a:t>
            </a:r>
          </a:p>
          <a:p>
            <a:pPr lvl="1">
              <a:buFont typeface="Wingdings" panose="05000000000000000000" pitchFamily="2" charset="2"/>
              <a:buChar char="v"/>
            </a:pPr>
            <a:r>
              <a:rPr lang="en-US" dirty="0"/>
              <a:t>   Ensures comprehensive validation of all functionalities to detect any unintended side effects.</a:t>
            </a:r>
          </a:p>
          <a:p>
            <a:pPr lvl="1">
              <a:buFont typeface="Wingdings" panose="05000000000000000000" pitchFamily="2" charset="2"/>
              <a:buChar char="v"/>
            </a:pPr>
            <a:r>
              <a:rPr lang="en-US" dirty="0"/>
              <a:t>   Time-consuming and resource-intensive but provides maximum assurance of software quality.</a:t>
            </a:r>
          </a:p>
        </p:txBody>
      </p:sp>
    </p:spTree>
    <p:extLst>
      <p:ext uri="{BB962C8B-B14F-4D97-AF65-F5344CB8AC3E}">
        <p14:creationId xmlns:p14="http://schemas.microsoft.com/office/powerpoint/2010/main" val="3467323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119</TotalTime>
  <Words>744</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Century Gothic</vt:lpstr>
      <vt:lpstr>Tw Cen MT</vt:lpstr>
      <vt:lpstr>Wingdings</vt:lpstr>
      <vt:lpstr>Wingdings 3</vt:lpstr>
      <vt:lpstr>Ion</vt:lpstr>
      <vt:lpstr>PowerPoint Presentation</vt:lpstr>
      <vt:lpstr>Types of Testing</vt:lpstr>
      <vt:lpstr>Regression testing</vt:lpstr>
      <vt:lpstr>When we do regression testing</vt:lpstr>
      <vt:lpstr>How to run Regression testing</vt:lpstr>
      <vt:lpstr>Regression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Nagarjuna Ramineni</dc:creator>
  <cp:lastModifiedBy>Nagarjuna Ramineni</cp:lastModifiedBy>
  <cp:revision>2</cp:revision>
  <dcterms:created xsi:type="dcterms:W3CDTF">2024-03-22T16:07:13Z</dcterms:created>
  <dcterms:modified xsi:type="dcterms:W3CDTF">2024-03-28T15:55:41Z</dcterms:modified>
</cp:coreProperties>
</file>