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4E6DE9-DBC6-453F-8BE9-F7594439B5BA}"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A03BC-C153-4C47-ADF8-1E3E83E9D605}" type="slidenum">
              <a:rPr lang="en-US" smtClean="0"/>
              <a:t>‹#›</a:t>
            </a:fld>
            <a:endParaRPr lang="en-US"/>
          </a:p>
        </p:txBody>
      </p:sp>
    </p:spTree>
    <p:extLst>
      <p:ext uri="{BB962C8B-B14F-4D97-AF65-F5344CB8AC3E}">
        <p14:creationId xmlns:p14="http://schemas.microsoft.com/office/powerpoint/2010/main" val="1742133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4E6DE9-DBC6-453F-8BE9-F7594439B5BA}"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4A03BC-C153-4C47-ADF8-1E3E83E9D605}" type="slidenum">
              <a:rPr lang="en-US" smtClean="0"/>
              <a:t>‹#›</a:t>
            </a:fld>
            <a:endParaRPr lang="en-US"/>
          </a:p>
        </p:txBody>
      </p:sp>
    </p:spTree>
    <p:extLst>
      <p:ext uri="{BB962C8B-B14F-4D97-AF65-F5344CB8AC3E}">
        <p14:creationId xmlns:p14="http://schemas.microsoft.com/office/powerpoint/2010/main" val="3307027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84E6DE9-DBC6-453F-8BE9-F7594439B5BA}"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A03BC-C153-4C47-ADF8-1E3E83E9D605}" type="slidenum">
              <a:rPr lang="en-US" smtClean="0"/>
              <a:t>‹#›</a:t>
            </a:fld>
            <a:endParaRPr lang="en-US"/>
          </a:p>
        </p:txBody>
      </p:sp>
    </p:spTree>
    <p:extLst>
      <p:ext uri="{BB962C8B-B14F-4D97-AF65-F5344CB8AC3E}">
        <p14:creationId xmlns:p14="http://schemas.microsoft.com/office/powerpoint/2010/main" val="3441411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84E6DE9-DBC6-453F-8BE9-F7594439B5BA}"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A03BC-C153-4C47-ADF8-1E3E83E9D605}"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35861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4E6DE9-DBC6-453F-8BE9-F7594439B5BA}"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A03BC-C153-4C47-ADF8-1E3E83E9D605}" type="slidenum">
              <a:rPr lang="en-US" smtClean="0"/>
              <a:t>‹#›</a:t>
            </a:fld>
            <a:endParaRPr lang="en-US"/>
          </a:p>
        </p:txBody>
      </p:sp>
    </p:spTree>
    <p:extLst>
      <p:ext uri="{BB962C8B-B14F-4D97-AF65-F5344CB8AC3E}">
        <p14:creationId xmlns:p14="http://schemas.microsoft.com/office/powerpoint/2010/main" val="1775244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84E6DE9-DBC6-453F-8BE9-F7594439B5BA}" type="datetimeFigureOut">
              <a:rPr lang="en-US" smtClean="0"/>
              <a:t>3/25/2024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A03BC-C153-4C47-ADF8-1E3E83E9D605}" type="slidenum">
              <a:rPr lang="en-US" smtClean="0"/>
              <a:t>‹#›</a:t>
            </a:fld>
            <a:endParaRPr lang="en-US"/>
          </a:p>
        </p:txBody>
      </p:sp>
    </p:spTree>
    <p:extLst>
      <p:ext uri="{BB962C8B-B14F-4D97-AF65-F5344CB8AC3E}">
        <p14:creationId xmlns:p14="http://schemas.microsoft.com/office/powerpoint/2010/main" val="3529559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84E6DE9-DBC6-453F-8BE9-F7594439B5BA}" type="datetimeFigureOut">
              <a:rPr lang="en-US" smtClean="0"/>
              <a:t>3/25/2024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A03BC-C153-4C47-ADF8-1E3E83E9D605}" type="slidenum">
              <a:rPr lang="en-US" smtClean="0"/>
              <a:t>‹#›</a:t>
            </a:fld>
            <a:endParaRPr lang="en-US"/>
          </a:p>
        </p:txBody>
      </p:sp>
    </p:spTree>
    <p:extLst>
      <p:ext uri="{BB962C8B-B14F-4D97-AF65-F5344CB8AC3E}">
        <p14:creationId xmlns:p14="http://schemas.microsoft.com/office/powerpoint/2010/main" val="1004601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4E6DE9-DBC6-453F-8BE9-F7594439B5BA}"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A03BC-C153-4C47-ADF8-1E3E83E9D605}" type="slidenum">
              <a:rPr lang="en-US" smtClean="0"/>
              <a:t>‹#›</a:t>
            </a:fld>
            <a:endParaRPr lang="en-US"/>
          </a:p>
        </p:txBody>
      </p:sp>
    </p:spTree>
    <p:extLst>
      <p:ext uri="{BB962C8B-B14F-4D97-AF65-F5344CB8AC3E}">
        <p14:creationId xmlns:p14="http://schemas.microsoft.com/office/powerpoint/2010/main" val="3702650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4E6DE9-DBC6-453F-8BE9-F7594439B5BA}"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A03BC-C153-4C47-ADF8-1E3E83E9D605}" type="slidenum">
              <a:rPr lang="en-US" smtClean="0"/>
              <a:t>‹#›</a:t>
            </a:fld>
            <a:endParaRPr lang="en-US"/>
          </a:p>
        </p:txBody>
      </p:sp>
    </p:spTree>
    <p:extLst>
      <p:ext uri="{BB962C8B-B14F-4D97-AF65-F5344CB8AC3E}">
        <p14:creationId xmlns:p14="http://schemas.microsoft.com/office/powerpoint/2010/main" val="1639304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4E6DE9-DBC6-453F-8BE9-F7594439B5BA}"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A03BC-C153-4C47-ADF8-1E3E83E9D605}" type="slidenum">
              <a:rPr lang="en-US" smtClean="0"/>
              <a:t>‹#›</a:t>
            </a:fld>
            <a:endParaRPr lang="en-US"/>
          </a:p>
        </p:txBody>
      </p:sp>
    </p:spTree>
    <p:extLst>
      <p:ext uri="{BB962C8B-B14F-4D97-AF65-F5344CB8AC3E}">
        <p14:creationId xmlns:p14="http://schemas.microsoft.com/office/powerpoint/2010/main" val="2195546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4E6DE9-DBC6-453F-8BE9-F7594439B5BA}"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4A03BC-C153-4C47-ADF8-1E3E83E9D605}" type="slidenum">
              <a:rPr lang="en-US" smtClean="0"/>
              <a:t>‹#›</a:t>
            </a:fld>
            <a:endParaRPr lang="en-US"/>
          </a:p>
        </p:txBody>
      </p:sp>
    </p:spTree>
    <p:extLst>
      <p:ext uri="{BB962C8B-B14F-4D97-AF65-F5344CB8AC3E}">
        <p14:creationId xmlns:p14="http://schemas.microsoft.com/office/powerpoint/2010/main" val="853329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4E6DE9-DBC6-453F-8BE9-F7594439B5BA}"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4A03BC-C153-4C47-ADF8-1E3E83E9D605}" type="slidenum">
              <a:rPr lang="en-US" smtClean="0"/>
              <a:t>‹#›</a:t>
            </a:fld>
            <a:endParaRPr lang="en-US"/>
          </a:p>
        </p:txBody>
      </p:sp>
    </p:spTree>
    <p:extLst>
      <p:ext uri="{BB962C8B-B14F-4D97-AF65-F5344CB8AC3E}">
        <p14:creationId xmlns:p14="http://schemas.microsoft.com/office/powerpoint/2010/main" val="1457787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4E6DE9-DBC6-453F-8BE9-F7594439B5BA}"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4A03BC-C153-4C47-ADF8-1E3E83E9D605}" type="slidenum">
              <a:rPr lang="en-US" smtClean="0"/>
              <a:t>‹#›</a:t>
            </a:fld>
            <a:endParaRPr lang="en-US"/>
          </a:p>
        </p:txBody>
      </p:sp>
    </p:spTree>
    <p:extLst>
      <p:ext uri="{BB962C8B-B14F-4D97-AF65-F5344CB8AC3E}">
        <p14:creationId xmlns:p14="http://schemas.microsoft.com/office/powerpoint/2010/main" val="245686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84E6DE9-DBC6-453F-8BE9-F7594439B5BA}" type="datetimeFigureOut">
              <a:rPr lang="en-US" smtClean="0"/>
              <a:t>3/25/2024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44A03BC-C153-4C47-ADF8-1E3E83E9D605}" type="slidenum">
              <a:rPr lang="en-US" smtClean="0"/>
              <a:t>‹#›</a:t>
            </a:fld>
            <a:endParaRPr lang="en-US"/>
          </a:p>
        </p:txBody>
      </p:sp>
    </p:spTree>
    <p:extLst>
      <p:ext uri="{BB962C8B-B14F-4D97-AF65-F5344CB8AC3E}">
        <p14:creationId xmlns:p14="http://schemas.microsoft.com/office/powerpoint/2010/main" val="611294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84E6DE9-DBC6-453F-8BE9-F7594439B5BA}" type="datetimeFigureOut">
              <a:rPr lang="en-US" smtClean="0"/>
              <a:t>3/25/2024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44A03BC-C153-4C47-ADF8-1E3E83E9D605}" type="slidenum">
              <a:rPr lang="en-US" smtClean="0"/>
              <a:t>‹#›</a:t>
            </a:fld>
            <a:endParaRPr lang="en-US"/>
          </a:p>
        </p:txBody>
      </p:sp>
    </p:spTree>
    <p:extLst>
      <p:ext uri="{BB962C8B-B14F-4D97-AF65-F5344CB8AC3E}">
        <p14:creationId xmlns:p14="http://schemas.microsoft.com/office/powerpoint/2010/main" val="1980689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84E6DE9-DBC6-453F-8BE9-F7594439B5BA}" type="datetimeFigureOut">
              <a:rPr lang="en-US" smtClean="0"/>
              <a:t>3/25/2024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44A03BC-C153-4C47-ADF8-1E3E83E9D605}" type="slidenum">
              <a:rPr lang="en-US" smtClean="0"/>
              <a:t>‹#›</a:t>
            </a:fld>
            <a:endParaRPr lang="en-US"/>
          </a:p>
        </p:txBody>
      </p:sp>
    </p:spTree>
    <p:extLst>
      <p:ext uri="{BB962C8B-B14F-4D97-AF65-F5344CB8AC3E}">
        <p14:creationId xmlns:p14="http://schemas.microsoft.com/office/powerpoint/2010/main" val="1515575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4E6DE9-DBC6-453F-8BE9-F7594439B5BA}"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4A03BC-C153-4C47-ADF8-1E3E83E9D605}" type="slidenum">
              <a:rPr lang="en-US" smtClean="0"/>
              <a:t>‹#›</a:t>
            </a:fld>
            <a:endParaRPr lang="en-US"/>
          </a:p>
        </p:txBody>
      </p:sp>
    </p:spTree>
    <p:extLst>
      <p:ext uri="{BB962C8B-B14F-4D97-AF65-F5344CB8AC3E}">
        <p14:creationId xmlns:p14="http://schemas.microsoft.com/office/powerpoint/2010/main" val="697326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84E6DE9-DBC6-453F-8BE9-F7594439B5BA}" type="datetimeFigureOut">
              <a:rPr lang="en-US" smtClean="0"/>
              <a:t>3/25/2024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44A03BC-C153-4C47-ADF8-1E3E83E9D605}" type="slidenum">
              <a:rPr lang="en-US" smtClean="0"/>
              <a:t>‹#›</a:t>
            </a:fld>
            <a:endParaRPr lang="en-US"/>
          </a:p>
        </p:txBody>
      </p:sp>
    </p:spTree>
    <p:extLst>
      <p:ext uri="{BB962C8B-B14F-4D97-AF65-F5344CB8AC3E}">
        <p14:creationId xmlns:p14="http://schemas.microsoft.com/office/powerpoint/2010/main" val="239915242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C4514-78D8-855B-AA26-DD5E294C534D}"/>
              </a:ext>
            </a:extLst>
          </p:cNvPr>
          <p:cNvSpPr>
            <a:spLocks noGrp="1"/>
          </p:cNvSpPr>
          <p:nvPr>
            <p:ph type="ctrTitle"/>
          </p:nvPr>
        </p:nvSpPr>
        <p:spPr/>
        <p:txBody>
          <a:bodyPr/>
          <a:lstStyle/>
          <a:p>
            <a:r>
              <a:rPr lang="en-US"/>
              <a:t>Dynamic Testing Techniques</a:t>
            </a:r>
            <a:endParaRPr lang="en-US" dirty="0"/>
          </a:p>
        </p:txBody>
      </p:sp>
      <p:sp>
        <p:nvSpPr>
          <p:cNvPr id="3" name="Subtitle 2">
            <a:extLst>
              <a:ext uri="{FF2B5EF4-FFF2-40B4-BE49-F238E27FC236}">
                <a16:creationId xmlns:a16="http://schemas.microsoft.com/office/drawing/2014/main" id="{ED1EE5D6-18C9-93E6-ED53-B7DFDD8C00F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86681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4C24B-3109-17C4-58B0-7EF0997566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723238-64B5-65E6-974A-561190913E1B}"/>
              </a:ext>
            </a:extLst>
          </p:cNvPr>
          <p:cNvSpPr>
            <a:spLocks noGrp="1"/>
          </p:cNvSpPr>
          <p:nvPr>
            <p:ph type="title"/>
          </p:nvPr>
        </p:nvSpPr>
        <p:spPr/>
        <p:txBody>
          <a:bodyPr/>
          <a:lstStyle/>
          <a:p>
            <a:r>
              <a:rPr lang="en-US" dirty="0"/>
              <a:t>Error guessing typically works</a:t>
            </a:r>
          </a:p>
        </p:txBody>
      </p:sp>
      <p:sp>
        <p:nvSpPr>
          <p:cNvPr id="3" name="Content Placeholder 2">
            <a:extLst>
              <a:ext uri="{FF2B5EF4-FFF2-40B4-BE49-F238E27FC236}">
                <a16:creationId xmlns:a16="http://schemas.microsoft.com/office/drawing/2014/main" id="{4A22C471-441C-A4CA-F117-55D44406C673}"/>
              </a:ext>
            </a:extLst>
          </p:cNvPr>
          <p:cNvSpPr>
            <a:spLocks noGrp="1"/>
          </p:cNvSpPr>
          <p:nvPr>
            <p:ph idx="1"/>
          </p:nvPr>
        </p:nvSpPr>
        <p:spPr>
          <a:xfrm>
            <a:off x="810013" y="1423190"/>
            <a:ext cx="9404723" cy="4649806"/>
          </a:xfrm>
        </p:spPr>
        <p:txBody>
          <a:bodyPr>
            <a:normAutofit fontScale="85000" lnSpcReduction="20000"/>
          </a:bodyPr>
          <a:lstStyle/>
          <a:p>
            <a:pPr marL="0" indent="0">
              <a:buNone/>
            </a:pPr>
            <a:r>
              <a:rPr lang="en-US" dirty="0"/>
              <a:t>1. Tester Experience: </a:t>
            </a:r>
          </a:p>
          <a:p>
            <a:pPr lvl="1">
              <a:buFont typeface="Wingdings" panose="05000000000000000000" pitchFamily="2" charset="2"/>
              <a:buChar char="v"/>
            </a:pPr>
            <a:r>
              <a:rPr lang="en-US" dirty="0"/>
              <a:t> Testers rely on their experience and knowledge of common programming errors, system vulnerabilities, and industry best practices.</a:t>
            </a:r>
          </a:p>
          <a:p>
            <a:pPr marL="0" indent="0">
              <a:buNone/>
            </a:pPr>
            <a:r>
              <a:rPr lang="en-US" dirty="0"/>
              <a:t>2. Intuition: </a:t>
            </a:r>
          </a:p>
          <a:p>
            <a:pPr lvl="1">
              <a:buFont typeface="Wingdings" panose="05000000000000000000" pitchFamily="2" charset="2"/>
              <a:buChar char="v"/>
            </a:pPr>
            <a:r>
              <a:rPr lang="en-US" dirty="0"/>
              <a:t> Testers use their intuition to guess where defects might occur based on factors such as complexity, criticality, or areas prone to errors.</a:t>
            </a:r>
          </a:p>
          <a:p>
            <a:pPr marL="0" indent="0">
              <a:buNone/>
            </a:pPr>
            <a:r>
              <a:rPr lang="en-US" dirty="0"/>
              <a:t>3. Exploratory Testing:</a:t>
            </a:r>
          </a:p>
          <a:p>
            <a:pPr lvl="1">
              <a:buFont typeface="Wingdings" panose="05000000000000000000" pitchFamily="2" charset="2"/>
              <a:buChar char="v"/>
            </a:pPr>
            <a:r>
              <a:rPr lang="en-US" dirty="0"/>
              <a:t> Testers explore the application dynamically without relying strictly on predefined test cases.</a:t>
            </a:r>
          </a:p>
          <a:p>
            <a:pPr lvl="1">
              <a:buFont typeface="Wingdings" panose="05000000000000000000" pitchFamily="2" charset="2"/>
              <a:buChar char="v"/>
            </a:pPr>
            <a:r>
              <a:rPr lang="en-US" dirty="0"/>
              <a:t> They try different inputs, use cases, or scenarios that may not have been explicitly documented.</a:t>
            </a:r>
          </a:p>
          <a:p>
            <a:pPr marL="0" indent="0">
              <a:buNone/>
            </a:pPr>
            <a:r>
              <a:rPr lang="en-US" dirty="0"/>
              <a:t>4. Common Mistakes:</a:t>
            </a:r>
          </a:p>
          <a:p>
            <a:pPr lvl="1">
              <a:buFont typeface="Wingdings" panose="05000000000000000000" pitchFamily="2" charset="2"/>
              <a:buChar char="v"/>
            </a:pPr>
            <a:r>
              <a:rPr lang="en-US" dirty="0"/>
              <a:t> Testers focus on areas where developers commonly make mistakes, such as boundary conditions, error handling, or data validation.</a:t>
            </a:r>
          </a:p>
          <a:p>
            <a:pPr marL="0" indent="0">
              <a:buNone/>
            </a:pPr>
            <a:r>
              <a:rPr lang="en-US" dirty="0"/>
              <a:t>5. Risk Analysis:</a:t>
            </a:r>
          </a:p>
          <a:p>
            <a:pPr lvl="1">
              <a:buFont typeface="Wingdings" panose="05000000000000000000" pitchFamily="2" charset="2"/>
              <a:buChar char="v"/>
            </a:pPr>
            <a:r>
              <a:rPr lang="en-US" dirty="0"/>
              <a:t>Testers analyze the software requirements and design to identify potential high risk areas where errors are more likely to occur.</a:t>
            </a:r>
          </a:p>
          <a:p>
            <a:endParaRPr lang="en-US" dirty="0"/>
          </a:p>
        </p:txBody>
      </p:sp>
    </p:spTree>
    <p:extLst>
      <p:ext uri="{BB962C8B-B14F-4D97-AF65-F5344CB8AC3E}">
        <p14:creationId xmlns:p14="http://schemas.microsoft.com/office/powerpoint/2010/main" val="3375355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C2E83-6641-17F1-6A5B-94944BA2F2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268804-BB7C-F014-F6FC-44075001C1AA}"/>
              </a:ext>
            </a:extLst>
          </p:cNvPr>
          <p:cNvSpPr>
            <a:spLocks noGrp="1"/>
          </p:cNvSpPr>
          <p:nvPr>
            <p:ph type="title"/>
          </p:nvPr>
        </p:nvSpPr>
        <p:spPr/>
        <p:txBody>
          <a:bodyPr/>
          <a:lstStyle/>
          <a:p>
            <a:r>
              <a:rPr lang="en-US" dirty="0"/>
              <a:t>Error guessing typically works</a:t>
            </a:r>
          </a:p>
        </p:txBody>
      </p:sp>
      <p:sp>
        <p:nvSpPr>
          <p:cNvPr id="3" name="Content Placeholder 2">
            <a:extLst>
              <a:ext uri="{FF2B5EF4-FFF2-40B4-BE49-F238E27FC236}">
                <a16:creationId xmlns:a16="http://schemas.microsoft.com/office/drawing/2014/main" id="{6197BF3E-E51B-3AD0-1A82-9A0EF7271076}"/>
              </a:ext>
            </a:extLst>
          </p:cNvPr>
          <p:cNvSpPr>
            <a:spLocks noGrp="1"/>
          </p:cNvSpPr>
          <p:nvPr>
            <p:ph idx="1"/>
          </p:nvPr>
        </p:nvSpPr>
        <p:spPr>
          <a:xfrm>
            <a:off x="801388" y="1466322"/>
            <a:ext cx="9249446" cy="4813708"/>
          </a:xfrm>
        </p:spPr>
        <p:txBody>
          <a:bodyPr>
            <a:normAutofit fontScale="92500" lnSpcReduction="20000"/>
          </a:bodyPr>
          <a:lstStyle/>
          <a:p>
            <a:pPr marL="0" indent="0">
              <a:buNone/>
            </a:pPr>
            <a:r>
              <a:rPr lang="en-US" dirty="0"/>
              <a:t>6. Previous Defects:</a:t>
            </a:r>
          </a:p>
          <a:p>
            <a:pPr marL="685800" lvl="1">
              <a:buFont typeface="Wingdings" panose="05000000000000000000" pitchFamily="2" charset="2"/>
              <a:buChar char="v"/>
            </a:pPr>
            <a:r>
              <a:rPr lang="en-US" dirty="0"/>
              <a:t> Testers consider any known defects from previous testing phases and target similar areas for additional testing.</a:t>
            </a:r>
          </a:p>
          <a:p>
            <a:pPr marL="0" indent="0">
              <a:buNone/>
            </a:pPr>
            <a:r>
              <a:rPr lang="en-US" dirty="0"/>
              <a:t>7. Negative Testing:</a:t>
            </a:r>
          </a:p>
          <a:p>
            <a:pPr marL="685800" lvl="1">
              <a:buFont typeface="Wingdings" panose="05000000000000000000" pitchFamily="2" charset="2"/>
              <a:buChar char="v"/>
            </a:pPr>
            <a:r>
              <a:rPr lang="en-US" dirty="0"/>
              <a:t>Testers intentionally provide incorrect or unexpected inputs to see how the system responds to invalid data or user actions.</a:t>
            </a:r>
          </a:p>
          <a:p>
            <a:pPr marL="0" indent="0">
              <a:buNone/>
            </a:pPr>
            <a:r>
              <a:rPr lang="en-US" dirty="0"/>
              <a:t>8. Code Inspection:</a:t>
            </a:r>
          </a:p>
          <a:p>
            <a:pPr marL="685800" lvl="1">
              <a:buFont typeface="Wingdings" panose="05000000000000000000" pitchFamily="2" charset="2"/>
              <a:buChar char="v"/>
            </a:pPr>
            <a:r>
              <a:rPr lang="en-US" dirty="0"/>
              <a:t> Testers may review the code or design documentation to identify potential weaknesses or areas that seem prone to errors.</a:t>
            </a:r>
          </a:p>
          <a:p>
            <a:pPr marL="0" indent="0">
              <a:buNone/>
            </a:pPr>
            <a:r>
              <a:rPr lang="en-US" dirty="0"/>
              <a:t>9. Exploring Complex Features:</a:t>
            </a:r>
          </a:p>
          <a:p>
            <a:pPr marL="685800" lvl="1">
              <a:buFont typeface="Wingdings" panose="05000000000000000000" pitchFamily="2" charset="2"/>
              <a:buChar char="v"/>
            </a:pPr>
            <a:r>
              <a:rPr lang="en-US" dirty="0"/>
              <a:t> Testers concentrate on testing complex features or functionalities that are more likely to harbor defects.</a:t>
            </a:r>
          </a:p>
          <a:p>
            <a:pPr marL="0" indent="0">
              <a:buNone/>
            </a:pPr>
            <a:r>
              <a:rPr lang="en-US" dirty="0"/>
              <a:t>10. Unsupported Configurations:</a:t>
            </a:r>
          </a:p>
          <a:p>
            <a:pPr marL="685800" lvl="1">
              <a:buFont typeface="Wingdings" panose="05000000000000000000" pitchFamily="2" charset="2"/>
              <a:buChar char="v"/>
            </a:pPr>
            <a:r>
              <a:rPr lang="en-US" dirty="0"/>
              <a:t>  Testers explore the software's behavior in unsupported configurations or environments, where unexpected issues may arise.</a:t>
            </a:r>
          </a:p>
          <a:p>
            <a:endParaRPr lang="en-US" dirty="0"/>
          </a:p>
        </p:txBody>
      </p:sp>
    </p:spTree>
    <p:extLst>
      <p:ext uri="{BB962C8B-B14F-4D97-AF65-F5344CB8AC3E}">
        <p14:creationId xmlns:p14="http://schemas.microsoft.com/office/powerpoint/2010/main" val="4058587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9DDFB-3F4B-8293-49E1-7157E76721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090515-DFEF-894A-9560-C17D334CF17D}"/>
              </a:ext>
            </a:extLst>
          </p:cNvPr>
          <p:cNvSpPr>
            <a:spLocks noGrp="1"/>
          </p:cNvSpPr>
          <p:nvPr>
            <p:ph type="title"/>
          </p:nvPr>
        </p:nvSpPr>
        <p:spPr/>
        <p:txBody>
          <a:bodyPr/>
          <a:lstStyle/>
          <a:p>
            <a:r>
              <a:rPr lang="en-US" dirty="0"/>
              <a:t>Exploratory Testing</a:t>
            </a:r>
          </a:p>
        </p:txBody>
      </p:sp>
      <p:sp>
        <p:nvSpPr>
          <p:cNvPr id="3" name="Content Placeholder 2">
            <a:extLst>
              <a:ext uri="{FF2B5EF4-FFF2-40B4-BE49-F238E27FC236}">
                <a16:creationId xmlns:a16="http://schemas.microsoft.com/office/drawing/2014/main" id="{B9B48D7D-FDCB-60BA-9D1F-24A08DEB7C34}"/>
              </a:ext>
            </a:extLst>
          </p:cNvPr>
          <p:cNvSpPr>
            <a:spLocks noGrp="1"/>
          </p:cNvSpPr>
          <p:nvPr>
            <p:ph idx="1"/>
          </p:nvPr>
        </p:nvSpPr>
        <p:spPr>
          <a:xfrm>
            <a:off x="1025675" y="1242035"/>
            <a:ext cx="10732129" cy="5417557"/>
          </a:xfrm>
        </p:spPr>
        <p:txBody>
          <a:bodyPr>
            <a:normAutofit/>
          </a:bodyPr>
          <a:lstStyle/>
          <a:p>
            <a:r>
              <a:rPr lang="en-US" dirty="0"/>
              <a:t>Exploratory testing is a manual software testing technique that involves testers looking for bugs without a script or test cases.</a:t>
            </a:r>
          </a:p>
          <a:p>
            <a:r>
              <a:rPr lang="en-US" dirty="0"/>
              <a:t>It's often described as a simultaneous process of learning, designing, and executing tests. </a:t>
            </a:r>
          </a:p>
          <a:p>
            <a:r>
              <a:rPr lang="en-US" dirty="0"/>
              <a:t>Some Characteristics:</a:t>
            </a:r>
          </a:p>
          <a:p>
            <a:pPr lvl="1">
              <a:buFont typeface="Wingdings" panose="05000000000000000000" pitchFamily="2" charset="2"/>
              <a:buChar char="v"/>
            </a:pPr>
            <a:r>
              <a:rPr lang="en-US" dirty="0"/>
              <a:t>It's an agile software testing technique.</a:t>
            </a:r>
          </a:p>
          <a:p>
            <a:pPr lvl="1">
              <a:buFont typeface="Wingdings" panose="05000000000000000000" pitchFamily="2" charset="2"/>
              <a:buChar char="v"/>
            </a:pPr>
            <a:r>
              <a:rPr lang="en-US" dirty="0"/>
              <a:t>It's unscripted and involves minimal planning.</a:t>
            </a:r>
          </a:p>
          <a:p>
            <a:pPr lvl="1">
              <a:buFont typeface="Wingdings" panose="05000000000000000000" pitchFamily="2" charset="2"/>
              <a:buChar char="v"/>
            </a:pPr>
            <a:r>
              <a:rPr lang="en-US" dirty="0"/>
              <a:t>Testers use their creativity and domain knowledge to explore software for defects, vulnerabilities, and usability issues.</a:t>
            </a:r>
          </a:p>
          <a:p>
            <a:pPr lvl="1">
              <a:buFont typeface="Wingdings" panose="05000000000000000000" pitchFamily="2" charset="2"/>
              <a:buChar char="v"/>
            </a:pPr>
            <a:r>
              <a:rPr lang="en-US" dirty="0"/>
              <a:t>It encourages testers to think creatively and simulate real-world usage.</a:t>
            </a:r>
          </a:p>
          <a:p>
            <a:pPr lvl="1">
              <a:buFont typeface="Wingdings" panose="05000000000000000000" pitchFamily="2" charset="2"/>
              <a:buChar char="v"/>
            </a:pPr>
            <a:r>
              <a:rPr lang="en-US" dirty="0"/>
              <a:t>It involves testers examining the system with no pre-established test cases and no previous exposure to the system.</a:t>
            </a:r>
          </a:p>
          <a:p>
            <a:pPr lvl="1">
              <a:buFont typeface="Wingdings" panose="05000000000000000000" pitchFamily="2" charset="2"/>
              <a:buChar char="v"/>
            </a:pPr>
            <a:r>
              <a:rPr lang="en-US" dirty="0"/>
              <a:t>Testers create a test idea to understand what they are looking for and start exploring the software. </a:t>
            </a:r>
          </a:p>
          <a:p>
            <a:endParaRPr lang="en-US" dirty="0"/>
          </a:p>
        </p:txBody>
      </p:sp>
    </p:spTree>
    <p:extLst>
      <p:ext uri="{BB962C8B-B14F-4D97-AF65-F5344CB8AC3E}">
        <p14:creationId xmlns:p14="http://schemas.microsoft.com/office/powerpoint/2010/main" val="246484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17E3C-68C5-CEB0-226C-43351FA7FA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142E84-5868-C34E-1F58-64BE130D8A95}"/>
              </a:ext>
            </a:extLst>
          </p:cNvPr>
          <p:cNvSpPr>
            <a:spLocks noGrp="1"/>
          </p:cNvSpPr>
          <p:nvPr>
            <p:ph type="title"/>
          </p:nvPr>
        </p:nvSpPr>
        <p:spPr/>
        <p:txBody>
          <a:bodyPr/>
          <a:lstStyle/>
          <a:p>
            <a:r>
              <a:rPr lang="en-US" dirty="0"/>
              <a:t>Decision coverage</a:t>
            </a:r>
          </a:p>
        </p:txBody>
      </p:sp>
      <p:sp>
        <p:nvSpPr>
          <p:cNvPr id="3" name="Content Placeholder 2">
            <a:extLst>
              <a:ext uri="{FF2B5EF4-FFF2-40B4-BE49-F238E27FC236}">
                <a16:creationId xmlns:a16="http://schemas.microsoft.com/office/drawing/2014/main" id="{94543817-6AC9-4EDB-AD37-57812904AB13}"/>
              </a:ext>
            </a:extLst>
          </p:cNvPr>
          <p:cNvSpPr>
            <a:spLocks noGrp="1"/>
          </p:cNvSpPr>
          <p:nvPr>
            <p:ph idx="1"/>
          </p:nvPr>
        </p:nvSpPr>
        <p:spPr>
          <a:xfrm>
            <a:off x="646111" y="1423190"/>
            <a:ext cx="10085149" cy="4899972"/>
          </a:xfrm>
        </p:spPr>
        <p:txBody>
          <a:bodyPr>
            <a:normAutofit/>
          </a:bodyPr>
          <a:lstStyle/>
          <a:p>
            <a:r>
              <a:rPr lang="en-US" sz="1300" dirty="0"/>
              <a:t>Decision coverage testing is a structural or white-box testing technique that aims to ensure that each decision point in a program's source code is executed at least once during testing.</a:t>
            </a:r>
          </a:p>
          <a:p>
            <a:r>
              <a:rPr lang="en-US" sz="1300" dirty="0"/>
              <a:t>A decision point, also known as a branch, represents a point in the code where the program can take one of two or more paths based on a condition (e.g., an if statement).</a:t>
            </a:r>
          </a:p>
          <a:p>
            <a:r>
              <a:rPr lang="en-US" sz="1300" dirty="0"/>
              <a:t>Decision coverage is considered complete when all possible decision outcomes have been covered.</a:t>
            </a:r>
          </a:p>
          <a:p>
            <a:r>
              <a:rPr lang="en-US" sz="1300" dirty="0"/>
              <a:t>Decision coverage is a metric used to assess the thoroughness of testing with respect to decision points. However, it does not guarantee full path coverage or the testing of all possible combinations of conditions in the code.</a:t>
            </a:r>
          </a:p>
          <a:p>
            <a:r>
              <a:rPr lang="en-US" sz="1300" dirty="0"/>
              <a:t>Other coverage criteria, such as statement coverage or branch coverage, may need to be considered in conjunction with decision coverage to achieve a more comprehensive testing strategy.</a:t>
            </a:r>
          </a:p>
          <a:p>
            <a:r>
              <a:rPr lang="en-US" sz="1300" dirty="0"/>
              <a:t>This technique helps in identifying areas of the code where different decision outcomes have not been exercised, allowing testers to create additional test cases to improve coverage and increase the likelihood of detecting defects related to decision logic.</a:t>
            </a:r>
          </a:p>
          <a:p>
            <a:endParaRPr lang="en-US" dirty="0"/>
          </a:p>
        </p:txBody>
      </p:sp>
    </p:spTree>
    <p:extLst>
      <p:ext uri="{BB962C8B-B14F-4D97-AF65-F5344CB8AC3E}">
        <p14:creationId xmlns:p14="http://schemas.microsoft.com/office/powerpoint/2010/main" val="888083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B3017-0395-6B16-1353-CC76E86FA76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E9B70B-68E5-FA93-861E-B865EBB48CFF}"/>
              </a:ext>
            </a:extLst>
          </p:cNvPr>
          <p:cNvSpPr>
            <a:spLocks noGrp="1"/>
          </p:cNvSpPr>
          <p:nvPr>
            <p:ph idx="1"/>
          </p:nvPr>
        </p:nvSpPr>
        <p:spPr>
          <a:xfrm>
            <a:off x="1129192" y="1526706"/>
            <a:ext cx="8946541" cy="4195481"/>
          </a:xfrm>
        </p:spPr>
        <p:txBody>
          <a:bodyPr>
            <a:normAutofit fontScale="62500" lnSpcReduction="20000"/>
          </a:bodyPr>
          <a:lstStyle/>
          <a:p>
            <a:pPr marL="0" indent="0">
              <a:buNone/>
            </a:pPr>
            <a:r>
              <a:rPr lang="en-US" dirty="0"/>
              <a:t>1. Identify Decision Points:</a:t>
            </a:r>
          </a:p>
          <a:p>
            <a:pPr marL="0" indent="0">
              <a:buNone/>
            </a:pPr>
            <a:r>
              <a:rPr lang="en-US" dirty="0"/>
              <a:t>   Review the source code and identify decision points. These are typically associated with if statements, switch statements, or other constructs where the program makes a decision to take one path or another.</a:t>
            </a:r>
          </a:p>
          <a:p>
            <a:pPr marL="0" indent="0">
              <a:buNone/>
            </a:pPr>
            <a:endParaRPr lang="en-US" dirty="0"/>
          </a:p>
          <a:p>
            <a:pPr marL="0" indent="0">
              <a:buNone/>
            </a:pPr>
            <a:r>
              <a:rPr lang="en-US" dirty="0"/>
              <a:t>2. Create Test Cases:</a:t>
            </a:r>
          </a:p>
          <a:p>
            <a:pPr marL="0" indent="0">
              <a:buNone/>
            </a:pPr>
            <a:r>
              <a:rPr lang="en-US" dirty="0"/>
              <a:t>   Develop test cases that specifically target each decision point. For each decision, there are two possible outcomes (true or false), so test cases should be designed to cover both conditions.</a:t>
            </a:r>
          </a:p>
          <a:p>
            <a:pPr marL="0" indent="0">
              <a:buNone/>
            </a:pPr>
            <a:endParaRPr lang="en-US" dirty="0"/>
          </a:p>
          <a:p>
            <a:pPr marL="0" indent="0">
              <a:buNone/>
            </a:pPr>
            <a:r>
              <a:rPr lang="en-US" dirty="0"/>
              <a:t>3. Execute Test Cases:</a:t>
            </a:r>
          </a:p>
          <a:p>
            <a:pPr marL="0" indent="0">
              <a:buNone/>
            </a:pPr>
            <a:r>
              <a:rPr lang="en-US" dirty="0"/>
              <a:t>   Run the test cases and track which decision outcomes are exercised during the testing process.</a:t>
            </a:r>
          </a:p>
          <a:p>
            <a:pPr marL="0" indent="0">
              <a:buNone/>
            </a:pPr>
            <a:endParaRPr lang="en-US" dirty="0"/>
          </a:p>
          <a:p>
            <a:pPr marL="0" indent="0">
              <a:buNone/>
            </a:pPr>
            <a:r>
              <a:rPr lang="en-US" dirty="0"/>
              <a:t>4. Analyze Coverage:</a:t>
            </a:r>
          </a:p>
          <a:p>
            <a:pPr marL="0" indent="0">
              <a:buNone/>
            </a:pPr>
            <a:r>
              <a:rPr lang="en-US" dirty="0"/>
              <a:t>   Determine the percentage of decision points that have been executed by the test cases. This is calculated as the number of decision outcomes covered divided by the total number of decision outcomes in the code.</a:t>
            </a:r>
          </a:p>
          <a:p>
            <a:pPr marL="0" indent="0">
              <a:buNone/>
            </a:pPr>
            <a:endParaRPr lang="en-US" dirty="0"/>
          </a:p>
          <a:p>
            <a:pPr marL="0" indent="0">
              <a:buNone/>
            </a:pPr>
            <a:r>
              <a:rPr lang="en-US" dirty="0"/>
              <a:t>   Decision Coverage = Number of decision outcomes covered\Total number of decision outcomes * 100</a:t>
            </a:r>
          </a:p>
        </p:txBody>
      </p:sp>
      <p:sp>
        <p:nvSpPr>
          <p:cNvPr id="4" name="Title 1">
            <a:extLst>
              <a:ext uri="{FF2B5EF4-FFF2-40B4-BE49-F238E27FC236}">
                <a16:creationId xmlns:a16="http://schemas.microsoft.com/office/drawing/2014/main" id="{7EDBA4A0-CC6E-EBF3-DC08-262285C20E9B}"/>
              </a:ext>
            </a:extLst>
          </p:cNvPr>
          <p:cNvSpPr>
            <a:spLocks noGrp="1"/>
          </p:cNvSpPr>
          <p:nvPr>
            <p:ph type="title"/>
          </p:nvPr>
        </p:nvSpPr>
        <p:spPr>
          <a:xfrm>
            <a:off x="749628" y="306069"/>
            <a:ext cx="9404723" cy="1400530"/>
          </a:xfrm>
        </p:spPr>
        <p:txBody>
          <a:bodyPr/>
          <a:lstStyle/>
          <a:p>
            <a:r>
              <a:rPr lang="en-US" dirty="0"/>
              <a:t>Decision coverage</a:t>
            </a:r>
          </a:p>
        </p:txBody>
      </p:sp>
    </p:spTree>
    <p:extLst>
      <p:ext uri="{BB962C8B-B14F-4D97-AF65-F5344CB8AC3E}">
        <p14:creationId xmlns:p14="http://schemas.microsoft.com/office/powerpoint/2010/main" val="2457850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C747E3-D461-BFA0-706B-0242C32B1C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4429A6-8640-367E-449B-BC99BF28B01D}"/>
              </a:ext>
            </a:extLst>
          </p:cNvPr>
          <p:cNvSpPr>
            <a:spLocks noGrp="1"/>
          </p:cNvSpPr>
          <p:nvPr>
            <p:ph type="title"/>
          </p:nvPr>
        </p:nvSpPr>
        <p:spPr/>
        <p:txBody>
          <a:bodyPr/>
          <a:lstStyle/>
          <a:p>
            <a:r>
              <a:rPr lang="en-US" dirty="0"/>
              <a:t>Statement coverage</a:t>
            </a:r>
          </a:p>
        </p:txBody>
      </p:sp>
      <p:sp>
        <p:nvSpPr>
          <p:cNvPr id="3" name="Content Placeholder 2">
            <a:extLst>
              <a:ext uri="{FF2B5EF4-FFF2-40B4-BE49-F238E27FC236}">
                <a16:creationId xmlns:a16="http://schemas.microsoft.com/office/drawing/2014/main" id="{7BDE6E76-E7C3-6088-F7AE-A8ABDC7824EC}"/>
              </a:ext>
            </a:extLst>
          </p:cNvPr>
          <p:cNvSpPr>
            <a:spLocks noGrp="1"/>
          </p:cNvSpPr>
          <p:nvPr>
            <p:ph idx="1"/>
          </p:nvPr>
        </p:nvSpPr>
        <p:spPr>
          <a:xfrm>
            <a:off x="559848" y="1302589"/>
            <a:ext cx="10766635" cy="4971690"/>
          </a:xfrm>
        </p:spPr>
        <p:txBody>
          <a:bodyPr>
            <a:normAutofit fontScale="62500" lnSpcReduction="20000"/>
          </a:bodyPr>
          <a:lstStyle/>
          <a:p>
            <a:pPr marL="0" indent="0">
              <a:buNone/>
            </a:pPr>
            <a:r>
              <a:rPr lang="en-US" dirty="0"/>
              <a:t>Statement coverage is a white-box testing technique that measures the extent to which each line of code in a program has been executed at least once during testing. The goal is to ensure that every statement in the source code is executed, helping identify areas of the code that have not been tested.</a:t>
            </a:r>
          </a:p>
          <a:p>
            <a:pPr marL="0" indent="0">
              <a:buNone/>
            </a:pPr>
            <a:r>
              <a:rPr lang="en-US" dirty="0"/>
              <a:t>Here's how statement coverage testing works:</a:t>
            </a:r>
          </a:p>
          <a:p>
            <a:pPr marL="0" indent="0">
              <a:buNone/>
            </a:pPr>
            <a:r>
              <a:rPr lang="en-US" dirty="0"/>
              <a:t>1. Identify Statements: Examine the source code and identify individual statements. A statement is a line of code that performs a specific action.</a:t>
            </a:r>
          </a:p>
          <a:p>
            <a:pPr marL="0" indent="0">
              <a:buNone/>
            </a:pPr>
            <a:r>
              <a:rPr lang="en-US" dirty="0"/>
              <a:t>2. Create Test Cases: Develop test cases to exercise different parts of the code. The objective is to ensure that each statement is executed at least once during the testing process.</a:t>
            </a:r>
          </a:p>
          <a:p>
            <a:pPr marL="0" indent="0">
              <a:buNone/>
            </a:pPr>
            <a:r>
              <a:rPr lang="en-US" dirty="0"/>
              <a:t>3. Execute Test Cases:  Run the test cases and monitor which statements are executed. The testing tool or coverage analysis tool keeps track of the coverage achieved.</a:t>
            </a:r>
          </a:p>
          <a:p>
            <a:pPr marL="0" indent="0">
              <a:buNone/>
            </a:pPr>
            <a:r>
              <a:rPr lang="en-US" dirty="0"/>
              <a:t>4. Analyze Coverage:  Calculate the percentage of executed statements in relation to the total number of statements in the code.</a:t>
            </a:r>
          </a:p>
          <a:p>
            <a:pPr marL="0" indent="0">
              <a:buNone/>
            </a:pPr>
            <a:endParaRPr lang="en-US" dirty="0"/>
          </a:p>
          <a:p>
            <a:pPr marL="0" indent="0">
              <a:buNone/>
            </a:pPr>
            <a:r>
              <a:rPr lang="en-US" dirty="0"/>
              <a:t>   Statement Coverage = Number of executed statements\</a:t>
            </a:r>
            <a:r>
              <a:rPr lang="en-US" dirty="0" err="1"/>
              <a:t>textTotal</a:t>
            </a:r>
            <a:r>
              <a:rPr lang="en-US" dirty="0"/>
              <a:t> number of statements * 100 </a:t>
            </a:r>
          </a:p>
          <a:p>
            <a:pPr marL="0" indent="0">
              <a:buNone/>
            </a:pPr>
            <a:endParaRPr lang="en-US" dirty="0"/>
          </a:p>
          <a:p>
            <a:pPr marL="0" indent="0">
              <a:buNone/>
            </a:pPr>
            <a:r>
              <a:rPr lang="en-US" dirty="0"/>
              <a:t>Statement coverage is considered complete when all statements in the code have been executed.</a:t>
            </a:r>
          </a:p>
          <a:p>
            <a:pPr marL="0" indent="0">
              <a:buNone/>
            </a:pPr>
            <a:r>
              <a:rPr lang="en-US" dirty="0"/>
              <a:t>While statement coverage provides a basic measure of test coverage, it does not guarantee the testing of all possible code paths or conditions. For a more comprehensive assessment, additional coverage criteria such as branch coverage or decision coverage may be used in conjunction with statement coverage.</a:t>
            </a:r>
          </a:p>
          <a:p>
            <a:pPr marL="0" indent="0">
              <a:buNone/>
            </a:pPr>
            <a:r>
              <a:rPr lang="en-US" dirty="0"/>
              <a:t>Statement coverage is a useful metric for identifying dead code (code that is not executed under any circumstances) and ensuring that the code has been at least superficially exercised. However, it's important to note that achieving high statement coverage does not necessarily imply that the code is free of defects; it only indicates which lines of code have been executed during testing.</a:t>
            </a:r>
          </a:p>
        </p:txBody>
      </p:sp>
    </p:spTree>
    <p:extLst>
      <p:ext uri="{BB962C8B-B14F-4D97-AF65-F5344CB8AC3E}">
        <p14:creationId xmlns:p14="http://schemas.microsoft.com/office/powerpoint/2010/main" val="2392895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55F08-C851-5CA3-6B8D-7926F02492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B9AADB-5B6B-E008-F851-185C1E5B39CC}"/>
              </a:ext>
            </a:extLst>
          </p:cNvPr>
          <p:cNvSpPr>
            <a:spLocks noGrp="1"/>
          </p:cNvSpPr>
          <p:nvPr>
            <p:ph type="title"/>
          </p:nvPr>
        </p:nvSpPr>
        <p:spPr/>
        <p:txBody>
          <a:bodyPr/>
          <a:lstStyle/>
          <a:p>
            <a:r>
              <a:rPr lang="en-US" dirty="0"/>
              <a:t>Condition coverage</a:t>
            </a:r>
          </a:p>
        </p:txBody>
      </p:sp>
      <p:sp>
        <p:nvSpPr>
          <p:cNvPr id="3" name="Content Placeholder 2">
            <a:extLst>
              <a:ext uri="{FF2B5EF4-FFF2-40B4-BE49-F238E27FC236}">
                <a16:creationId xmlns:a16="http://schemas.microsoft.com/office/drawing/2014/main" id="{D9AE8D41-71DF-543F-4439-0F9D2B9BDA6D}"/>
              </a:ext>
            </a:extLst>
          </p:cNvPr>
          <p:cNvSpPr>
            <a:spLocks noGrp="1"/>
          </p:cNvSpPr>
          <p:nvPr>
            <p:ph idx="1"/>
          </p:nvPr>
        </p:nvSpPr>
        <p:spPr>
          <a:xfrm>
            <a:off x="551656" y="1443318"/>
            <a:ext cx="11088688" cy="5104132"/>
          </a:xfrm>
        </p:spPr>
        <p:txBody>
          <a:bodyPr>
            <a:normAutofit fontScale="70000" lnSpcReduction="20000"/>
          </a:bodyPr>
          <a:lstStyle/>
          <a:p>
            <a:pPr marL="0" indent="0">
              <a:buNone/>
            </a:pPr>
            <a:r>
              <a:rPr lang="en-US" dirty="0"/>
              <a:t>Condition coverage, also known as predicate coverage, is a white-box testing technique that aims to ensure that each </a:t>
            </a:r>
            <a:r>
              <a:rPr lang="en-US" dirty="0" err="1"/>
              <a:t>boolean</a:t>
            </a:r>
            <a:r>
              <a:rPr lang="en-US" dirty="0"/>
              <a:t> condition in a program has been evaluated to both true and false during testing.</a:t>
            </a:r>
          </a:p>
          <a:p>
            <a:pPr marL="0" indent="0">
              <a:buNone/>
            </a:pPr>
            <a:r>
              <a:rPr lang="en-US" dirty="0"/>
              <a:t>This level of coverage goes beyond basic statement coverage and provides a more thorough examination of the decision-making aspects of the code.</a:t>
            </a:r>
          </a:p>
          <a:p>
            <a:pPr marL="0" indent="0">
              <a:buNone/>
            </a:pPr>
            <a:r>
              <a:rPr lang="en-US" dirty="0"/>
              <a:t>Here's how condition coverage testing works:</a:t>
            </a:r>
          </a:p>
          <a:p>
            <a:pPr marL="400050" lvl="1" indent="0">
              <a:buNone/>
            </a:pPr>
            <a:r>
              <a:rPr lang="en-US" dirty="0"/>
              <a:t>1. Identify Boolean Conditions: Review the source code and identify </a:t>
            </a:r>
            <a:r>
              <a:rPr lang="en-US" dirty="0" err="1"/>
              <a:t>boolean</a:t>
            </a:r>
            <a:r>
              <a:rPr lang="en-US" dirty="0"/>
              <a:t> conditions, typically associated with if statements, while loops, and similar constructs.</a:t>
            </a:r>
          </a:p>
          <a:p>
            <a:pPr marL="400050" lvl="1" indent="0">
              <a:buNone/>
            </a:pPr>
            <a:r>
              <a:rPr lang="en-US" dirty="0"/>
              <a:t>2. Create Test Cases: Develop test cases to exercise different conditions in the code. The goal is to ensure that each condition is evaluated to both true and false during the testing process.</a:t>
            </a:r>
          </a:p>
          <a:p>
            <a:pPr marL="400050" lvl="1" indent="0">
              <a:buNone/>
            </a:pPr>
            <a:r>
              <a:rPr lang="en-US" dirty="0"/>
              <a:t>3. Execute Test Cases: Run the test cases and monitor which conditions are evaluated to true and which are evaluated to false. The testing tool or coverage analysis tool keeps track of the coverage achieved.</a:t>
            </a:r>
          </a:p>
          <a:p>
            <a:pPr marL="400050" lvl="1" indent="0">
              <a:buNone/>
            </a:pPr>
            <a:r>
              <a:rPr lang="en-US" dirty="0"/>
              <a:t>4. Analyze Coverage: Calculate the percentage of conditions that have been evaluated to both true and false in relation to the total number of conditions in the code.</a:t>
            </a:r>
          </a:p>
          <a:p>
            <a:pPr marL="0" indent="0">
              <a:buNone/>
            </a:pPr>
            <a:r>
              <a:rPr lang="en-US" dirty="0"/>
              <a:t>   Condition Coverage = (Number of conditions evaluated to true and false\Total number of conditions) * 100</a:t>
            </a:r>
          </a:p>
          <a:p>
            <a:pPr marL="0" indent="0">
              <a:buNone/>
            </a:pPr>
            <a:r>
              <a:rPr lang="en-US" dirty="0"/>
              <a:t>Condition coverage is considered complete when all </a:t>
            </a:r>
            <a:r>
              <a:rPr lang="en-US" dirty="0" err="1"/>
              <a:t>boolean</a:t>
            </a:r>
            <a:r>
              <a:rPr lang="en-US" dirty="0"/>
              <a:t> conditions in the code have been evaluated to both true and false.</a:t>
            </a:r>
          </a:p>
          <a:p>
            <a:pPr marL="0" indent="0">
              <a:buNone/>
            </a:pPr>
            <a:r>
              <a:rPr lang="en-US" dirty="0"/>
              <a:t>Condition coverage is valuable for uncovering potential issues related to decision logic in the code. By ensuring that each condition is exercised in both true and false states, testers can identify situations where certain conditions may not be adequately tested. However, like other coverage metrics, achieving high condition coverage does not guarantee the absence of defects, and additional testing criteria may be necessary for a comprehensive testing strategy.</a:t>
            </a:r>
          </a:p>
        </p:txBody>
      </p:sp>
    </p:spTree>
    <p:extLst>
      <p:ext uri="{BB962C8B-B14F-4D97-AF65-F5344CB8AC3E}">
        <p14:creationId xmlns:p14="http://schemas.microsoft.com/office/powerpoint/2010/main" val="513864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46278-D751-DB81-2FB5-9F42B7FF36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1F96A1-1005-BC79-53CF-D625F8D41873}"/>
              </a:ext>
            </a:extLst>
          </p:cNvPr>
          <p:cNvSpPr>
            <a:spLocks noGrp="1"/>
          </p:cNvSpPr>
          <p:nvPr>
            <p:ph type="title"/>
          </p:nvPr>
        </p:nvSpPr>
        <p:spPr/>
        <p:txBody>
          <a:bodyPr/>
          <a:lstStyle/>
          <a:p>
            <a:r>
              <a:rPr lang="en-US" dirty="0"/>
              <a:t>Multiple condition coverage</a:t>
            </a:r>
          </a:p>
        </p:txBody>
      </p:sp>
      <p:sp>
        <p:nvSpPr>
          <p:cNvPr id="3" name="Content Placeholder 2">
            <a:extLst>
              <a:ext uri="{FF2B5EF4-FFF2-40B4-BE49-F238E27FC236}">
                <a16:creationId xmlns:a16="http://schemas.microsoft.com/office/drawing/2014/main" id="{CC69DD0D-A35F-B25A-4DCC-66C41CE1D884}"/>
              </a:ext>
            </a:extLst>
          </p:cNvPr>
          <p:cNvSpPr>
            <a:spLocks noGrp="1"/>
          </p:cNvSpPr>
          <p:nvPr>
            <p:ph idx="1"/>
          </p:nvPr>
        </p:nvSpPr>
        <p:spPr>
          <a:xfrm>
            <a:off x="376780" y="1305296"/>
            <a:ext cx="11438440" cy="4983362"/>
          </a:xfrm>
        </p:spPr>
        <p:txBody>
          <a:bodyPr>
            <a:normAutofit fontScale="62500" lnSpcReduction="20000"/>
          </a:bodyPr>
          <a:lstStyle/>
          <a:p>
            <a:pPr marL="0" indent="0">
              <a:buNone/>
            </a:pPr>
            <a:r>
              <a:rPr lang="en-US" dirty="0"/>
              <a:t>Multiple condition coverage, also known as compound condition coverage or MC/DC (Modified Condition/Decision Coverage), is a white-box testing technique that extends condition coverage by ensuring that each combination of conditions within a </a:t>
            </a:r>
            <a:r>
              <a:rPr lang="en-US" dirty="0" err="1"/>
              <a:t>boolean</a:t>
            </a:r>
            <a:r>
              <a:rPr lang="en-US" dirty="0"/>
              <a:t> decision has been evaluated during testing. This level of coverage is particularly valuable in systems with safety-critical requirements, such as those in aerospace or automotive industries.</a:t>
            </a:r>
          </a:p>
          <a:p>
            <a:pPr marL="0" indent="0">
              <a:buNone/>
            </a:pPr>
            <a:r>
              <a:rPr lang="en-US" dirty="0"/>
              <a:t>Here's how multiple condition coverage testing works:</a:t>
            </a:r>
          </a:p>
          <a:p>
            <a:pPr marL="0" indent="0">
              <a:buNone/>
            </a:pPr>
            <a:r>
              <a:rPr lang="en-US" dirty="0"/>
              <a:t>1. Identify Boolean Decisions:  Identify decision points in the source code where multiple conditions are combined using logical operators (e.g., AND, OR).</a:t>
            </a:r>
          </a:p>
          <a:p>
            <a:pPr marL="0" indent="0">
              <a:buNone/>
            </a:pPr>
            <a:r>
              <a:rPr lang="en-US" dirty="0"/>
              <a:t>2. Create Test Cases:   Develop test cases to cover all possible combinations of conditions within each </a:t>
            </a:r>
            <a:r>
              <a:rPr lang="en-US" dirty="0" err="1"/>
              <a:t>boolean</a:t>
            </a:r>
            <a:r>
              <a:rPr lang="en-US" dirty="0"/>
              <a:t> decision. For each decision, there will be 2^n combinations, where n is the number of conditions in the decision.</a:t>
            </a:r>
          </a:p>
          <a:p>
            <a:pPr marL="0" indent="0">
              <a:buNone/>
            </a:pPr>
            <a:r>
              <a:rPr lang="en-US" dirty="0"/>
              <a:t>3. Execute Test Cases:   Run the test cases and ensure that each combination of conditions is exercised. The testing tool or coverage analysis tool keeps track of the coverage achieved.</a:t>
            </a:r>
          </a:p>
          <a:p>
            <a:pPr marL="0" indent="0">
              <a:buNone/>
            </a:pPr>
            <a:r>
              <a:rPr lang="en-US" dirty="0"/>
              <a:t>4. Analyze Coverage:  Calculate the percentage of combinations that have been evaluated in relation to the total number of combinations for all </a:t>
            </a:r>
            <a:r>
              <a:rPr lang="en-US" dirty="0" err="1"/>
              <a:t>boolean</a:t>
            </a:r>
            <a:r>
              <a:rPr lang="en-US" dirty="0"/>
              <a:t> decisions.</a:t>
            </a:r>
          </a:p>
          <a:p>
            <a:pPr marL="0" indent="0">
              <a:buNone/>
            </a:pPr>
            <a:r>
              <a:rPr lang="en-US" dirty="0"/>
              <a:t>   Multiple Condition Coverage} = (Number of combinations evaluated\Total number of combinations)* 100 </a:t>
            </a:r>
          </a:p>
          <a:p>
            <a:pPr marL="0" indent="0">
              <a:buNone/>
            </a:pPr>
            <a:r>
              <a:rPr lang="en-US" dirty="0"/>
              <a:t>Multiple condition coverage is considered complete when all combinations of conditions within </a:t>
            </a:r>
            <a:r>
              <a:rPr lang="en-US" dirty="0" err="1"/>
              <a:t>boolean</a:t>
            </a:r>
            <a:r>
              <a:rPr lang="en-US" dirty="0"/>
              <a:t> decisions have been evaluated.</a:t>
            </a:r>
          </a:p>
          <a:p>
            <a:pPr marL="0" indent="0">
              <a:buNone/>
            </a:pPr>
            <a:r>
              <a:rPr lang="en-US" dirty="0"/>
              <a:t>Achieving multiple condition coverage ensures that every possible combination of conditions within a decision has been tested. This helps identify subtle defects related to the interaction of multiple conditions. The MC/DC technique is often used in safety-critical systems where it's crucial to ensure a high level of confidence in the correctness of decision-making logic.</a:t>
            </a:r>
          </a:p>
          <a:p>
            <a:pPr marL="0" indent="0">
              <a:buNone/>
            </a:pPr>
            <a:r>
              <a:rPr lang="en-US" dirty="0"/>
              <a:t>It's worth noting that achieving 100% multiple condition coverage can be challenging, especially as the number of conditions in a decision increases. In practice, achieving a high percentage of coverage is often considered acceptable, and additional testing techniques may be used in conjunction with MC/DC to provide a more comprehensive assessment of the code.</a:t>
            </a:r>
          </a:p>
        </p:txBody>
      </p:sp>
    </p:spTree>
    <p:extLst>
      <p:ext uri="{BB962C8B-B14F-4D97-AF65-F5344CB8AC3E}">
        <p14:creationId xmlns:p14="http://schemas.microsoft.com/office/powerpoint/2010/main" val="1726502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60D85-503B-4522-8FD1-11C18336ED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321CDE-6C52-1C38-CA41-DDC8A9953862}"/>
              </a:ext>
            </a:extLst>
          </p:cNvPr>
          <p:cNvSpPr>
            <a:spLocks noGrp="1"/>
          </p:cNvSpPr>
          <p:nvPr>
            <p:ph type="title"/>
          </p:nvPr>
        </p:nvSpPr>
        <p:spPr/>
        <p:txBody>
          <a:bodyPr/>
          <a:lstStyle/>
          <a:p>
            <a:r>
              <a:rPr lang="en-US"/>
              <a:t>Dynamic Testing Techniques</a:t>
            </a:r>
            <a:endParaRPr lang="en-US" dirty="0"/>
          </a:p>
        </p:txBody>
      </p:sp>
      <p:sp>
        <p:nvSpPr>
          <p:cNvPr id="5" name="Text Placeholder 4">
            <a:extLst>
              <a:ext uri="{FF2B5EF4-FFF2-40B4-BE49-F238E27FC236}">
                <a16:creationId xmlns:a16="http://schemas.microsoft.com/office/drawing/2014/main" id="{98DF541B-FDC7-8DC0-1D52-8E4A6215A952}"/>
              </a:ext>
            </a:extLst>
          </p:cNvPr>
          <p:cNvSpPr>
            <a:spLocks noGrp="1"/>
          </p:cNvSpPr>
          <p:nvPr>
            <p:ph type="body" sz="quarter" idx="3"/>
          </p:nvPr>
        </p:nvSpPr>
        <p:spPr/>
        <p:txBody>
          <a:bodyPr/>
          <a:lstStyle/>
          <a:p>
            <a:r>
              <a:rPr lang="en-US"/>
              <a:t>Experience Based</a:t>
            </a:r>
            <a:endParaRPr lang="en-US" dirty="0"/>
          </a:p>
        </p:txBody>
      </p:sp>
      <p:sp>
        <p:nvSpPr>
          <p:cNvPr id="6" name="Text Placeholder 5">
            <a:extLst>
              <a:ext uri="{FF2B5EF4-FFF2-40B4-BE49-F238E27FC236}">
                <a16:creationId xmlns:a16="http://schemas.microsoft.com/office/drawing/2014/main" id="{976A5F1A-3E45-43DC-F2FC-B29898E6FBB1}"/>
              </a:ext>
            </a:extLst>
          </p:cNvPr>
          <p:cNvSpPr>
            <a:spLocks noGrp="1"/>
          </p:cNvSpPr>
          <p:nvPr>
            <p:ph type="body" sz="half" idx="16"/>
          </p:nvPr>
        </p:nvSpPr>
        <p:spPr/>
        <p:txBody>
          <a:bodyPr/>
          <a:lstStyle/>
          <a:p>
            <a:pPr marL="342900" indent="-342900">
              <a:buAutoNum type="arabicPeriod"/>
            </a:pPr>
            <a:r>
              <a:rPr lang="en-US"/>
              <a:t>Error Guessing</a:t>
            </a:r>
            <a:endParaRPr lang="en-US" dirty="0"/>
          </a:p>
          <a:p>
            <a:pPr marL="342900" indent="-342900">
              <a:buAutoNum type="arabicPeriod"/>
            </a:pPr>
            <a:r>
              <a:rPr lang="en-US"/>
              <a:t>Exploratory Testing</a:t>
            </a:r>
            <a:endParaRPr lang="en-US" dirty="0"/>
          </a:p>
          <a:p>
            <a:endParaRPr lang="en-US" dirty="0"/>
          </a:p>
        </p:txBody>
      </p:sp>
      <p:sp>
        <p:nvSpPr>
          <p:cNvPr id="10" name="Text Placeholder 9">
            <a:extLst>
              <a:ext uri="{FF2B5EF4-FFF2-40B4-BE49-F238E27FC236}">
                <a16:creationId xmlns:a16="http://schemas.microsoft.com/office/drawing/2014/main" id="{06F761ED-62B4-E683-79BE-5C311811EBB6}"/>
              </a:ext>
            </a:extLst>
          </p:cNvPr>
          <p:cNvSpPr>
            <a:spLocks noGrp="1"/>
          </p:cNvSpPr>
          <p:nvPr>
            <p:ph type="body" sz="quarter" idx="13"/>
          </p:nvPr>
        </p:nvSpPr>
        <p:spPr/>
        <p:txBody>
          <a:bodyPr/>
          <a:lstStyle/>
          <a:p>
            <a:r>
              <a:rPr lang="en-US"/>
              <a:t>Structure Based</a:t>
            </a:r>
            <a:endParaRPr lang="en-US" dirty="0"/>
          </a:p>
        </p:txBody>
      </p:sp>
      <p:sp>
        <p:nvSpPr>
          <p:cNvPr id="12" name="Text Placeholder 11">
            <a:extLst>
              <a:ext uri="{FF2B5EF4-FFF2-40B4-BE49-F238E27FC236}">
                <a16:creationId xmlns:a16="http://schemas.microsoft.com/office/drawing/2014/main" id="{E92F0355-FD40-4E52-BE65-55A125DF95EE}"/>
              </a:ext>
            </a:extLst>
          </p:cNvPr>
          <p:cNvSpPr>
            <a:spLocks noGrp="1"/>
          </p:cNvSpPr>
          <p:nvPr>
            <p:ph type="body" sz="half" idx="17"/>
          </p:nvPr>
        </p:nvSpPr>
        <p:spPr/>
        <p:txBody>
          <a:bodyPr/>
          <a:lstStyle/>
          <a:p>
            <a:pPr marL="342900" indent="-342900">
              <a:buAutoNum type="arabicPeriod"/>
            </a:pPr>
            <a:r>
              <a:rPr lang="en-US"/>
              <a:t>Statement Coverage</a:t>
            </a:r>
            <a:endParaRPr lang="en-US" dirty="0"/>
          </a:p>
          <a:p>
            <a:pPr marL="342900" indent="-342900">
              <a:buAutoNum type="arabicPeriod"/>
            </a:pPr>
            <a:r>
              <a:rPr lang="en-US"/>
              <a:t>Decision Coverage</a:t>
            </a:r>
            <a:endParaRPr lang="en-US" dirty="0"/>
          </a:p>
          <a:p>
            <a:pPr marL="342900" indent="-342900">
              <a:buAutoNum type="arabicPeriod"/>
            </a:pPr>
            <a:r>
              <a:rPr lang="en-US"/>
              <a:t>Condition Coverage</a:t>
            </a:r>
            <a:endParaRPr lang="en-US" dirty="0"/>
          </a:p>
          <a:p>
            <a:pPr marL="342900" indent="-342900">
              <a:buAutoNum type="arabicPeriod"/>
            </a:pPr>
            <a:r>
              <a:rPr lang="en-US"/>
              <a:t>Multiple Condition Coverage</a:t>
            </a:r>
            <a:endParaRPr lang="en-US" dirty="0"/>
          </a:p>
          <a:p>
            <a:endParaRPr lang="en-US" dirty="0"/>
          </a:p>
        </p:txBody>
      </p:sp>
      <p:sp>
        <p:nvSpPr>
          <p:cNvPr id="14" name="Text Placeholder 13">
            <a:extLst>
              <a:ext uri="{FF2B5EF4-FFF2-40B4-BE49-F238E27FC236}">
                <a16:creationId xmlns:a16="http://schemas.microsoft.com/office/drawing/2014/main" id="{FCDC813C-C04C-AB1D-FFB7-1F1B01427230}"/>
              </a:ext>
            </a:extLst>
          </p:cNvPr>
          <p:cNvSpPr>
            <a:spLocks noGrp="1"/>
          </p:cNvSpPr>
          <p:nvPr>
            <p:ph type="body" idx="1"/>
          </p:nvPr>
        </p:nvSpPr>
        <p:spPr>
          <a:xfrm>
            <a:off x="632946" y="1981200"/>
            <a:ext cx="3240159" cy="576262"/>
          </a:xfrm>
        </p:spPr>
        <p:txBody>
          <a:bodyPr/>
          <a:lstStyle/>
          <a:p>
            <a:r>
              <a:rPr lang="en-US"/>
              <a:t>Specification Based</a:t>
            </a:r>
            <a:endParaRPr lang="en-US" dirty="0"/>
          </a:p>
        </p:txBody>
      </p:sp>
      <p:sp>
        <p:nvSpPr>
          <p:cNvPr id="20" name="Text Placeholder 7">
            <a:extLst>
              <a:ext uri="{FF2B5EF4-FFF2-40B4-BE49-F238E27FC236}">
                <a16:creationId xmlns:a16="http://schemas.microsoft.com/office/drawing/2014/main" id="{B92C7BDE-7137-F9B0-0940-B20FB09F7968}"/>
              </a:ext>
            </a:extLst>
          </p:cNvPr>
          <p:cNvSpPr txBox="1">
            <a:spLocks/>
          </p:cNvSpPr>
          <p:nvPr/>
        </p:nvSpPr>
        <p:spPr>
          <a:xfrm>
            <a:off x="669130" y="2685414"/>
            <a:ext cx="2932113" cy="3589338"/>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900" b="0" i="0" kern="1200">
                <a:solidFill>
                  <a:schemeClr val="tx1"/>
                </a:solidFill>
                <a:latin typeface="+mj-lt"/>
                <a:ea typeface="+mj-ea"/>
                <a:cs typeface="+mj-cs"/>
              </a:defRPr>
            </a:lvl9pPr>
          </a:lstStyle>
          <a:p>
            <a:r>
              <a:rPr lang="en-US" dirty="0"/>
              <a:t>1. Equivalence Partitioning</a:t>
            </a:r>
          </a:p>
          <a:p>
            <a:r>
              <a:rPr lang="en-US" dirty="0"/>
              <a:t>2. Boundary Value Analysis</a:t>
            </a:r>
          </a:p>
          <a:p>
            <a:r>
              <a:rPr lang="en-US" dirty="0"/>
              <a:t>3. Decision Table Testing</a:t>
            </a:r>
          </a:p>
          <a:p>
            <a:r>
              <a:rPr lang="en-US" dirty="0"/>
              <a:t>4. State Transition Testing</a:t>
            </a:r>
          </a:p>
          <a:p>
            <a:r>
              <a:rPr lang="en-US" dirty="0"/>
              <a:t>5. Use Case Testing</a:t>
            </a:r>
          </a:p>
        </p:txBody>
      </p:sp>
    </p:spTree>
    <p:extLst>
      <p:ext uri="{BB962C8B-B14F-4D97-AF65-F5344CB8AC3E}">
        <p14:creationId xmlns:p14="http://schemas.microsoft.com/office/powerpoint/2010/main" val="288003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A0BD4-15E0-A901-2B91-D2ED7FFBFB22}"/>
              </a:ext>
            </a:extLst>
          </p:cNvPr>
          <p:cNvSpPr>
            <a:spLocks noGrp="1"/>
          </p:cNvSpPr>
          <p:nvPr>
            <p:ph idx="1"/>
          </p:nvPr>
        </p:nvSpPr>
        <p:spPr>
          <a:xfrm>
            <a:off x="1224081" y="724450"/>
            <a:ext cx="9351904" cy="5374425"/>
          </a:xfrm>
        </p:spPr>
        <p:txBody>
          <a:bodyPr>
            <a:normAutofit/>
          </a:bodyPr>
          <a:lstStyle/>
          <a:p>
            <a:r>
              <a:rPr lang="en-US" dirty="0"/>
              <a:t>Specification based dynamic testing techniques, also known as  testing or functional testing, involve assessing a software application's functionality without knowledge of its internal code structure.</a:t>
            </a:r>
          </a:p>
          <a:p>
            <a:r>
              <a:rPr lang="en-US" dirty="0"/>
              <a:t>These techniques focus on validating that the software behaves according to its specifications or requirements.</a:t>
            </a:r>
          </a:p>
          <a:p>
            <a:r>
              <a:rPr lang="en-US" dirty="0"/>
              <a:t> Here are some common specification based dynamic testing techniques</a:t>
            </a:r>
          </a:p>
          <a:p>
            <a:pPr lvl="1">
              <a:buFont typeface="Wingdings" panose="05000000000000000000" pitchFamily="2" charset="2"/>
              <a:buChar char="v"/>
            </a:pPr>
            <a:r>
              <a:rPr lang="en-US" dirty="0"/>
              <a:t>Equivalence Partitioning</a:t>
            </a:r>
          </a:p>
          <a:p>
            <a:pPr lvl="1">
              <a:buFont typeface="Wingdings" panose="05000000000000000000" pitchFamily="2" charset="2"/>
              <a:buChar char="v"/>
            </a:pPr>
            <a:r>
              <a:rPr lang="en-US" dirty="0"/>
              <a:t>Boundary Value Analysis</a:t>
            </a:r>
          </a:p>
          <a:p>
            <a:pPr lvl="1">
              <a:buFont typeface="Wingdings" panose="05000000000000000000" pitchFamily="2" charset="2"/>
              <a:buChar char="v"/>
            </a:pPr>
            <a:r>
              <a:rPr lang="en-US" dirty="0"/>
              <a:t>Decision Table Testing</a:t>
            </a:r>
          </a:p>
          <a:p>
            <a:pPr lvl="1">
              <a:buFont typeface="Wingdings" panose="05000000000000000000" pitchFamily="2" charset="2"/>
              <a:buChar char="v"/>
            </a:pPr>
            <a:r>
              <a:rPr lang="en-US" dirty="0"/>
              <a:t>Use Case Testing</a:t>
            </a:r>
          </a:p>
          <a:p>
            <a:pPr lvl="1">
              <a:buFont typeface="Wingdings" panose="05000000000000000000" pitchFamily="2" charset="2"/>
              <a:buChar char="v"/>
            </a:pPr>
            <a:r>
              <a:rPr lang="en-US" dirty="0"/>
              <a:t>State Transition Testing</a:t>
            </a:r>
          </a:p>
          <a:p>
            <a:endParaRPr lang="en-US" dirty="0"/>
          </a:p>
        </p:txBody>
      </p:sp>
    </p:spTree>
    <p:extLst>
      <p:ext uri="{BB962C8B-B14F-4D97-AF65-F5344CB8AC3E}">
        <p14:creationId xmlns:p14="http://schemas.microsoft.com/office/powerpoint/2010/main" val="1065748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A7F6E5-D180-EA6E-2767-0C7949EF04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38A1E4-A3ED-D86D-6BAB-414F89C583E4}"/>
              </a:ext>
            </a:extLst>
          </p:cNvPr>
          <p:cNvSpPr>
            <a:spLocks noGrp="1"/>
          </p:cNvSpPr>
          <p:nvPr>
            <p:ph type="title"/>
          </p:nvPr>
        </p:nvSpPr>
        <p:spPr/>
        <p:txBody>
          <a:bodyPr/>
          <a:lstStyle/>
          <a:p>
            <a:r>
              <a:rPr lang="en-US"/>
              <a:t>Equivalence Partitioning</a:t>
            </a:r>
            <a:endParaRPr lang="en-US" dirty="0"/>
          </a:p>
        </p:txBody>
      </p:sp>
      <p:sp>
        <p:nvSpPr>
          <p:cNvPr id="3" name="Content Placeholder 2">
            <a:extLst>
              <a:ext uri="{FF2B5EF4-FFF2-40B4-BE49-F238E27FC236}">
                <a16:creationId xmlns:a16="http://schemas.microsoft.com/office/drawing/2014/main" id="{962F4DAD-A223-323C-7833-352E0650EC89}"/>
              </a:ext>
            </a:extLst>
          </p:cNvPr>
          <p:cNvSpPr>
            <a:spLocks noGrp="1"/>
          </p:cNvSpPr>
          <p:nvPr>
            <p:ph idx="1"/>
          </p:nvPr>
        </p:nvSpPr>
        <p:spPr/>
        <p:txBody>
          <a:bodyPr/>
          <a:lstStyle/>
          <a:p>
            <a:r>
              <a:rPr lang="en-US"/>
              <a:t>Divide the input domain of a system into classes or partitions</a:t>
            </a:r>
            <a:r>
              <a:rPr lang="en-US" dirty="0"/>
              <a:t>.</a:t>
            </a:r>
          </a:p>
          <a:p>
            <a:r>
              <a:rPr lang="en-US"/>
              <a:t>Choose representative test cases from each partition to ensure that the system behaves consistently within each class</a:t>
            </a:r>
            <a:r>
              <a:rPr lang="en-US" dirty="0"/>
              <a:t>.</a:t>
            </a:r>
          </a:p>
          <a:p>
            <a:r>
              <a:rPr lang="en-US"/>
              <a:t>Helps reduce the number of test cases while maintaining test coverage</a:t>
            </a:r>
            <a:r>
              <a:rPr lang="en-US" dirty="0"/>
              <a:t>.</a:t>
            </a:r>
          </a:p>
          <a:p>
            <a:endParaRPr lang="en-US" dirty="0"/>
          </a:p>
        </p:txBody>
      </p:sp>
      <p:pic>
        <p:nvPicPr>
          <p:cNvPr id="1028" name="Picture 4" descr="Boundary Value Analysis in Black Box Testing - javatpoint">
            <a:extLst>
              <a:ext uri="{FF2B5EF4-FFF2-40B4-BE49-F238E27FC236}">
                <a16:creationId xmlns:a16="http://schemas.microsoft.com/office/drawing/2014/main" id="{86B7F3E6-C33F-E602-B067-F6F51A7F35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2430" y="4150658"/>
            <a:ext cx="5819775"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076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66F3D-FC5B-9280-C485-ADA2B5A4BF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67F82A-1229-28D2-BCEB-A139F868D3F9}"/>
              </a:ext>
            </a:extLst>
          </p:cNvPr>
          <p:cNvSpPr>
            <a:spLocks noGrp="1"/>
          </p:cNvSpPr>
          <p:nvPr>
            <p:ph type="title"/>
          </p:nvPr>
        </p:nvSpPr>
        <p:spPr/>
        <p:txBody>
          <a:bodyPr/>
          <a:lstStyle/>
          <a:p>
            <a:r>
              <a:rPr lang="en-US" dirty="0"/>
              <a:t>Boundary Value Analysis</a:t>
            </a:r>
          </a:p>
        </p:txBody>
      </p:sp>
      <p:sp>
        <p:nvSpPr>
          <p:cNvPr id="3" name="Content Placeholder 2">
            <a:extLst>
              <a:ext uri="{FF2B5EF4-FFF2-40B4-BE49-F238E27FC236}">
                <a16:creationId xmlns:a16="http://schemas.microsoft.com/office/drawing/2014/main" id="{B5F58180-2FB4-9832-F982-54584D3B4E42}"/>
              </a:ext>
            </a:extLst>
          </p:cNvPr>
          <p:cNvSpPr>
            <a:spLocks noGrp="1"/>
          </p:cNvSpPr>
          <p:nvPr>
            <p:ph idx="1"/>
          </p:nvPr>
        </p:nvSpPr>
        <p:spPr/>
        <p:txBody>
          <a:bodyPr/>
          <a:lstStyle/>
          <a:p>
            <a:r>
              <a:rPr lang="en-US" dirty="0"/>
              <a:t>Focuses on testing values at the boundaries or edges of input domains.</a:t>
            </a:r>
          </a:p>
          <a:p>
            <a:r>
              <a:rPr lang="en-US" dirty="0"/>
              <a:t>Examines how the system behaves with values at the lower and upper limits, as well as just beyond those limits.</a:t>
            </a:r>
          </a:p>
          <a:p>
            <a:r>
              <a:rPr lang="en-US" dirty="0"/>
              <a:t>Helps uncover errors that might occur at the extremes of input values.</a:t>
            </a:r>
          </a:p>
        </p:txBody>
      </p:sp>
      <p:pic>
        <p:nvPicPr>
          <p:cNvPr id="1026" name="Picture 2" descr="Boundary Value Analysis with Real-life Examples - Shiksha Online">
            <a:extLst>
              <a:ext uri="{FF2B5EF4-FFF2-40B4-BE49-F238E27FC236}">
                <a16:creationId xmlns:a16="http://schemas.microsoft.com/office/drawing/2014/main" id="{911254A1-194E-4A52-A1BC-D8E6F2ED94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053" y="4367409"/>
            <a:ext cx="3582838" cy="1880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132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ABEBF-6DA3-EE9B-CE6D-D06E144D2B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56550A-0B8B-3FB1-C115-D06C44BDC4DD}"/>
              </a:ext>
            </a:extLst>
          </p:cNvPr>
          <p:cNvSpPr>
            <a:spLocks noGrp="1"/>
          </p:cNvSpPr>
          <p:nvPr>
            <p:ph type="title"/>
          </p:nvPr>
        </p:nvSpPr>
        <p:spPr/>
        <p:txBody>
          <a:bodyPr/>
          <a:lstStyle/>
          <a:p>
            <a:r>
              <a:rPr lang="en-US"/>
              <a:t>Decision Table Testing</a:t>
            </a:r>
            <a:endParaRPr lang="en-US" dirty="0"/>
          </a:p>
        </p:txBody>
      </p:sp>
      <p:sp>
        <p:nvSpPr>
          <p:cNvPr id="3" name="Content Placeholder 2">
            <a:extLst>
              <a:ext uri="{FF2B5EF4-FFF2-40B4-BE49-F238E27FC236}">
                <a16:creationId xmlns:a16="http://schemas.microsoft.com/office/drawing/2014/main" id="{E93B705B-59FA-5F21-2153-86E3B412BFFF}"/>
              </a:ext>
            </a:extLst>
          </p:cNvPr>
          <p:cNvSpPr>
            <a:spLocks noGrp="1"/>
          </p:cNvSpPr>
          <p:nvPr>
            <p:ph idx="1"/>
          </p:nvPr>
        </p:nvSpPr>
        <p:spPr>
          <a:xfrm>
            <a:off x="1206829" y="1664729"/>
            <a:ext cx="8946541" cy="4195481"/>
          </a:xfrm>
        </p:spPr>
        <p:txBody>
          <a:bodyPr/>
          <a:lstStyle/>
          <a:p>
            <a:r>
              <a:rPr lang="en-US"/>
              <a:t>Creates a table that specifies all possible combinations of inputs and corresponding actions or outcomes</a:t>
            </a:r>
            <a:r>
              <a:rPr lang="en-US" dirty="0"/>
              <a:t>.</a:t>
            </a:r>
          </a:p>
          <a:p>
            <a:r>
              <a:rPr lang="en-US"/>
              <a:t>Helps ensure that all possible combinations are tested, making it effective for systems with complex business rules</a:t>
            </a:r>
            <a:r>
              <a:rPr lang="en-US" dirty="0"/>
              <a:t>.</a:t>
            </a:r>
          </a:p>
        </p:txBody>
      </p:sp>
      <p:pic>
        <p:nvPicPr>
          <p:cNvPr id="3074" name="Picture 2" descr="Decision Table Technique in Black Box Testing - javatpoint">
            <a:extLst>
              <a:ext uri="{FF2B5EF4-FFF2-40B4-BE49-F238E27FC236}">
                <a16:creationId xmlns:a16="http://schemas.microsoft.com/office/drawing/2014/main" id="{7A622AA9-610F-E4A5-E9BF-A82979C972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0672" y="3614103"/>
            <a:ext cx="5791200" cy="139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351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B0476-44D6-98AA-3C7F-BA77FB003B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D0A24B-3D0A-2341-59F8-951B8ABD7924}"/>
              </a:ext>
            </a:extLst>
          </p:cNvPr>
          <p:cNvSpPr>
            <a:spLocks noGrp="1"/>
          </p:cNvSpPr>
          <p:nvPr>
            <p:ph type="title"/>
          </p:nvPr>
        </p:nvSpPr>
        <p:spPr/>
        <p:txBody>
          <a:bodyPr/>
          <a:lstStyle/>
          <a:p>
            <a:r>
              <a:rPr lang="en-US"/>
              <a:t>State Transition Testing</a:t>
            </a:r>
            <a:endParaRPr lang="en-US" dirty="0"/>
          </a:p>
        </p:txBody>
      </p:sp>
      <p:sp>
        <p:nvSpPr>
          <p:cNvPr id="3" name="Content Placeholder 2">
            <a:extLst>
              <a:ext uri="{FF2B5EF4-FFF2-40B4-BE49-F238E27FC236}">
                <a16:creationId xmlns:a16="http://schemas.microsoft.com/office/drawing/2014/main" id="{ED469114-7B30-1982-4458-50BBCEFB1D8C}"/>
              </a:ext>
            </a:extLst>
          </p:cNvPr>
          <p:cNvSpPr>
            <a:spLocks noGrp="1"/>
          </p:cNvSpPr>
          <p:nvPr>
            <p:ph idx="1"/>
          </p:nvPr>
        </p:nvSpPr>
        <p:spPr>
          <a:xfrm>
            <a:off x="1103312" y="2052918"/>
            <a:ext cx="4702265" cy="4195481"/>
          </a:xfrm>
        </p:spPr>
        <p:txBody>
          <a:bodyPr/>
          <a:lstStyle/>
          <a:p>
            <a:r>
              <a:rPr lang="en-US"/>
              <a:t>Applicable for systems with different states</a:t>
            </a:r>
            <a:r>
              <a:rPr lang="en-US" dirty="0"/>
              <a:t>.</a:t>
            </a:r>
          </a:p>
          <a:p>
            <a:r>
              <a:rPr lang="en-US"/>
              <a:t>Models the system's behavior in response to events and transitions between different states</a:t>
            </a:r>
            <a:r>
              <a:rPr lang="en-US" dirty="0"/>
              <a:t>.</a:t>
            </a:r>
          </a:p>
          <a:p>
            <a:r>
              <a:rPr lang="en-US"/>
              <a:t>Ensures that the system moves correctly between states based on inputs</a:t>
            </a:r>
            <a:r>
              <a:rPr lang="en-US" dirty="0"/>
              <a:t>.</a:t>
            </a:r>
          </a:p>
        </p:txBody>
      </p:sp>
      <p:pic>
        <p:nvPicPr>
          <p:cNvPr id="4098" name="Picture 2" descr="StateMachine Diagram - Transition Guards and Effects | Enterprise Architect  Diagrams Gallery">
            <a:extLst>
              <a:ext uri="{FF2B5EF4-FFF2-40B4-BE49-F238E27FC236}">
                <a16:creationId xmlns:a16="http://schemas.microsoft.com/office/drawing/2014/main" id="{4DBAC1F0-B369-EFDC-FB4D-443A2EDEB6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7608" y="854449"/>
            <a:ext cx="5309242" cy="5994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385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5B06C-BFC8-096F-9B39-77A7F04DB1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F9BA6A-0013-6DC6-313C-4BD30F082B7D}"/>
              </a:ext>
            </a:extLst>
          </p:cNvPr>
          <p:cNvSpPr>
            <a:spLocks noGrp="1"/>
          </p:cNvSpPr>
          <p:nvPr>
            <p:ph type="title"/>
          </p:nvPr>
        </p:nvSpPr>
        <p:spPr/>
        <p:txBody>
          <a:bodyPr/>
          <a:lstStyle/>
          <a:p>
            <a:r>
              <a:rPr lang="en-US"/>
              <a:t>Use Case Testing</a:t>
            </a:r>
            <a:endParaRPr lang="en-US" dirty="0"/>
          </a:p>
        </p:txBody>
      </p:sp>
      <p:sp>
        <p:nvSpPr>
          <p:cNvPr id="3" name="Content Placeholder 2">
            <a:extLst>
              <a:ext uri="{FF2B5EF4-FFF2-40B4-BE49-F238E27FC236}">
                <a16:creationId xmlns:a16="http://schemas.microsoft.com/office/drawing/2014/main" id="{143D6317-7681-05A7-FEDE-5278D7B16346}"/>
              </a:ext>
            </a:extLst>
          </p:cNvPr>
          <p:cNvSpPr>
            <a:spLocks noGrp="1"/>
          </p:cNvSpPr>
          <p:nvPr>
            <p:ph idx="1"/>
          </p:nvPr>
        </p:nvSpPr>
        <p:spPr>
          <a:xfrm>
            <a:off x="1103312" y="2052918"/>
            <a:ext cx="4020779" cy="4195481"/>
          </a:xfrm>
        </p:spPr>
        <p:txBody>
          <a:bodyPr/>
          <a:lstStyle/>
          <a:p>
            <a:r>
              <a:rPr lang="en-US"/>
              <a:t>Focuses on testing the interactions between the system and its users</a:t>
            </a:r>
            <a:r>
              <a:rPr lang="en-US" dirty="0"/>
              <a:t>.</a:t>
            </a:r>
          </a:p>
          <a:p>
            <a:r>
              <a:rPr lang="en-US"/>
              <a:t>Uses scenarios or use cases derived from requirements to validate the system's functionality</a:t>
            </a:r>
            <a:r>
              <a:rPr lang="en-US" dirty="0"/>
              <a:t>.</a:t>
            </a:r>
          </a:p>
        </p:txBody>
      </p:sp>
      <p:pic>
        <p:nvPicPr>
          <p:cNvPr id="5122" name="Picture 2" descr="Use Case Technique in Black Box Testing - javatpoint">
            <a:extLst>
              <a:ext uri="{FF2B5EF4-FFF2-40B4-BE49-F238E27FC236}">
                <a16:creationId xmlns:a16="http://schemas.microsoft.com/office/drawing/2014/main" id="{48AA239A-E5CE-2353-301E-3D2FDF054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5921" y="1385080"/>
            <a:ext cx="5295900"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989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DB938-03A0-0BCE-944A-040A47E9D8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D9EFDA-95E9-BD22-3512-1B4A75176753}"/>
              </a:ext>
            </a:extLst>
          </p:cNvPr>
          <p:cNvSpPr>
            <a:spLocks noGrp="1"/>
          </p:cNvSpPr>
          <p:nvPr>
            <p:ph type="title"/>
          </p:nvPr>
        </p:nvSpPr>
        <p:spPr/>
        <p:txBody>
          <a:bodyPr/>
          <a:lstStyle/>
          <a:p>
            <a:r>
              <a:rPr lang="en-US"/>
              <a:t>Error Guessing</a:t>
            </a:r>
            <a:endParaRPr lang="en-US" dirty="0"/>
          </a:p>
        </p:txBody>
      </p:sp>
      <p:sp>
        <p:nvSpPr>
          <p:cNvPr id="3" name="Content Placeholder 2">
            <a:extLst>
              <a:ext uri="{FF2B5EF4-FFF2-40B4-BE49-F238E27FC236}">
                <a16:creationId xmlns:a16="http://schemas.microsoft.com/office/drawing/2014/main" id="{A78FF173-FA0E-CB0D-2CBC-3277970B8B41}"/>
              </a:ext>
            </a:extLst>
          </p:cNvPr>
          <p:cNvSpPr>
            <a:spLocks noGrp="1"/>
          </p:cNvSpPr>
          <p:nvPr>
            <p:ph idx="1"/>
          </p:nvPr>
        </p:nvSpPr>
        <p:spPr/>
        <p:txBody>
          <a:bodyPr/>
          <a:lstStyle/>
          <a:p>
            <a:r>
              <a:rPr lang="en-US" dirty="0"/>
              <a:t>Error guessing is an informal and intuitive testing technique where testers use their experience, knowledge, and intuition to identify potential areas of the software that are likely to contain defects.</a:t>
            </a:r>
          </a:p>
          <a:p>
            <a:r>
              <a:rPr lang="en-US" dirty="0"/>
              <a:t>It is a technique based on the tester's skill, domain expertise, and understanding of common mistakes made during software development.</a:t>
            </a:r>
          </a:p>
        </p:txBody>
      </p:sp>
    </p:spTree>
    <p:extLst>
      <p:ext uri="{BB962C8B-B14F-4D97-AF65-F5344CB8AC3E}">
        <p14:creationId xmlns:p14="http://schemas.microsoft.com/office/powerpoint/2010/main" val="17446293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114</TotalTime>
  <Words>2160</Words>
  <Application>Microsoft Office PowerPoint</Application>
  <PresentationFormat>Widescreen</PresentationFormat>
  <Paragraphs>134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Century Gothic</vt:lpstr>
      <vt:lpstr>Wingdings</vt:lpstr>
      <vt:lpstr>Wingdings 3</vt:lpstr>
      <vt:lpstr>Ion</vt:lpstr>
      <vt:lpstr>Dynamic Testing Techniques</vt:lpstr>
      <vt:lpstr>Dynamic Testing Techniques</vt:lpstr>
      <vt:lpstr>PowerPoint Presentation</vt:lpstr>
      <vt:lpstr>Equivalence Partitioning</vt:lpstr>
      <vt:lpstr>Boundary Value Analysis</vt:lpstr>
      <vt:lpstr>Decision Table Testing</vt:lpstr>
      <vt:lpstr>State Transition Testing</vt:lpstr>
      <vt:lpstr>Use Case Testing</vt:lpstr>
      <vt:lpstr>Error Guessing</vt:lpstr>
      <vt:lpstr>Error guessing typically works</vt:lpstr>
      <vt:lpstr>Error guessing typically works</vt:lpstr>
      <vt:lpstr>Exploratory Testing</vt:lpstr>
      <vt:lpstr>Decision coverage</vt:lpstr>
      <vt:lpstr>Decision coverage</vt:lpstr>
      <vt:lpstr>Statement coverage</vt:lpstr>
      <vt:lpstr>Condition coverage</vt:lpstr>
      <vt:lpstr>Multiple condition coverage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Testing Techniques</dc:title>
  <dc:creator>Nagarjuna Ramineni</dc:creator>
  <cp:lastModifiedBy>Nagarjuna Ramineni</cp:lastModifiedBy>
  <cp:revision>14</cp:revision>
  <dcterms:created xsi:type="dcterms:W3CDTF">2024-02-22T15:04:06Z</dcterms:created>
  <dcterms:modified xsi:type="dcterms:W3CDTF">2024-03-25T15:48:47Z</dcterms:modified>
</cp:coreProperties>
</file>