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E2EB-63B9-4FE6-AF1C-012E44AC1BE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281A-A8BE-4FBD-96C9-E346F2422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1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E2EB-63B9-4FE6-AF1C-012E44AC1BE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281A-A8BE-4FBD-96C9-E346F2422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1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E2EB-63B9-4FE6-AF1C-012E44AC1BE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281A-A8BE-4FBD-96C9-E346F2422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75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E2EB-63B9-4FE6-AF1C-012E44AC1BE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281A-A8BE-4FBD-96C9-E346F2422B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7286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E2EB-63B9-4FE6-AF1C-012E44AC1BE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281A-A8BE-4FBD-96C9-E346F2422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59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E2EB-63B9-4FE6-AF1C-012E44AC1BE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281A-A8BE-4FBD-96C9-E346F2422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55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E2EB-63B9-4FE6-AF1C-012E44AC1BE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281A-A8BE-4FBD-96C9-E346F2422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97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E2EB-63B9-4FE6-AF1C-012E44AC1BE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281A-A8BE-4FBD-96C9-E346F2422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78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E2EB-63B9-4FE6-AF1C-012E44AC1BE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281A-A8BE-4FBD-96C9-E346F2422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9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E2EB-63B9-4FE6-AF1C-012E44AC1BE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281A-A8BE-4FBD-96C9-E346F2422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9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E2EB-63B9-4FE6-AF1C-012E44AC1BE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281A-A8BE-4FBD-96C9-E346F2422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5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E2EB-63B9-4FE6-AF1C-012E44AC1BE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281A-A8BE-4FBD-96C9-E346F2422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2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E2EB-63B9-4FE6-AF1C-012E44AC1BE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281A-A8BE-4FBD-96C9-E346F2422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8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E2EB-63B9-4FE6-AF1C-012E44AC1BE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281A-A8BE-4FBD-96C9-E346F2422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2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E2EB-63B9-4FE6-AF1C-012E44AC1BE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281A-A8BE-4FBD-96C9-E346F2422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1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E2EB-63B9-4FE6-AF1C-012E44AC1BE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281A-A8BE-4FBD-96C9-E346F2422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E2EB-63B9-4FE6-AF1C-012E44AC1BE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281A-A8BE-4FBD-96C9-E346F2422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EC1E2EB-63B9-4FE6-AF1C-012E44AC1BE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4281A-A8BE-4FBD-96C9-E346F2422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61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CD3A-D5BE-084A-1226-664CBEB04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SDLC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4B8F5-C2F0-8A26-4348-1BEF932AC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8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5234-9F69-12D4-757C-175FD292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9389A-6632-21B7-D377-035A99CCC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71" y="1270786"/>
            <a:ext cx="8946541" cy="4195481"/>
          </a:xfrm>
        </p:spPr>
        <p:txBody>
          <a:bodyPr/>
          <a:lstStyle/>
          <a:p>
            <a:r>
              <a:rPr lang="en-US" sz="1400" dirty="0"/>
              <a:t>Individuals and interactions over processes and tools.</a:t>
            </a:r>
          </a:p>
          <a:p>
            <a:r>
              <a:rPr lang="en-US" sz="1400" dirty="0"/>
              <a:t>Working software over comprehensive documentation.</a:t>
            </a:r>
          </a:p>
          <a:p>
            <a:r>
              <a:rPr lang="en-US" sz="1400" dirty="0"/>
              <a:t>Customer collaboration over contract negotiation.</a:t>
            </a:r>
          </a:p>
          <a:p>
            <a:r>
              <a:rPr lang="en-US" sz="1400" dirty="0"/>
              <a:t>Responding to change over following a plan.</a:t>
            </a:r>
          </a:p>
          <a:p>
            <a:endParaRPr lang="en-US" dirty="0"/>
          </a:p>
        </p:txBody>
      </p:sp>
      <p:pic>
        <p:nvPicPr>
          <p:cNvPr id="4098" name="Picture 2" descr="Agile Values and Principles">
            <a:extLst>
              <a:ext uri="{FF2B5EF4-FFF2-40B4-BE49-F238E27FC236}">
                <a16:creationId xmlns:a16="http://schemas.microsoft.com/office/drawing/2014/main" id="{15511E96-B140-E224-08D8-11CB98B85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412" y="2162608"/>
            <a:ext cx="6636588" cy="469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817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5D43-B2C1-81F0-836E-CAF7C6E1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4CD39-4B4D-E366-FBCE-EF276A76B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FFFF00"/>
                </a:solidFill>
              </a:rPr>
              <a:t>Roles</a:t>
            </a:r>
            <a:r>
              <a:rPr lang="en-US" sz="1400" dirty="0"/>
              <a:t>: Scrum Master, Product Owner, and Development Team.</a:t>
            </a:r>
          </a:p>
          <a:p>
            <a:r>
              <a:rPr lang="en-US" sz="1400" dirty="0">
                <a:solidFill>
                  <a:srgbClr val="FFFF00"/>
                </a:solidFill>
              </a:rPr>
              <a:t>Artifacts</a:t>
            </a:r>
            <a:r>
              <a:rPr lang="en-US" sz="1400" dirty="0"/>
              <a:t>: Product Backlog, Sprint Backlog, and Increment.</a:t>
            </a:r>
          </a:p>
          <a:p>
            <a:r>
              <a:rPr lang="en-US" sz="1400" dirty="0">
                <a:solidFill>
                  <a:srgbClr val="FFFF00"/>
                </a:solidFill>
              </a:rPr>
              <a:t>Events</a:t>
            </a:r>
            <a:r>
              <a:rPr lang="en-US" sz="1400" dirty="0"/>
              <a:t>: Sprint Planning, Daily Stand-ups, Sprint Review, and Sprint Retrospective.</a:t>
            </a:r>
          </a:p>
          <a:p>
            <a:endParaRPr lang="en-US" dirty="0"/>
          </a:p>
        </p:txBody>
      </p:sp>
      <p:pic>
        <p:nvPicPr>
          <p:cNvPr id="4" name="Picture 2" descr="Agile Scrum Framework Graphic">
            <a:extLst>
              <a:ext uri="{FF2B5EF4-FFF2-40B4-BE49-F238E27FC236}">
                <a16:creationId xmlns:a16="http://schemas.microsoft.com/office/drawing/2014/main" id="{6F68E4D8-E163-1E1C-286E-8C1F9967A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719" y="3197680"/>
            <a:ext cx="5513070" cy="320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670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4CE5-AB01-11E5-A7CF-FDE01C5C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and Incremental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AC03E-C546-1634-9A8F-5A1B56194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75" y="2027046"/>
            <a:ext cx="8946541" cy="4195481"/>
          </a:xfrm>
        </p:spPr>
        <p:txBody>
          <a:bodyPr/>
          <a:lstStyle/>
          <a:p>
            <a:r>
              <a:rPr lang="en-US" dirty="0"/>
              <a:t>Projects are divided into small iterations called Sprints, typically 1-4 weeks long.</a:t>
            </a:r>
          </a:p>
          <a:p>
            <a:r>
              <a:rPr lang="en-US" dirty="0"/>
              <a:t>Each Sprint results in a potentially shippable product increment.</a:t>
            </a:r>
          </a:p>
          <a:p>
            <a:endParaRPr lang="en-US" dirty="0"/>
          </a:p>
        </p:txBody>
      </p:sp>
      <p:pic>
        <p:nvPicPr>
          <p:cNvPr id="6146" name="Picture 2" descr="Agile Development: Iterative and Incremental">
            <a:extLst>
              <a:ext uri="{FF2B5EF4-FFF2-40B4-BE49-F238E27FC236}">
                <a16:creationId xmlns:a16="http://schemas.microsoft.com/office/drawing/2014/main" id="{850DFF2A-DA0D-DA4A-9ACD-1F9A6F967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17" y="3480753"/>
            <a:ext cx="84867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011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4515A-08F2-DF3A-4014-14DA15AF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Agile 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F0F3E-E65B-9489-AEB8-A352A7ABE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Flexibility</a:t>
            </a:r>
            <a:r>
              <a:rPr lang="en-US" sz="1400" dirty="0"/>
              <a:t>: Agile Scrum allows for changes and adjustments throughout the development process, making it suitable for projects with evolving requirements.</a:t>
            </a:r>
          </a:p>
          <a:p>
            <a:r>
              <a:rPr lang="en-US" sz="1400" dirty="0">
                <a:solidFill>
                  <a:srgbClr val="FFFF00"/>
                </a:solidFill>
              </a:rPr>
              <a:t>Customer Satisfaction</a:t>
            </a:r>
            <a:r>
              <a:rPr lang="en-US" sz="1400" dirty="0"/>
              <a:t>: Continuous customer involvement and feedback ensure that the final product meets customer expectations and requirements.</a:t>
            </a:r>
          </a:p>
          <a:p>
            <a:r>
              <a:rPr lang="en-US" sz="1400" dirty="0">
                <a:solidFill>
                  <a:srgbClr val="FFFF00"/>
                </a:solidFill>
              </a:rPr>
              <a:t>Early Delivery</a:t>
            </a:r>
            <a:r>
              <a:rPr lang="en-US" sz="1400" dirty="0"/>
              <a:t>: Incremental delivery of working software enables early validation and feedback from stakeholders.</a:t>
            </a:r>
          </a:p>
          <a:p>
            <a:r>
              <a:rPr lang="en-US" sz="1400" dirty="0">
                <a:solidFill>
                  <a:srgbClr val="FFFF00"/>
                </a:solidFill>
              </a:rPr>
              <a:t>Transparency</a:t>
            </a:r>
            <a:r>
              <a:rPr lang="en-US" sz="1400" dirty="0"/>
              <a:t>: Daily stand-ups, regular reviews, and retrospectives promote transparency and collaboration within the team.</a:t>
            </a:r>
          </a:p>
          <a:p>
            <a:r>
              <a:rPr lang="en-US" sz="1400" dirty="0">
                <a:solidFill>
                  <a:srgbClr val="FFFF00"/>
                </a:solidFill>
              </a:rPr>
              <a:t>Adaptability</a:t>
            </a:r>
            <a:r>
              <a:rPr lang="en-US" sz="1400" dirty="0"/>
              <a:t>: Teams can adapt to changes quickly, ensuring that the project stays on track and delivers value even in the face of uncertainty.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44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2F28-DE58-1FE7-F627-7DF6401C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Agile 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71886-1FA7-CD9C-15BE-DB804A85D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Requires Experienced Team</a:t>
            </a:r>
            <a:r>
              <a:rPr lang="en-US" sz="1400" dirty="0"/>
              <a:t>: Agile Scrum requires a highly skilled and self-organized team capable of making decisions and working collaboratively.</a:t>
            </a:r>
          </a:p>
          <a:p>
            <a:r>
              <a:rPr lang="en-US" sz="1400" dirty="0">
                <a:solidFill>
                  <a:srgbClr val="FFFF00"/>
                </a:solidFill>
              </a:rPr>
              <a:t>Lack of Predictability</a:t>
            </a:r>
            <a:r>
              <a:rPr lang="en-US" sz="1400" dirty="0"/>
              <a:t>: The iterative and incremental nature of Agile Scrum may make it challenging to predict the final delivery date or the exact scope of the project.</a:t>
            </a:r>
          </a:p>
          <a:p>
            <a:r>
              <a:rPr lang="en-US" sz="1400" dirty="0">
                <a:solidFill>
                  <a:srgbClr val="FFFF00"/>
                </a:solidFill>
              </a:rPr>
              <a:t>Emphasis on Communication</a:t>
            </a:r>
            <a:r>
              <a:rPr lang="en-US" sz="1400" dirty="0"/>
              <a:t>: Heavy reliance on communication and collaboration may pose challenges for distributed teams or teams with members in different time zones.</a:t>
            </a:r>
          </a:p>
          <a:p>
            <a:r>
              <a:rPr lang="en-US" sz="1400" dirty="0">
                <a:solidFill>
                  <a:srgbClr val="FFFF00"/>
                </a:solidFill>
              </a:rPr>
              <a:t>Documentation</a:t>
            </a:r>
            <a:r>
              <a:rPr lang="en-US" sz="1400" dirty="0"/>
              <a:t>: Agile Scrum prioritizes working software over comprehensive documentation, which may lead to documentation being overlooked or not updated adequately.</a:t>
            </a:r>
          </a:p>
          <a:p>
            <a:r>
              <a:rPr lang="en-US" sz="1400" dirty="0">
                <a:solidFill>
                  <a:srgbClr val="FFFF00"/>
                </a:solidFill>
              </a:rPr>
              <a:t>Not Suitable for All Projects</a:t>
            </a:r>
            <a:r>
              <a:rPr lang="en-US" sz="1400" dirty="0"/>
              <a:t>: Agile Scrum may not be suitable for projects with strict regulatory requirements or fixed scope, as it prioritizes flexibility and adaptability over rigid planning and documentation.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03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Waterfall Model: A Linear Approach to Software Development | by Sandhya  K | Medium">
            <a:extLst>
              <a:ext uri="{FF2B5EF4-FFF2-40B4-BE49-F238E27FC236}">
                <a16:creationId xmlns:a16="http://schemas.microsoft.com/office/drawing/2014/main" id="{1CA898EC-A510-5958-F112-A83B5B373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16" y="3880795"/>
            <a:ext cx="4206332" cy="236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F4E82B-BA6D-5982-5DDE-F905253B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5F7E1-C468-CEF9-213E-73767858B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The Waterfall model is a </a:t>
            </a:r>
            <a:r>
              <a:rPr lang="en-US" sz="1400" dirty="0">
                <a:solidFill>
                  <a:srgbClr val="FFFF00"/>
                </a:solidFill>
              </a:rPr>
              <a:t>sequential software development process</a:t>
            </a:r>
            <a:r>
              <a:rPr lang="en-US" sz="1400" dirty="0"/>
              <a:t> model that follows a linear and sequential approach.</a:t>
            </a:r>
          </a:p>
          <a:p>
            <a:r>
              <a:rPr lang="en-US" sz="1400" dirty="0"/>
              <a:t>It divides the development process into distinct phases, with each phase being completed before the next one begins.</a:t>
            </a:r>
          </a:p>
          <a:p>
            <a:r>
              <a:rPr lang="en-US" sz="1400" dirty="0"/>
              <a:t>The Waterfall model offers a structured approach to software development and is suitable for projects with </a:t>
            </a:r>
            <a:r>
              <a:rPr lang="en-US" sz="1400" dirty="0">
                <a:solidFill>
                  <a:srgbClr val="FFFF00"/>
                </a:solidFill>
              </a:rPr>
              <a:t>well-defined</a:t>
            </a:r>
            <a:r>
              <a:rPr lang="en-US" sz="1400" dirty="0"/>
              <a:t> and </a:t>
            </a:r>
            <a:r>
              <a:rPr lang="en-US" sz="1400" dirty="0">
                <a:solidFill>
                  <a:srgbClr val="FFFF00"/>
                </a:solidFill>
              </a:rPr>
              <a:t>stable requirements</a:t>
            </a:r>
            <a:r>
              <a:rPr lang="en-US" sz="1400" dirty="0"/>
              <a:t>, it may not be the best choice for projects where requirements are likely to change or for highly complex projects.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7ADBA-7F48-E4E1-3526-8685BBB4C2D3}"/>
              </a:ext>
            </a:extLst>
          </p:cNvPr>
          <p:cNvSpPr txBox="1"/>
          <p:nvPr/>
        </p:nvSpPr>
        <p:spPr>
          <a:xfrm>
            <a:off x="6484189" y="5791366"/>
            <a:ext cx="17799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95777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4C24-4CF1-7860-1ACD-A7C55997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the 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D69F1-0D96-38EC-28AC-3EE98744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Requirements Gathering</a:t>
            </a:r>
            <a:r>
              <a:rPr lang="en-US" sz="1200" dirty="0"/>
              <a:t>: In this phase, all requirements for the software are gathered and </a:t>
            </a:r>
            <a:r>
              <a:rPr lang="en-US" sz="1200" dirty="0">
                <a:solidFill>
                  <a:srgbClr val="FFFF00"/>
                </a:solidFill>
              </a:rPr>
              <a:t>documented</a:t>
            </a:r>
            <a:r>
              <a:rPr lang="en-US" sz="1200" dirty="0"/>
              <a:t>.</a:t>
            </a:r>
          </a:p>
          <a:p>
            <a:r>
              <a:rPr lang="en-US" sz="1200" dirty="0">
                <a:solidFill>
                  <a:srgbClr val="FFFF00"/>
                </a:solidFill>
              </a:rPr>
              <a:t>System Design</a:t>
            </a:r>
            <a:r>
              <a:rPr lang="en-US" sz="1200" dirty="0"/>
              <a:t>: Based on the requirements, the system architecture and design are created.</a:t>
            </a:r>
          </a:p>
          <a:p>
            <a:r>
              <a:rPr lang="en-US" sz="1200" dirty="0">
                <a:solidFill>
                  <a:srgbClr val="FFFF00"/>
                </a:solidFill>
              </a:rPr>
              <a:t>Implementation</a:t>
            </a:r>
            <a:r>
              <a:rPr lang="en-US" sz="1200" dirty="0"/>
              <a:t>: The </a:t>
            </a:r>
            <a:r>
              <a:rPr lang="en-US" sz="1200" dirty="0">
                <a:solidFill>
                  <a:srgbClr val="FFFF00"/>
                </a:solidFill>
              </a:rPr>
              <a:t>actual coding </a:t>
            </a:r>
            <a:r>
              <a:rPr lang="en-US" sz="1200" dirty="0"/>
              <a:t>and </a:t>
            </a:r>
            <a:r>
              <a:rPr lang="en-US" sz="1200" dirty="0">
                <a:solidFill>
                  <a:srgbClr val="FFFF00"/>
                </a:solidFill>
              </a:rPr>
              <a:t>development</a:t>
            </a:r>
            <a:r>
              <a:rPr lang="en-US" sz="1200" dirty="0"/>
              <a:t> of the software take place in this phase.</a:t>
            </a:r>
          </a:p>
          <a:p>
            <a:r>
              <a:rPr lang="en-US" sz="1200" dirty="0">
                <a:solidFill>
                  <a:srgbClr val="FFFF00"/>
                </a:solidFill>
              </a:rPr>
              <a:t>Testing</a:t>
            </a:r>
            <a:r>
              <a:rPr lang="en-US" sz="1200" dirty="0"/>
              <a:t>: After development, the software undergoes testing to ensure it meets the specified requirements.</a:t>
            </a:r>
          </a:p>
          <a:p>
            <a:r>
              <a:rPr lang="en-US" sz="1200" dirty="0">
                <a:solidFill>
                  <a:srgbClr val="FFFF00"/>
                </a:solidFill>
              </a:rPr>
              <a:t>Deployment</a:t>
            </a:r>
            <a:r>
              <a:rPr lang="en-US" sz="1200" dirty="0"/>
              <a:t>: Once testing is successful, the software is deployed to the production environment.</a:t>
            </a:r>
          </a:p>
          <a:p>
            <a:r>
              <a:rPr lang="en-US" sz="1200" dirty="0">
                <a:solidFill>
                  <a:srgbClr val="FFFF00"/>
                </a:solidFill>
              </a:rPr>
              <a:t>Maintenance</a:t>
            </a:r>
            <a:r>
              <a:rPr lang="en-US" sz="1200" dirty="0"/>
              <a:t>: This phase involves ongoing maintenance and support for the software.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8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4E1C-4644-1DB0-4154-7A8EF8A6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the 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22A5-49DF-6CD0-A7ED-5CCA287EA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Simplicity</a:t>
            </a:r>
            <a:r>
              <a:rPr lang="en-US" sz="1400" dirty="0"/>
              <a:t>: The model is easy to understand and use, making it suitable for </a:t>
            </a:r>
            <a:r>
              <a:rPr lang="en-US" sz="1400" dirty="0">
                <a:solidFill>
                  <a:srgbClr val="FFFF00"/>
                </a:solidFill>
              </a:rPr>
              <a:t>small to medium-sized </a:t>
            </a:r>
            <a:r>
              <a:rPr lang="en-US" sz="1400" dirty="0"/>
              <a:t>projects.</a:t>
            </a:r>
          </a:p>
          <a:p>
            <a:r>
              <a:rPr lang="en-US" sz="1400" dirty="0">
                <a:solidFill>
                  <a:srgbClr val="FFFF00"/>
                </a:solidFill>
              </a:rPr>
              <a:t>Structured Approach</a:t>
            </a:r>
            <a:r>
              <a:rPr lang="en-US" sz="1400" dirty="0"/>
              <a:t>: The sequential nature of the model provides a structured approach to software development, making it easier to manage and track progress.</a:t>
            </a:r>
          </a:p>
          <a:p>
            <a:r>
              <a:rPr lang="en-US" sz="1400" dirty="0">
                <a:solidFill>
                  <a:srgbClr val="FFFF00"/>
                </a:solidFill>
              </a:rPr>
              <a:t>Clear Milestones</a:t>
            </a:r>
            <a:r>
              <a:rPr lang="en-US" sz="1400" dirty="0"/>
              <a:t>: Each phase has clear deliverables and milestones, which helps in better project management and planning.</a:t>
            </a:r>
          </a:p>
          <a:p>
            <a:r>
              <a:rPr lang="en-US" sz="1400" dirty="0">
                <a:solidFill>
                  <a:srgbClr val="FFFF00"/>
                </a:solidFill>
              </a:rPr>
              <a:t>Documentation</a:t>
            </a:r>
            <a:r>
              <a:rPr lang="en-US" sz="1400" dirty="0"/>
              <a:t>: Since requirements are gathered upfront and each phase has its documentation, it facilitates better documentation throughout the development process.</a:t>
            </a:r>
          </a:p>
          <a:p>
            <a:r>
              <a:rPr lang="en-US" sz="1400" dirty="0">
                <a:solidFill>
                  <a:srgbClr val="FFFF00"/>
                </a:solidFill>
              </a:rPr>
              <a:t>Easy to Manage</a:t>
            </a:r>
            <a:r>
              <a:rPr lang="en-US" sz="1400" dirty="0"/>
              <a:t>: The linear nature of the model makes it easy to manage as each phase has specific goals and objectives.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5AB0-C624-3885-51DB-7BD5F012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the 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FC521-E028-59B1-6474-360B769A6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Inflexibility</a:t>
            </a:r>
            <a:r>
              <a:rPr lang="en-US" sz="1200" dirty="0"/>
              <a:t>: Once a phase is completed, it's challenging to go back and make changes without affecting subsequent phases.</a:t>
            </a:r>
          </a:p>
          <a:p>
            <a:r>
              <a:rPr lang="en-US" sz="1200" dirty="0">
                <a:solidFill>
                  <a:srgbClr val="FFFF00"/>
                </a:solidFill>
              </a:rPr>
              <a:t>Risk of Requirement Changes</a:t>
            </a:r>
            <a:r>
              <a:rPr lang="en-US" sz="1200" dirty="0"/>
              <a:t>: Since all requirements are gathered upfront, any changes in requirements later in the project can be costly and time-consuming to implement.</a:t>
            </a:r>
          </a:p>
          <a:p>
            <a:r>
              <a:rPr lang="en-US" sz="1200" dirty="0">
                <a:solidFill>
                  <a:srgbClr val="FFFF00"/>
                </a:solidFill>
              </a:rPr>
              <a:t>Late Testing</a:t>
            </a:r>
            <a:r>
              <a:rPr lang="en-US" sz="1200" dirty="0"/>
              <a:t>: Testing is done after the development phase, which means that any defects found during testing may require significant rework, leading to delays and increased costs.</a:t>
            </a:r>
          </a:p>
          <a:p>
            <a:r>
              <a:rPr lang="en-US" sz="1200" dirty="0">
                <a:solidFill>
                  <a:srgbClr val="FFFF00"/>
                </a:solidFill>
              </a:rPr>
              <a:t>Limited Customer Interaction</a:t>
            </a:r>
            <a:r>
              <a:rPr lang="en-US" sz="1200" dirty="0"/>
              <a:t>: There's minimal customer involvement until the end of the project, which may result in the final product not meeting customer expectations.</a:t>
            </a:r>
          </a:p>
          <a:p>
            <a:r>
              <a:rPr lang="en-US" sz="1200" dirty="0">
                <a:solidFill>
                  <a:srgbClr val="FFFF00"/>
                </a:solidFill>
              </a:rPr>
              <a:t>Not Suitable for Complex Projects</a:t>
            </a:r>
            <a:r>
              <a:rPr lang="en-US" sz="1200" dirty="0"/>
              <a:t>: The Waterfall model may not be suitable for large or complex projects where requirements are likely to change, as it doesn't easily accommodate changes once the development process has started.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7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AEC1-F726-2D30-ED75-20DD374B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2A11-45CC-FD47-C1AC-0EA3FF62A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The V-Model, also known as the </a:t>
            </a:r>
            <a:r>
              <a:rPr lang="en-US" sz="1400" dirty="0">
                <a:solidFill>
                  <a:srgbClr val="FFFF00"/>
                </a:solidFill>
              </a:rPr>
              <a:t>Verification and Validation</a:t>
            </a:r>
            <a:r>
              <a:rPr lang="en-US" sz="1400" dirty="0"/>
              <a:t> model, is an extension of the traditional Waterfall model.</a:t>
            </a:r>
          </a:p>
          <a:p>
            <a:r>
              <a:rPr lang="en-US" sz="1400" dirty="0"/>
              <a:t>It emphasizes the relationship between each phase of the development lifecycle and its corresponding testing phase. </a:t>
            </a:r>
          </a:p>
          <a:p>
            <a:r>
              <a:rPr lang="en-US" sz="1400" dirty="0"/>
              <a:t>The V-Model offers benefits such as early </a:t>
            </a:r>
            <a:r>
              <a:rPr lang="en-US" sz="1400" dirty="0">
                <a:solidFill>
                  <a:srgbClr val="FFFF00"/>
                </a:solidFill>
              </a:rPr>
              <a:t>defect detection</a:t>
            </a:r>
            <a:r>
              <a:rPr lang="en-US" sz="1400" dirty="0"/>
              <a:t> and </a:t>
            </a:r>
            <a:r>
              <a:rPr lang="en-US" sz="1400" dirty="0">
                <a:solidFill>
                  <a:srgbClr val="FFFF00"/>
                </a:solidFill>
              </a:rPr>
              <a:t>clear traceability</a:t>
            </a:r>
            <a:r>
              <a:rPr lang="en-US" sz="1400" dirty="0"/>
              <a:t> between </a:t>
            </a:r>
            <a:r>
              <a:rPr lang="en-US" sz="1400" dirty="0">
                <a:solidFill>
                  <a:srgbClr val="FFFF00"/>
                </a:solidFill>
              </a:rPr>
              <a:t>requirements</a:t>
            </a:r>
            <a:r>
              <a:rPr lang="en-US" sz="1400" dirty="0"/>
              <a:t> and </a:t>
            </a:r>
            <a:r>
              <a:rPr lang="en-US" sz="1400" dirty="0">
                <a:solidFill>
                  <a:srgbClr val="FFFF00"/>
                </a:solidFill>
              </a:rPr>
              <a:t>tests</a:t>
            </a:r>
            <a:r>
              <a:rPr lang="en-US" sz="1400" dirty="0"/>
              <a:t>, it may not be the best choice for projects that require flexibility or frequent changes in requirements.</a:t>
            </a:r>
          </a:p>
        </p:txBody>
      </p:sp>
      <p:pic>
        <p:nvPicPr>
          <p:cNvPr id="2050" name="Picture 2" descr="V Model SDLC: Verification and Validation Model |Professionalqa.com">
            <a:extLst>
              <a:ext uri="{FF2B5EF4-FFF2-40B4-BE49-F238E27FC236}">
                <a16:creationId xmlns:a16="http://schemas.microsoft.com/office/drawing/2014/main" id="{55AF05B1-C392-8FB8-9E25-7C40E2DDF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388" y="3934998"/>
            <a:ext cx="2699276" cy="260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81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CB6F-063E-43F7-3493-85951531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the V-Model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A58B9-CF04-FC36-130C-F1656B154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>
                <a:solidFill>
                  <a:srgbClr val="FFFF00"/>
                </a:solidFill>
              </a:rPr>
              <a:t>Emphasis on Testing</a:t>
            </a:r>
            <a:r>
              <a:rPr lang="en-US" sz="1500" dirty="0"/>
              <a:t>: The V-Model emphasizes testing throughout the development lifecycle, ensuring that defects are identified and addressed early.</a:t>
            </a:r>
          </a:p>
          <a:p>
            <a:r>
              <a:rPr lang="en-US" sz="1500" dirty="0">
                <a:solidFill>
                  <a:srgbClr val="FFFF00"/>
                </a:solidFill>
              </a:rPr>
              <a:t>Clear Traceability</a:t>
            </a:r>
            <a:r>
              <a:rPr lang="en-US" sz="1500" dirty="0"/>
              <a:t>: There's a clear relationship between each phase of development and its corresponding testing phase, making it easy to trace requirements to tests.</a:t>
            </a:r>
          </a:p>
          <a:p>
            <a:r>
              <a:rPr lang="en-US" sz="1500" dirty="0">
                <a:solidFill>
                  <a:srgbClr val="FFFF00"/>
                </a:solidFill>
              </a:rPr>
              <a:t>Early Detection of Defects</a:t>
            </a:r>
            <a:r>
              <a:rPr lang="en-US" sz="1500" dirty="0"/>
              <a:t>: Testing is integrated into each phase, allowing defects to be identified and fixed early in the development process.</a:t>
            </a:r>
          </a:p>
          <a:p>
            <a:r>
              <a:rPr lang="en-US" sz="1500" dirty="0">
                <a:solidFill>
                  <a:srgbClr val="FFFF00"/>
                </a:solidFill>
              </a:rPr>
              <a:t>Reduced Risk</a:t>
            </a:r>
            <a:r>
              <a:rPr lang="en-US" sz="1500" dirty="0"/>
              <a:t>: By identifying and addressing defects early, the V-Model helps reduce the risk of project failure or delays.</a:t>
            </a:r>
          </a:p>
          <a:p>
            <a:r>
              <a:rPr lang="en-US" sz="1500" dirty="0">
                <a:solidFill>
                  <a:srgbClr val="FFFF00"/>
                </a:solidFill>
              </a:rPr>
              <a:t>Structured Approach</a:t>
            </a:r>
            <a:r>
              <a:rPr lang="en-US" sz="1500" dirty="0"/>
              <a:t>: Like the Waterfall model, the V-Model provides a structured approach to software development, making it easier to manage and track progress.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8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BADA3-8F80-D3D0-8D32-E9D28AC0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the V-Model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8743C-A448-86F3-D9C2-907559C74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1400" dirty="0">
                <a:solidFill>
                  <a:srgbClr val="FFFF00"/>
                </a:solidFill>
              </a:rPr>
              <a:t>Inflexibility</a:t>
            </a:r>
            <a:r>
              <a:rPr lang="en-US" sz="1400" dirty="0"/>
              <a:t>: Similar to the Waterfall model, the V-Model can be inflexible and may not easily accommodate changes in requirements or design once the development process has started.</a:t>
            </a:r>
          </a:p>
          <a:p>
            <a:r>
              <a:rPr lang="en-US" sz="1400" dirty="0">
                <a:solidFill>
                  <a:srgbClr val="FFFF00"/>
                </a:solidFill>
              </a:rPr>
              <a:t>Complexity</a:t>
            </a:r>
            <a:r>
              <a:rPr lang="en-US" sz="1400" dirty="0"/>
              <a:t>: The V-Model can be more complex than other development models due to the emphasis on testing throughout the lifecycle.</a:t>
            </a:r>
          </a:p>
          <a:p>
            <a:r>
              <a:rPr lang="en-US" sz="1400" dirty="0">
                <a:solidFill>
                  <a:srgbClr val="FFFF00"/>
                </a:solidFill>
              </a:rPr>
              <a:t>Limited Customer Interaction</a:t>
            </a:r>
            <a:r>
              <a:rPr lang="en-US" sz="1400" dirty="0"/>
              <a:t>: There's minimal customer involvement until the end of the project, which may result in the final product not meeting customer expectations.</a:t>
            </a:r>
          </a:p>
          <a:p>
            <a:r>
              <a:rPr lang="en-US" sz="1400" dirty="0">
                <a:solidFill>
                  <a:srgbClr val="FFFF00"/>
                </a:solidFill>
              </a:rPr>
              <a:t>Dependency on Documentation</a:t>
            </a:r>
            <a:r>
              <a:rPr lang="en-US" sz="1400" dirty="0"/>
              <a:t>: The success of the V-Model relies heavily on comprehensive documentation, which can be time-consuming and may not always reflect the current state of the project.</a:t>
            </a:r>
          </a:p>
          <a:p>
            <a:r>
              <a:rPr lang="en-US" sz="1400" dirty="0">
                <a:solidFill>
                  <a:srgbClr val="FFFF00"/>
                </a:solidFill>
              </a:rPr>
              <a:t>Not Suitable for Agile Projects</a:t>
            </a:r>
            <a:r>
              <a:rPr lang="en-US" sz="1400" dirty="0"/>
              <a:t>: The V-Model may not be suitable for Agile projects or projects where requirements are likely to change frequently, as it follows a sequential and structured approach to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8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394E-BD11-E289-0B96-68C772D6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Scrum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7B862-9BF6-1C38-1C5F-1E18C4B28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The Agile Scrum model is an </a:t>
            </a:r>
            <a:r>
              <a:rPr lang="en-US" sz="1400" dirty="0">
                <a:solidFill>
                  <a:srgbClr val="FFFF00"/>
                </a:solidFill>
              </a:rPr>
              <a:t>iterative</a:t>
            </a:r>
            <a:r>
              <a:rPr lang="en-US" sz="1400" dirty="0"/>
              <a:t> and </a:t>
            </a:r>
            <a:r>
              <a:rPr lang="en-US" sz="1400" dirty="0">
                <a:solidFill>
                  <a:srgbClr val="FFFF00"/>
                </a:solidFill>
              </a:rPr>
              <a:t>incremental</a:t>
            </a:r>
            <a:r>
              <a:rPr lang="en-US" sz="1400" dirty="0"/>
              <a:t> software development methodology that emphasizes </a:t>
            </a:r>
            <a:r>
              <a:rPr lang="en-US" sz="1400" dirty="0">
                <a:solidFill>
                  <a:srgbClr val="FFFF00"/>
                </a:solidFill>
              </a:rPr>
              <a:t>collaboration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FFFF00"/>
                </a:solidFill>
              </a:rPr>
              <a:t>flexibility</a:t>
            </a:r>
            <a:r>
              <a:rPr lang="en-US" sz="1400" dirty="0"/>
              <a:t>, and </a:t>
            </a:r>
            <a:r>
              <a:rPr lang="en-US" sz="1400" dirty="0">
                <a:solidFill>
                  <a:srgbClr val="FFFF00"/>
                </a:solidFill>
              </a:rPr>
              <a:t>customer feedback</a:t>
            </a:r>
            <a:r>
              <a:rPr lang="en-US" sz="1400" dirty="0"/>
              <a:t>.</a:t>
            </a:r>
          </a:p>
          <a:p>
            <a:r>
              <a:rPr lang="en-US" sz="1400" dirty="0"/>
              <a:t>It's a subset of Agile methodologies and is widely used in various industries.</a:t>
            </a:r>
          </a:p>
          <a:p>
            <a:r>
              <a:rPr lang="en-US" sz="1400" dirty="0"/>
              <a:t>Agile Scrum is highly beneficial for projects that </a:t>
            </a:r>
            <a:r>
              <a:rPr lang="en-US" sz="1400" dirty="0">
                <a:solidFill>
                  <a:srgbClr val="FFFF00"/>
                </a:solidFill>
              </a:rPr>
              <a:t>require flexibility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FFFF00"/>
                </a:solidFill>
              </a:rPr>
              <a:t>frequent customer collaboration</a:t>
            </a:r>
            <a:r>
              <a:rPr lang="en-US" sz="1400" dirty="0"/>
              <a:t>, and the </a:t>
            </a:r>
            <a:r>
              <a:rPr lang="en-US" sz="1400" dirty="0">
                <a:solidFill>
                  <a:srgbClr val="FFFF00"/>
                </a:solidFill>
              </a:rPr>
              <a:t>ability to adapt to change</a:t>
            </a:r>
            <a:r>
              <a:rPr lang="en-US" sz="1400" dirty="0"/>
              <a:t>. However, it may not be suitable for all projects, and its success depends on the capabilities of the team and the alignment of the project with Agile principles.</a:t>
            </a:r>
          </a:p>
        </p:txBody>
      </p:sp>
    </p:spTree>
    <p:extLst>
      <p:ext uri="{BB962C8B-B14F-4D97-AF65-F5344CB8AC3E}">
        <p14:creationId xmlns:p14="http://schemas.microsoft.com/office/powerpoint/2010/main" val="4006263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</TotalTime>
  <Words>1238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SDLC Models</vt:lpstr>
      <vt:lpstr>Waterfall Model</vt:lpstr>
      <vt:lpstr>Phases of the Waterfall Model</vt:lpstr>
      <vt:lpstr>Advantages of the Waterfall Model</vt:lpstr>
      <vt:lpstr>Disadvantages of the Waterfall Model</vt:lpstr>
      <vt:lpstr>V-Model</vt:lpstr>
      <vt:lpstr>Advantages of the V-Model</vt:lpstr>
      <vt:lpstr>Disadvantages of the V-Model</vt:lpstr>
      <vt:lpstr>Agile Scrum Model</vt:lpstr>
      <vt:lpstr>Agile Principles</vt:lpstr>
      <vt:lpstr>Scrum Framework</vt:lpstr>
      <vt:lpstr>Iterative and Incremental Development</vt:lpstr>
      <vt:lpstr>Advantages of Agile Scrum</vt:lpstr>
      <vt:lpstr>Disadvantages of Agile Scrum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Models</dc:title>
  <dc:creator>Nagarjuna Ramineni</dc:creator>
  <cp:lastModifiedBy>Nagarjuna Ramineni</cp:lastModifiedBy>
  <cp:revision>5</cp:revision>
  <dcterms:created xsi:type="dcterms:W3CDTF">2024-03-20T14:07:42Z</dcterms:created>
  <dcterms:modified xsi:type="dcterms:W3CDTF">2024-03-20T15:58:22Z</dcterms:modified>
</cp:coreProperties>
</file>