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Linux Administration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Virtualization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Virtualization </a:t>
            </a:r>
            <a:r>
              <a:rPr lang="en-US" sz="4800" b="1" dirty="0" smtClean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It is a technique by which multiple guest operating system can be installed on a physical host machine.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45720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Guest O.S.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4876800" y="2667000"/>
            <a:ext cx="914400" cy="1828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7"/>
          <p:cNvGrpSpPr/>
          <p:nvPr/>
        </p:nvGrpSpPr>
        <p:grpSpPr>
          <a:xfrm>
            <a:off x="2971800" y="2946400"/>
            <a:ext cx="1727200" cy="1625600"/>
            <a:chOff x="1752600" y="2667000"/>
            <a:chExt cx="1219200" cy="1219200"/>
          </a:xfrm>
        </p:grpSpPr>
        <p:sp>
          <p:nvSpPr>
            <p:cNvPr id="11" name="Rounded Rectangle 10"/>
            <p:cNvSpPr/>
            <p:nvPr/>
          </p:nvSpPr>
          <p:spPr>
            <a:xfrm>
              <a:off x="1752600" y="2667000"/>
              <a:ext cx="1219200" cy="838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nip Same Side Corner Rectangle 11"/>
            <p:cNvSpPr/>
            <p:nvPr/>
          </p:nvSpPr>
          <p:spPr>
            <a:xfrm>
              <a:off x="2133600" y="3505200"/>
              <a:ext cx="533400" cy="381000"/>
            </a:xfrm>
            <a:prstGeom prst="snip2SameRect">
              <a:avLst>
                <a:gd name="adj1" fmla="val 42917"/>
                <a:gd name="adj2" fmla="val 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971800" y="45720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Physical Machine</a:t>
            </a:r>
          </a:p>
          <a:p>
            <a:pPr algn="ctr"/>
            <a:r>
              <a:rPr lang="en-US" sz="2400" b="1" dirty="0" smtClean="0"/>
              <a:t>(Host)</a:t>
            </a:r>
            <a:endParaRPr lang="en-US" sz="2400" b="1" dirty="0"/>
          </a:p>
        </p:txBody>
      </p:sp>
      <p:grpSp>
        <p:nvGrpSpPr>
          <p:cNvPr id="15" name="Group 7"/>
          <p:cNvGrpSpPr/>
          <p:nvPr/>
        </p:nvGrpSpPr>
        <p:grpSpPr>
          <a:xfrm>
            <a:off x="7086600" y="3429000"/>
            <a:ext cx="914400" cy="1066800"/>
            <a:chOff x="1752600" y="2667000"/>
            <a:chExt cx="1219200" cy="1219200"/>
          </a:xfrm>
        </p:grpSpPr>
        <p:sp>
          <p:nvSpPr>
            <p:cNvPr id="16" name="Rounded Rectangle 15"/>
            <p:cNvSpPr/>
            <p:nvPr/>
          </p:nvSpPr>
          <p:spPr>
            <a:xfrm>
              <a:off x="1752600" y="2667000"/>
              <a:ext cx="1219200" cy="838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nip Same Side Corner Rectangle 16"/>
            <p:cNvSpPr/>
            <p:nvPr/>
          </p:nvSpPr>
          <p:spPr>
            <a:xfrm>
              <a:off x="2133600" y="3505200"/>
              <a:ext cx="533400" cy="381000"/>
            </a:xfrm>
            <a:prstGeom prst="snip2SameRect">
              <a:avLst>
                <a:gd name="adj1" fmla="val 42917"/>
                <a:gd name="adj2" fmla="val 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172200" y="46482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Guest O.S.</a:t>
            </a:r>
            <a:endParaRPr lang="en-US" sz="2400" b="1" dirty="0"/>
          </a:p>
        </p:txBody>
      </p:sp>
      <p:grpSp>
        <p:nvGrpSpPr>
          <p:cNvPr id="20" name="Group 7"/>
          <p:cNvGrpSpPr/>
          <p:nvPr/>
        </p:nvGrpSpPr>
        <p:grpSpPr>
          <a:xfrm>
            <a:off x="990600" y="3505200"/>
            <a:ext cx="914400" cy="1066800"/>
            <a:chOff x="1752600" y="2667000"/>
            <a:chExt cx="1219200" cy="1219200"/>
          </a:xfrm>
        </p:grpSpPr>
        <p:sp>
          <p:nvSpPr>
            <p:cNvPr id="21" name="Rounded Rectangle 20"/>
            <p:cNvSpPr/>
            <p:nvPr/>
          </p:nvSpPr>
          <p:spPr>
            <a:xfrm>
              <a:off x="1752600" y="2667000"/>
              <a:ext cx="1219200" cy="838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Same Side Corner Rectangle 21"/>
            <p:cNvSpPr/>
            <p:nvPr/>
          </p:nvSpPr>
          <p:spPr>
            <a:xfrm>
              <a:off x="2133600" y="3505200"/>
              <a:ext cx="533400" cy="381000"/>
            </a:xfrm>
            <a:prstGeom prst="snip2SameRect">
              <a:avLst>
                <a:gd name="adj1" fmla="val 42917"/>
                <a:gd name="adj2" fmla="val 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/>
          <p:cNvCxnSpPr>
            <a:stCxn id="21" idx="3"/>
            <a:endCxn id="11" idx="1"/>
          </p:cNvCxnSpPr>
          <p:nvPr/>
        </p:nvCxnSpPr>
        <p:spPr>
          <a:xfrm flipV="1">
            <a:off x="1905000" y="3505200"/>
            <a:ext cx="1066800" cy="3667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3"/>
            <a:endCxn id="16" idx="1"/>
          </p:cNvCxnSpPr>
          <p:nvPr/>
        </p:nvCxnSpPr>
        <p:spPr>
          <a:xfrm>
            <a:off x="5791200" y="3581400"/>
            <a:ext cx="1295400" cy="214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9000" y="32766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VM</a:t>
            </a: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b="1" dirty="0" smtClean="0"/>
              <a:t>Benefits </a:t>
            </a:r>
            <a:r>
              <a:rPr lang="en-US" b="1" dirty="0" smtClean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System administration work is reduced due to management of all machines through single physical machine.</a:t>
            </a:r>
          </a:p>
          <a:p>
            <a:pPr marL="514350" indent="-514350">
              <a:buAutoNum type="arabicParenR"/>
            </a:pPr>
            <a:r>
              <a:rPr lang="en-US" dirty="0" smtClean="0"/>
              <a:t>Hardware of physical machine can be fully utilized.</a:t>
            </a:r>
          </a:p>
          <a:p>
            <a:pPr marL="514350" indent="-514350">
              <a:buAutoNum type="arabicParenR"/>
            </a:pPr>
            <a:r>
              <a:rPr lang="en-US" dirty="0" smtClean="0"/>
              <a:t>Hardware cost is greatly reduced.</a:t>
            </a:r>
          </a:p>
          <a:p>
            <a:pPr marL="514350" indent="-514350">
              <a:buAutoNum type="arabicParenR"/>
            </a:pPr>
            <a:r>
              <a:rPr lang="en-US" dirty="0" smtClean="0"/>
              <a:t>Electricity consumption is reduced.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sz="4000" b="1" u="sng" dirty="0" smtClean="0"/>
              <a:t>Types of Virtualization 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pPr marL="514350" indent="-514350">
              <a:buAutoNum type="arabicParenR"/>
            </a:pPr>
            <a:r>
              <a:rPr lang="en-US" sz="3600" b="1" dirty="0" smtClean="0">
                <a:sym typeface="Wingdings" pitchFamily="2" charset="2"/>
              </a:rPr>
              <a:t>Full Virtualization 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3657600"/>
            <a:ext cx="655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HYPERVISOR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295400" y="4876800"/>
            <a:ext cx="655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HARDWARE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295400" y="2514600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Guest O.S.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5410200" y="25146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Guest O.S</a:t>
            </a:r>
            <a:r>
              <a:rPr lang="en-US" sz="2800" b="1" dirty="0" smtClean="0"/>
              <a:t>.</a:t>
            </a:r>
            <a:endParaRPr lang="en-US" sz="2800" b="1" dirty="0" smtClean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rot="5400000">
            <a:off x="2247900" y="3390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6361906" y="33901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rot="5400000">
            <a:off x="4267200" y="4572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/>
              <a:t>2) O.S. Virtualization </a:t>
            </a:r>
            <a:r>
              <a:rPr lang="en-US" dirty="0" smtClean="0">
                <a:sym typeface="Wingdings" pitchFamily="2" charset="2"/>
              </a:rPr>
              <a:t> Guest O.S. &amp; Physical machine O.S. must be the same. Ex- </a:t>
            </a:r>
            <a:r>
              <a:rPr lang="en-US" dirty="0" err="1" smtClean="0">
                <a:sym typeface="Wingdings" pitchFamily="2" charset="2"/>
              </a:rPr>
              <a:t>OpenVZ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3657600"/>
            <a:ext cx="655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O.S. (Linux)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295400" y="4876800"/>
            <a:ext cx="655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HARDWARE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295400" y="2209800"/>
            <a:ext cx="2438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Guest O.S.</a:t>
            </a:r>
          </a:p>
          <a:p>
            <a:pPr algn="ctr"/>
            <a:r>
              <a:rPr lang="en-US" sz="2800" b="1" dirty="0" smtClean="0"/>
              <a:t>Linux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5410200" y="2209800"/>
            <a:ext cx="2362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Guest O.S</a:t>
            </a:r>
            <a:r>
              <a:rPr lang="en-US" sz="2800" b="1" dirty="0" smtClean="0"/>
              <a:t>.</a:t>
            </a:r>
          </a:p>
          <a:p>
            <a:pPr algn="ctr"/>
            <a:r>
              <a:rPr lang="en-US" sz="2800" b="1" dirty="0" smtClean="0"/>
              <a:t>Linux</a:t>
            </a:r>
            <a:endParaRPr lang="en-US" sz="2800" b="1" dirty="0" smtClean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rot="5400000">
            <a:off x="2247106" y="3390900"/>
            <a:ext cx="5341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6361906" y="33901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rot="5400000">
            <a:off x="4267200" y="4572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/>
              <a:t>3) Para Virtualization 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3657600"/>
            <a:ext cx="464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Modified Kernel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457200" y="4876800"/>
            <a:ext cx="7391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HARDWARE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2819400" y="2514600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Guest O.S.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5562600" y="25146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Guest O.S</a:t>
            </a:r>
            <a:r>
              <a:rPr lang="en-US" sz="2800" b="1" dirty="0" smtClean="0"/>
              <a:t>.</a:t>
            </a:r>
            <a:endParaRPr lang="en-US" sz="2800" b="1" dirty="0" smtClean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rot="5400000">
            <a:off x="3771900" y="3390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6361906" y="33901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7200" y="3657600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Normal Kernel</a:t>
            </a:r>
            <a:endParaRPr 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 smtClean="0"/>
              <a:t>How to use Virtual manager </a:t>
            </a:r>
            <a:r>
              <a:rPr lang="en-US" b="1" dirty="0" smtClean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Install the services required</a:t>
            </a:r>
          </a:p>
          <a:p>
            <a:pPr marL="514350" indent="-514350">
              <a:buNone/>
            </a:pPr>
            <a:r>
              <a:rPr lang="en-US" b="1" dirty="0" smtClean="0"/>
              <a:t>yum –y install *</a:t>
            </a:r>
            <a:r>
              <a:rPr lang="en-US" b="1" dirty="0" err="1" smtClean="0"/>
              <a:t>qemu</a:t>
            </a:r>
            <a:r>
              <a:rPr lang="en-US" b="1" dirty="0" smtClean="0"/>
              <a:t>* </a:t>
            </a:r>
            <a:r>
              <a:rPr lang="en-US" b="1" dirty="0" err="1" smtClean="0"/>
              <a:t>libvirt</a:t>
            </a:r>
            <a:r>
              <a:rPr lang="en-US" b="1" dirty="0" smtClean="0"/>
              <a:t>* </a:t>
            </a:r>
            <a:r>
              <a:rPr lang="en-US" b="1" dirty="0" err="1" smtClean="0"/>
              <a:t>virtmanager</a:t>
            </a:r>
            <a:endParaRPr lang="en-US" b="1" dirty="0" smtClean="0"/>
          </a:p>
          <a:p>
            <a:pPr marL="514350" indent="-514350">
              <a:buNone/>
            </a:pPr>
            <a:r>
              <a:rPr lang="en-US" dirty="0" smtClean="0"/>
              <a:t>2) Restart the service &amp; make it permanently ON</a:t>
            </a:r>
          </a:p>
          <a:p>
            <a:pPr marL="514350" indent="-514350">
              <a:buNone/>
            </a:pPr>
            <a:r>
              <a:rPr lang="en-US" b="1" dirty="0" smtClean="0"/>
              <a:t>service </a:t>
            </a:r>
            <a:r>
              <a:rPr lang="en-US" b="1" dirty="0" err="1" smtClean="0"/>
              <a:t>libvirtd</a:t>
            </a:r>
            <a:r>
              <a:rPr lang="en-US" b="1" dirty="0" smtClean="0"/>
              <a:t> restart</a:t>
            </a:r>
          </a:p>
          <a:p>
            <a:pPr marL="514350" indent="-514350">
              <a:buNone/>
            </a:pPr>
            <a:r>
              <a:rPr lang="en-US" dirty="0" smtClean="0"/>
              <a:t>3) On Taskbar click </a:t>
            </a:r>
            <a:r>
              <a:rPr lang="en-US" b="1" dirty="0" smtClean="0"/>
              <a:t>“Applications”</a:t>
            </a:r>
          </a:p>
          <a:p>
            <a:pPr marL="514350" indent="-514350">
              <a:buNone/>
            </a:pPr>
            <a:r>
              <a:rPr lang="en-US" dirty="0" smtClean="0"/>
              <a:t>4) Click </a:t>
            </a:r>
            <a:r>
              <a:rPr lang="en-US" b="1" dirty="0" smtClean="0"/>
              <a:t>“System Tools”</a:t>
            </a:r>
          </a:p>
          <a:p>
            <a:pPr marL="514350" indent="-514350">
              <a:buNone/>
            </a:pPr>
            <a:r>
              <a:rPr lang="en-US" dirty="0" smtClean="0"/>
              <a:t>5) Click </a:t>
            </a:r>
            <a:r>
              <a:rPr lang="en-US" b="1" dirty="0" smtClean="0"/>
              <a:t>“Virtual Manager”</a:t>
            </a:r>
          </a:p>
          <a:p>
            <a:pPr marL="514350" indent="-514350">
              <a:buNone/>
            </a:pPr>
            <a:r>
              <a:rPr lang="en-US" dirty="0" smtClean="0"/>
              <a:t>6) Click the Monitor Symbol</a:t>
            </a:r>
          </a:p>
          <a:p>
            <a:pPr marL="514350" indent="-514350">
              <a:buNone/>
            </a:pPr>
            <a:r>
              <a:rPr lang="en-US" dirty="0" smtClean="0"/>
              <a:t>7) Type Name for Virtual machine.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8) Select the Installation Type</a:t>
            </a:r>
          </a:p>
          <a:p>
            <a:pPr>
              <a:buNone/>
            </a:pPr>
            <a:r>
              <a:rPr lang="en-US" dirty="0" smtClean="0"/>
              <a:t>9) Click </a:t>
            </a:r>
            <a:r>
              <a:rPr lang="en-US" b="1" dirty="0" smtClean="0"/>
              <a:t>“Forward”</a:t>
            </a:r>
          </a:p>
          <a:p>
            <a:pPr>
              <a:buNone/>
            </a:pPr>
            <a:r>
              <a:rPr lang="en-US" dirty="0" smtClean="0"/>
              <a:t>10) Select O.S. type as </a:t>
            </a:r>
            <a:r>
              <a:rPr lang="en-US" b="1" dirty="0" smtClean="0"/>
              <a:t>“Generic”</a:t>
            </a:r>
          </a:p>
          <a:p>
            <a:pPr>
              <a:buNone/>
            </a:pPr>
            <a:r>
              <a:rPr lang="en-US" dirty="0" smtClean="0"/>
              <a:t>11) </a:t>
            </a:r>
            <a:r>
              <a:rPr lang="en-US" dirty="0" smtClean="0"/>
              <a:t>Click </a:t>
            </a:r>
            <a:r>
              <a:rPr lang="en-US" b="1" dirty="0" smtClean="0"/>
              <a:t>“Forward</a:t>
            </a:r>
            <a:r>
              <a:rPr lang="en-US" b="1" dirty="0" smtClean="0"/>
              <a:t>”</a:t>
            </a:r>
          </a:p>
          <a:p>
            <a:pPr>
              <a:buNone/>
            </a:pPr>
            <a:r>
              <a:rPr lang="en-US" dirty="0" smtClean="0"/>
              <a:t>12) Select the RAM &amp; CPU configuration</a:t>
            </a:r>
          </a:p>
          <a:p>
            <a:pPr>
              <a:buNone/>
            </a:pPr>
            <a:r>
              <a:rPr lang="en-US" dirty="0" smtClean="0"/>
              <a:t>13) </a:t>
            </a:r>
            <a:r>
              <a:rPr lang="en-US" dirty="0" smtClean="0"/>
              <a:t>Click </a:t>
            </a:r>
            <a:r>
              <a:rPr lang="en-US" b="1" dirty="0" smtClean="0"/>
              <a:t>“Forward</a:t>
            </a:r>
            <a:r>
              <a:rPr lang="en-US" b="1" dirty="0" smtClean="0"/>
              <a:t>”</a:t>
            </a:r>
          </a:p>
          <a:p>
            <a:pPr marL="514350" indent="-514350">
              <a:buAutoNum type="arabicParenR" startAt="14"/>
            </a:pPr>
            <a:r>
              <a:rPr lang="en-US" dirty="0" smtClean="0"/>
              <a:t> Select the storage configuration [either disk image / separate partition]</a:t>
            </a:r>
          </a:p>
          <a:p>
            <a:pPr marL="514350" indent="-514350">
              <a:buAutoNum type="arabicParenR" startAt="14"/>
            </a:pPr>
            <a:r>
              <a:rPr lang="en-US" dirty="0" smtClean="0"/>
              <a:t> </a:t>
            </a:r>
            <a:r>
              <a:rPr lang="en-US" dirty="0" smtClean="0"/>
              <a:t>Click </a:t>
            </a:r>
            <a:r>
              <a:rPr lang="en-US" b="1" dirty="0" smtClean="0"/>
              <a:t>“Forward</a:t>
            </a:r>
            <a:r>
              <a:rPr lang="en-US" b="1" dirty="0" smtClean="0"/>
              <a:t>”</a:t>
            </a:r>
          </a:p>
          <a:p>
            <a:pPr marL="514350" indent="-514350">
              <a:buAutoNum type="arabicParenR" startAt="14"/>
            </a:pPr>
            <a:r>
              <a:rPr lang="en-US" dirty="0" smtClean="0"/>
              <a:t> </a:t>
            </a:r>
            <a:r>
              <a:rPr lang="en-US" dirty="0" smtClean="0"/>
              <a:t>Click </a:t>
            </a:r>
            <a:r>
              <a:rPr lang="en-US" b="1" dirty="0" smtClean="0"/>
              <a:t>“Finish”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274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Linux Administration</vt:lpstr>
      <vt:lpstr>Virtualization </vt:lpstr>
      <vt:lpstr>Benefits </vt:lpstr>
      <vt:lpstr>Slide 4</vt:lpstr>
      <vt:lpstr>Slide 5</vt:lpstr>
      <vt:lpstr>Slide 6</vt:lpstr>
      <vt:lpstr>How to use Virtual manager 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Administration</dc:title>
  <dc:creator>pc</dc:creator>
  <cp:lastModifiedBy>pc</cp:lastModifiedBy>
  <cp:revision>9</cp:revision>
  <dcterms:created xsi:type="dcterms:W3CDTF">2006-08-16T00:00:00Z</dcterms:created>
  <dcterms:modified xsi:type="dcterms:W3CDTF">2013-08-02T12:34:02Z</dcterms:modified>
</cp:coreProperties>
</file>