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2" r:id="rId3"/>
    <p:sldId id="279" r:id="rId4"/>
    <p:sldId id="280" r:id="rId5"/>
    <p:sldId id="269" r:id="rId6"/>
    <p:sldId id="270" r:id="rId7"/>
    <p:sldId id="277" r:id="rId8"/>
    <p:sldId id="278" r:id="rId9"/>
    <p:sldId id="271" r:id="rId10"/>
    <p:sldId id="272" r:id="rId11"/>
    <p:sldId id="273" r:id="rId12"/>
    <p:sldId id="274" r:id="rId13"/>
    <p:sldId id="275" r:id="rId14"/>
    <p:sldId id="276" r:id="rId15"/>
    <p:sldId id="281"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36ABC-3DA7-44B5-B216-506A6B3DB6A9}"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8E144-D6DB-4FCD-B7CF-191F4F9A32AF}" type="slidenum">
              <a:rPr lang="en-US" smtClean="0"/>
              <a:t>‹#›</a:t>
            </a:fld>
            <a:endParaRPr lang="en-US"/>
          </a:p>
        </p:txBody>
      </p:sp>
    </p:spTree>
    <p:extLst>
      <p:ext uri="{BB962C8B-B14F-4D97-AF65-F5344CB8AC3E}">
        <p14:creationId xmlns:p14="http://schemas.microsoft.com/office/powerpoint/2010/main" val="398134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8E144-D6DB-4FCD-B7CF-191F4F9A32AF}" type="slidenum">
              <a:rPr lang="en-US" smtClean="0"/>
              <a:t>3</a:t>
            </a:fld>
            <a:endParaRPr lang="en-US"/>
          </a:p>
        </p:txBody>
      </p:sp>
    </p:spTree>
    <p:extLst>
      <p:ext uri="{BB962C8B-B14F-4D97-AF65-F5344CB8AC3E}">
        <p14:creationId xmlns:p14="http://schemas.microsoft.com/office/powerpoint/2010/main" val="227432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Linux Server Admin.</a:t>
            </a:r>
            <a:endParaRPr lang="en-US" sz="5400" b="1"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YUM Server </a:t>
            </a:r>
            <a:endParaRPr lang="en-US" sz="4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YUM</a:t>
            </a:r>
            <a:endParaRPr lang="en-US" dirty="0"/>
          </a:p>
        </p:txBody>
      </p:sp>
      <p:sp>
        <p:nvSpPr>
          <p:cNvPr id="3" name="Content Placeholder 2"/>
          <p:cNvSpPr>
            <a:spLocks noGrp="1"/>
          </p:cNvSpPr>
          <p:nvPr>
            <p:ph idx="1"/>
          </p:nvPr>
        </p:nvSpPr>
        <p:spPr/>
        <p:txBody>
          <a:bodyPr>
            <a:normAutofit fontScale="62500" lnSpcReduction="20000"/>
          </a:bodyPr>
          <a:lstStyle/>
          <a:p>
            <a:pPr lvl="2"/>
            <a:r>
              <a:rPr lang="en-US" dirty="0"/>
              <a:t>You can or  you can test </a:t>
            </a:r>
            <a:r>
              <a:rPr lang="en-US" dirty="0" err="1"/>
              <a:t>iptables</a:t>
            </a:r>
            <a:r>
              <a:rPr lang="en-US" dirty="0"/>
              <a:t> working or not (present) you can by </a:t>
            </a:r>
            <a:r>
              <a:rPr lang="en-US" dirty="0" err="1"/>
              <a:t>iptables</a:t>
            </a:r>
            <a:r>
              <a:rPr lang="en-US" dirty="0"/>
              <a:t> –L</a:t>
            </a:r>
          </a:p>
          <a:p>
            <a:pPr lvl="2"/>
            <a:r>
              <a:rPr lang="en-US" dirty="0"/>
              <a:t>Chain INPUT (policy ACCEPT)</a:t>
            </a:r>
          </a:p>
          <a:p>
            <a:pPr lvl="2"/>
            <a:r>
              <a:rPr lang="en-US" dirty="0"/>
              <a:t>target     </a:t>
            </a:r>
            <a:r>
              <a:rPr lang="en-US" dirty="0" err="1"/>
              <a:t>prot</a:t>
            </a:r>
            <a:r>
              <a:rPr lang="en-US" dirty="0"/>
              <a:t> opt source               destination         </a:t>
            </a:r>
          </a:p>
          <a:p>
            <a:pPr lvl="2"/>
            <a:r>
              <a:rPr lang="en-US" dirty="0"/>
              <a:t>ACCEPT     all  --  anywhere             </a:t>
            </a:r>
            <a:r>
              <a:rPr lang="en-US" dirty="0" err="1"/>
              <a:t>anywhere</a:t>
            </a:r>
            <a:r>
              <a:rPr lang="en-US" dirty="0"/>
              <a:t>            state RELATED,ESTABLISHED </a:t>
            </a:r>
          </a:p>
          <a:p>
            <a:pPr lvl="2"/>
            <a:r>
              <a:rPr lang="en-US" dirty="0"/>
              <a:t>ACCEPT     </a:t>
            </a:r>
            <a:r>
              <a:rPr lang="en-US" dirty="0" err="1"/>
              <a:t>icmp</a:t>
            </a:r>
            <a:r>
              <a:rPr lang="en-US" dirty="0"/>
              <a:t> --  anywhere             </a:t>
            </a:r>
            <a:r>
              <a:rPr lang="en-US" dirty="0" err="1"/>
              <a:t>anywhere</a:t>
            </a:r>
            <a:r>
              <a:rPr lang="en-US" dirty="0"/>
              <a:t>            </a:t>
            </a:r>
          </a:p>
          <a:p>
            <a:pPr lvl="2"/>
            <a:r>
              <a:rPr lang="en-US" dirty="0"/>
              <a:t>ACCEPT     all  --  anywhere             </a:t>
            </a:r>
            <a:r>
              <a:rPr lang="en-US" dirty="0" err="1"/>
              <a:t>anywhere</a:t>
            </a:r>
            <a:r>
              <a:rPr lang="en-US" dirty="0"/>
              <a:t>            </a:t>
            </a:r>
          </a:p>
          <a:p>
            <a:pPr lvl="2"/>
            <a:r>
              <a:rPr lang="en-US" dirty="0"/>
              <a:t>ACCEPT     </a:t>
            </a:r>
            <a:r>
              <a:rPr lang="en-US" dirty="0" err="1"/>
              <a:t>tcp</a:t>
            </a:r>
            <a:r>
              <a:rPr lang="en-US" dirty="0"/>
              <a:t>  --  anywhere             </a:t>
            </a:r>
            <a:r>
              <a:rPr lang="en-US" dirty="0" err="1"/>
              <a:t>anywhere</a:t>
            </a:r>
            <a:r>
              <a:rPr lang="en-US" dirty="0"/>
              <a:t>            state NEW </a:t>
            </a:r>
            <a:r>
              <a:rPr lang="en-US" dirty="0" err="1"/>
              <a:t>tcp</a:t>
            </a:r>
            <a:r>
              <a:rPr lang="en-US" dirty="0"/>
              <a:t> </a:t>
            </a:r>
            <a:r>
              <a:rPr lang="en-US" dirty="0" err="1"/>
              <a:t>dpt:ssh</a:t>
            </a:r>
            <a:r>
              <a:rPr lang="en-US" dirty="0"/>
              <a:t> </a:t>
            </a:r>
          </a:p>
          <a:p>
            <a:pPr lvl="2"/>
            <a:r>
              <a:rPr lang="en-US" dirty="0"/>
              <a:t>REJECT     all  --  anywhere             </a:t>
            </a:r>
            <a:r>
              <a:rPr lang="en-US" dirty="0" err="1"/>
              <a:t>anywhere</a:t>
            </a:r>
            <a:r>
              <a:rPr lang="en-US" dirty="0"/>
              <a:t>            reject-with </a:t>
            </a:r>
            <a:r>
              <a:rPr lang="en-US" dirty="0" err="1"/>
              <a:t>icmp</a:t>
            </a:r>
            <a:r>
              <a:rPr lang="en-US" dirty="0"/>
              <a:t>-host-prohibited </a:t>
            </a:r>
          </a:p>
          <a:p>
            <a:pPr lvl="2"/>
            <a:r>
              <a:rPr lang="en-US" dirty="0"/>
              <a:t> </a:t>
            </a:r>
          </a:p>
          <a:p>
            <a:pPr lvl="2"/>
            <a:r>
              <a:rPr lang="en-US" dirty="0"/>
              <a:t>Chain FORWARD (policy ACCEPT)</a:t>
            </a:r>
          </a:p>
          <a:p>
            <a:pPr lvl="2"/>
            <a:r>
              <a:rPr lang="en-US" dirty="0"/>
              <a:t>target     </a:t>
            </a:r>
            <a:r>
              <a:rPr lang="en-US" dirty="0" err="1"/>
              <a:t>prot</a:t>
            </a:r>
            <a:r>
              <a:rPr lang="en-US" dirty="0"/>
              <a:t> opt source               destination         </a:t>
            </a:r>
          </a:p>
          <a:p>
            <a:pPr lvl="2"/>
            <a:r>
              <a:rPr lang="en-US" dirty="0"/>
              <a:t>REJECT     all  --  anywhere             </a:t>
            </a:r>
            <a:r>
              <a:rPr lang="en-US" dirty="0" err="1"/>
              <a:t>anywhere</a:t>
            </a:r>
            <a:r>
              <a:rPr lang="en-US" dirty="0"/>
              <a:t>            reject-with </a:t>
            </a:r>
            <a:r>
              <a:rPr lang="en-US" dirty="0" err="1"/>
              <a:t>icmp</a:t>
            </a:r>
            <a:r>
              <a:rPr lang="en-US" dirty="0"/>
              <a:t>-host-prohibited </a:t>
            </a:r>
          </a:p>
          <a:p>
            <a:pPr lvl="2"/>
            <a:r>
              <a:rPr lang="en-US" dirty="0"/>
              <a:t> </a:t>
            </a:r>
          </a:p>
          <a:p>
            <a:pPr lvl="2"/>
            <a:r>
              <a:rPr lang="en-US" dirty="0"/>
              <a:t>Chain OUTPUT (policy ACCEPT)</a:t>
            </a:r>
          </a:p>
          <a:p>
            <a:pPr lvl="2"/>
            <a:r>
              <a:rPr lang="en-US" dirty="0"/>
              <a:t>target     </a:t>
            </a:r>
            <a:r>
              <a:rPr lang="en-US" dirty="0" err="1"/>
              <a:t>prot</a:t>
            </a:r>
            <a:r>
              <a:rPr lang="en-US" dirty="0"/>
              <a:t> opt source               destination         </a:t>
            </a:r>
          </a:p>
          <a:p>
            <a:pPr lvl="2"/>
            <a:r>
              <a:rPr lang="en-US" dirty="0"/>
              <a:t>[</a:t>
            </a:r>
            <a:r>
              <a:rPr lang="en-US" dirty="0" err="1"/>
              <a:t>root@localhost</a:t>
            </a:r>
            <a:r>
              <a:rPr lang="en-US" dirty="0"/>
              <a:t> /]# </a:t>
            </a:r>
          </a:p>
          <a:p>
            <a:pPr lvl="2"/>
            <a:r>
              <a:rPr lang="en-US" dirty="0"/>
              <a:t> If you see above information   ( </a:t>
            </a:r>
            <a:r>
              <a:rPr lang="en-US" dirty="0" err="1"/>
              <a:t>iptables</a:t>
            </a:r>
            <a:r>
              <a:rPr lang="en-US" dirty="0"/>
              <a:t> are in working) </a:t>
            </a:r>
          </a:p>
          <a:p>
            <a:pPr lvl="1"/>
            <a:r>
              <a:rPr lang="en-US" dirty="0"/>
              <a:t>If you apply the above command  ( you have restart the system after applying the command)</a:t>
            </a:r>
          </a:p>
          <a:p>
            <a:endParaRPr lang="en-US" dirty="0"/>
          </a:p>
        </p:txBody>
      </p:sp>
    </p:spTree>
    <p:extLst>
      <p:ext uri="{BB962C8B-B14F-4D97-AF65-F5344CB8AC3E}">
        <p14:creationId xmlns:p14="http://schemas.microsoft.com/office/powerpoint/2010/main" val="196208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YUM</a:t>
            </a:r>
            <a:endParaRPr lang="en-US" dirty="0"/>
          </a:p>
        </p:txBody>
      </p:sp>
      <p:sp>
        <p:nvSpPr>
          <p:cNvPr id="3" name="Content Placeholder 2"/>
          <p:cNvSpPr>
            <a:spLocks noGrp="1"/>
          </p:cNvSpPr>
          <p:nvPr>
            <p:ph idx="1"/>
          </p:nvPr>
        </p:nvSpPr>
        <p:spPr/>
        <p:txBody>
          <a:bodyPr>
            <a:normAutofit fontScale="62500" lnSpcReduction="20000"/>
          </a:bodyPr>
          <a:lstStyle/>
          <a:p>
            <a:pPr lvl="1"/>
            <a:r>
              <a:rPr lang="en-US" dirty="0"/>
              <a:t>Now I am applying second step for stopping </a:t>
            </a:r>
            <a:r>
              <a:rPr lang="en-US" dirty="0" err="1"/>
              <a:t>iptables</a:t>
            </a:r>
            <a:r>
              <a:rPr lang="en-US" dirty="0"/>
              <a:t> </a:t>
            </a:r>
          </a:p>
          <a:p>
            <a:pPr lvl="2"/>
            <a:r>
              <a:rPr lang="en-US" dirty="0"/>
              <a:t>That is </a:t>
            </a:r>
            <a:r>
              <a:rPr lang="en-US" dirty="0" err="1"/>
              <a:t>iptables</a:t>
            </a:r>
            <a:r>
              <a:rPr lang="en-US" dirty="0"/>
              <a:t> –F</a:t>
            </a:r>
          </a:p>
          <a:p>
            <a:pPr lvl="2"/>
            <a:r>
              <a:rPr lang="en-US" dirty="0"/>
              <a:t>Then we have to do service </a:t>
            </a:r>
            <a:r>
              <a:rPr lang="en-US" dirty="0" err="1"/>
              <a:t>iptables</a:t>
            </a:r>
            <a:r>
              <a:rPr lang="en-US" dirty="0"/>
              <a:t> save (service </a:t>
            </a:r>
            <a:r>
              <a:rPr lang="en-US" dirty="0" err="1"/>
              <a:t>iptables</a:t>
            </a:r>
            <a:r>
              <a:rPr lang="en-US" dirty="0"/>
              <a:t> save is command )</a:t>
            </a:r>
          </a:p>
          <a:p>
            <a:r>
              <a:rPr lang="en-US" b="1" dirty="0"/>
              <a:t>Chain INPUT (policy ACCEPT)</a:t>
            </a:r>
            <a:endParaRPr lang="en-US" dirty="0"/>
          </a:p>
          <a:p>
            <a:r>
              <a:rPr lang="en-US" b="1" dirty="0"/>
              <a:t>target     </a:t>
            </a:r>
            <a:r>
              <a:rPr lang="en-US" b="1" dirty="0" err="1"/>
              <a:t>prot</a:t>
            </a:r>
            <a:r>
              <a:rPr lang="en-US" b="1" dirty="0"/>
              <a:t> opt source               destination         </a:t>
            </a:r>
            <a:endParaRPr lang="en-US" dirty="0"/>
          </a:p>
          <a:p>
            <a:r>
              <a:rPr lang="en-US" b="1" dirty="0"/>
              <a:t> </a:t>
            </a:r>
            <a:endParaRPr lang="en-US" dirty="0"/>
          </a:p>
          <a:p>
            <a:r>
              <a:rPr lang="en-US" b="1" dirty="0"/>
              <a:t>Chain FORWARD (policy ACCEPT)</a:t>
            </a:r>
            <a:endParaRPr lang="en-US" dirty="0"/>
          </a:p>
          <a:p>
            <a:r>
              <a:rPr lang="en-US" b="1" dirty="0"/>
              <a:t>target     </a:t>
            </a:r>
            <a:r>
              <a:rPr lang="en-US" b="1" dirty="0" err="1"/>
              <a:t>prot</a:t>
            </a:r>
            <a:r>
              <a:rPr lang="en-US" b="1" dirty="0"/>
              <a:t> opt source               destination         </a:t>
            </a:r>
            <a:endParaRPr lang="en-US" dirty="0"/>
          </a:p>
          <a:p>
            <a:r>
              <a:rPr lang="en-US" b="1" dirty="0"/>
              <a:t> </a:t>
            </a:r>
            <a:endParaRPr lang="en-US" dirty="0"/>
          </a:p>
          <a:p>
            <a:r>
              <a:rPr lang="en-US" b="1" dirty="0"/>
              <a:t>Chain OUTPUT (policy ACCEPT)</a:t>
            </a:r>
            <a:endParaRPr lang="en-US" dirty="0"/>
          </a:p>
          <a:p>
            <a:r>
              <a:rPr lang="en-US" b="1" dirty="0"/>
              <a:t>target     </a:t>
            </a:r>
            <a:r>
              <a:rPr lang="en-US" b="1" dirty="0" err="1"/>
              <a:t>prot</a:t>
            </a:r>
            <a:r>
              <a:rPr lang="en-US" b="1" dirty="0"/>
              <a:t> opt source               destination         </a:t>
            </a:r>
            <a:endParaRPr lang="en-US" dirty="0"/>
          </a:p>
          <a:p>
            <a:r>
              <a:rPr lang="en-US" b="1" dirty="0"/>
              <a:t>[</a:t>
            </a:r>
            <a:r>
              <a:rPr lang="en-US" b="1" dirty="0" err="1"/>
              <a:t>root@localhost</a:t>
            </a:r>
            <a:r>
              <a:rPr lang="en-US" b="1" dirty="0"/>
              <a:t> /]#</a:t>
            </a:r>
            <a:endParaRPr lang="en-US" dirty="0"/>
          </a:p>
          <a:p>
            <a:r>
              <a:rPr lang="en-US" dirty="0"/>
              <a:t>			If you see above information  that will possible only after stop the </a:t>
            </a:r>
            <a:r>
              <a:rPr lang="en-US" dirty="0" err="1"/>
              <a:t>iptables</a:t>
            </a:r>
            <a:r>
              <a:rPr lang="en-US" dirty="0"/>
              <a:t> ( if you follow by command of </a:t>
            </a:r>
            <a:r>
              <a:rPr lang="en-US" dirty="0" err="1"/>
              <a:t>iptables</a:t>
            </a:r>
            <a:r>
              <a:rPr lang="en-US" dirty="0"/>
              <a:t> –F  after applying of  service </a:t>
            </a:r>
            <a:r>
              <a:rPr lang="en-US" dirty="0" err="1"/>
              <a:t>iptables</a:t>
            </a:r>
            <a:r>
              <a:rPr lang="en-US" dirty="0"/>
              <a:t> save command ) you need not restart system.</a:t>
            </a:r>
          </a:p>
          <a:p>
            <a:endParaRPr lang="en-US" dirty="0"/>
          </a:p>
        </p:txBody>
      </p:sp>
    </p:spTree>
    <p:extLst>
      <p:ext uri="{BB962C8B-B14F-4D97-AF65-F5344CB8AC3E}">
        <p14:creationId xmlns:p14="http://schemas.microsoft.com/office/powerpoint/2010/main" val="293534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668963"/>
          </a:xfrm>
        </p:spPr>
        <p:txBody>
          <a:bodyPr>
            <a:normAutofit fontScale="85000" lnSpcReduction="10000"/>
          </a:bodyPr>
          <a:lstStyle/>
          <a:p>
            <a:r>
              <a:rPr lang="en-US" dirty="0"/>
              <a:t>If you want work with fire walls  ( you have start with specific  service/fire  wall name).</a:t>
            </a:r>
          </a:p>
          <a:p>
            <a:r>
              <a:rPr lang="en-US" dirty="0"/>
              <a:t>Now we have to do one more step that is we have disable </a:t>
            </a:r>
            <a:r>
              <a:rPr lang="en-US" dirty="0" err="1"/>
              <a:t>selinux</a:t>
            </a:r>
            <a:r>
              <a:rPr lang="en-US" dirty="0"/>
              <a:t> </a:t>
            </a:r>
          </a:p>
          <a:p>
            <a:r>
              <a:rPr lang="en-US" dirty="0"/>
              <a:t>That we can use by command     (vi /</a:t>
            </a:r>
            <a:r>
              <a:rPr lang="en-US" dirty="0" err="1"/>
              <a:t>etc</a:t>
            </a:r>
            <a:r>
              <a:rPr lang="en-US" dirty="0"/>
              <a:t>/</a:t>
            </a:r>
            <a:r>
              <a:rPr lang="en-US" dirty="0" err="1"/>
              <a:t>selinux</a:t>
            </a:r>
            <a:r>
              <a:rPr lang="en-US" dirty="0"/>
              <a:t>/</a:t>
            </a:r>
            <a:r>
              <a:rPr lang="en-US" dirty="0" err="1"/>
              <a:t>config</a:t>
            </a:r>
            <a:r>
              <a:rPr lang="en-US" dirty="0"/>
              <a:t>)</a:t>
            </a:r>
          </a:p>
          <a:p>
            <a:r>
              <a:rPr lang="en-US" dirty="0"/>
              <a:t>Then find the SELINUX=enable</a:t>
            </a:r>
          </a:p>
          <a:p>
            <a:r>
              <a:rPr lang="en-US" dirty="0"/>
              <a:t>			Place the disabled instead of enable   ( ok! Ok)</a:t>
            </a:r>
          </a:p>
          <a:p>
            <a:r>
              <a:rPr lang="en-US" dirty="0"/>
              <a:t>If do the above step we should restart the system. </a:t>
            </a:r>
            <a:r>
              <a:rPr lang="en-US" dirty="0" err="1"/>
              <a:t>Bcz</a:t>
            </a:r>
            <a:r>
              <a:rPr lang="en-US" dirty="0"/>
              <a:t> that service disable only after restart the system. ) </a:t>
            </a:r>
          </a:p>
          <a:p>
            <a:r>
              <a:rPr lang="en-US" dirty="0"/>
              <a:t>Now is it working or not  we can check by command of </a:t>
            </a:r>
            <a:r>
              <a:rPr lang="en-US" dirty="0" err="1"/>
              <a:t>sestatus</a:t>
            </a:r>
            <a:r>
              <a:rPr lang="en-US" dirty="0"/>
              <a:t> ( </a:t>
            </a:r>
            <a:r>
              <a:rPr lang="en-US" dirty="0" err="1"/>
              <a:t>sestatus</a:t>
            </a:r>
            <a:r>
              <a:rPr lang="en-US" dirty="0"/>
              <a:t> is a command)</a:t>
            </a:r>
          </a:p>
        </p:txBody>
      </p:sp>
    </p:spTree>
    <p:extLst>
      <p:ext uri="{BB962C8B-B14F-4D97-AF65-F5344CB8AC3E}">
        <p14:creationId xmlns:p14="http://schemas.microsoft.com/office/powerpoint/2010/main" val="230355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 [</a:t>
            </a:r>
            <a:r>
              <a:rPr lang="en-US" dirty="0" err="1"/>
              <a:t>root@localhost</a:t>
            </a:r>
            <a:r>
              <a:rPr lang="en-US" dirty="0"/>
              <a:t> /]# </a:t>
            </a:r>
            <a:r>
              <a:rPr lang="en-US" dirty="0" err="1"/>
              <a:t>sestatus</a:t>
            </a:r>
            <a:endParaRPr lang="en-US" dirty="0"/>
          </a:p>
          <a:p>
            <a:r>
              <a:rPr lang="en-US" dirty="0" err="1"/>
              <a:t>SELinux</a:t>
            </a:r>
            <a:r>
              <a:rPr lang="en-US" dirty="0"/>
              <a:t> status:                 enabled</a:t>
            </a:r>
          </a:p>
          <a:p>
            <a:r>
              <a:rPr lang="en-US" dirty="0" err="1"/>
              <a:t>SELinuxfs</a:t>
            </a:r>
            <a:r>
              <a:rPr lang="en-US" dirty="0"/>
              <a:t> mount:                /</a:t>
            </a:r>
            <a:r>
              <a:rPr lang="en-US" dirty="0" err="1"/>
              <a:t>selinux</a:t>
            </a:r>
            <a:endParaRPr lang="en-US" dirty="0"/>
          </a:p>
          <a:p>
            <a:r>
              <a:rPr lang="en-US" dirty="0"/>
              <a:t>Current mode:                   enforcing</a:t>
            </a:r>
          </a:p>
          <a:p>
            <a:r>
              <a:rPr lang="en-US" dirty="0"/>
              <a:t>Mode from </a:t>
            </a:r>
            <a:r>
              <a:rPr lang="en-US" dirty="0" err="1"/>
              <a:t>config</a:t>
            </a:r>
            <a:r>
              <a:rPr lang="en-US" dirty="0"/>
              <a:t> file:          disabled</a:t>
            </a:r>
          </a:p>
          <a:p>
            <a:r>
              <a:rPr lang="en-US" dirty="0"/>
              <a:t>Policy version:                 24</a:t>
            </a:r>
          </a:p>
          <a:p>
            <a:r>
              <a:rPr lang="en-US" dirty="0"/>
              <a:t>Policy from </a:t>
            </a:r>
            <a:r>
              <a:rPr lang="en-US" dirty="0" err="1"/>
              <a:t>config</a:t>
            </a:r>
            <a:r>
              <a:rPr lang="en-US" dirty="0"/>
              <a:t> file:        targeted</a:t>
            </a:r>
          </a:p>
          <a:p>
            <a:r>
              <a:rPr lang="en-US" dirty="0"/>
              <a:t>[</a:t>
            </a:r>
            <a:r>
              <a:rPr lang="en-US" dirty="0" err="1"/>
              <a:t>root@localhost</a:t>
            </a:r>
            <a:r>
              <a:rPr lang="en-US" dirty="0"/>
              <a:t> /]#  </a:t>
            </a:r>
          </a:p>
          <a:p>
            <a:r>
              <a:rPr lang="en-US" dirty="0"/>
              <a:t>If you see above information  (</a:t>
            </a:r>
            <a:r>
              <a:rPr lang="en-US" dirty="0" err="1"/>
              <a:t>sestaus</a:t>
            </a:r>
            <a:r>
              <a:rPr lang="en-US" dirty="0"/>
              <a:t> is in enable) so you have to do the restart system</a:t>
            </a:r>
          </a:p>
          <a:p>
            <a:r>
              <a:rPr lang="en-US" dirty="0"/>
              <a:t>Before </a:t>
            </a:r>
            <a:r>
              <a:rPr lang="en-US" dirty="0" err="1"/>
              <a:t>restat</a:t>
            </a:r>
            <a:r>
              <a:rPr lang="en-US" dirty="0"/>
              <a:t> the system  we can do some other things ( optional for yum configuration) </a:t>
            </a:r>
          </a:p>
        </p:txBody>
      </p:sp>
    </p:spTree>
    <p:extLst>
      <p:ext uri="{BB962C8B-B14F-4D97-AF65-F5344CB8AC3E}">
        <p14:creationId xmlns:p14="http://schemas.microsoft.com/office/powerpoint/2010/main" val="149564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lstStyle/>
          <a:p>
            <a:r>
              <a:rPr lang="en-US" dirty="0"/>
              <a:t>If you want to see the system name   you can use command  hostname( hostname is a command)</a:t>
            </a:r>
          </a:p>
          <a:p>
            <a:r>
              <a:rPr lang="en-US" dirty="0"/>
              <a:t>[</a:t>
            </a:r>
            <a:r>
              <a:rPr lang="en-US" dirty="0" err="1"/>
              <a:t>root@localhost</a:t>
            </a:r>
            <a:r>
              <a:rPr lang="en-US" dirty="0"/>
              <a:t> /]# hostname</a:t>
            </a:r>
          </a:p>
          <a:p>
            <a:r>
              <a:rPr lang="en-US" dirty="0" err="1"/>
              <a:t>localhost.localdomain</a:t>
            </a:r>
            <a:r>
              <a:rPr lang="en-US" dirty="0"/>
              <a:t>   (default name) it will come by </a:t>
            </a:r>
            <a:r>
              <a:rPr lang="en-US" dirty="0" err="1"/>
              <a:t>os</a:t>
            </a:r>
            <a:r>
              <a:rPr lang="en-US" dirty="0"/>
              <a:t> installation</a:t>
            </a:r>
          </a:p>
          <a:p>
            <a:r>
              <a:rPr lang="en-US" dirty="0"/>
              <a:t>[</a:t>
            </a:r>
            <a:r>
              <a:rPr lang="en-US" dirty="0" err="1"/>
              <a:t>root@localhost</a:t>
            </a:r>
            <a:r>
              <a:rPr lang="en-US" dirty="0"/>
              <a:t> /]#</a:t>
            </a:r>
          </a:p>
          <a:p>
            <a:r>
              <a:rPr lang="en-US" dirty="0"/>
              <a:t>Now I am going to restart the system</a:t>
            </a:r>
          </a:p>
        </p:txBody>
      </p:sp>
    </p:spTree>
    <p:extLst>
      <p:ext uri="{BB962C8B-B14F-4D97-AF65-F5344CB8AC3E}">
        <p14:creationId xmlns:p14="http://schemas.microsoft.com/office/powerpoint/2010/main" val="392532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fontScale="92500" lnSpcReduction="20000"/>
          </a:bodyPr>
          <a:lstStyle/>
          <a:p>
            <a:r>
              <a:rPr lang="en-US" dirty="0"/>
              <a:t>Now we want to configure in our local system</a:t>
            </a:r>
          </a:p>
          <a:p>
            <a:pPr lvl="0"/>
            <a:r>
              <a:rPr lang="en-US" dirty="0"/>
              <a:t>find the </a:t>
            </a:r>
            <a:r>
              <a:rPr lang="en-US" dirty="0" err="1"/>
              <a:t>ip</a:t>
            </a:r>
            <a:r>
              <a:rPr lang="en-US" dirty="0"/>
              <a:t> address of server</a:t>
            </a:r>
          </a:p>
          <a:p>
            <a:pPr lvl="0"/>
            <a:r>
              <a:rPr lang="en-US" dirty="0"/>
              <a:t>copy or keep in mind</a:t>
            </a:r>
          </a:p>
          <a:p>
            <a:pPr lvl="0"/>
            <a:r>
              <a:rPr lang="en-US" dirty="0"/>
              <a:t>then enter into the  local /working system</a:t>
            </a:r>
          </a:p>
          <a:p>
            <a:pPr lvl="1"/>
            <a:r>
              <a:rPr lang="en-US" dirty="0"/>
              <a:t>then cd /</a:t>
            </a:r>
            <a:r>
              <a:rPr lang="en-US" dirty="0" err="1"/>
              <a:t>etc</a:t>
            </a:r>
            <a:r>
              <a:rPr lang="en-US" dirty="0"/>
              <a:t>/</a:t>
            </a:r>
            <a:r>
              <a:rPr lang="en-US" dirty="0" err="1"/>
              <a:t>yum.repos.d</a:t>
            </a:r>
            <a:endParaRPr lang="en-US" dirty="0"/>
          </a:p>
          <a:p>
            <a:pPr lvl="1"/>
            <a:r>
              <a:rPr lang="en-US" dirty="0"/>
              <a:t> then open vi </a:t>
            </a:r>
            <a:r>
              <a:rPr lang="en-US" dirty="0" err="1"/>
              <a:t>rhel-source.repo</a:t>
            </a:r>
            <a:r>
              <a:rPr lang="en-US" dirty="0"/>
              <a:t>   file</a:t>
            </a:r>
          </a:p>
          <a:p>
            <a:pPr lvl="1"/>
            <a:r>
              <a:rPr lang="en-US" dirty="0"/>
              <a:t>Then change the base </a:t>
            </a:r>
            <a:r>
              <a:rPr lang="en-US" dirty="0" err="1"/>
              <a:t>url</a:t>
            </a:r>
            <a:r>
              <a:rPr lang="en-US" dirty="0"/>
              <a:t> :   add the server </a:t>
            </a:r>
            <a:r>
              <a:rPr lang="en-US" dirty="0" err="1"/>
              <a:t>ip</a:t>
            </a:r>
            <a:r>
              <a:rPr lang="en-US" dirty="0"/>
              <a:t> address /pub  example:  baseurl:// 92.168.182.128/pub</a:t>
            </a:r>
          </a:p>
          <a:p>
            <a:pPr lvl="1"/>
            <a:r>
              <a:rPr lang="en-US" dirty="0"/>
              <a:t>Then come out from the </a:t>
            </a:r>
            <a:r>
              <a:rPr lang="en-US" dirty="0" err="1"/>
              <a:t>rhel-source.repo</a:t>
            </a:r>
            <a:r>
              <a:rPr lang="en-US" dirty="0"/>
              <a:t> file</a:t>
            </a:r>
          </a:p>
          <a:p>
            <a:pPr lvl="1"/>
            <a:r>
              <a:rPr lang="en-US" dirty="0"/>
              <a:t>Then shut off the </a:t>
            </a:r>
            <a:r>
              <a:rPr lang="en-US" dirty="0" err="1"/>
              <a:t>iptables</a:t>
            </a:r>
            <a:endParaRPr lang="en-US" dirty="0"/>
          </a:p>
          <a:p>
            <a:pPr lvl="1"/>
            <a:r>
              <a:rPr lang="en-US" dirty="0"/>
              <a:t>Then shut of the </a:t>
            </a:r>
            <a:r>
              <a:rPr lang="en-US" dirty="0" err="1"/>
              <a:t>selinux</a:t>
            </a:r>
            <a:r>
              <a:rPr lang="en-US" dirty="0"/>
              <a:t> </a:t>
            </a:r>
          </a:p>
          <a:p>
            <a:pPr lvl="1"/>
            <a:r>
              <a:rPr lang="en-US" dirty="0"/>
              <a:t>Then restart the system</a:t>
            </a:r>
          </a:p>
          <a:p>
            <a:pPr lvl="1"/>
            <a:r>
              <a:rPr lang="en-US" dirty="0"/>
              <a:t>Then use yum update all</a:t>
            </a:r>
          </a:p>
          <a:p>
            <a:pPr lvl="1"/>
            <a:r>
              <a:rPr lang="en-US" dirty="0"/>
              <a:t>Then install which you want </a:t>
            </a:r>
          </a:p>
          <a:p>
            <a:endParaRPr lang="en-US" dirty="0"/>
          </a:p>
        </p:txBody>
      </p:sp>
    </p:spTree>
    <p:extLst>
      <p:ext uri="{BB962C8B-B14F-4D97-AF65-F5344CB8AC3E}">
        <p14:creationId xmlns:p14="http://schemas.microsoft.com/office/powerpoint/2010/main" val="309517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4800" b="1" dirty="0" smtClean="0"/>
              <a:t>YUM Server Info </a:t>
            </a:r>
            <a:r>
              <a:rPr lang="en-US" sz="4800" b="1" dirty="0" smtClean="0">
                <a:sym typeface="Wingdings" pitchFamily="2" charset="2"/>
              </a:rPr>
              <a:t></a:t>
            </a:r>
            <a:endParaRPr lang="en-US" sz="4800" b="1" dirty="0"/>
          </a:p>
        </p:txBody>
      </p:sp>
      <p:sp>
        <p:nvSpPr>
          <p:cNvPr id="3" name="Content Placeholder 2"/>
          <p:cNvSpPr>
            <a:spLocks noGrp="1"/>
          </p:cNvSpPr>
          <p:nvPr>
            <p:ph idx="1"/>
          </p:nvPr>
        </p:nvSpPr>
        <p:spPr>
          <a:xfrm>
            <a:off x="457200" y="1219200"/>
            <a:ext cx="8229600" cy="5257800"/>
          </a:xfrm>
        </p:spPr>
        <p:txBody>
          <a:bodyPr/>
          <a:lstStyle/>
          <a:p>
            <a:pPr>
              <a:buNone/>
            </a:pPr>
            <a:r>
              <a:rPr lang="en-US" sz="4000" b="1" dirty="0" smtClean="0"/>
              <a:t>/</a:t>
            </a:r>
            <a:r>
              <a:rPr lang="en-US" sz="4000" b="1" dirty="0" err="1" smtClean="0"/>
              <a:t>var</a:t>
            </a:r>
            <a:r>
              <a:rPr lang="en-US" sz="4000" b="1" dirty="0" smtClean="0"/>
              <a:t>/cache/yum/x86_64/6server</a:t>
            </a:r>
          </a:p>
          <a:p>
            <a:pPr>
              <a:buFont typeface="Wingdings" pitchFamily="2" charset="2"/>
              <a:buChar char="Ø"/>
            </a:pPr>
            <a:r>
              <a:rPr lang="en-US" dirty="0" smtClean="0"/>
              <a:t>It holds the cache of yum server by which all information through yum server is available.</a:t>
            </a:r>
          </a:p>
          <a:p>
            <a:pPr>
              <a:buFont typeface="Wingdings" pitchFamily="2" charset="2"/>
              <a:buChar char="Ø"/>
            </a:pPr>
            <a:r>
              <a:rPr lang="en-US" dirty="0" smtClean="0"/>
              <a:t>If it is not present you have to create it.</a:t>
            </a:r>
          </a:p>
          <a:p>
            <a:pPr>
              <a:buFont typeface="Wingdings" pitchFamily="2" charset="2"/>
              <a:buChar char="Ø"/>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t>Steps to create YUM Server </a:t>
            </a:r>
            <a:r>
              <a:rPr lang="en-US" b="1" dirty="0" smtClean="0">
                <a:sym typeface="Wingdings" pitchFamily="2" charset="2"/>
              </a:rPr>
              <a:t></a:t>
            </a:r>
            <a:endParaRPr lang="en-US" b="1" dirty="0"/>
          </a:p>
        </p:txBody>
      </p:sp>
      <p:sp>
        <p:nvSpPr>
          <p:cNvPr id="3" name="Content Placeholder 2"/>
          <p:cNvSpPr>
            <a:spLocks noGrp="1"/>
          </p:cNvSpPr>
          <p:nvPr>
            <p:ph idx="1"/>
          </p:nvPr>
        </p:nvSpPr>
        <p:spPr>
          <a:xfrm>
            <a:off x="533400" y="990600"/>
            <a:ext cx="8229600" cy="5410200"/>
          </a:xfrm>
        </p:spPr>
        <p:txBody>
          <a:bodyPr/>
          <a:lstStyle/>
          <a:p>
            <a:pPr marL="514350" indent="-514350">
              <a:buAutoNum type="arabicParenR"/>
            </a:pPr>
            <a:r>
              <a:rPr lang="en-US" sz="3600" b="1" dirty="0" smtClean="0"/>
              <a:t>Create FTP server</a:t>
            </a:r>
          </a:p>
          <a:p>
            <a:pPr marL="514350" indent="-514350">
              <a:buNone/>
            </a:pPr>
            <a:r>
              <a:rPr lang="en-US" dirty="0" smtClean="0"/>
              <a:t>Install ftp packages</a:t>
            </a:r>
          </a:p>
          <a:p>
            <a:pPr marL="514350" indent="-514350">
              <a:buNone/>
            </a:pPr>
            <a:r>
              <a:rPr lang="en-US" dirty="0" smtClean="0"/>
              <a:t>rpm –</a:t>
            </a:r>
            <a:r>
              <a:rPr lang="en-US" dirty="0" err="1" smtClean="0"/>
              <a:t>ivh</a:t>
            </a:r>
            <a:r>
              <a:rPr lang="en-US" dirty="0" smtClean="0"/>
              <a:t> vsftp*.rpm</a:t>
            </a:r>
          </a:p>
          <a:p>
            <a:pPr marL="514350" indent="-514350">
              <a:buNone/>
            </a:pPr>
            <a:r>
              <a:rPr lang="en-US" dirty="0" smtClean="0"/>
              <a:t>rpm –</a:t>
            </a:r>
            <a:r>
              <a:rPr lang="en-US" dirty="0" err="1" smtClean="0"/>
              <a:t>ivh</a:t>
            </a:r>
            <a:r>
              <a:rPr lang="en-US" dirty="0" smtClean="0"/>
              <a:t> ftp*.rpm</a:t>
            </a:r>
          </a:p>
          <a:p>
            <a:pPr marL="514350" indent="-514350">
              <a:buNone/>
            </a:pPr>
            <a:r>
              <a:rPr lang="en-US" dirty="0" smtClean="0"/>
              <a:t>service </a:t>
            </a:r>
            <a:r>
              <a:rPr lang="en-US" dirty="0" err="1" smtClean="0"/>
              <a:t>vsftpd</a:t>
            </a:r>
            <a:r>
              <a:rPr lang="en-US" dirty="0" smtClean="0"/>
              <a:t> restart</a:t>
            </a:r>
          </a:p>
          <a:p>
            <a:pPr marL="514350" indent="-514350">
              <a:buNone/>
            </a:pPr>
            <a:r>
              <a:rPr lang="en-US" dirty="0" err="1" smtClean="0"/>
              <a:t>chkconfig</a:t>
            </a:r>
            <a:r>
              <a:rPr lang="en-US" dirty="0" smtClean="0"/>
              <a:t> </a:t>
            </a:r>
            <a:r>
              <a:rPr lang="en-US" dirty="0" err="1" smtClean="0"/>
              <a:t>vsftpd</a:t>
            </a:r>
            <a:r>
              <a:rPr lang="en-US" dirty="0" smtClean="0"/>
              <a:t> on</a:t>
            </a:r>
          </a:p>
          <a:p>
            <a:pPr marL="514350" indent="-514350">
              <a:buNone/>
            </a:pPr>
            <a:r>
              <a:rPr lang="en-US" dirty="0" smtClean="0"/>
              <a:t>2) Now create directory “</a:t>
            </a:r>
            <a:r>
              <a:rPr lang="en-US" dirty="0" err="1" smtClean="0"/>
              <a:t>dvd</a:t>
            </a:r>
            <a:r>
              <a:rPr lang="en-US" dirty="0" smtClean="0"/>
              <a:t>”</a:t>
            </a:r>
          </a:p>
          <a:p>
            <a:pPr marL="514350" indent="-514350">
              <a:buNone/>
            </a:pPr>
            <a:r>
              <a:rPr lang="en-US" dirty="0" err="1" smtClean="0"/>
              <a:t>mkdir</a:t>
            </a:r>
            <a:r>
              <a:rPr lang="en-US" dirty="0" smtClean="0"/>
              <a:t> –p /</a:t>
            </a:r>
            <a:r>
              <a:rPr lang="en-US" dirty="0" err="1" smtClean="0"/>
              <a:t>var</a:t>
            </a:r>
            <a:r>
              <a:rPr lang="en-US" dirty="0" smtClean="0"/>
              <a:t>/ftp/pub/rhel6/</a:t>
            </a:r>
            <a:r>
              <a:rPr lang="en-US" dirty="0" err="1" smtClean="0"/>
              <a:t>dvd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a:buNone/>
            </a:pPr>
            <a:r>
              <a:rPr lang="en-US" dirty="0" smtClean="0"/>
              <a:t>Copy all the packages to this directory</a:t>
            </a:r>
          </a:p>
          <a:p>
            <a:pPr>
              <a:buNone/>
            </a:pPr>
            <a:r>
              <a:rPr lang="en-US" dirty="0" smtClean="0"/>
              <a:t>Install the following packages;</a:t>
            </a:r>
          </a:p>
          <a:p>
            <a:pPr>
              <a:buNone/>
            </a:pPr>
            <a:r>
              <a:rPr lang="en-US" b="1" dirty="0" smtClean="0"/>
              <a:t>rpm –</a:t>
            </a:r>
            <a:r>
              <a:rPr lang="en-US" b="1" dirty="0" err="1" smtClean="0"/>
              <a:t>ivh</a:t>
            </a:r>
            <a:r>
              <a:rPr lang="en-US" b="1" dirty="0" smtClean="0"/>
              <a:t> deltarpm*.rpm</a:t>
            </a:r>
          </a:p>
          <a:p>
            <a:pPr>
              <a:buNone/>
            </a:pPr>
            <a:r>
              <a:rPr lang="en-US" b="1" dirty="0" smtClean="0"/>
              <a:t>rpm –</a:t>
            </a:r>
            <a:r>
              <a:rPr lang="en-US" b="1" dirty="0" err="1" smtClean="0"/>
              <a:t>ivh</a:t>
            </a:r>
            <a:r>
              <a:rPr lang="en-US" b="1" dirty="0" smtClean="0"/>
              <a:t> python-deltarpm*.rpm</a:t>
            </a:r>
          </a:p>
          <a:p>
            <a:pPr>
              <a:buNone/>
            </a:pPr>
            <a:r>
              <a:rPr lang="en-US" b="1" dirty="0" smtClean="0"/>
              <a:t>rpm –</a:t>
            </a:r>
            <a:r>
              <a:rPr lang="en-US" b="1" dirty="0" err="1" smtClean="0"/>
              <a:t>ivh</a:t>
            </a:r>
            <a:r>
              <a:rPr lang="en-US" b="1" dirty="0" smtClean="0"/>
              <a:t> createrepo*.rpm</a:t>
            </a:r>
          </a:p>
          <a:p>
            <a:pPr>
              <a:buNone/>
            </a:pPr>
            <a:r>
              <a:rPr lang="en-US" dirty="0" smtClean="0"/>
              <a:t>3) Move to Server directory in the “</a:t>
            </a:r>
            <a:r>
              <a:rPr lang="en-US" dirty="0" err="1" smtClean="0"/>
              <a:t>dvd</a:t>
            </a:r>
            <a:r>
              <a:rPr lang="en-US" dirty="0" smtClean="0"/>
              <a:t>”, you will find the file </a:t>
            </a:r>
            <a:r>
              <a:rPr lang="en-US" b="1" dirty="0" smtClean="0"/>
              <a:t>“……comps-rhel6-server.xml”</a:t>
            </a:r>
          </a:p>
          <a:p>
            <a:pPr>
              <a:buNone/>
            </a:pPr>
            <a:r>
              <a:rPr lang="en-US" dirty="0" smtClean="0"/>
              <a:t>Give command of copy over there as;</a:t>
            </a:r>
          </a:p>
          <a:p>
            <a:pPr>
              <a:buNone/>
            </a:pPr>
            <a:r>
              <a:rPr lang="en-US" b="1" dirty="0" smtClean="0"/>
              <a:t>cp –</a:t>
            </a:r>
            <a:r>
              <a:rPr lang="en-US" b="1" dirty="0" err="1" smtClean="0"/>
              <a:t>av</a:t>
            </a:r>
            <a:r>
              <a:rPr lang="en-US" b="1" dirty="0" smtClean="0"/>
              <a:t> *comps-rhel6-server.xml  /root/</a:t>
            </a:r>
          </a:p>
          <a:p>
            <a:pPr>
              <a:buNone/>
            </a:pPr>
            <a:endParaRPr lang="en-US" b="1" dirty="0" smtClean="0"/>
          </a:p>
          <a:p>
            <a:pPr>
              <a:buNone/>
            </a:pPr>
            <a:r>
              <a:rPr lang="en-US" b="1" dirty="0" err="1" smtClean="0"/>
              <a:t>createrepo</a:t>
            </a:r>
            <a:r>
              <a:rPr lang="en-US" b="1" dirty="0" smtClean="0"/>
              <a:t> –g /root/*comps-rhel6-server.xml /root/</a:t>
            </a:r>
          </a:p>
          <a:p>
            <a:pPr>
              <a:buNone/>
            </a:pPr>
            <a:endParaRPr lang="en-US" dirty="0" smtClean="0"/>
          </a:p>
          <a:p>
            <a:pPr>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4) Now move to the Repository Location</a:t>
            </a:r>
          </a:p>
          <a:p>
            <a:pPr>
              <a:buNone/>
            </a:pPr>
            <a:r>
              <a:rPr lang="en-US" b="1" dirty="0" err="1" smtClean="0"/>
              <a:t>cd</a:t>
            </a:r>
            <a:r>
              <a:rPr lang="en-US" b="1" dirty="0" smtClean="0"/>
              <a:t> /</a:t>
            </a:r>
            <a:r>
              <a:rPr lang="en-US" b="1" dirty="0" err="1" smtClean="0"/>
              <a:t>var</a:t>
            </a:r>
            <a:r>
              <a:rPr lang="en-US" b="1" dirty="0" smtClean="0"/>
              <a:t>/ftp/pub/rhel6/</a:t>
            </a:r>
            <a:r>
              <a:rPr lang="en-US" b="1" dirty="0" err="1" smtClean="0"/>
              <a:t>dvd</a:t>
            </a:r>
            <a:endParaRPr lang="en-US" b="1" dirty="0" smtClean="0"/>
          </a:p>
          <a:p>
            <a:pPr>
              <a:buNone/>
            </a:pPr>
            <a:r>
              <a:rPr lang="en-US" dirty="0" smtClean="0"/>
              <a:t>5) Give command to create repository</a:t>
            </a:r>
          </a:p>
          <a:p>
            <a:pPr>
              <a:buNone/>
            </a:pPr>
            <a:r>
              <a:rPr lang="en-US" b="1" dirty="0" err="1" smtClean="0"/>
              <a:t>createrepo</a:t>
            </a:r>
            <a:r>
              <a:rPr lang="en-US" b="1" dirty="0" smtClean="0"/>
              <a:t> –v .</a:t>
            </a:r>
          </a:p>
          <a:p>
            <a:pPr>
              <a:buNone/>
            </a:pPr>
            <a:r>
              <a:rPr lang="en-US" dirty="0" smtClean="0"/>
              <a:t>6) </a:t>
            </a:r>
            <a:r>
              <a:rPr lang="en-US" b="1" dirty="0" smtClean="0"/>
              <a:t>yum clean all</a:t>
            </a:r>
          </a:p>
          <a:p>
            <a:pPr>
              <a:buNone/>
            </a:pPr>
            <a:r>
              <a:rPr lang="en-US" dirty="0" smtClean="0"/>
              <a:t>7) </a:t>
            </a:r>
            <a:r>
              <a:rPr lang="en-US" b="1" dirty="0" smtClean="0"/>
              <a:t>yum update all</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YUM ARCHITECTURE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10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52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pPr algn="l"/>
            <a:r>
              <a:rPr lang="en-US" sz="5400" b="1" dirty="0" smtClean="0"/>
              <a:t>NFS SERVER </a:t>
            </a:r>
            <a:r>
              <a:rPr lang="en-US" sz="5400" b="1" dirty="0" smtClean="0">
                <a:sym typeface="Wingdings" pitchFamily="2" charset="2"/>
              </a:rPr>
              <a:t></a:t>
            </a:r>
            <a:endParaRPr lang="en-US" sz="5400" b="1" dirty="0"/>
          </a:p>
        </p:txBody>
      </p:sp>
      <p:sp>
        <p:nvSpPr>
          <p:cNvPr id="3" name="Content Placeholder 2"/>
          <p:cNvSpPr>
            <a:spLocks noGrp="1"/>
          </p:cNvSpPr>
          <p:nvPr>
            <p:ph idx="1"/>
          </p:nvPr>
        </p:nvSpPr>
        <p:spPr>
          <a:xfrm>
            <a:off x="457200" y="1066800"/>
            <a:ext cx="8229600" cy="5410200"/>
          </a:xfrm>
        </p:spPr>
        <p:txBody>
          <a:bodyPr/>
          <a:lstStyle/>
          <a:p>
            <a:pPr>
              <a:buNone/>
            </a:pPr>
            <a:r>
              <a:rPr lang="en-US" dirty="0" smtClean="0"/>
              <a:t>NFS stands for Network File System</a:t>
            </a:r>
          </a:p>
          <a:p>
            <a:pPr>
              <a:buNone/>
            </a:pPr>
            <a:r>
              <a:rPr lang="en-US" dirty="0" smtClean="0"/>
              <a:t>Packages </a:t>
            </a:r>
            <a:r>
              <a:rPr lang="en-US" dirty="0" smtClean="0">
                <a:sym typeface="Wingdings" pitchFamily="2" charset="2"/>
              </a:rPr>
              <a:t> </a:t>
            </a:r>
            <a:r>
              <a:rPr lang="en-US" dirty="0" err="1" smtClean="0">
                <a:sym typeface="Wingdings" pitchFamily="2" charset="2"/>
              </a:rPr>
              <a:t>nfs</a:t>
            </a:r>
            <a:r>
              <a:rPr lang="en-US" dirty="0" smtClean="0">
                <a:sym typeface="Wingdings" pitchFamily="2" charset="2"/>
              </a:rPr>
              <a:t>*</a:t>
            </a:r>
          </a:p>
          <a:p>
            <a:pPr>
              <a:buNone/>
            </a:pPr>
            <a:r>
              <a:rPr lang="en-US" dirty="0" smtClean="0">
                <a:sym typeface="Wingdings" pitchFamily="2" charset="2"/>
              </a:rPr>
              <a:t>Service  </a:t>
            </a:r>
            <a:r>
              <a:rPr lang="en-US" dirty="0" err="1" smtClean="0">
                <a:sym typeface="Wingdings" pitchFamily="2" charset="2"/>
              </a:rPr>
              <a:t>nfs</a:t>
            </a:r>
            <a:r>
              <a:rPr lang="en-US" dirty="0" smtClean="0">
                <a:sym typeface="Wingdings" pitchFamily="2" charset="2"/>
              </a:rPr>
              <a:t> &amp; </a:t>
            </a:r>
            <a:r>
              <a:rPr lang="en-US" dirty="0" err="1" smtClean="0">
                <a:sym typeface="Wingdings" pitchFamily="2" charset="2"/>
              </a:rPr>
              <a:t>rpcbind</a:t>
            </a:r>
            <a:endParaRPr lang="en-US" dirty="0" smtClean="0">
              <a:sym typeface="Wingdings" pitchFamily="2" charset="2"/>
            </a:endParaRPr>
          </a:p>
          <a:p>
            <a:pPr>
              <a:buNone/>
            </a:pPr>
            <a:r>
              <a:rPr lang="en-US" dirty="0" smtClean="0">
                <a:sym typeface="Wingdings" pitchFamily="2" charset="2"/>
              </a:rPr>
              <a:t>File  /etc/exports</a:t>
            </a:r>
          </a:p>
          <a:p>
            <a:pPr>
              <a:buNone/>
            </a:pPr>
            <a:r>
              <a:rPr lang="en-US" dirty="0" smtClean="0">
                <a:sym typeface="Wingdings" pitchFamily="2" charset="2"/>
              </a:rPr>
              <a:t>Port No. 2049 &amp; 111</a:t>
            </a:r>
          </a:p>
          <a:p>
            <a:pPr>
              <a:buNone/>
            </a:pPr>
            <a:r>
              <a:rPr lang="en-US" dirty="0" smtClean="0">
                <a:sym typeface="Wingdings" pitchFamily="2" charset="2"/>
              </a:rPr>
              <a:t>Protocol implemented by SUN </a:t>
            </a:r>
            <a:r>
              <a:rPr lang="en-US" dirty="0" err="1" smtClean="0">
                <a:sym typeface="Wingdings" pitchFamily="2" charset="2"/>
              </a:rPr>
              <a:t>Microsystem</a:t>
            </a:r>
            <a:r>
              <a:rPr lang="en-US" dirty="0" smtClean="0">
                <a:sym typeface="Wingdings" pitchFamily="2" charset="2"/>
              </a:rPr>
              <a:t> in 1984</a:t>
            </a:r>
          </a:p>
          <a:p>
            <a:pPr>
              <a:buNone/>
            </a:pPr>
            <a:r>
              <a:rPr lang="en-US" dirty="0" smtClean="0">
                <a:sym typeface="Wingdings" pitchFamily="2" charset="2"/>
              </a:rPr>
              <a:t>It allows share common available data on server to different clients.</a:t>
            </a:r>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NFS versions are NFSver2, ver3, ver4</a:t>
            </a:r>
          </a:p>
          <a:p>
            <a:pPr>
              <a:buNone/>
            </a:pPr>
            <a:r>
              <a:rPr lang="en-US" dirty="0" smtClean="0"/>
              <a:t>The default version in RHEL6  is NFSv4</a:t>
            </a:r>
          </a:p>
          <a:p>
            <a:pPr>
              <a:buNone/>
            </a:pPr>
            <a:r>
              <a:rPr lang="en-US" dirty="0" smtClean="0"/>
              <a:t>Daemons are;</a:t>
            </a:r>
          </a:p>
          <a:p>
            <a:pPr>
              <a:buNone/>
            </a:pPr>
            <a:r>
              <a:rPr lang="en-US" b="1" dirty="0" err="1" smtClean="0"/>
              <a:t>nfs</a:t>
            </a:r>
            <a:r>
              <a:rPr lang="en-US" b="1" dirty="0" smtClean="0"/>
              <a:t> </a:t>
            </a:r>
            <a:r>
              <a:rPr lang="en-US" dirty="0" smtClean="0">
                <a:sym typeface="Wingdings" pitchFamily="2" charset="2"/>
              </a:rPr>
              <a:t> Service request from NFS clients</a:t>
            </a:r>
          </a:p>
          <a:p>
            <a:pPr>
              <a:buNone/>
            </a:pPr>
            <a:r>
              <a:rPr lang="en-US" b="1" dirty="0" smtClean="0">
                <a:sym typeface="Wingdings" pitchFamily="2" charset="2"/>
              </a:rPr>
              <a:t>mount</a:t>
            </a:r>
            <a:r>
              <a:rPr lang="en-US" dirty="0" smtClean="0">
                <a:sym typeface="Wingdings" pitchFamily="2" charset="2"/>
              </a:rPr>
              <a:t>  Carries out requirement that </a:t>
            </a:r>
            <a:r>
              <a:rPr lang="en-US" dirty="0" err="1" smtClean="0">
                <a:sym typeface="Wingdings" pitchFamily="2" charset="2"/>
              </a:rPr>
              <a:t>nfs</a:t>
            </a:r>
            <a:r>
              <a:rPr lang="en-US" dirty="0" smtClean="0">
                <a:sym typeface="Wingdings" pitchFamily="2" charset="2"/>
              </a:rPr>
              <a:t> passes to it.</a:t>
            </a:r>
          </a:p>
          <a:p>
            <a:pPr>
              <a:buNone/>
            </a:pPr>
            <a:r>
              <a:rPr lang="en-US" b="1" dirty="0" err="1" smtClean="0">
                <a:sym typeface="Wingdings" pitchFamily="2" charset="2"/>
              </a:rPr>
              <a:t>rpcbind</a:t>
            </a:r>
            <a:r>
              <a:rPr lang="en-US" b="1" dirty="0" smtClean="0">
                <a:sym typeface="Wingdings" pitchFamily="2" charset="2"/>
              </a:rPr>
              <a:t> </a:t>
            </a:r>
            <a:r>
              <a:rPr lang="en-US" dirty="0" smtClean="0">
                <a:sym typeface="Wingdings" pitchFamily="2" charset="2"/>
              </a:rPr>
              <a:t> Allows </a:t>
            </a:r>
            <a:r>
              <a:rPr lang="en-US" dirty="0" err="1" smtClean="0">
                <a:sym typeface="Wingdings" pitchFamily="2" charset="2"/>
              </a:rPr>
              <a:t>nfs</a:t>
            </a:r>
            <a:r>
              <a:rPr lang="en-US" dirty="0" smtClean="0">
                <a:sym typeface="Wingdings" pitchFamily="2" charset="2"/>
              </a:rPr>
              <a:t> client to discover which port the NFS server is using.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t>Advantages </a:t>
            </a:r>
            <a:r>
              <a:rPr lang="en-US" b="1" dirty="0" smtClean="0">
                <a:sym typeface="Wingdings" pitchFamily="2" charset="2"/>
              </a:rPr>
              <a:t></a:t>
            </a:r>
            <a:endParaRPr lang="en-US" b="1"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arenR"/>
            </a:pPr>
            <a:r>
              <a:rPr lang="en-US" dirty="0" smtClean="0"/>
              <a:t>NFS provide control management</a:t>
            </a:r>
          </a:p>
          <a:p>
            <a:pPr marL="514350" indent="-514350">
              <a:buAutoNum type="arabicParenR"/>
            </a:pPr>
            <a:r>
              <a:rPr lang="en-US" dirty="0" smtClean="0"/>
              <a:t>Multiple client machine can access a single resource simultaneously.</a:t>
            </a:r>
          </a:p>
          <a:p>
            <a:pPr marL="514350" indent="-514350">
              <a:buAutoNum type="arabicParenR"/>
            </a:pPr>
            <a:r>
              <a:rPr lang="en-US" dirty="0" smtClean="0"/>
              <a:t>It supports </a:t>
            </a:r>
            <a:r>
              <a:rPr lang="en-US" dirty="0" err="1" smtClean="0"/>
              <a:t>hetrogenous</a:t>
            </a:r>
            <a:r>
              <a:rPr lang="en-US" dirty="0" smtClean="0"/>
              <a:t> O.S. (</a:t>
            </a:r>
            <a:r>
              <a:rPr lang="en-US" dirty="0" err="1" smtClean="0"/>
              <a:t>eg</a:t>
            </a:r>
            <a:r>
              <a:rPr lang="en-US" dirty="0" smtClean="0"/>
              <a:t>- Win , Linux)</a:t>
            </a:r>
          </a:p>
          <a:p>
            <a:pPr marL="514350" indent="-514350">
              <a:buAutoNum type="arabicParenR"/>
            </a:pPr>
            <a:r>
              <a:rPr lang="en-US" dirty="0" smtClean="0"/>
              <a:t>Allows you to have all users home directories on single machine under home.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t>Disadvantages</a:t>
            </a:r>
            <a:r>
              <a:rPr lang="en-US" b="1" dirty="0" smtClean="0">
                <a:sym typeface="Wingdings" pitchFamily="2" charset="2"/>
              </a:rPr>
              <a:t></a:t>
            </a:r>
            <a:endParaRPr lang="en-US" b="1" dirty="0"/>
          </a:p>
        </p:txBody>
      </p:sp>
      <p:sp>
        <p:nvSpPr>
          <p:cNvPr id="3" name="Content Placeholder 2"/>
          <p:cNvSpPr>
            <a:spLocks noGrp="1"/>
          </p:cNvSpPr>
          <p:nvPr>
            <p:ph idx="1"/>
          </p:nvPr>
        </p:nvSpPr>
        <p:spPr>
          <a:xfrm>
            <a:off x="457200" y="1143000"/>
            <a:ext cx="8229600" cy="5334000"/>
          </a:xfrm>
        </p:spPr>
        <p:txBody>
          <a:bodyPr/>
          <a:lstStyle/>
          <a:p>
            <a:pPr marL="514350" indent="-514350">
              <a:buAutoNum type="arabicParenR"/>
            </a:pPr>
            <a:r>
              <a:rPr lang="en-US" dirty="0" smtClean="0"/>
              <a:t>NFS will slow down during heavy traffic</a:t>
            </a:r>
          </a:p>
          <a:p>
            <a:pPr marL="514350" indent="-514350">
              <a:buAutoNum type="arabicParenR"/>
            </a:pPr>
            <a:r>
              <a:rPr lang="en-US" dirty="0" smtClean="0"/>
              <a:t>NFS is based on RPC ( Remote Procedure Calls ) which is inherently insecure &amp; should only be used on trusted network behind a firewall.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685800"/>
            <a:ext cx="304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5" name="Group 7"/>
          <p:cNvGrpSpPr/>
          <p:nvPr/>
        </p:nvGrpSpPr>
        <p:grpSpPr>
          <a:xfrm>
            <a:off x="457200" y="762000"/>
            <a:ext cx="541867" cy="812800"/>
            <a:chOff x="1752600" y="2667000"/>
            <a:chExt cx="1219200" cy="1219200"/>
          </a:xfrm>
        </p:grpSpPr>
        <p:sp>
          <p:nvSpPr>
            <p:cNvPr id="6" name="Rounded Rectangle 5"/>
            <p:cNvSpPr/>
            <p:nvPr/>
          </p:nvSpPr>
          <p:spPr>
            <a:xfrm>
              <a:off x="1752600" y="2667000"/>
              <a:ext cx="12192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Snip Same Side Corner Rectangle 6"/>
            <p:cNvSpPr/>
            <p:nvPr/>
          </p:nvSpPr>
          <p:spPr>
            <a:xfrm>
              <a:off x="2133600" y="3505200"/>
              <a:ext cx="533400" cy="381000"/>
            </a:xfrm>
            <a:prstGeom prst="snip2SameRect">
              <a:avLst>
                <a:gd name="adj1" fmla="val 42917"/>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8" name="Rectangle 7"/>
          <p:cNvSpPr/>
          <p:nvPr/>
        </p:nvSpPr>
        <p:spPr>
          <a:xfrm>
            <a:off x="1295400" y="3048000"/>
            <a:ext cx="304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7"/>
          <p:cNvGrpSpPr/>
          <p:nvPr/>
        </p:nvGrpSpPr>
        <p:grpSpPr>
          <a:xfrm>
            <a:off x="457200" y="3124200"/>
            <a:ext cx="541867" cy="812800"/>
            <a:chOff x="1752600" y="2667000"/>
            <a:chExt cx="1219200" cy="1219200"/>
          </a:xfrm>
        </p:grpSpPr>
        <p:sp>
          <p:nvSpPr>
            <p:cNvPr id="10" name="Rounded Rectangle 9"/>
            <p:cNvSpPr/>
            <p:nvPr/>
          </p:nvSpPr>
          <p:spPr>
            <a:xfrm>
              <a:off x="1752600" y="2667000"/>
              <a:ext cx="12192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Snip Same Side Corner Rectangle 10"/>
            <p:cNvSpPr/>
            <p:nvPr/>
          </p:nvSpPr>
          <p:spPr>
            <a:xfrm>
              <a:off x="2133600" y="3505200"/>
              <a:ext cx="533400" cy="381000"/>
            </a:xfrm>
            <a:prstGeom prst="snip2SameRect">
              <a:avLst>
                <a:gd name="adj1" fmla="val 42917"/>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2" name="Rectangle 11"/>
          <p:cNvSpPr/>
          <p:nvPr/>
        </p:nvSpPr>
        <p:spPr>
          <a:xfrm>
            <a:off x="1295400" y="4876800"/>
            <a:ext cx="304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3" name="Group 7"/>
          <p:cNvGrpSpPr/>
          <p:nvPr/>
        </p:nvGrpSpPr>
        <p:grpSpPr>
          <a:xfrm>
            <a:off x="457200" y="4953000"/>
            <a:ext cx="541867" cy="812800"/>
            <a:chOff x="1752600" y="2667000"/>
            <a:chExt cx="1219200" cy="1219200"/>
          </a:xfrm>
        </p:grpSpPr>
        <p:sp>
          <p:nvSpPr>
            <p:cNvPr id="14" name="Rounded Rectangle 13"/>
            <p:cNvSpPr/>
            <p:nvPr/>
          </p:nvSpPr>
          <p:spPr>
            <a:xfrm>
              <a:off x="1752600" y="2667000"/>
              <a:ext cx="12192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Snip Same Side Corner Rectangle 14"/>
            <p:cNvSpPr/>
            <p:nvPr/>
          </p:nvSpPr>
          <p:spPr>
            <a:xfrm>
              <a:off x="2133600" y="3505200"/>
              <a:ext cx="533400" cy="381000"/>
            </a:xfrm>
            <a:prstGeom prst="snip2SameRect">
              <a:avLst>
                <a:gd name="adj1" fmla="val 42917"/>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6" name="Rectangle 15"/>
          <p:cNvSpPr/>
          <p:nvPr/>
        </p:nvSpPr>
        <p:spPr>
          <a:xfrm>
            <a:off x="7010400" y="2209800"/>
            <a:ext cx="685800" cy="16287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7" name="Group 7"/>
          <p:cNvGrpSpPr/>
          <p:nvPr/>
        </p:nvGrpSpPr>
        <p:grpSpPr>
          <a:xfrm>
            <a:off x="5562600" y="2438400"/>
            <a:ext cx="1219200" cy="1447800"/>
            <a:chOff x="1752600" y="2667000"/>
            <a:chExt cx="1219200" cy="1219200"/>
          </a:xfrm>
        </p:grpSpPr>
        <p:sp>
          <p:nvSpPr>
            <p:cNvPr id="18" name="Rounded Rectangle 17"/>
            <p:cNvSpPr/>
            <p:nvPr/>
          </p:nvSpPr>
          <p:spPr>
            <a:xfrm>
              <a:off x="1752600" y="2667000"/>
              <a:ext cx="12192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Snip Same Side Corner Rectangle 18"/>
            <p:cNvSpPr/>
            <p:nvPr/>
          </p:nvSpPr>
          <p:spPr>
            <a:xfrm>
              <a:off x="2133600" y="3505200"/>
              <a:ext cx="533400" cy="381000"/>
            </a:xfrm>
            <a:prstGeom prst="snip2SameRect">
              <a:avLst>
                <a:gd name="adj1" fmla="val 42917"/>
                <a:gd name="adj2" fmla="val 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0" name="Flowchart: Magnetic Disk 19"/>
          <p:cNvSpPr/>
          <p:nvPr/>
        </p:nvSpPr>
        <p:spPr>
          <a:xfrm>
            <a:off x="7924800" y="2286000"/>
            <a:ext cx="838200" cy="1905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smtClean="0"/>
              <a:t>File System</a:t>
            </a:r>
            <a:endParaRPr lang="en-US" sz="2000" b="1" dirty="0"/>
          </a:p>
        </p:txBody>
      </p:sp>
      <p:sp>
        <p:nvSpPr>
          <p:cNvPr id="21" name="Flowchart: Magnetic Disk 20"/>
          <p:cNvSpPr/>
          <p:nvPr/>
        </p:nvSpPr>
        <p:spPr>
          <a:xfrm>
            <a:off x="1752600" y="1219200"/>
            <a:ext cx="60960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File System</a:t>
            </a:r>
            <a:endParaRPr lang="en-US" sz="1400" b="1" dirty="0"/>
          </a:p>
        </p:txBody>
      </p:sp>
      <p:sp>
        <p:nvSpPr>
          <p:cNvPr id="22" name="Flowchart: Magnetic Disk 21"/>
          <p:cNvSpPr/>
          <p:nvPr/>
        </p:nvSpPr>
        <p:spPr>
          <a:xfrm>
            <a:off x="1828800" y="3352800"/>
            <a:ext cx="60960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File System</a:t>
            </a:r>
            <a:endParaRPr lang="en-US" sz="1400" b="1" dirty="0"/>
          </a:p>
        </p:txBody>
      </p:sp>
      <p:sp>
        <p:nvSpPr>
          <p:cNvPr id="23" name="Flowchart: Magnetic Disk 22"/>
          <p:cNvSpPr/>
          <p:nvPr/>
        </p:nvSpPr>
        <p:spPr>
          <a:xfrm>
            <a:off x="1828800" y="5486400"/>
            <a:ext cx="60960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File System</a:t>
            </a:r>
            <a:endParaRPr lang="en-US" sz="1400" b="1" dirty="0"/>
          </a:p>
        </p:txBody>
      </p:sp>
      <p:sp>
        <p:nvSpPr>
          <p:cNvPr id="24" name="Rectangle 23"/>
          <p:cNvSpPr/>
          <p:nvPr/>
        </p:nvSpPr>
        <p:spPr>
          <a:xfrm>
            <a:off x="3505200" y="2971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hape 25"/>
          <p:cNvCxnSpPr>
            <a:stCxn id="4" idx="3"/>
            <a:endCxn id="24" idx="0"/>
          </p:cNvCxnSpPr>
          <p:nvPr/>
        </p:nvCxnSpPr>
        <p:spPr>
          <a:xfrm>
            <a:off x="1600200" y="1143000"/>
            <a:ext cx="2476500" cy="1828800"/>
          </a:xfrm>
          <a:prstGeom prst="bentConnector2">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endCxn id="24" idx="1"/>
          </p:cNvCxnSpPr>
          <p:nvPr/>
        </p:nvCxnSpPr>
        <p:spPr>
          <a:xfrm>
            <a:off x="1600200" y="3124200"/>
            <a:ext cx="1905000" cy="114300"/>
          </a:xfrm>
          <a:prstGeom prst="line">
            <a:avLst/>
          </a:prstGeom>
        </p:spPr>
        <p:style>
          <a:lnRef idx="3">
            <a:schemeClr val="dk1"/>
          </a:lnRef>
          <a:fillRef idx="0">
            <a:schemeClr val="dk1"/>
          </a:fillRef>
          <a:effectRef idx="2">
            <a:schemeClr val="dk1"/>
          </a:effectRef>
          <a:fontRef idx="minor">
            <a:schemeClr val="tx1"/>
          </a:fontRef>
        </p:style>
      </p:cxnSp>
      <p:cxnSp>
        <p:nvCxnSpPr>
          <p:cNvPr id="30" name="Shape 29"/>
          <p:cNvCxnSpPr>
            <a:stCxn id="12" idx="3"/>
            <a:endCxn id="24" idx="2"/>
          </p:cNvCxnSpPr>
          <p:nvPr/>
        </p:nvCxnSpPr>
        <p:spPr>
          <a:xfrm flipV="1">
            <a:off x="1600200" y="3505200"/>
            <a:ext cx="2476500" cy="1828800"/>
          </a:xfrm>
          <a:prstGeom prst="bentConnector2">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24" idx="3"/>
            <a:endCxn id="18" idx="1"/>
          </p:cNvCxnSpPr>
          <p:nvPr/>
        </p:nvCxnSpPr>
        <p:spPr>
          <a:xfrm flipV="1">
            <a:off x="4648200" y="2936082"/>
            <a:ext cx="914400" cy="302418"/>
          </a:xfrm>
          <a:prstGeom prst="line">
            <a:avLst/>
          </a:prstGeom>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6096000" y="4038600"/>
            <a:ext cx="1905000" cy="830997"/>
          </a:xfrm>
          <a:prstGeom prst="rect">
            <a:avLst/>
          </a:prstGeom>
          <a:noFill/>
        </p:spPr>
        <p:txBody>
          <a:bodyPr wrap="square" rtlCol="0">
            <a:spAutoFit/>
          </a:bodyPr>
          <a:lstStyle/>
          <a:p>
            <a:r>
              <a:rPr lang="en-US" sz="2400" b="1" dirty="0" smtClean="0"/>
              <a:t>NFS Server </a:t>
            </a:r>
          </a:p>
          <a:p>
            <a:r>
              <a:rPr lang="en-US" sz="2400" b="1" dirty="0" smtClean="0"/>
              <a:t>192.168.1.1</a:t>
            </a:r>
            <a:endParaRPr lang="en-US" sz="2400" b="1" dirty="0"/>
          </a:p>
        </p:txBody>
      </p:sp>
      <p:sp>
        <p:nvSpPr>
          <p:cNvPr id="34" name="TextBox 33"/>
          <p:cNvSpPr txBox="1"/>
          <p:nvPr/>
        </p:nvSpPr>
        <p:spPr>
          <a:xfrm>
            <a:off x="381000" y="152400"/>
            <a:ext cx="1905000" cy="461665"/>
          </a:xfrm>
          <a:prstGeom prst="rect">
            <a:avLst/>
          </a:prstGeom>
          <a:noFill/>
        </p:spPr>
        <p:txBody>
          <a:bodyPr wrap="square" rtlCol="0">
            <a:spAutoFit/>
          </a:bodyPr>
          <a:lstStyle/>
          <a:p>
            <a:r>
              <a:rPr lang="en-US" sz="2400" b="1" dirty="0" smtClean="0"/>
              <a:t>NFS Clent1</a:t>
            </a:r>
          </a:p>
        </p:txBody>
      </p:sp>
      <p:sp>
        <p:nvSpPr>
          <p:cNvPr id="35" name="TextBox 34"/>
          <p:cNvSpPr txBox="1"/>
          <p:nvPr/>
        </p:nvSpPr>
        <p:spPr>
          <a:xfrm>
            <a:off x="304800" y="2586335"/>
            <a:ext cx="1905000" cy="461665"/>
          </a:xfrm>
          <a:prstGeom prst="rect">
            <a:avLst/>
          </a:prstGeom>
          <a:noFill/>
        </p:spPr>
        <p:txBody>
          <a:bodyPr wrap="square" rtlCol="0">
            <a:spAutoFit/>
          </a:bodyPr>
          <a:lstStyle/>
          <a:p>
            <a:r>
              <a:rPr lang="en-US" sz="2400" b="1" dirty="0" smtClean="0"/>
              <a:t>NFS Clent2</a:t>
            </a:r>
          </a:p>
        </p:txBody>
      </p:sp>
      <p:sp>
        <p:nvSpPr>
          <p:cNvPr id="36" name="TextBox 35"/>
          <p:cNvSpPr txBox="1"/>
          <p:nvPr/>
        </p:nvSpPr>
        <p:spPr>
          <a:xfrm>
            <a:off x="228600" y="4415135"/>
            <a:ext cx="1905000" cy="461665"/>
          </a:xfrm>
          <a:prstGeom prst="rect">
            <a:avLst/>
          </a:prstGeom>
          <a:noFill/>
        </p:spPr>
        <p:txBody>
          <a:bodyPr wrap="square" rtlCol="0">
            <a:spAutoFit/>
          </a:bodyPr>
          <a:lstStyle/>
          <a:p>
            <a:r>
              <a:rPr lang="en-US" sz="2400" b="1" dirty="0" smtClean="0"/>
              <a:t>NFS Clent3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smtClean="0"/>
              <a:t>Steps for NFS Configuration </a:t>
            </a:r>
            <a:r>
              <a:rPr lang="en-US" b="1" dirty="0" smtClean="0">
                <a:sym typeface="Wingdings" pitchFamily="2" charset="2"/>
              </a:rPr>
              <a:t></a:t>
            </a:r>
            <a:endParaRPr lang="en-US" b="1" dirty="0"/>
          </a:p>
        </p:txBody>
      </p:sp>
      <p:sp>
        <p:nvSpPr>
          <p:cNvPr id="3" name="Content Placeholder 2"/>
          <p:cNvSpPr>
            <a:spLocks noGrp="1"/>
          </p:cNvSpPr>
          <p:nvPr>
            <p:ph idx="1"/>
          </p:nvPr>
        </p:nvSpPr>
        <p:spPr>
          <a:xfrm>
            <a:off x="457200" y="1066800"/>
            <a:ext cx="8229600" cy="5410200"/>
          </a:xfrm>
        </p:spPr>
        <p:txBody>
          <a:bodyPr/>
          <a:lstStyle/>
          <a:p>
            <a:pPr marL="514350" indent="-514350">
              <a:buAutoNum type="arabicParenR"/>
            </a:pPr>
            <a:r>
              <a:rPr lang="en-US" b="1" dirty="0" smtClean="0"/>
              <a:t>yum –y install </a:t>
            </a:r>
            <a:r>
              <a:rPr lang="en-US" b="1" dirty="0" err="1" smtClean="0"/>
              <a:t>nfs</a:t>
            </a:r>
            <a:r>
              <a:rPr lang="en-US" b="1" dirty="0" smtClean="0"/>
              <a:t>*</a:t>
            </a:r>
          </a:p>
          <a:p>
            <a:pPr marL="514350" indent="-514350">
              <a:buAutoNum type="arabicParenR"/>
            </a:pPr>
            <a:r>
              <a:rPr lang="en-US" b="1" dirty="0" smtClean="0"/>
              <a:t>service </a:t>
            </a:r>
            <a:r>
              <a:rPr lang="en-US" b="1" dirty="0" err="1" smtClean="0"/>
              <a:t>nfs</a:t>
            </a:r>
            <a:r>
              <a:rPr lang="en-US" b="1" dirty="0" smtClean="0"/>
              <a:t> restart</a:t>
            </a:r>
          </a:p>
          <a:p>
            <a:pPr marL="514350" indent="-514350">
              <a:buAutoNum type="arabicParenR"/>
            </a:pPr>
            <a:r>
              <a:rPr lang="en-US" b="1" dirty="0" err="1" smtClean="0"/>
              <a:t>chkconfig</a:t>
            </a:r>
            <a:r>
              <a:rPr lang="en-US" b="1" dirty="0" smtClean="0"/>
              <a:t> </a:t>
            </a:r>
            <a:r>
              <a:rPr lang="en-US" b="1" dirty="0" err="1" smtClean="0"/>
              <a:t>nfs</a:t>
            </a:r>
            <a:r>
              <a:rPr lang="en-US" b="1" dirty="0" smtClean="0"/>
              <a:t> on</a:t>
            </a:r>
          </a:p>
          <a:p>
            <a:pPr marL="514350" indent="-514350">
              <a:buAutoNum type="arabicParenR"/>
            </a:pPr>
            <a:r>
              <a:rPr lang="en-US" b="1" dirty="0" err="1" smtClean="0"/>
              <a:t>mkdir</a:t>
            </a:r>
            <a:r>
              <a:rPr lang="en-US" b="1" dirty="0" smtClean="0"/>
              <a:t> /</a:t>
            </a:r>
            <a:r>
              <a:rPr lang="en-US" b="1" dirty="0" err="1" smtClean="0"/>
              <a:t>redhat</a:t>
            </a:r>
            <a:r>
              <a:rPr lang="en-US" b="1" dirty="0" smtClean="0"/>
              <a:t> (Directory for storage)</a:t>
            </a:r>
          </a:p>
          <a:p>
            <a:pPr marL="514350" indent="-514350">
              <a:buAutoNum type="arabicParenR"/>
            </a:pPr>
            <a:r>
              <a:rPr lang="en-US" dirty="0" smtClean="0"/>
              <a:t>Set permission for directory</a:t>
            </a:r>
          </a:p>
          <a:p>
            <a:pPr marL="514350" indent="-514350">
              <a:buNone/>
            </a:pPr>
            <a:r>
              <a:rPr lang="en-US" b="1" dirty="0" err="1" smtClean="0"/>
              <a:t>chmod</a:t>
            </a:r>
            <a:r>
              <a:rPr lang="en-US" b="1" dirty="0" smtClean="0"/>
              <a:t> 757 /</a:t>
            </a:r>
            <a:r>
              <a:rPr lang="en-US" b="1" dirty="0" err="1" smtClean="0"/>
              <a:t>redhat</a:t>
            </a:r>
            <a:r>
              <a:rPr lang="en-US" b="1" dirty="0" smtClean="0"/>
              <a:t> </a:t>
            </a:r>
          </a:p>
          <a:p>
            <a:pPr marL="514350" indent="-514350">
              <a:buNone/>
            </a:pPr>
            <a:r>
              <a:rPr lang="en-US" b="1" dirty="0" smtClean="0"/>
              <a:t>6) vim /etc/exports</a:t>
            </a:r>
          </a:p>
          <a:p>
            <a:pPr marL="514350" indent="-514350">
              <a:buNone/>
            </a:pPr>
            <a:r>
              <a:rPr lang="en-US" b="1" dirty="0" smtClean="0"/>
              <a:t>/</a:t>
            </a:r>
            <a:r>
              <a:rPr lang="en-US" b="1" dirty="0" err="1" smtClean="0"/>
              <a:t>redhat</a:t>
            </a:r>
            <a:r>
              <a:rPr lang="en-US" b="1" dirty="0" smtClean="0"/>
              <a:t> 	192.168.1.10(</a:t>
            </a:r>
            <a:r>
              <a:rPr lang="en-US" b="1" dirty="0" err="1" smtClean="0"/>
              <a:t>ro,sync</a:t>
            </a:r>
            <a:r>
              <a:rPr lang="en-US" b="1" dirty="0" smtClean="0"/>
              <a:t>)</a:t>
            </a:r>
          </a:p>
          <a:p>
            <a:pPr marL="514350" indent="-514350">
              <a:buNone/>
            </a:pPr>
            <a:r>
              <a:rPr lang="en-US" b="1" dirty="0" smtClean="0"/>
              <a:t>(dir name) (Client IP to export dir)</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a:buNone/>
            </a:pPr>
            <a:r>
              <a:rPr lang="en-US" dirty="0" smtClean="0"/>
              <a:t>7) </a:t>
            </a:r>
            <a:r>
              <a:rPr lang="en-US" b="1" dirty="0" err="1" smtClean="0"/>
              <a:t>exportfs</a:t>
            </a:r>
            <a:r>
              <a:rPr lang="en-US" b="1" dirty="0" smtClean="0"/>
              <a:t> –</a:t>
            </a:r>
            <a:r>
              <a:rPr lang="en-US" b="1" dirty="0" err="1" smtClean="0"/>
              <a:t>avr</a:t>
            </a:r>
            <a:endParaRPr lang="en-US" b="1" dirty="0" smtClean="0"/>
          </a:p>
          <a:p>
            <a:pPr>
              <a:buNone/>
            </a:pPr>
            <a:r>
              <a:rPr lang="en-US" dirty="0" smtClean="0"/>
              <a:t>8) </a:t>
            </a:r>
            <a:r>
              <a:rPr lang="en-US" b="1" dirty="0" smtClean="0"/>
              <a:t>service </a:t>
            </a:r>
            <a:r>
              <a:rPr lang="en-US" b="1" dirty="0" err="1" smtClean="0"/>
              <a:t>nfs</a:t>
            </a:r>
            <a:r>
              <a:rPr lang="en-US" b="1" dirty="0" smtClean="0"/>
              <a:t> restart</a:t>
            </a:r>
          </a:p>
          <a:p>
            <a:pPr>
              <a:buNone/>
            </a:pPr>
            <a:r>
              <a:rPr lang="en-US" dirty="0" smtClean="0"/>
              <a:t>9) Now verify from client pc</a:t>
            </a:r>
          </a:p>
          <a:p>
            <a:pPr>
              <a:buNone/>
            </a:pPr>
            <a:r>
              <a:rPr lang="en-US" b="1" dirty="0" err="1" smtClean="0"/>
              <a:t>showmount</a:t>
            </a:r>
            <a:r>
              <a:rPr lang="en-US" b="1" dirty="0" smtClean="0"/>
              <a:t> –e &lt;server IP&gt;</a:t>
            </a:r>
          </a:p>
          <a:p>
            <a:pPr>
              <a:buNone/>
            </a:pPr>
            <a:r>
              <a:rPr lang="en-US" dirty="0" smtClean="0"/>
              <a:t>If required </a:t>
            </a:r>
          </a:p>
          <a:p>
            <a:pPr>
              <a:buNone/>
            </a:pPr>
            <a:r>
              <a:rPr lang="en-US" b="1" dirty="0" err="1" smtClean="0"/>
              <a:t>iptables</a:t>
            </a:r>
            <a:r>
              <a:rPr lang="en-US" b="1" dirty="0" smtClean="0"/>
              <a:t> –I INPUT –p </a:t>
            </a:r>
            <a:r>
              <a:rPr lang="en-US" b="1" dirty="0" err="1" smtClean="0"/>
              <a:t>tcp</a:t>
            </a:r>
            <a:r>
              <a:rPr lang="en-US" b="1" dirty="0" smtClean="0"/>
              <a:t> --</a:t>
            </a:r>
            <a:r>
              <a:rPr lang="en-US" b="1" dirty="0" err="1" smtClean="0"/>
              <a:t>dport</a:t>
            </a:r>
            <a:r>
              <a:rPr lang="en-US" b="1" dirty="0" smtClean="0"/>
              <a:t> 2049 –J ACCEPT</a:t>
            </a:r>
          </a:p>
          <a:p>
            <a:pPr>
              <a:buNone/>
            </a:pPr>
            <a:r>
              <a:rPr lang="en-US" b="1" dirty="0" smtClean="0"/>
              <a:t>service </a:t>
            </a:r>
            <a:r>
              <a:rPr lang="en-US" b="1" dirty="0" err="1" smtClean="0"/>
              <a:t>iptable</a:t>
            </a:r>
            <a:r>
              <a:rPr lang="en-US" b="1" dirty="0" smtClean="0"/>
              <a:t> save</a:t>
            </a:r>
          </a:p>
          <a:p>
            <a:pPr>
              <a:buNone/>
            </a:pPr>
            <a:r>
              <a:rPr lang="en-US" b="1" dirty="0" smtClean="0"/>
              <a:t>service </a:t>
            </a:r>
            <a:r>
              <a:rPr lang="en-US" b="1" dirty="0" err="1" smtClean="0"/>
              <a:t>iptable</a:t>
            </a:r>
            <a:r>
              <a:rPr lang="en-US" b="1" dirty="0" smtClean="0"/>
              <a:t> restart</a:t>
            </a:r>
          </a:p>
          <a:p>
            <a:pPr>
              <a:buNone/>
            </a:pPr>
            <a:r>
              <a:rPr lang="en-US" dirty="0" smtClean="0"/>
              <a:t>Multiple directory can be set in NFS server by adding entries to export file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800" b="1" dirty="0" err="1" smtClean="0"/>
              <a:t>no_root_squash</a:t>
            </a:r>
            <a:r>
              <a:rPr lang="en-US" sz="4800" b="1" dirty="0" smtClean="0"/>
              <a:t>  </a:t>
            </a:r>
            <a:r>
              <a:rPr lang="en-US" sz="4800" b="1" dirty="0" smtClean="0">
                <a:sym typeface="Wingdings" pitchFamily="2" charset="2"/>
              </a:rPr>
              <a:t></a:t>
            </a:r>
            <a:endParaRPr lang="en-US" sz="4800" b="1" dirty="0"/>
          </a:p>
        </p:txBody>
      </p:sp>
      <p:sp>
        <p:nvSpPr>
          <p:cNvPr id="3" name="Content Placeholder 2"/>
          <p:cNvSpPr>
            <a:spLocks noGrp="1"/>
          </p:cNvSpPr>
          <p:nvPr>
            <p:ph idx="1"/>
          </p:nvPr>
        </p:nvSpPr>
        <p:spPr>
          <a:xfrm>
            <a:off x="457200" y="1219200"/>
            <a:ext cx="8229600" cy="5334000"/>
          </a:xfrm>
        </p:spPr>
        <p:txBody>
          <a:bodyPr/>
          <a:lstStyle/>
          <a:p>
            <a:pPr>
              <a:buNone/>
            </a:pPr>
            <a:r>
              <a:rPr lang="en-US" dirty="0" smtClean="0"/>
              <a:t>If permission used is </a:t>
            </a:r>
            <a:r>
              <a:rPr lang="en-US" b="1" dirty="0" smtClean="0"/>
              <a:t>“</a:t>
            </a:r>
            <a:r>
              <a:rPr lang="en-US" b="1" dirty="0" err="1" smtClean="0"/>
              <a:t>no_root_squash</a:t>
            </a:r>
            <a:r>
              <a:rPr lang="en-US" b="1" dirty="0" smtClean="0"/>
              <a:t>” </a:t>
            </a:r>
            <a:r>
              <a:rPr lang="en-US" dirty="0" smtClean="0"/>
              <a:t>in </a:t>
            </a:r>
            <a:r>
              <a:rPr lang="en-US" b="1" dirty="0" smtClean="0"/>
              <a:t>“/etc/exports” </a:t>
            </a:r>
            <a:r>
              <a:rPr lang="en-US" dirty="0" smtClean="0"/>
              <a:t>file, then if any directory or file is created by client, root squashing is turned off. That is the Owner or Group of that directory or file created is root.</a:t>
            </a:r>
          </a:p>
          <a:p>
            <a:pPr>
              <a:buNone/>
            </a:pPr>
            <a:r>
              <a:rPr lang="en-US" dirty="0" smtClean="0"/>
              <a:t> If this permission is not given the user &amp; group appears as “</a:t>
            </a:r>
            <a:r>
              <a:rPr lang="en-US" dirty="0" err="1" smtClean="0"/>
              <a:t>nfsnobody</a:t>
            </a:r>
            <a:r>
              <a:rPr lang="en-US" dirty="0" smtClean="0"/>
              <a:t>” for any file or directory created from </a:t>
            </a:r>
            <a:r>
              <a:rPr lang="en-US" dirty="0" err="1" smtClean="0"/>
              <a:t>nfs</a:t>
            </a:r>
            <a:r>
              <a:rPr lang="en-US" dirty="0" smtClean="0"/>
              <a:t> client which is called as root </a:t>
            </a:r>
            <a:r>
              <a:rPr lang="en-US" smtClean="0"/>
              <a:t>squashing permission.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YUM WORKING PROCESS</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b="1" dirty="0"/>
              <a:t>Main Difference</a:t>
            </a:r>
            <a:endParaRPr lang="en-US" dirty="0"/>
          </a:p>
          <a:p>
            <a:pPr fontAlgn="base"/>
            <a:r>
              <a:rPr lang="en-US" dirty="0"/>
              <a:t>The main purpose of designing and producing the remarkable creation of Yum is to provide the facility of adding or removing software to the users. Whereas this software set come within the RPM. On the whole, the RPM is a useful program the purpose of which is to manipulate specifically the packages that are required to be influenced. While the Yum is a more intelligent management system which has the ability to locate the dependencies and download .rpm files no matter if they are present in the system or not.</a:t>
            </a:r>
          </a:p>
          <a:p>
            <a:pPr fontAlgn="base"/>
            <a:r>
              <a:rPr lang="en-US" b="1" i="1" dirty="0"/>
              <a:t>Yum VS RPM</a:t>
            </a:r>
            <a:endParaRPr lang="en-US" dirty="0"/>
          </a:p>
          <a:p>
            <a:pPr fontAlgn="base"/>
            <a:r>
              <a:rPr lang="en-US" b="1" dirty="0"/>
              <a:t>RPM</a:t>
            </a:r>
            <a:endParaRPr lang="en-US" dirty="0"/>
          </a:p>
          <a:p>
            <a:pPr fontAlgn="base"/>
            <a:r>
              <a:rPr lang="en-US" dirty="0"/>
              <a:t>By using the RPM (known as </a:t>
            </a:r>
            <a:r>
              <a:rPr lang="en-US" dirty="0" err="1"/>
              <a:t>redhat</a:t>
            </a:r>
            <a:r>
              <a:rPr lang="en-US" dirty="0"/>
              <a:t> package manager) command, the users are required to know the exact location of the .rpm package. The RPM is a powerful Package Manager that is able to utilize for the sake of building, installing, querying, verifying, updating, and erasing the individual software packages. It is the default package manager that is very useful but it doesn’t cater you the facility of tracking dependencies itself.</a:t>
            </a:r>
          </a:p>
          <a:p>
            <a:endParaRPr lang="en-US" dirty="0"/>
          </a:p>
        </p:txBody>
      </p:sp>
    </p:spTree>
    <p:extLst>
      <p:ext uri="{BB962C8B-B14F-4D97-AF65-F5344CB8AC3E}">
        <p14:creationId xmlns:p14="http://schemas.microsoft.com/office/powerpoint/2010/main" val="120004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normAutofit fontScale="55000" lnSpcReduction="20000"/>
          </a:bodyPr>
          <a:lstStyle/>
          <a:p>
            <a:pPr fontAlgn="base"/>
            <a:r>
              <a:rPr lang="en-US" b="1" dirty="0"/>
              <a:t>Yum</a:t>
            </a:r>
            <a:endParaRPr lang="en-US" dirty="0"/>
          </a:p>
          <a:p>
            <a:pPr fontAlgn="base"/>
            <a:r>
              <a:rPr lang="en-US" dirty="0"/>
              <a:t>The term of Yum means the Yellow Dog Update Modifier. Function of Yum is rather advance as compare to RPM since it is capable of locating the desired file itself for which you need to know the name of it and it must be available through your repositories list at the same time. Yum is installed with its dependencies.</a:t>
            </a:r>
          </a:p>
          <a:p>
            <a:pPr fontAlgn="base"/>
            <a:r>
              <a:rPr lang="en-US" b="1" dirty="0"/>
              <a:t>Differences</a:t>
            </a:r>
            <a:endParaRPr lang="en-US" dirty="0"/>
          </a:p>
          <a:p>
            <a:pPr fontAlgn="base"/>
            <a:r>
              <a:rPr lang="en-US" dirty="0"/>
              <a:t> </a:t>
            </a:r>
          </a:p>
          <a:p>
            <a:pPr lvl="0" fontAlgn="base"/>
            <a:r>
              <a:rPr lang="en-US" u="sng" dirty="0"/>
              <a:t>It is the characteristic of yum that it knows how to resolve dependent. On the other hand, even though the rpm has the competency of alerting you to these dependencies but it is unable to source additional packages for you.</a:t>
            </a:r>
            <a:endParaRPr lang="en-US" dirty="0"/>
          </a:p>
          <a:p>
            <a:pPr lvl="0" fontAlgn="base"/>
            <a:r>
              <a:rPr lang="en-US" u="sng" dirty="0"/>
              <a:t>The services of RPM will allow yum to install more than one version of any file at the same time. Quite the opposite, the YUM will inform you the previous version of the package that is already installed in your system but never allow you to install its multiple versions.</a:t>
            </a:r>
            <a:endParaRPr lang="en-US" dirty="0"/>
          </a:p>
          <a:p>
            <a:pPr lvl="0" fontAlgn="base"/>
            <a:r>
              <a:rPr lang="en-US" u="sng" dirty="0"/>
              <a:t>While using RPM, if you mention that a package is required to be updated, the RPM will attempt to do so for which it will employ the downloading the necessary dependencies. After that it will install them for you as well. If you don’t provide any package name to RMP, the RPM will try initiate the update process each and every package which is installed on your system. While employing the yum upgrade facility, it will try to get rid of any package in which the “obsolete” option is available.</a:t>
            </a:r>
            <a:endParaRPr lang="en-US" dirty="0"/>
          </a:p>
          <a:p>
            <a:pPr fontAlgn="base"/>
            <a:r>
              <a:rPr lang="en-US" dirty="0"/>
              <a:t> </a:t>
            </a:r>
          </a:p>
          <a:p>
            <a:endParaRPr lang="en-US" dirty="0"/>
          </a:p>
        </p:txBody>
      </p:sp>
    </p:spTree>
    <p:extLst>
      <p:ext uri="{BB962C8B-B14F-4D97-AF65-F5344CB8AC3E}">
        <p14:creationId xmlns:p14="http://schemas.microsoft.com/office/powerpoint/2010/main" val="174996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RPM </a:t>
            </a:r>
            <a:r>
              <a:rPr lang="en-US" dirty="0" err="1" smtClean="0"/>
              <a:t>vs</a:t>
            </a:r>
            <a:r>
              <a:rPr lang="en-US" dirty="0" smtClean="0"/>
              <a:t> YUM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7055144"/>
              </p:ext>
            </p:extLst>
          </p:nvPr>
        </p:nvGraphicFramePr>
        <p:xfrm>
          <a:off x="533400" y="1447800"/>
          <a:ext cx="7619999" cy="4416553"/>
        </p:xfrm>
        <a:graphic>
          <a:graphicData uri="http://schemas.openxmlformats.org/drawingml/2006/table">
            <a:tbl>
              <a:tblPr firstRow="1" firstCol="1" bandRow="1">
                <a:tableStyleId>{5C22544A-7EE6-4342-B048-85BDC9FD1C3A}</a:tableStyleId>
              </a:tblPr>
              <a:tblGrid>
                <a:gridCol w="633299"/>
                <a:gridCol w="2849847"/>
                <a:gridCol w="4136853"/>
              </a:tblGrid>
              <a:tr h="304621">
                <a:tc>
                  <a:txBody>
                    <a:bodyPr/>
                    <a:lstStyle/>
                    <a:p>
                      <a:pPr marL="0" marR="0">
                        <a:lnSpc>
                          <a:spcPct val="115000"/>
                        </a:lnSpc>
                        <a:spcBef>
                          <a:spcPts val="0"/>
                        </a:spcBef>
                        <a:spcAft>
                          <a:spcPts val="0"/>
                        </a:spcAft>
                      </a:pPr>
                      <a:r>
                        <a:rPr lang="en-US" sz="1050">
                          <a:effectLst/>
                        </a:rPr>
                        <a:t>Sl No.</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RPM</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YUM</a:t>
                      </a:r>
                      <a:endParaRPr lang="en-US" sz="1100">
                        <a:effectLst/>
                        <a:latin typeface="Calibri"/>
                        <a:ea typeface="Calibri"/>
                        <a:cs typeface="Times New Roman"/>
                      </a:endParaRPr>
                    </a:p>
                  </a:txBody>
                  <a:tcPr marL="68580" marR="68580" marT="0" marB="0"/>
                </a:tc>
              </a:tr>
              <a:tr h="1599035">
                <a:tc>
                  <a:txBody>
                    <a:bodyPr/>
                    <a:lstStyle/>
                    <a:p>
                      <a:pPr marL="0" marR="0">
                        <a:lnSpc>
                          <a:spcPct val="115000"/>
                        </a:lnSpc>
                        <a:spcBef>
                          <a:spcPts val="0"/>
                        </a:spcBef>
                        <a:spcAft>
                          <a:spcPts val="0"/>
                        </a:spcAft>
                      </a:pPr>
                      <a:r>
                        <a:rPr lang="en-US" sz="105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dirty="0">
                          <a:effectLst/>
                        </a:rPr>
                        <a:t>If we want to install an application(Ex: apache), rpm need to install all the packages required for this application, these packages may vary from 1 rpm to several rpm’s depending on shared rpm packages.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Install an application with single command</a:t>
                      </a:r>
                      <a:br>
                        <a:rPr lang="en-US" sz="1050">
                          <a:effectLst/>
                        </a:rPr>
                      </a:br>
                      <a:r>
                        <a:rPr lang="en-US" sz="1050">
                          <a:effectLst/>
                        </a:rPr>
                        <a:t>Ex: yum install httpd</a:t>
                      </a:r>
                      <a:endParaRPr lang="en-US" sz="1100">
                        <a:effectLst/>
                        <a:latin typeface="Calibri"/>
                        <a:ea typeface="Calibri"/>
                        <a:cs typeface="Times New Roman"/>
                      </a:endParaRPr>
                    </a:p>
                  </a:txBody>
                  <a:tcPr marL="68580" marR="68580" marT="0" marB="0"/>
                </a:tc>
              </a:tr>
              <a:tr h="304621">
                <a:tc>
                  <a:txBody>
                    <a:bodyPr/>
                    <a:lstStyle/>
                    <a:p>
                      <a:pPr marL="0" marR="0">
                        <a:lnSpc>
                          <a:spcPct val="115000"/>
                        </a:lnSpc>
                        <a:spcBef>
                          <a:spcPts val="0"/>
                        </a:spcBef>
                        <a:spcAft>
                          <a:spcPts val="0"/>
                        </a:spcAft>
                      </a:pPr>
                      <a:r>
                        <a:rPr lang="en-US" sz="1050">
                          <a:effectLst/>
                        </a:rPr>
                        <a:t>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RPM package dependencies is bit tough</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YUM resolves dependencies with ease</a:t>
                      </a:r>
                      <a:endParaRPr lang="en-US" sz="1100">
                        <a:effectLst/>
                        <a:latin typeface="Calibri"/>
                        <a:ea typeface="Calibri"/>
                        <a:cs typeface="Times New Roman"/>
                      </a:endParaRPr>
                    </a:p>
                  </a:txBody>
                  <a:tcPr marL="68580" marR="68580" marT="0" marB="0"/>
                </a:tc>
              </a:tr>
              <a:tr h="951828">
                <a:tc>
                  <a:txBody>
                    <a:bodyPr/>
                    <a:lstStyle/>
                    <a:p>
                      <a:pPr marL="0" marR="0">
                        <a:lnSpc>
                          <a:spcPct val="115000"/>
                        </a:lnSpc>
                        <a:spcBef>
                          <a:spcPts val="0"/>
                        </a:spcBef>
                        <a:spcAft>
                          <a:spcPts val="0"/>
                        </a:spcAft>
                      </a:pPr>
                      <a:r>
                        <a:rPr lang="en-US" sz="1050">
                          <a:effectLst/>
                        </a:rPr>
                        <a:t>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Batch installation of applications is possible with one command</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YUM command can install number of applications in one single command</a:t>
                      </a:r>
                      <a:br>
                        <a:rPr lang="en-US" sz="1050">
                          <a:effectLst/>
                        </a:rPr>
                      </a:br>
                      <a:r>
                        <a:rPr lang="en-US" sz="1050">
                          <a:effectLst/>
                        </a:rPr>
                        <a:t>Ex: yum install httpd vsftpd</a:t>
                      </a:r>
                      <a:endParaRPr lang="en-US" sz="1100">
                        <a:effectLst/>
                        <a:latin typeface="Calibri"/>
                        <a:ea typeface="Calibri"/>
                        <a:cs typeface="Times New Roman"/>
                      </a:endParaRPr>
                    </a:p>
                  </a:txBody>
                  <a:tcPr marL="68580" marR="68580" marT="0" marB="0"/>
                </a:tc>
              </a:tr>
              <a:tr h="628224">
                <a:tc>
                  <a:txBody>
                    <a:bodyPr/>
                    <a:lstStyle/>
                    <a:p>
                      <a:pPr marL="0" marR="0">
                        <a:lnSpc>
                          <a:spcPct val="115000"/>
                        </a:lnSpc>
                        <a:spcBef>
                          <a:spcPts val="0"/>
                        </a:spcBef>
                        <a:spcAft>
                          <a:spcPts val="0"/>
                        </a:spcAft>
                      </a:pPr>
                      <a:r>
                        <a:rPr lang="en-US" sz="1050">
                          <a:effectLst/>
                        </a:rPr>
                        <a:t>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RPM cannot handle updated software installation automatically</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Does YUM install updates of the existing packages by using</a:t>
                      </a:r>
                      <a:br>
                        <a:rPr lang="en-US" sz="1050">
                          <a:effectLst/>
                        </a:rPr>
                      </a:br>
                      <a:r>
                        <a:rPr lang="en-US" sz="1050">
                          <a:effectLst/>
                        </a:rPr>
                        <a:t>yum install upgrade</a:t>
                      </a:r>
                      <a:endParaRPr lang="en-US" sz="1100">
                        <a:effectLst/>
                        <a:latin typeface="Calibri"/>
                        <a:ea typeface="Calibri"/>
                        <a:cs typeface="Times New Roman"/>
                      </a:endParaRPr>
                    </a:p>
                  </a:txBody>
                  <a:tcPr marL="68580" marR="68580" marT="0" marB="0"/>
                </a:tc>
              </a:tr>
              <a:tr h="628224">
                <a:tc>
                  <a:txBody>
                    <a:bodyPr/>
                    <a:lstStyle/>
                    <a:p>
                      <a:pPr marL="0" marR="0">
                        <a:lnSpc>
                          <a:spcPct val="115000"/>
                        </a:lnSpc>
                        <a:spcBef>
                          <a:spcPts val="0"/>
                        </a:spcBef>
                        <a:spcAft>
                          <a:spcPts val="0"/>
                        </a:spcAft>
                      </a:pPr>
                      <a:r>
                        <a:rPr lang="en-US" sz="1050">
                          <a:effectLst/>
                        </a:rPr>
                        <a:t>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Cannot connect to online repositories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dirty="0">
                          <a:effectLst/>
                        </a:rPr>
                        <a:t>Can connect to on-line repositories to get latest software before installing the applications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92790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a:t>
            </a:r>
            <a:r>
              <a:rPr lang="en-US" dirty="0" smtClean="0"/>
              <a:t>OF YUM</a:t>
            </a:r>
            <a:endParaRPr lang="en-US" dirty="0"/>
          </a:p>
        </p:txBody>
      </p:sp>
      <p:sp>
        <p:nvSpPr>
          <p:cNvPr id="3" name="Content Placeholder 2"/>
          <p:cNvSpPr>
            <a:spLocks noGrp="1"/>
          </p:cNvSpPr>
          <p:nvPr>
            <p:ph idx="1"/>
          </p:nvPr>
        </p:nvSpPr>
        <p:spPr/>
        <p:txBody>
          <a:bodyPr>
            <a:noAutofit/>
          </a:bodyPr>
          <a:lstStyle/>
          <a:p>
            <a:pPr lvl="0"/>
            <a:r>
              <a:rPr lang="en-US" sz="1800" dirty="0"/>
              <a:t>We need to install  create repo, but before  createrepo install  we have to install </a:t>
            </a:r>
          </a:p>
          <a:p>
            <a:pPr lvl="1"/>
            <a:r>
              <a:rPr lang="en-US" sz="1400" dirty="0"/>
              <a:t>Delta ….. rpm  (over)</a:t>
            </a:r>
          </a:p>
          <a:p>
            <a:pPr lvl="1"/>
            <a:r>
              <a:rPr lang="en-US" sz="1400" dirty="0"/>
              <a:t>Python-delta …. Rpm (over)</a:t>
            </a:r>
          </a:p>
          <a:p>
            <a:pPr lvl="1"/>
            <a:r>
              <a:rPr lang="en-US" sz="1400" dirty="0"/>
              <a:t>Then we can install createrepo  … rpm file  (over</a:t>
            </a:r>
            <a:r>
              <a:rPr lang="en-US" sz="1400" dirty="0" smtClean="0"/>
              <a:t>)</a:t>
            </a:r>
          </a:p>
          <a:p>
            <a:pPr lvl="1"/>
            <a:endParaRPr lang="en-US" sz="1400" dirty="0" smtClean="0"/>
          </a:p>
          <a:p>
            <a:pPr lvl="0"/>
            <a:r>
              <a:rPr lang="en-US" sz="1800" dirty="0" smtClean="0"/>
              <a:t>We </a:t>
            </a:r>
            <a:r>
              <a:rPr lang="en-US" sz="1800" dirty="0"/>
              <a:t>have to install </a:t>
            </a:r>
            <a:r>
              <a:rPr lang="en-US" sz="1800" dirty="0" err="1"/>
              <a:t>vsftpd</a:t>
            </a:r>
            <a:r>
              <a:rPr lang="en-US" sz="1800" dirty="0"/>
              <a:t> rpm package file.  (over)</a:t>
            </a:r>
          </a:p>
          <a:p>
            <a:pPr lvl="0"/>
            <a:r>
              <a:rPr lang="en-US" sz="1800" dirty="0"/>
              <a:t>Then  we have to inter into the /</a:t>
            </a:r>
            <a:r>
              <a:rPr lang="en-US" sz="1800" dirty="0" err="1"/>
              <a:t>var</a:t>
            </a:r>
            <a:r>
              <a:rPr lang="en-US" sz="1800" dirty="0"/>
              <a:t>/ftp/pub location  (over)</a:t>
            </a:r>
          </a:p>
          <a:p>
            <a:pPr lvl="1"/>
            <a:r>
              <a:rPr lang="en-US" sz="1400" dirty="0"/>
              <a:t>Here pub will create automatically when you are going to install above packages.   (over)</a:t>
            </a:r>
          </a:p>
          <a:p>
            <a:pPr lvl="0"/>
            <a:r>
              <a:rPr lang="en-US" sz="1800" dirty="0"/>
              <a:t>Then copy the all rpm  packages into pub folder  (over)</a:t>
            </a:r>
          </a:p>
          <a:p>
            <a:pPr lvl="0"/>
            <a:r>
              <a:rPr lang="en-US" sz="1800" dirty="0"/>
              <a:t>Then  we want to create one </a:t>
            </a:r>
            <a:r>
              <a:rPr lang="en-US" sz="1800" dirty="0" err="1"/>
              <a:t>repolist</a:t>
            </a:r>
            <a:r>
              <a:rPr lang="en-US" sz="1800" dirty="0"/>
              <a:t>  (by createrepo command)</a:t>
            </a:r>
          </a:p>
          <a:p>
            <a:pPr lvl="1"/>
            <a:r>
              <a:rPr lang="en-US" sz="1400" dirty="0"/>
              <a:t>That should be in the pub folder </a:t>
            </a:r>
          </a:p>
          <a:p>
            <a:pPr lvl="1"/>
            <a:r>
              <a:rPr lang="en-US" sz="1400" dirty="0"/>
              <a:t>Createrepo .      ( createrepo is a command  and  dot (.) is a current directory) now we are creating a repo file in pub folder along with all rpm packages.</a:t>
            </a:r>
          </a:p>
          <a:p>
            <a:pPr lvl="1"/>
            <a:r>
              <a:rPr lang="en-US" sz="1400" dirty="0"/>
              <a:t>First copy the files ( all rpm packages) to pub folder (its over)</a:t>
            </a:r>
          </a:p>
          <a:p>
            <a:pPr lvl="1"/>
            <a:r>
              <a:rPr lang="en-US" sz="1400" dirty="0"/>
              <a:t>Then we have to crate a repo file in pub folder ( that is under process)</a:t>
            </a:r>
          </a:p>
          <a:p>
            <a:pPr lvl="1"/>
            <a:r>
              <a:rPr lang="en-US" sz="1400" dirty="0"/>
              <a:t>That task over</a:t>
            </a:r>
          </a:p>
          <a:p>
            <a:endParaRPr lang="en-US" sz="1800" dirty="0"/>
          </a:p>
        </p:txBody>
      </p:sp>
    </p:spTree>
    <p:extLst>
      <p:ext uri="{BB962C8B-B14F-4D97-AF65-F5344CB8AC3E}">
        <p14:creationId xmlns:p14="http://schemas.microsoft.com/office/powerpoint/2010/main" val="2460589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52400" y="228600"/>
            <a:ext cx="8763000" cy="6400800"/>
          </a:xfrm>
        </p:spPr>
        <p:txBody>
          <a:bodyPr>
            <a:normAutofit fontScale="85000" lnSpcReduction="20000"/>
          </a:bodyPr>
          <a:lstStyle/>
          <a:p>
            <a:r>
              <a:rPr lang="en-US" dirty="0"/>
              <a:t>You can follow this way</a:t>
            </a:r>
          </a:p>
          <a:p>
            <a:r>
              <a:rPr lang="en-US" dirty="0"/>
              <a:t>Step :1 </a:t>
            </a:r>
            <a:r>
              <a:rPr lang="en-US" dirty="0">
                <a:sym typeface="Wingdings"/>
              </a:rPr>
              <a:t></a:t>
            </a:r>
            <a:r>
              <a:rPr lang="en-US" dirty="0"/>
              <a:t> rpm -</a:t>
            </a:r>
            <a:r>
              <a:rPr lang="en-US" dirty="0" err="1"/>
              <a:t>ivh</a:t>
            </a:r>
            <a:r>
              <a:rPr lang="en-US" dirty="0"/>
              <a:t> /media/RHEL_6.1\ x86_64\ Disc\ 1/Packages/deltarpm-3.5-0.5.20090913git.el6.x86_64.rpm</a:t>
            </a:r>
          </a:p>
          <a:p>
            <a:r>
              <a:rPr lang="en-US" dirty="0"/>
              <a:t>Step:2 </a:t>
            </a:r>
            <a:r>
              <a:rPr lang="en-US" dirty="0">
                <a:sym typeface="Wingdings"/>
              </a:rPr>
              <a:t></a:t>
            </a:r>
            <a:r>
              <a:rPr lang="en-US" dirty="0"/>
              <a:t> rpm -</a:t>
            </a:r>
            <a:r>
              <a:rPr lang="en-US" dirty="0" err="1"/>
              <a:t>ivh</a:t>
            </a:r>
            <a:r>
              <a:rPr lang="en-US" dirty="0"/>
              <a:t> /media/RHEL_6.1\ x86_64\ Disc\ 1/Packages/python-deltarpm-3.5-0.5.20090913git.el6.x86_64.rpm</a:t>
            </a:r>
          </a:p>
          <a:p>
            <a:r>
              <a:rPr lang="en-US" dirty="0"/>
              <a:t>Step3: </a:t>
            </a:r>
            <a:r>
              <a:rPr lang="en-US" dirty="0">
                <a:sym typeface="Wingdings"/>
              </a:rPr>
              <a:t></a:t>
            </a:r>
            <a:r>
              <a:rPr lang="en-US" dirty="0"/>
              <a:t> rpm -</a:t>
            </a:r>
            <a:r>
              <a:rPr lang="en-US" dirty="0" err="1"/>
              <a:t>ivh</a:t>
            </a:r>
            <a:r>
              <a:rPr lang="en-US" dirty="0"/>
              <a:t> /media/RHEL_6.1\ x86_64\ Disc\ 1/Packages/createrepo-0.9.8-4.el6.noarch.rpm</a:t>
            </a:r>
          </a:p>
          <a:p>
            <a:r>
              <a:rPr lang="en-US" dirty="0"/>
              <a:t>Step4: </a:t>
            </a:r>
            <a:r>
              <a:rPr lang="en-US" dirty="0">
                <a:sym typeface="Wingdings"/>
              </a:rPr>
              <a:t></a:t>
            </a:r>
            <a:r>
              <a:rPr lang="en-US" dirty="0"/>
              <a:t> rpm -</a:t>
            </a:r>
            <a:r>
              <a:rPr lang="en-US" dirty="0" err="1"/>
              <a:t>ivh</a:t>
            </a:r>
            <a:r>
              <a:rPr lang="en-US" dirty="0"/>
              <a:t> /media/RHEL_6.1\ x86_64\ Disc\ 1/Packages/vsftpd-2.2.2-6.el6_0.1.x86_64.rpm</a:t>
            </a:r>
          </a:p>
          <a:p>
            <a:r>
              <a:rPr lang="en-US" dirty="0"/>
              <a:t>Step 5:</a:t>
            </a:r>
            <a:r>
              <a:rPr lang="en-US" dirty="0">
                <a:sym typeface="Wingdings"/>
              </a:rPr>
              <a:t></a:t>
            </a:r>
            <a:r>
              <a:rPr lang="en-US" dirty="0"/>
              <a:t> cd /</a:t>
            </a:r>
            <a:r>
              <a:rPr lang="en-US" dirty="0" err="1"/>
              <a:t>var</a:t>
            </a:r>
            <a:r>
              <a:rPr lang="en-US" dirty="0"/>
              <a:t>/ftp/pub/</a:t>
            </a:r>
          </a:p>
          <a:p>
            <a:r>
              <a:rPr lang="en-US" dirty="0"/>
              <a:t>Step6: </a:t>
            </a:r>
            <a:r>
              <a:rPr lang="en-US" dirty="0">
                <a:sym typeface="Wingdings"/>
              </a:rPr>
              <a:t></a:t>
            </a:r>
            <a:r>
              <a:rPr lang="en-US" dirty="0"/>
              <a:t> </a:t>
            </a:r>
            <a:r>
              <a:rPr lang="en-US" dirty="0" err="1"/>
              <a:t>cp</a:t>
            </a:r>
            <a:r>
              <a:rPr lang="en-US" dirty="0"/>
              <a:t> -</a:t>
            </a:r>
            <a:r>
              <a:rPr lang="en-US" dirty="0" err="1"/>
              <a:t>rvfp</a:t>
            </a:r>
            <a:r>
              <a:rPr lang="en-US" dirty="0"/>
              <a:t> /media/RHEL_6.1\ x86_64\ Disc\ 1/* .		here dot means(.) Current Directory  that is pub </a:t>
            </a:r>
            <a:r>
              <a:rPr lang="en-US" dirty="0" err="1"/>
              <a:t>na</a:t>
            </a:r>
            <a:r>
              <a:rPr lang="en-US" dirty="0"/>
              <a:t> we can check by </a:t>
            </a:r>
            <a:r>
              <a:rPr lang="en-US" dirty="0" err="1"/>
              <a:t>pwd</a:t>
            </a:r>
            <a:r>
              <a:rPr lang="en-US" dirty="0"/>
              <a:t> command for current directory </a:t>
            </a:r>
          </a:p>
          <a:p>
            <a:r>
              <a:rPr lang="en-US" dirty="0"/>
              <a:t>							All files or all packages.</a:t>
            </a:r>
          </a:p>
          <a:p>
            <a:endParaRPr lang="en-US" dirty="0"/>
          </a:p>
        </p:txBody>
      </p:sp>
    </p:spTree>
    <p:extLst>
      <p:ext uri="{BB962C8B-B14F-4D97-AF65-F5344CB8AC3E}">
        <p14:creationId xmlns:p14="http://schemas.microsoft.com/office/powerpoint/2010/main" val="146942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r>
              <a:rPr lang="en-US" dirty="0"/>
              <a:t>Now we want to start </a:t>
            </a:r>
            <a:r>
              <a:rPr lang="en-US" dirty="0" err="1"/>
              <a:t>vsftpd</a:t>
            </a:r>
            <a:r>
              <a:rPr lang="en-US" dirty="0"/>
              <a:t> service </a:t>
            </a:r>
          </a:p>
          <a:p>
            <a:r>
              <a:rPr lang="en-US" dirty="0"/>
              <a:t> By command of service </a:t>
            </a:r>
            <a:r>
              <a:rPr lang="en-US" dirty="0" err="1"/>
              <a:t>vsftpd</a:t>
            </a:r>
            <a:r>
              <a:rPr lang="en-US" dirty="0"/>
              <a:t> start     or service </a:t>
            </a:r>
            <a:r>
              <a:rPr lang="en-US" dirty="0" err="1"/>
              <a:t>vsftpd</a:t>
            </a:r>
            <a:r>
              <a:rPr lang="en-US" dirty="0"/>
              <a:t> restart</a:t>
            </a:r>
          </a:p>
          <a:p>
            <a:r>
              <a:rPr lang="en-US" dirty="0"/>
              <a:t>Service </a:t>
            </a:r>
            <a:r>
              <a:rPr lang="en-US" dirty="0" err="1"/>
              <a:t>vsftpd</a:t>
            </a:r>
            <a:r>
              <a:rPr lang="en-US" dirty="0"/>
              <a:t> status    (this command gives us about status of </a:t>
            </a:r>
            <a:r>
              <a:rPr lang="en-US" dirty="0" err="1"/>
              <a:t>vsftpd</a:t>
            </a:r>
            <a:r>
              <a:rPr lang="en-US" dirty="0"/>
              <a:t>)</a:t>
            </a:r>
          </a:p>
          <a:p>
            <a:r>
              <a:rPr lang="en-US" dirty="0"/>
              <a:t>		</a:t>
            </a:r>
            <a:r>
              <a:rPr lang="en-US" dirty="0" err="1"/>
              <a:t>vsftpd</a:t>
            </a:r>
            <a:r>
              <a:rPr lang="en-US" dirty="0"/>
              <a:t> =     v    very       s     secure    f   file      t  transfer       p    protocol     d   demon </a:t>
            </a:r>
          </a:p>
          <a:p>
            <a:r>
              <a:rPr lang="en-US" dirty="0"/>
              <a:t>now we can do what you want  by yum ( any means you can install which software you want)</a:t>
            </a:r>
          </a:p>
          <a:p>
            <a:r>
              <a:rPr lang="en-US" dirty="0"/>
              <a:t>example:   yum install </a:t>
            </a:r>
            <a:r>
              <a:rPr lang="en-US" dirty="0" err="1"/>
              <a:t>mysql</a:t>
            </a:r>
            <a:r>
              <a:rPr lang="en-US" dirty="0"/>
              <a:t>*</a:t>
            </a:r>
          </a:p>
          <a:p>
            <a:r>
              <a:rPr lang="en-US" dirty="0"/>
              <a:t>yum install </a:t>
            </a:r>
            <a:r>
              <a:rPr lang="en-US" dirty="0" err="1"/>
              <a:t>httpd</a:t>
            </a:r>
            <a:r>
              <a:rPr lang="en-US" dirty="0"/>
              <a:t>*</a:t>
            </a:r>
          </a:p>
          <a:p>
            <a:r>
              <a:rPr lang="en-US" dirty="0"/>
              <a:t>yum </a:t>
            </a:r>
            <a:r>
              <a:rPr lang="en-US" dirty="0" err="1"/>
              <a:t>instll</a:t>
            </a:r>
            <a:r>
              <a:rPr lang="en-US" dirty="0"/>
              <a:t> </a:t>
            </a:r>
            <a:r>
              <a:rPr lang="en-US" dirty="0" err="1"/>
              <a:t>nfs</a:t>
            </a:r>
            <a:r>
              <a:rPr lang="en-US" dirty="0"/>
              <a:t>*  </a:t>
            </a:r>
          </a:p>
          <a:p>
            <a:r>
              <a:rPr lang="en-US" dirty="0"/>
              <a:t>and      </a:t>
            </a:r>
            <a:r>
              <a:rPr lang="en-US" dirty="0" err="1"/>
              <a:t>soo</a:t>
            </a:r>
            <a:r>
              <a:rPr lang="en-US" dirty="0"/>
              <a:t> …… on   ok</a:t>
            </a:r>
          </a:p>
          <a:p>
            <a:endParaRPr lang="en-US" dirty="0"/>
          </a:p>
        </p:txBody>
      </p:sp>
    </p:spTree>
    <p:extLst>
      <p:ext uri="{BB962C8B-B14F-4D97-AF65-F5344CB8AC3E}">
        <p14:creationId xmlns:p14="http://schemas.microsoft.com/office/powerpoint/2010/main" val="3257500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YUM</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Now we want setup </a:t>
            </a:r>
            <a:r>
              <a:rPr lang="en-US" dirty="0" err="1"/>
              <a:t>url</a:t>
            </a:r>
            <a:r>
              <a:rPr lang="en-US" dirty="0"/>
              <a:t> in </a:t>
            </a:r>
            <a:r>
              <a:rPr lang="en-US" dirty="0" err="1"/>
              <a:t>rhel-source.repo</a:t>
            </a:r>
            <a:r>
              <a:rPr lang="en-US" dirty="0"/>
              <a:t> (file)</a:t>
            </a:r>
          </a:p>
          <a:p>
            <a:pPr lvl="1"/>
            <a:r>
              <a:rPr lang="en-US" dirty="0"/>
              <a:t>First enter into the  </a:t>
            </a:r>
            <a:r>
              <a:rPr lang="en-US" dirty="0" err="1"/>
              <a:t>yum.repos.d</a:t>
            </a:r>
            <a:r>
              <a:rPr lang="en-US" dirty="0"/>
              <a:t> folder</a:t>
            </a:r>
          </a:p>
          <a:p>
            <a:pPr lvl="2"/>
            <a:r>
              <a:rPr lang="en-US" dirty="0"/>
              <a:t>Cd /</a:t>
            </a:r>
            <a:r>
              <a:rPr lang="en-US" dirty="0" err="1"/>
              <a:t>etc</a:t>
            </a:r>
            <a:r>
              <a:rPr lang="en-US" dirty="0"/>
              <a:t>/</a:t>
            </a:r>
            <a:r>
              <a:rPr lang="en-US" dirty="0" err="1"/>
              <a:t>yum.repos.d</a:t>
            </a:r>
            <a:endParaRPr lang="en-US" dirty="0"/>
          </a:p>
          <a:p>
            <a:pPr lvl="2"/>
            <a:r>
              <a:rPr lang="en-US" dirty="0"/>
              <a:t>Vi </a:t>
            </a:r>
            <a:r>
              <a:rPr lang="en-US" dirty="0" err="1"/>
              <a:t>rhel-source.repo</a:t>
            </a:r>
            <a:r>
              <a:rPr lang="en-US" dirty="0"/>
              <a:t>   (press enter)</a:t>
            </a:r>
          </a:p>
          <a:p>
            <a:pPr lvl="1"/>
            <a:r>
              <a:rPr lang="en-US" dirty="0"/>
              <a:t>Then find the </a:t>
            </a:r>
            <a:r>
              <a:rPr lang="en-US" dirty="0" err="1"/>
              <a:t>ip</a:t>
            </a:r>
            <a:r>
              <a:rPr lang="en-US" dirty="0"/>
              <a:t> address in your current system (</a:t>
            </a:r>
            <a:r>
              <a:rPr lang="en-US" dirty="0" err="1"/>
              <a:t>os</a:t>
            </a:r>
            <a:r>
              <a:rPr lang="en-US" dirty="0"/>
              <a:t>)</a:t>
            </a:r>
          </a:p>
          <a:p>
            <a:pPr lvl="2"/>
            <a:r>
              <a:rPr lang="en-US" dirty="0"/>
              <a:t>By command of </a:t>
            </a:r>
            <a:r>
              <a:rPr lang="en-US" dirty="0" err="1"/>
              <a:t>ifconfig</a:t>
            </a:r>
            <a:r>
              <a:rPr lang="en-US" dirty="0"/>
              <a:t>  </a:t>
            </a:r>
          </a:p>
          <a:p>
            <a:pPr lvl="2"/>
            <a:r>
              <a:rPr lang="en-US" dirty="0"/>
              <a:t> Your present system </a:t>
            </a:r>
            <a:r>
              <a:rPr lang="en-US" dirty="0" err="1"/>
              <a:t>ip</a:t>
            </a:r>
            <a:r>
              <a:rPr lang="en-US" dirty="0"/>
              <a:t> is 192.168.182.128</a:t>
            </a:r>
          </a:p>
          <a:p>
            <a:pPr lvl="1"/>
            <a:r>
              <a:rPr lang="en-US" dirty="0"/>
              <a:t>Now again please enter  into the  </a:t>
            </a:r>
            <a:r>
              <a:rPr lang="en-US" dirty="0" err="1"/>
              <a:t>rhel-source.repo</a:t>
            </a:r>
            <a:r>
              <a:rPr lang="en-US" dirty="0"/>
              <a:t> (file)</a:t>
            </a:r>
          </a:p>
          <a:p>
            <a:pPr lvl="1"/>
            <a:r>
              <a:rPr lang="en-US" dirty="0"/>
              <a:t>Just now we set it up the base </a:t>
            </a:r>
            <a:r>
              <a:rPr lang="en-US" dirty="0" err="1"/>
              <a:t>url</a:t>
            </a:r>
            <a:r>
              <a:rPr lang="en-US" dirty="0"/>
              <a:t> path  (for public share )</a:t>
            </a:r>
          </a:p>
          <a:p>
            <a:pPr lvl="0"/>
            <a:r>
              <a:rPr lang="en-US" dirty="0"/>
              <a:t>Now we want set off all firewalls   </a:t>
            </a:r>
          </a:p>
          <a:p>
            <a:pPr lvl="1"/>
            <a:r>
              <a:rPr lang="en-US" dirty="0"/>
              <a:t>That we can do by command  </a:t>
            </a:r>
            <a:r>
              <a:rPr lang="en-US" dirty="0" err="1"/>
              <a:t>chkconfig</a:t>
            </a:r>
            <a:r>
              <a:rPr lang="en-US" dirty="0"/>
              <a:t> </a:t>
            </a:r>
            <a:r>
              <a:rPr lang="en-US" dirty="0" err="1"/>
              <a:t>iptables</a:t>
            </a:r>
            <a:r>
              <a:rPr lang="en-US" dirty="0"/>
              <a:t> off  or </a:t>
            </a:r>
            <a:r>
              <a:rPr lang="en-US" dirty="0" err="1"/>
              <a:t>iptables</a:t>
            </a:r>
            <a:r>
              <a:rPr lang="en-US" dirty="0"/>
              <a:t> –F</a:t>
            </a:r>
          </a:p>
          <a:p>
            <a:pPr lvl="2"/>
            <a:r>
              <a:rPr lang="en-US" dirty="0"/>
              <a:t>If you do with </a:t>
            </a:r>
            <a:r>
              <a:rPr lang="en-US" dirty="0" err="1"/>
              <a:t>iptables</a:t>
            </a:r>
            <a:r>
              <a:rPr lang="en-US" dirty="0"/>
              <a:t>  you have to do one more step that is </a:t>
            </a:r>
          </a:p>
          <a:p>
            <a:pPr lvl="3"/>
            <a:r>
              <a:rPr lang="en-US" dirty="0"/>
              <a:t>Service </a:t>
            </a:r>
            <a:r>
              <a:rPr lang="en-US" dirty="0" err="1"/>
              <a:t>iptables</a:t>
            </a:r>
            <a:r>
              <a:rPr lang="en-US" dirty="0"/>
              <a:t> save</a:t>
            </a:r>
          </a:p>
          <a:p>
            <a:pPr lvl="3"/>
            <a:r>
              <a:rPr lang="en-US" dirty="0"/>
              <a:t>The n you can see one ok message ( that is success message)</a:t>
            </a:r>
          </a:p>
          <a:p>
            <a:endParaRPr lang="en-US" dirty="0"/>
          </a:p>
        </p:txBody>
      </p:sp>
    </p:spTree>
    <p:extLst>
      <p:ext uri="{BB962C8B-B14F-4D97-AF65-F5344CB8AC3E}">
        <p14:creationId xmlns:p14="http://schemas.microsoft.com/office/powerpoint/2010/main" val="226304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1719</Words>
  <Application>Microsoft Office PowerPoint</Application>
  <PresentationFormat>On-screen Show (4:3)</PresentationFormat>
  <Paragraphs>235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Linux Server Admin.</vt:lpstr>
      <vt:lpstr>YUM ARCHITECTURE</vt:lpstr>
      <vt:lpstr>YUM WORKING PROCESS</vt:lpstr>
      <vt:lpstr>PowerPoint Presentation</vt:lpstr>
      <vt:lpstr>RPM vs YUM</vt:lpstr>
      <vt:lpstr>INSTALLATION OF YUM</vt:lpstr>
      <vt:lpstr>PowerPoint Presentation</vt:lpstr>
      <vt:lpstr>PowerPoint Presentation</vt:lpstr>
      <vt:lpstr>INSTALLATION OF YUM</vt:lpstr>
      <vt:lpstr>INSTALLATION OF YUM</vt:lpstr>
      <vt:lpstr>INSTALLATION OF YUM</vt:lpstr>
      <vt:lpstr>PowerPoint Presentation</vt:lpstr>
      <vt:lpstr>PowerPoint Presentation</vt:lpstr>
      <vt:lpstr>PowerPoint Presentation</vt:lpstr>
      <vt:lpstr>PowerPoint Presentation</vt:lpstr>
      <vt:lpstr>YUM Server Info </vt:lpstr>
      <vt:lpstr>Steps to create YUM Server </vt:lpstr>
      <vt:lpstr>PowerPoint Presentation</vt:lpstr>
      <vt:lpstr>PowerPoint Presentation</vt:lpstr>
      <vt:lpstr>NFS SERVER </vt:lpstr>
      <vt:lpstr>PowerPoint Presentation</vt:lpstr>
      <vt:lpstr>Advantages </vt:lpstr>
      <vt:lpstr>Disadvantages</vt:lpstr>
      <vt:lpstr>PowerPoint Presentation</vt:lpstr>
      <vt:lpstr>Steps for NFS Configuration </vt:lpstr>
      <vt:lpstr>PowerPoint Presentation</vt:lpstr>
      <vt:lpstr>no_root_squash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Server Admin.</dc:title>
  <dc:creator>pc</dc:creator>
  <cp:lastModifiedBy>Jai</cp:lastModifiedBy>
  <cp:revision>23</cp:revision>
  <dcterms:created xsi:type="dcterms:W3CDTF">2006-08-16T00:00:00Z</dcterms:created>
  <dcterms:modified xsi:type="dcterms:W3CDTF">2016-11-02T05:47:46Z</dcterms:modified>
</cp:coreProperties>
</file>