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notesSlides/notesSlide6.xml" ContentType="application/vnd.openxmlformats-officedocument.presentationml.notesSlide+xml"/>
  <Override PartName="/ppt/charts/chart7.xml" ContentType="application/vnd.openxmlformats-officedocument.drawingml.chart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notesSlides/notesSlide8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9.xml" ContentType="application/vnd.openxmlformats-officedocument.presentationml.notesSlide+xml"/>
  <Override PartName="/ppt/charts/chart11.xml" ContentType="application/vnd.openxmlformats-officedocument.drawingml.chart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food%20servey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food%20servey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food%20servey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food%20servey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food%20servey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food%20servey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food%20servey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food%20servey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food%20servey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food%20servey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food%20servey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food%20serve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[food servey.xlsx]Sheet2!PivotTable1</c:name>
    <c:fmtId val="9"/>
  </c:pivotSource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 smtClean="0">
                <a:effectLst/>
              </a:rPr>
              <a:t>1 . What type of food  mostly taken in breakfast during </a:t>
            </a:r>
            <a:r>
              <a:rPr lang="en-US" sz="3200" dirty="0" err="1" smtClean="0">
                <a:effectLst/>
              </a:rPr>
              <a:t>Covid</a:t>
            </a:r>
            <a:r>
              <a:rPr lang="en-US" sz="3200" dirty="0" smtClean="0">
                <a:effectLst/>
              </a:rPr>
              <a:t> - 19 Pandemic.</a:t>
            </a:r>
            <a:endParaRPr lang="en-US" sz="3600" dirty="0" smtClean="0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TOTAL</a:t>
            </a:r>
            <a:r>
              <a:rPr lang="en-US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– 42	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Sheet2!$A$4:$A$9</c:f>
              <c:strCache>
                <c:ptCount val="5"/>
                <c:pt idx="0">
                  <c:v>Any breakfast</c:v>
                </c:pt>
                <c:pt idx="1">
                  <c:v>Oats , MIlk</c:v>
                </c:pt>
                <c:pt idx="2">
                  <c:v>Rice</c:v>
                </c:pt>
                <c:pt idx="3">
                  <c:v>Rooties</c:v>
                </c:pt>
                <c:pt idx="4">
                  <c:v>Salads and Spourts</c:v>
                </c:pt>
              </c:strCache>
            </c:strRef>
          </c:cat>
          <c:val>
            <c:numRef>
              <c:f>Sheet2!$B$4:$B$9</c:f>
              <c:numCache>
                <c:formatCode>General</c:formatCode>
                <c:ptCount val="5"/>
                <c:pt idx="0">
                  <c:v>1</c:v>
                </c:pt>
                <c:pt idx="1">
                  <c:v>14</c:v>
                </c:pt>
                <c:pt idx="2">
                  <c:v>3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6759552"/>
        <c:axId val="136831744"/>
        <c:axId val="0"/>
      </c:bar3DChart>
      <c:catAx>
        <c:axId val="136759552"/>
        <c:scaling>
          <c:orientation val="minMax"/>
        </c:scaling>
        <c:delete val="0"/>
        <c:axPos val="b"/>
        <c:majorTickMark val="out"/>
        <c:minorTickMark val="none"/>
        <c:tickLblPos val="nextTo"/>
        <c:crossAx val="136831744"/>
        <c:crosses val="autoZero"/>
        <c:auto val="1"/>
        <c:lblAlgn val="ctr"/>
        <c:lblOffset val="100"/>
        <c:noMultiLvlLbl val="0"/>
      </c:catAx>
      <c:valAx>
        <c:axId val="136831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67595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[food servey.xlsx]Sheet11!PivotTable10</c:name>
    <c:fmtId val="3"/>
  </c:pivotSource>
  <c:chart>
    <c:autoTitleDeleted val="1"/>
    <c:pivotFmts>
      <c:pivotFmt>
        <c:idx val="0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</c:pivotFmts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Sheet11!$B$3</c:f>
              <c:strCache>
                <c:ptCount val="1"/>
                <c:pt idx="0">
                  <c:v>Total</c:v>
                </c:pt>
              </c:strCache>
            </c:strRef>
          </c:tx>
          <c:explosion val="25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Sheet11!$A$4:$A$7</c:f>
              <c:strCache>
                <c:ptCount val="3"/>
                <c:pt idx="0">
                  <c:v>Not Applicable</c:v>
                </c:pt>
                <c:pt idx="1">
                  <c:v>Still in quarantine</c:v>
                </c:pt>
                <c:pt idx="2">
                  <c:v>Yes</c:v>
                </c:pt>
              </c:strCache>
            </c:strRef>
          </c:cat>
          <c:val>
            <c:numRef>
              <c:f>Sheet11!$B$4:$B$7</c:f>
              <c:numCache>
                <c:formatCode>General</c:formatCode>
                <c:ptCount val="3"/>
                <c:pt idx="0">
                  <c:v>27</c:v>
                </c:pt>
                <c:pt idx="1">
                  <c:v>3</c:v>
                </c:pt>
                <c:pt idx="2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2400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[food servey.xlsx]Sheet15!PivotTable14</c:name>
    <c:fmtId val="3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Sheet15!$B$3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3.0864197530864196E-3"/>
                  <c:y val="-0.322693756002866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3.0864197530863632E-3"/>
                  <c:y val="-0.3816204418816503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Sheet15!$A$4:$A$7</c:f>
              <c:strCache>
                <c:ptCount val="3"/>
                <c:pt idx="0">
                  <c:v>No</c:v>
                </c:pt>
                <c:pt idx="1">
                  <c:v>YES</c:v>
                </c:pt>
                <c:pt idx="2">
                  <c:v>(blank)</c:v>
                </c:pt>
              </c:strCache>
            </c:strRef>
          </c:cat>
          <c:val>
            <c:numRef>
              <c:f>Sheet15!$B$4:$B$7</c:f>
              <c:numCache>
                <c:formatCode>General</c:formatCode>
                <c:ptCount val="3"/>
                <c:pt idx="0">
                  <c:v>16</c:v>
                </c:pt>
                <c:pt idx="1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225293056"/>
        <c:axId val="225294592"/>
      </c:barChart>
      <c:catAx>
        <c:axId val="225293056"/>
        <c:scaling>
          <c:orientation val="minMax"/>
        </c:scaling>
        <c:delete val="0"/>
        <c:axPos val="b"/>
        <c:majorTickMark val="none"/>
        <c:minorTickMark val="none"/>
        <c:tickLblPos val="nextTo"/>
        <c:crossAx val="225294592"/>
        <c:crosses val="autoZero"/>
        <c:auto val="1"/>
        <c:lblAlgn val="ctr"/>
        <c:lblOffset val="100"/>
        <c:noMultiLvlLbl val="0"/>
      </c:catAx>
      <c:valAx>
        <c:axId val="22529459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2529305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servey.xlsx]Sheet18!PivotTable17</c:name>
    <c:fmtId val="3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Sheet18!$B$3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Sheet18!$A$4:$A$25</c:f>
              <c:strCache>
                <c:ptCount val="2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30</c:v>
                </c:pt>
                <c:pt idx="8">
                  <c:v>32</c:v>
                </c:pt>
                <c:pt idx="9">
                  <c:v>33</c:v>
                </c:pt>
                <c:pt idx="10">
                  <c:v>34</c:v>
                </c:pt>
                <c:pt idx="11">
                  <c:v>35</c:v>
                </c:pt>
                <c:pt idx="12">
                  <c:v>36</c:v>
                </c:pt>
                <c:pt idx="13">
                  <c:v>38</c:v>
                </c:pt>
                <c:pt idx="14">
                  <c:v>39</c:v>
                </c:pt>
                <c:pt idx="15">
                  <c:v>42</c:v>
                </c:pt>
                <c:pt idx="16">
                  <c:v>43</c:v>
                </c:pt>
                <c:pt idx="17">
                  <c:v>44</c:v>
                </c:pt>
                <c:pt idx="18">
                  <c:v>45</c:v>
                </c:pt>
                <c:pt idx="19">
                  <c:v>46</c:v>
                </c:pt>
                <c:pt idx="20">
                  <c:v>Below 18</c:v>
                </c:pt>
              </c:strCache>
            </c:strRef>
          </c:cat>
          <c:val>
            <c:numRef>
              <c:f>Sheet18!$B$4:$B$25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5</c:v>
                </c:pt>
                <c:pt idx="11">
                  <c:v>3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8480128"/>
        <c:axId val="248481664"/>
      </c:barChart>
      <c:catAx>
        <c:axId val="248480128"/>
        <c:scaling>
          <c:orientation val="minMax"/>
        </c:scaling>
        <c:delete val="0"/>
        <c:axPos val="b"/>
        <c:majorTickMark val="out"/>
        <c:minorTickMark val="none"/>
        <c:tickLblPos val="nextTo"/>
        <c:crossAx val="248481664"/>
        <c:crosses val="autoZero"/>
        <c:auto val="1"/>
        <c:lblAlgn val="ctr"/>
        <c:lblOffset val="100"/>
        <c:noMultiLvlLbl val="0"/>
      </c:catAx>
      <c:valAx>
        <c:axId val="248481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8480128"/>
        <c:crosses val="autoZero"/>
        <c:crossBetween val="between"/>
      </c:valAx>
    </c:plotArea>
    <c:plotVisOnly val="1"/>
    <c:dispBlanksAs val="zero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[food servey.xlsx]Sheet1!PivotTable1</c:name>
    <c:fmtId val="5"/>
  </c:pivotSource>
  <c:chart>
    <c:title>
      <c:tx>
        <c:rich>
          <a:bodyPr/>
          <a:lstStyle/>
          <a:p>
            <a:pPr>
              <a:defRPr/>
            </a:pPr>
            <a:r>
              <a:rPr lang="en-US" sz="3600" dirty="0"/>
              <a:t>2 . What type of food mostly taken in Lunch during </a:t>
            </a:r>
            <a:r>
              <a:rPr lang="en-US" sz="3600" dirty="0" err="1"/>
              <a:t>Covid</a:t>
            </a:r>
            <a:r>
              <a:rPr lang="en-US" sz="3600" dirty="0"/>
              <a:t>  19 </a:t>
            </a:r>
          </a:p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Total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42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</c:pivotFmts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Sheet1!$A$4:$A$7</c:f>
              <c:strCache>
                <c:ptCount val="3"/>
                <c:pt idx="0">
                  <c:v>Both</c:v>
                </c:pt>
                <c:pt idx="1">
                  <c:v>Non Veg</c:v>
                </c:pt>
                <c:pt idx="2">
                  <c:v>Vegetables</c:v>
                </c:pt>
              </c:strCache>
            </c:strRef>
          </c:cat>
          <c:val>
            <c:numRef>
              <c:f>Sheet1!$B$4:$B$7</c:f>
              <c:numCache>
                <c:formatCode>General</c:formatCode>
                <c:ptCount val="3"/>
                <c:pt idx="0">
                  <c:v>12</c:v>
                </c:pt>
                <c:pt idx="1">
                  <c:v>7</c:v>
                </c:pt>
                <c:pt idx="2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6720256"/>
        <c:axId val="159302400"/>
        <c:axId val="0"/>
      </c:bar3DChart>
      <c:catAx>
        <c:axId val="146720256"/>
        <c:scaling>
          <c:orientation val="minMax"/>
        </c:scaling>
        <c:delete val="0"/>
        <c:axPos val="b"/>
        <c:majorTickMark val="out"/>
        <c:minorTickMark val="none"/>
        <c:tickLblPos val="nextTo"/>
        <c:crossAx val="159302400"/>
        <c:crosses val="autoZero"/>
        <c:auto val="1"/>
        <c:lblAlgn val="ctr"/>
        <c:lblOffset val="100"/>
        <c:noMultiLvlLbl val="0"/>
      </c:catAx>
      <c:valAx>
        <c:axId val="1593024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67202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ivotFmts>
      <c:pivotFmt>
        <c:idx val="0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"/>
        <c:dLbl>
          <c:idx val="0"/>
          <c:layout>
            <c:manualLayout>
              <c:x val="5.5555555555555558E-3"/>
              <c:y val="0.18055555555555555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"/>
        <c:dLbl>
          <c:idx val="0"/>
          <c:layout>
            <c:manualLayout>
              <c:x val="8.3333333333332829E-3"/>
              <c:y val="0.1064814814814814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"/>
        <c:dLbl>
          <c:idx val="0"/>
          <c:layout>
            <c:manualLayout>
              <c:x val="1.6666666666666666E-2"/>
              <c:y val="0.17592592592592593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"/>
        <c:dLbl>
          <c:idx val="0"/>
          <c:layout>
            <c:manualLayout>
              <c:x val="1.6666666666666666E-2"/>
              <c:y val="0.17592592592592593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6"/>
        <c:dLbl>
          <c:idx val="0"/>
          <c:layout>
            <c:manualLayout>
              <c:x val="8.3333333333332829E-3"/>
              <c:y val="0.1064814814814814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7"/>
        <c:dLbl>
          <c:idx val="0"/>
          <c:layout>
            <c:manualLayout>
              <c:x val="5.5555555555555558E-3"/>
              <c:y val="0.18055555555555555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9"/>
        <c:dLbl>
          <c:idx val="0"/>
          <c:layout>
            <c:manualLayout>
              <c:x val="1.6666666666666666E-2"/>
              <c:y val="0.17592592592592593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"/>
        <c:dLbl>
          <c:idx val="0"/>
          <c:layout>
            <c:manualLayout>
              <c:x val="8.3333333333332829E-3"/>
              <c:y val="0.1064814814814814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1"/>
        <c:dLbl>
          <c:idx val="0"/>
          <c:layout>
            <c:manualLayout>
              <c:x val="5.5555555555555558E-3"/>
              <c:y val="0.18055555555555555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Total</c:v>
          </c:tx>
          <c:invertIfNegative val="0"/>
          <c:dLbls>
            <c:dLbl>
              <c:idx val="0"/>
              <c:layout>
                <c:manualLayout>
                  <c:x val="1.6666666666666666E-2"/>
                  <c:y val="0.1759259259259259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8.3333333333332829E-3"/>
                  <c:y val="0.10648148148148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5.5555555555555558E-3"/>
                  <c:y val="0.180555555555555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3"/>
              <c:pt idx="0">
                <c:v>Less Spicy Food</c:v>
              </c:pt>
              <c:pt idx="1">
                <c:v>Mostly Spicy</c:v>
              </c:pt>
              <c:pt idx="2">
                <c:v>Normal Spicy Food</c:v>
              </c:pt>
            </c:strLit>
          </c:cat>
          <c:val>
            <c:numLit>
              <c:formatCode>General</c:formatCode>
              <c:ptCount val="3"/>
              <c:pt idx="0">
                <c:v>14</c:v>
              </c:pt>
              <c:pt idx="1">
                <c:v>13</c:v>
              </c:pt>
              <c:pt idx="2">
                <c:v>15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0937856"/>
        <c:axId val="161162368"/>
        <c:axId val="0"/>
      </c:bar3DChart>
      <c:catAx>
        <c:axId val="160937856"/>
        <c:scaling>
          <c:orientation val="minMax"/>
        </c:scaling>
        <c:delete val="0"/>
        <c:axPos val="b"/>
        <c:majorTickMark val="out"/>
        <c:minorTickMark val="none"/>
        <c:tickLblPos val="nextTo"/>
        <c:crossAx val="161162368"/>
        <c:crosses val="autoZero"/>
        <c:auto val="1"/>
        <c:lblAlgn val="ctr"/>
        <c:lblOffset val="100"/>
        <c:noMultiLvlLbl val="0"/>
      </c:catAx>
      <c:valAx>
        <c:axId val="1611623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09378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[food servey.xlsx]Sheet5!PivotTable4</c:name>
    <c:fmtId val="7"/>
  </c:pivotSource>
  <c:chart>
    <c:autoTitleDeleted val="1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"/>
        <c:dLbl>
          <c:idx val="0"/>
          <c:layout>
            <c:manualLayout>
              <c:x val="5.5555555555555809E-3"/>
              <c:y val="0.1388888888888889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"/>
        <c:dLbl>
          <c:idx val="0"/>
          <c:layout>
            <c:manualLayout>
              <c:x val="0"/>
              <c:y val="0.10648148148148148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"/>
        <c:dLbl>
          <c:idx val="0"/>
          <c:layout>
            <c:manualLayout>
              <c:x val="5.5555555555555558E-3"/>
              <c:y val="9.7222222222222224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"/>
        <c:dLbl>
          <c:idx val="0"/>
          <c:layout>
            <c:manualLayout>
              <c:x val="8.3333333333333332E-3"/>
              <c:y val="4.6296296296296294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6"/>
        <c:dLbl>
          <c:idx val="0"/>
          <c:layout>
            <c:manualLayout>
              <c:x val="5.5555555555555809E-3"/>
              <c:y val="0.1388888888888889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7"/>
        <c:dLbl>
          <c:idx val="0"/>
          <c:layout>
            <c:manualLayout>
              <c:x val="0"/>
              <c:y val="0.10648148148148148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"/>
        <c:dLbl>
          <c:idx val="0"/>
          <c:layout>
            <c:manualLayout>
              <c:x val="5.5555555555555558E-3"/>
              <c:y val="9.7222222222222224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9"/>
        <c:dLbl>
          <c:idx val="0"/>
          <c:layout>
            <c:manualLayout>
              <c:x val="8.3333333333333332E-3"/>
              <c:y val="4.6296296296296294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1"/>
        <c:dLbl>
          <c:idx val="0"/>
          <c:layout>
            <c:manualLayout>
              <c:x val="5.5555555555555809E-3"/>
              <c:y val="0.1388888888888889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2"/>
        <c:dLbl>
          <c:idx val="0"/>
          <c:layout>
            <c:manualLayout>
              <c:x val="0"/>
              <c:y val="0.10648148148148148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3"/>
        <c:dLbl>
          <c:idx val="0"/>
          <c:layout>
            <c:manualLayout>
              <c:x val="5.5555555555555558E-3"/>
              <c:y val="9.7222222222222224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4"/>
        <c:dLbl>
          <c:idx val="0"/>
          <c:layout>
            <c:manualLayout>
              <c:x val="8.3333333333333332E-3"/>
              <c:y val="4.6296296296296294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5.5555555555555809E-3"/>
                  <c:y val="0.138888888888888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"/>
                  <c:y val="0.1064814814814814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5.5555555555555558E-3"/>
                  <c:y val="9.72222222222222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8.3333333333333332E-3"/>
                  <c:y val="4.62962962962962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Sheet5!$A$2:$A$6</c:f>
              <c:strCache>
                <c:ptCount val="4"/>
                <c:pt idx="0">
                  <c:v>All the above</c:v>
                </c:pt>
                <c:pt idx="1">
                  <c:v>Leaf vegetables</c:v>
                </c:pt>
                <c:pt idx="2">
                  <c:v>Potatos, Beans ,Tomatos,Cabbage ,Cauliflower</c:v>
                </c:pt>
                <c:pt idx="3">
                  <c:v>Tamoto, Onion</c:v>
                </c:pt>
              </c:strCache>
            </c:strRef>
          </c:cat>
          <c:val>
            <c:numRef>
              <c:f>Sheet5!$B$2:$B$6</c:f>
              <c:numCache>
                <c:formatCode>General</c:formatCode>
                <c:ptCount val="4"/>
                <c:pt idx="0">
                  <c:v>19</c:v>
                </c:pt>
                <c:pt idx="1">
                  <c:v>13</c:v>
                </c:pt>
                <c:pt idx="2">
                  <c:v>9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1464320"/>
        <c:axId val="163144832"/>
        <c:axId val="0"/>
      </c:bar3DChart>
      <c:catAx>
        <c:axId val="161464320"/>
        <c:scaling>
          <c:orientation val="minMax"/>
        </c:scaling>
        <c:delete val="0"/>
        <c:axPos val="b"/>
        <c:majorTickMark val="out"/>
        <c:minorTickMark val="none"/>
        <c:tickLblPos val="nextTo"/>
        <c:crossAx val="163144832"/>
        <c:crosses val="autoZero"/>
        <c:auto val="1"/>
        <c:lblAlgn val="ctr"/>
        <c:lblOffset val="100"/>
        <c:noMultiLvlLbl val="0"/>
      </c:catAx>
      <c:valAx>
        <c:axId val="1631448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14643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ivotFmts>
      <c:pivotFmt>
        <c:idx val="0"/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v>Total</c:v>
          </c:tx>
          <c:invertIfNegative val="0"/>
          <c:dLbls>
            <c:dLbl>
              <c:idx val="0"/>
              <c:layout>
                <c:manualLayout>
                  <c:x val="3.0864197530864196E-3"/>
                  <c:y val="7.8568914505045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1.2345679012345678E-2"/>
                  <c:y val="0.1880041882799307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4.6296296296296294E-3"/>
                  <c:y val="0.115047339096674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3"/>
              <c:pt idx="0">
                <c:v>Meat with Eggs</c:v>
              </c:pt>
              <c:pt idx="1">
                <c:v>Meat with Leaf Vegetables / Vegetables</c:v>
              </c:pt>
              <c:pt idx="2">
                <c:v>Vegetables</c:v>
              </c:pt>
            </c:strLit>
          </c:cat>
          <c:val>
            <c:numLit>
              <c:formatCode>General</c:formatCode>
              <c:ptCount val="3"/>
              <c:pt idx="0">
                <c:v>7</c:v>
              </c:pt>
              <c:pt idx="1">
                <c:v>26</c:v>
              </c:pt>
              <c:pt idx="2">
                <c:v>9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2788096"/>
        <c:axId val="182790016"/>
        <c:axId val="56116992"/>
      </c:bar3DChart>
      <c:catAx>
        <c:axId val="182788096"/>
        <c:scaling>
          <c:orientation val="minMax"/>
        </c:scaling>
        <c:delete val="0"/>
        <c:axPos val="b"/>
        <c:majorTickMark val="out"/>
        <c:minorTickMark val="none"/>
        <c:tickLblPos val="nextTo"/>
        <c:crossAx val="182790016"/>
        <c:crosses val="autoZero"/>
        <c:auto val="1"/>
        <c:lblAlgn val="ctr"/>
        <c:lblOffset val="100"/>
        <c:noMultiLvlLbl val="0"/>
      </c:catAx>
      <c:valAx>
        <c:axId val="1827900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2788096"/>
        <c:crosses val="autoZero"/>
        <c:crossBetween val="between"/>
      </c:valAx>
      <c:serAx>
        <c:axId val="56116992"/>
        <c:scaling>
          <c:orientation val="minMax"/>
        </c:scaling>
        <c:delete val="0"/>
        <c:axPos val="b"/>
        <c:majorTickMark val="out"/>
        <c:minorTickMark val="none"/>
        <c:tickLblPos val="nextTo"/>
        <c:crossAx val="182790016"/>
        <c:crosses val="autoZero"/>
      </c:ser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extLst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[food servey.xlsx]Sheet7!PivotTable6</c:name>
    <c:fmtId val="3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Sheet7!$A$2:$A$5</c:f>
              <c:strCache>
                <c:ptCount val="3"/>
                <c:pt idx="0">
                  <c:v>Maybe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Sheet7!$B$2:$B$5</c:f>
              <c:numCache>
                <c:formatCode>General</c:formatCode>
                <c:ptCount val="3"/>
                <c:pt idx="0">
                  <c:v>15</c:v>
                </c:pt>
                <c:pt idx="1">
                  <c:v>11</c:v>
                </c:pt>
                <c:pt idx="2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5752960"/>
        <c:axId val="206475648"/>
      </c:barChart>
      <c:catAx>
        <c:axId val="205752960"/>
        <c:scaling>
          <c:orientation val="minMax"/>
        </c:scaling>
        <c:delete val="0"/>
        <c:axPos val="b"/>
        <c:majorTickMark val="out"/>
        <c:minorTickMark val="none"/>
        <c:tickLblPos val="nextTo"/>
        <c:crossAx val="206475648"/>
        <c:crosses val="autoZero"/>
        <c:auto val="1"/>
        <c:lblAlgn val="ctr"/>
        <c:lblOffset val="100"/>
        <c:noMultiLvlLbl val="0"/>
      </c:catAx>
      <c:valAx>
        <c:axId val="2064756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57529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[food servey.xlsx]Sheet8!PivotTable7</c:name>
    <c:fmtId val="3"/>
  </c:pivotSource>
  <c:chart>
    <c:title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Sheet8!$A$4:$A$7</c:f>
              <c:strCache>
                <c:ptCount val="3"/>
                <c:pt idx="0">
                  <c:v>Maybe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Sheet8!$B$4:$B$7</c:f>
              <c:numCache>
                <c:formatCode>General</c:formatCode>
                <c:ptCount val="3"/>
                <c:pt idx="0">
                  <c:v>12</c:v>
                </c:pt>
                <c:pt idx="1">
                  <c:v>14</c:v>
                </c:pt>
                <c:pt idx="2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88512"/>
        <c:axId val="212287872"/>
      </c:barChart>
      <c:catAx>
        <c:axId val="209488512"/>
        <c:scaling>
          <c:orientation val="minMax"/>
        </c:scaling>
        <c:delete val="0"/>
        <c:axPos val="b"/>
        <c:majorTickMark val="out"/>
        <c:minorTickMark val="none"/>
        <c:tickLblPos val="nextTo"/>
        <c:crossAx val="212287872"/>
        <c:crosses val="autoZero"/>
        <c:auto val="1"/>
        <c:lblAlgn val="ctr"/>
        <c:lblOffset val="100"/>
        <c:noMultiLvlLbl val="0"/>
      </c:catAx>
      <c:valAx>
        <c:axId val="212287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4885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[food servey.xlsx]Sheet9!PivotTable8</c:name>
    <c:fmtId val="3"/>
  </c:pivotSource>
  <c:chart>
    <c:autoTitleDeleted val="1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Sheet9!$B$3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Sheet9!$A$4:$A$7</c:f>
              <c:strCache>
                <c:ptCount val="3"/>
                <c:pt idx="0">
                  <c:v>May be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Sheet9!$B$4:$B$7</c:f>
              <c:numCache>
                <c:formatCode>General</c:formatCode>
                <c:ptCount val="3"/>
                <c:pt idx="0">
                  <c:v>10</c:v>
                </c:pt>
                <c:pt idx="1">
                  <c:v>23</c:v>
                </c:pt>
                <c:pt idx="2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590592"/>
        <c:axId val="212592896"/>
      </c:barChart>
      <c:catAx>
        <c:axId val="212590592"/>
        <c:scaling>
          <c:orientation val="minMax"/>
        </c:scaling>
        <c:delete val="0"/>
        <c:axPos val="b"/>
        <c:majorTickMark val="out"/>
        <c:minorTickMark val="none"/>
        <c:tickLblPos val="nextTo"/>
        <c:crossAx val="212592896"/>
        <c:crosses val="autoZero"/>
        <c:auto val="1"/>
        <c:lblAlgn val="ctr"/>
        <c:lblOffset val="100"/>
        <c:noMultiLvlLbl val="0"/>
      </c:catAx>
      <c:valAx>
        <c:axId val="2125928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5905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[food servey.xlsx]Sheet10!PivotTable9</c:name>
    <c:fmtId val="8"/>
  </c:pivotSource>
  <c:chart>
    <c:title>
      <c:layout/>
      <c:overlay val="0"/>
    </c:title>
    <c:autoTitleDeleted val="0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Sheet10!$B$3</c:f>
              <c:strCache>
                <c:ptCount val="1"/>
                <c:pt idx="0">
                  <c:v>Total</c:v>
                </c:pt>
              </c:strCache>
            </c:strRef>
          </c:tx>
          <c:explosion val="25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Sheet10!$A$4:$A$6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Sheet10!$B$4:$B$6</c:f>
              <c:numCache>
                <c:formatCode>General</c:formatCode>
                <c:ptCount val="2"/>
                <c:pt idx="0">
                  <c:v>28</c:v>
                </c:pt>
                <c:pt idx="1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2E7F2-25B3-4C66-9831-475C8544E0CC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8E82F-19A1-4B81-BD15-461704404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40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baseline="0" dirty="0" smtClean="0"/>
              <a:t> Through  this survey it found that most of the people preferred to have salads and </a:t>
            </a:r>
            <a:r>
              <a:rPr lang="en-US" baseline="0" dirty="0" err="1" smtClean="0"/>
              <a:t>spourts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8E82F-19A1-4B81-BD15-4617044043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89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Through</a:t>
            </a:r>
            <a:r>
              <a:rPr lang="en-US" baseline="0" dirty="0" smtClean="0"/>
              <a:t> this survey we found mostly 42 age people participated in survey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8E82F-19A1-4B81-BD15-4617044043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72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*Through this survey it found that most of</a:t>
            </a:r>
            <a:r>
              <a:rPr lang="en-US" baseline="0" dirty="0" smtClean="0"/>
              <a:t> the people had taken vegetable food in there lunch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8E82F-19A1-4B81-BD15-4617044043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23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*though</a:t>
            </a:r>
            <a:r>
              <a:rPr lang="en-US" baseline="0" dirty="0" smtClean="0"/>
              <a:t> this survey it found that most of the people taken normal spicy food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8E82F-19A1-4B81-BD15-4617044043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0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*through</a:t>
            </a:r>
            <a:r>
              <a:rPr lang="en-US" baseline="0" dirty="0" smtClean="0"/>
              <a:t> this survey it found that most of the people eat all types of vegetables.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8E82F-19A1-4B81-BD15-4617044043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48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*Most</a:t>
            </a:r>
            <a:r>
              <a:rPr lang="en-US" baseline="0" dirty="0" smtClean="0"/>
              <a:t> of the people maintained lunch menu in dinner.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8E82F-19A1-4B81-BD15-4617044043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96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Though</a:t>
            </a:r>
            <a:r>
              <a:rPr lang="en-US" baseline="0" dirty="0" smtClean="0"/>
              <a:t> this survey we found most of the people following same diet still 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8E82F-19A1-4B81-BD15-4617044043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96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*With</a:t>
            </a:r>
            <a:r>
              <a:rPr lang="en-US" baseline="0" dirty="0" smtClean="0"/>
              <a:t> the help of the survey it found that even after change in diet people not get infected with any disease.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8E82F-19A1-4B81-BD15-4617044043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03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of the people not effected with </a:t>
            </a:r>
            <a:r>
              <a:rPr lang="en-US" dirty="0" err="1" smtClean="0"/>
              <a:t>Covid</a:t>
            </a:r>
            <a:r>
              <a:rPr lang="en-US" dirty="0" smtClean="0"/>
              <a:t>  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8E82F-19A1-4B81-BD15-4617044043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07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8E82F-19A1-4B81-BD15-4617044043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10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418948"/>
              </p:ext>
            </p:extLst>
          </p:nvPr>
        </p:nvGraphicFramePr>
        <p:xfrm>
          <a:off x="228600" y="1295400"/>
          <a:ext cx="8153400" cy="192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5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6000" dirty="0" smtClean="0">
                          <a:solidFill>
                            <a:schemeClr val="accent6"/>
                          </a:solidFill>
                        </a:rPr>
                        <a:t>      Food </a:t>
                      </a:r>
                      <a:r>
                        <a:rPr lang="en-US" sz="60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Taken </a:t>
                      </a:r>
                      <a:r>
                        <a:rPr lang="en-US" sz="6000" dirty="0" smtClean="0">
                          <a:solidFill>
                            <a:srgbClr val="00B050"/>
                          </a:solidFill>
                        </a:rPr>
                        <a:t>During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dirty="0" smtClean="0"/>
                        <a:t>             </a:t>
                      </a:r>
                      <a:r>
                        <a:rPr lang="en-US" sz="6000" dirty="0" smtClean="0">
                          <a:solidFill>
                            <a:srgbClr val="FF0000"/>
                          </a:solidFill>
                        </a:rPr>
                        <a:t>COVID</a:t>
                      </a:r>
                      <a:r>
                        <a:rPr lang="en-US" sz="6000" baseline="0" dirty="0" smtClean="0">
                          <a:solidFill>
                            <a:srgbClr val="FF0000"/>
                          </a:solidFill>
                        </a:rPr>
                        <a:t> 19</a:t>
                      </a:r>
                      <a:endParaRPr lang="en-US" sz="6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90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9 . You / family member </a:t>
            </a:r>
            <a:r>
              <a:rPr lang="en-US" sz="2400" dirty="0" smtClean="0"/>
              <a:t>	infected </a:t>
            </a:r>
            <a:r>
              <a:rPr lang="en-US" sz="2400" dirty="0"/>
              <a:t>with </a:t>
            </a:r>
            <a:r>
              <a:rPr lang="en-US" sz="2400" dirty="0" err="1" smtClean="0"/>
              <a:t>Covid</a:t>
            </a:r>
            <a:r>
              <a:rPr lang="en-US" sz="2400" dirty="0" smtClean="0"/>
              <a:t>  </a:t>
            </a:r>
            <a:r>
              <a:rPr lang="en-US" sz="2400" dirty="0"/>
              <a:t>- </a:t>
            </a:r>
            <a:r>
              <a:rPr lang="en-US" sz="2400" dirty="0" smtClean="0"/>
              <a:t>19</a:t>
            </a:r>
            <a:br>
              <a:rPr lang="en-US" sz="2400" dirty="0" smtClean="0"/>
            </a:br>
            <a:r>
              <a:rPr lang="en-US" sz="2400" dirty="0" smtClean="0"/>
              <a:t>Total 42	</a:t>
            </a:r>
            <a:endParaRPr lang="en-US" sz="24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34362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88384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10 . If infected are you/they recovered from </a:t>
            </a:r>
            <a:r>
              <a:rPr lang="en-US" sz="2400" dirty="0" err="1"/>
              <a:t>covid</a:t>
            </a:r>
            <a:r>
              <a:rPr lang="en-US" sz="2400" dirty="0"/>
              <a:t> </a:t>
            </a:r>
            <a:r>
              <a:rPr lang="en-US" sz="2400" dirty="0" smtClean="0"/>
              <a:t>19.</a:t>
            </a:r>
            <a:br>
              <a:rPr lang="en-US" sz="2400" dirty="0" smtClean="0"/>
            </a:br>
            <a:r>
              <a:rPr lang="en-US" sz="2400" dirty="0" smtClean="0"/>
              <a:t>Total 42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392499"/>
              </p:ext>
            </p:extLst>
          </p:nvPr>
        </p:nvGraphicFramePr>
        <p:xfrm>
          <a:off x="304800" y="2332037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731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11 . You /Family taken any </a:t>
            </a:r>
            <a:r>
              <a:rPr lang="en-US" sz="2800" dirty="0" err="1"/>
              <a:t>Ayurvedic</a:t>
            </a:r>
            <a:r>
              <a:rPr lang="en-US" sz="2800" dirty="0"/>
              <a:t> </a:t>
            </a:r>
            <a:r>
              <a:rPr lang="en-US" sz="2800" dirty="0" smtClean="0"/>
              <a:t>medicines</a:t>
            </a:r>
            <a:br>
              <a:rPr lang="en-US" sz="2800" dirty="0" smtClean="0"/>
            </a:br>
            <a:r>
              <a:rPr lang="en-US" sz="2800" dirty="0" smtClean="0"/>
              <a:t>Total 42	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59194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14341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12.What is </a:t>
            </a:r>
            <a:r>
              <a:rPr lang="en-US" dirty="0" err="1"/>
              <a:t>ur</a:t>
            </a:r>
            <a:r>
              <a:rPr lang="en-US" dirty="0"/>
              <a:t>  </a:t>
            </a:r>
            <a:r>
              <a:rPr lang="en-US" dirty="0" smtClean="0"/>
              <a:t>age</a:t>
            </a:r>
            <a:br>
              <a:rPr lang="en-US" dirty="0" smtClean="0"/>
            </a:br>
            <a:r>
              <a:rPr lang="en-US" dirty="0" smtClean="0"/>
              <a:t>Total 42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3956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9937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80060"/>
            <a:r>
              <a:rPr lang="en-US" dirty="0" smtClean="0"/>
              <a:t> It found that most of the people taken vegetables were the people who take both veg and meat are at 2</a:t>
            </a:r>
            <a:r>
              <a:rPr lang="en-US" baseline="30000" dirty="0" smtClean="0"/>
              <a:t>nd</a:t>
            </a:r>
            <a:r>
              <a:rPr lang="en-US" dirty="0" smtClean="0"/>
              <a:t> position in </a:t>
            </a:r>
            <a:r>
              <a:rPr lang="en-US" dirty="0" err="1" smtClean="0"/>
              <a:t>Covid</a:t>
            </a:r>
            <a:r>
              <a:rPr lang="en-US" dirty="0" smtClean="0"/>
              <a:t> position.</a:t>
            </a:r>
          </a:p>
          <a:p>
            <a:pPr marL="137160" indent="0">
              <a:buNone/>
            </a:pPr>
            <a:endParaRPr lang="en-US" dirty="0"/>
          </a:p>
          <a:p>
            <a:pPr marL="480060"/>
            <a:r>
              <a:rPr lang="en-US" dirty="0" smtClean="0"/>
              <a:t>It also found most of people </a:t>
            </a:r>
            <a:r>
              <a:rPr lang="en-US" dirty="0"/>
              <a:t>took Salads and </a:t>
            </a:r>
            <a:r>
              <a:rPr lang="en-US" dirty="0" err="1" smtClean="0"/>
              <a:t>Sporuts</a:t>
            </a:r>
            <a:r>
              <a:rPr lang="en-US" dirty="0" smtClean="0"/>
              <a:t> in there break fast.</a:t>
            </a:r>
          </a:p>
          <a:p>
            <a:pPr marL="137160" indent="0">
              <a:buNone/>
            </a:pPr>
            <a:endParaRPr lang="en-US" dirty="0"/>
          </a:p>
          <a:p>
            <a:pPr marL="480060"/>
            <a:r>
              <a:rPr lang="en-US" dirty="0" smtClean="0"/>
              <a:t>Most of the people are likely to have less spicy in there food.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66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 population taken all vegetables in there food then limited.</a:t>
            </a:r>
          </a:p>
          <a:p>
            <a:endParaRPr lang="en-US" dirty="0"/>
          </a:p>
          <a:p>
            <a:r>
              <a:rPr lang="en-US" dirty="0" smtClean="0"/>
              <a:t>Most of population likely to have Meat with vegetables then, only meat.</a:t>
            </a:r>
          </a:p>
          <a:p>
            <a:endParaRPr lang="en-US" dirty="0"/>
          </a:p>
          <a:p>
            <a:r>
              <a:rPr lang="en-US" dirty="0" smtClean="0"/>
              <a:t>People mostly maintained lunch menu in dinner.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6473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50% of population still following same diet till now.</a:t>
            </a:r>
          </a:p>
          <a:p>
            <a:r>
              <a:rPr lang="en-US" dirty="0" smtClean="0"/>
              <a:t>Even change in diet not effect the </a:t>
            </a:r>
            <a:r>
              <a:rPr lang="en-US" dirty="0" err="1" smtClean="0"/>
              <a:t>helath</a:t>
            </a:r>
            <a:r>
              <a:rPr lang="en-US" dirty="0" smtClean="0"/>
              <a:t> of population.</a:t>
            </a:r>
          </a:p>
          <a:p>
            <a:endParaRPr lang="en-US" dirty="0" smtClean="0"/>
          </a:p>
          <a:p>
            <a:r>
              <a:rPr lang="en-US" dirty="0" smtClean="0"/>
              <a:t>Most of people not effected with </a:t>
            </a:r>
            <a:r>
              <a:rPr lang="en-US" dirty="0" err="1" smtClean="0"/>
              <a:t>covid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Effected people recovered .</a:t>
            </a:r>
          </a:p>
          <a:p>
            <a:r>
              <a:rPr lang="en-US" dirty="0" err="1" smtClean="0"/>
              <a:t>Ayurvedic</a:t>
            </a:r>
            <a:r>
              <a:rPr lang="en-US" dirty="0" smtClean="0"/>
              <a:t> medicines are not used by people</a:t>
            </a:r>
            <a:endParaRPr lang="en-US" dirty="0"/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57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 20-29  No . Of participants are 16</a:t>
            </a:r>
          </a:p>
          <a:p>
            <a:r>
              <a:rPr lang="en-US" dirty="0" smtClean="0"/>
              <a:t>Age 30-39 No .of participants are 16</a:t>
            </a:r>
          </a:p>
          <a:p>
            <a:r>
              <a:rPr lang="en-US" dirty="0" smtClean="0"/>
              <a:t>Age 40-49 No. of participants are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0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Meat sellers need to maintain sufficient meat and vegetables as customers taking both in there food menu.</a:t>
            </a:r>
          </a:p>
          <a:p>
            <a:endParaRPr lang="en-US" dirty="0"/>
          </a:p>
          <a:p>
            <a:r>
              <a:rPr lang="en-US" dirty="0" err="1" smtClean="0"/>
              <a:t>Kirana</a:t>
            </a:r>
            <a:r>
              <a:rPr lang="en-US" dirty="0" smtClean="0"/>
              <a:t> shops and food markets should keep oats and  milk  in </a:t>
            </a:r>
            <a:r>
              <a:rPr lang="en-US" smtClean="0"/>
              <a:t>there stores.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37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6787062"/>
              </p:ext>
            </p:extLst>
          </p:nvPr>
        </p:nvGraphicFramePr>
        <p:xfrm>
          <a:off x="0" y="228600"/>
          <a:ext cx="8991600" cy="60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1480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6870032"/>
              </p:ext>
            </p:extLst>
          </p:nvPr>
        </p:nvGraphicFramePr>
        <p:xfrm>
          <a:off x="685800" y="381000"/>
          <a:ext cx="8077200" cy="586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7407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108995"/>
              </p:ext>
            </p:extLst>
          </p:nvPr>
        </p:nvGraphicFramePr>
        <p:xfrm>
          <a:off x="381000" y="533400"/>
          <a:ext cx="8763000" cy="1228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0"/>
              </a:tblGrid>
              <a:tr h="685800">
                <a:tc>
                  <a:txBody>
                    <a:bodyPr/>
                    <a:lstStyle/>
                    <a:p>
                      <a:pPr algn="l" fontAlgn="b"/>
                      <a:r>
                        <a:rPr lang="en-US" sz="4400" u="none" strike="noStrike" dirty="0" smtClean="0">
                          <a:effectLst/>
                        </a:rPr>
                        <a:t>3</a:t>
                      </a:r>
                      <a:r>
                        <a:rPr lang="en-US" sz="1100" u="none" strike="noStrike" dirty="0" smtClean="0">
                          <a:effectLst/>
                        </a:rPr>
                        <a:t> .. </a:t>
                      </a:r>
                      <a:r>
                        <a:rPr lang="en-US" sz="3600" u="none" strike="noStrike" dirty="0">
                          <a:effectLst/>
                        </a:rPr>
                        <a:t>Which type food taken during </a:t>
                      </a:r>
                      <a:r>
                        <a:rPr lang="en-US" sz="3600" u="none" strike="noStrike" dirty="0" err="1">
                          <a:effectLst/>
                        </a:rPr>
                        <a:t>Covid</a:t>
                      </a:r>
                      <a:r>
                        <a:rPr lang="en-US" sz="3600" u="none" strike="noStrike" dirty="0">
                          <a:effectLst/>
                        </a:rPr>
                        <a:t> </a:t>
                      </a:r>
                      <a:r>
                        <a:rPr lang="en-US" sz="3600" u="none" strike="noStrike" dirty="0" smtClean="0">
                          <a:effectLst/>
                        </a:rPr>
                        <a:t>19.</a:t>
                      </a:r>
                    </a:p>
                    <a:p>
                      <a:pPr algn="l" fontAlgn="b"/>
                      <a:r>
                        <a:rPr lang="en-US" sz="3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Total  - 42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354445"/>
              </p:ext>
            </p:extLst>
          </p:nvPr>
        </p:nvGraphicFramePr>
        <p:xfrm>
          <a:off x="609600" y="2057400"/>
          <a:ext cx="8001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0027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4 . If Veg which are </a:t>
            </a:r>
            <a:r>
              <a:rPr lang="en-US" sz="3600" dirty="0" smtClean="0"/>
              <a:t>mostly </a:t>
            </a:r>
            <a:r>
              <a:rPr lang="en-US" sz="3600" dirty="0"/>
              <a:t>taken in </a:t>
            </a:r>
            <a:r>
              <a:rPr lang="en-US" sz="3600" dirty="0" smtClean="0"/>
              <a:t>lunch.</a:t>
            </a:r>
            <a:br>
              <a:rPr lang="en-US" sz="3600" dirty="0" smtClean="0"/>
            </a:br>
            <a:r>
              <a:rPr lang="en-US" sz="3600" dirty="0" smtClean="0"/>
              <a:t>Total 42 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15034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3643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5 . If Non Veg / Both in </a:t>
            </a:r>
            <a:r>
              <a:rPr lang="en-US" sz="4000" dirty="0" smtClean="0"/>
              <a:t>Lunch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Total 42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199377"/>
              </p:ext>
            </p:extLst>
          </p:nvPr>
        </p:nvGraphicFramePr>
        <p:xfrm>
          <a:off x="762000" y="2057400"/>
          <a:ext cx="7924800" cy="4068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818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6 . Have you / Family maintained same lunch menu in Dinner </a:t>
            </a:r>
            <a:r>
              <a:rPr lang="en-US" sz="2400" dirty="0" smtClean="0"/>
              <a:t>.  Total </a:t>
            </a:r>
            <a:r>
              <a:rPr lang="en-US" sz="2400" dirty="0" smtClean="0"/>
              <a:t>42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9752316"/>
              </p:ext>
            </p:extLst>
          </p:nvPr>
        </p:nvGraphicFramePr>
        <p:xfrm>
          <a:off x="838200" y="2133600"/>
          <a:ext cx="7848600" cy="3992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5810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/>
              <a:t>7 . Are your / Family following still diet food till </a:t>
            </a:r>
            <a:r>
              <a:rPr lang="en-US" sz="3500" dirty="0" smtClean="0"/>
              <a:t>now. Total </a:t>
            </a:r>
            <a:r>
              <a:rPr lang="en-US" sz="3500" dirty="0" smtClean="0"/>
              <a:t>42	</a:t>
            </a:r>
            <a:endParaRPr lang="en-US" sz="35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22366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03971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8 . If NO any difference in health condition  in  you / family members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Total 42</a:t>
            </a:r>
            <a:endParaRPr lang="en-US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522781"/>
              </p:ext>
            </p:extLst>
          </p:nvPr>
        </p:nvGraphicFramePr>
        <p:xfrm>
          <a:off x="304800" y="1981200"/>
          <a:ext cx="8382000" cy="414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24168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266</TotalTime>
  <Words>504</Words>
  <Application>Microsoft Office PowerPoint</Application>
  <PresentationFormat>On-screen Show (4:3)</PresentationFormat>
  <Paragraphs>84</Paragraphs>
  <Slides>18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Executive</vt:lpstr>
      <vt:lpstr>PowerPoint Presentation</vt:lpstr>
      <vt:lpstr>PowerPoint Presentation</vt:lpstr>
      <vt:lpstr>PowerPoint Presentation</vt:lpstr>
      <vt:lpstr>PowerPoint Presentation</vt:lpstr>
      <vt:lpstr>4 . If Veg which are mostly taken in lunch. Total 42 </vt:lpstr>
      <vt:lpstr>5 . If Non Veg / Both in Lunch Total 42</vt:lpstr>
      <vt:lpstr>6 . Have you / Family maintained same lunch menu in Dinner .  Total 42</vt:lpstr>
      <vt:lpstr>7 . Are your / Family following still diet food till now. Total 42 </vt:lpstr>
      <vt:lpstr>8 . If NO any difference in health condition  in  you / family members  Total 42</vt:lpstr>
      <vt:lpstr>9 . You / family member  infected with Covid  - 19 Total 42 </vt:lpstr>
      <vt:lpstr>10 . If infected are you/they recovered from covid 19. Total 42</vt:lpstr>
      <vt:lpstr>11 . You /Family taken any Ayurvedic medicines Total 42 </vt:lpstr>
      <vt:lpstr>12.What is ur  age Total 42</vt:lpstr>
      <vt:lpstr>Analysis</vt:lpstr>
      <vt:lpstr>Analysis</vt:lpstr>
      <vt:lpstr>Analysis </vt:lpstr>
      <vt:lpstr>Analysis</vt:lpstr>
      <vt:lpstr>Impact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Windows User</cp:lastModifiedBy>
  <cp:revision>43</cp:revision>
  <dcterms:created xsi:type="dcterms:W3CDTF">2006-08-16T00:00:00Z</dcterms:created>
  <dcterms:modified xsi:type="dcterms:W3CDTF">2021-07-26T17:13:08Z</dcterms:modified>
</cp:coreProperties>
</file>