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888A7752-73DE-404C-BA6F-63DEF987950B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EC00428-765A-4708-ADE2-3AAB557AF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lt"/>
                <a:cs typeface="+mj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8B8E7D2-F905-46E3-BDD3-0258335A3216}" type="datetime1">
              <a:rPr lang="en-US" smtClean="0"/>
              <a:pPr/>
              <a:t>3/14/2018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4B5ADC2-7248-4799-8E52-477E151C3E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BEC-55E3-4F9D-B5C5-76D23951C04A}" type="datetime1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BEC-55E3-4F9D-B5C5-76D23951C04A}" type="datetime1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8" name="Shap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BEC-55E3-4F9D-B5C5-76D23951C04A}" type="datetime1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FB568A0-62B0-4129-95C4-7270BF844D61}" type="datetime1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47C1B20-DEF4-46E3-B77F-0FB6B8193D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F31A-E594-408B-8114-4F8438303DA3}" type="datetime1">
              <a:rPr lang="en-US" smtClean="0"/>
              <a:pPr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8398-2A5A-4309-94C2-82E465C1DCF8}" type="datetime1">
              <a:rPr lang="en-US" smtClean="0"/>
              <a:pPr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BEC-55E3-4F9D-B5C5-76D23951C04A}" type="datetime1">
              <a:rPr lang="en-US" smtClean="0"/>
              <a:pPr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6" name="Shap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58F6-778A-46C2-BFC0-8FD9B04A99E8}" type="datetime1">
              <a:rPr lang="en-US" smtClean="0"/>
              <a:pPr/>
              <a:t>3/14/2018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6" name="Shap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BEC-55E3-4F9D-B5C5-76D23951C04A}" type="datetime1">
              <a:rPr lang="en-US" smtClean="0"/>
              <a:pPr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/>
          </a:p>
        </p:txBody>
      </p:sp>
      <p:sp>
        <p:nvSpPr>
          <p:cNvPr id="9" name="Shap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BEC-55E3-4F9D-B5C5-76D23951C04A}" type="datetime1">
              <a:rPr lang="en-US" smtClean="0"/>
              <a:pPr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9" name="Shap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33938BEC-55E3-4F9D-B5C5-76D23951C04A}" type="datetime1">
              <a:rPr lang="en-US" smtClean="0"/>
              <a:pPr/>
              <a:t>3/14/2018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pPr algn="l"/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 algn="l"/>
              <a:t>‹#›</a:t>
            </a:fld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0" name="Shap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1" latinLnBrk="0" hangingPunct="1"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		Sketch Assistant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Human in the loop application to draw sketches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D0DB2-1A12-4DBB-90F1-7DCF61A9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  <a:endParaRPr lang="en-US" dirty="0"/>
          </a:p>
        </p:txBody>
      </p:sp>
      <p:pic>
        <p:nvPicPr>
          <p:cNvPr id="11" name="Picture 2" descr="Image result for Questions slide">
            <a:extLst>
              <a:ext uri="{FF2B5EF4-FFF2-40B4-BE49-F238E27FC236}">
                <a16:creationId xmlns:a16="http://schemas.microsoft.com/office/drawing/2014/main" id="{E4627224-99DB-4F04-9B73-1A142D26F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93420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12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It’s hard to draw sketches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81A86F-63CB-41B7-A500-C8EFA57F73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0"/>
          <a:stretch/>
        </p:blipFill>
        <p:spPr>
          <a:xfrm>
            <a:off x="374788" y="2685201"/>
            <a:ext cx="4762500" cy="25475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8CB570A-D646-481B-9E3D-1E501C739698}"/>
              </a:ext>
            </a:extLst>
          </p:cNvPr>
          <p:cNvSpPr/>
          <p:nvPr/>
        </p:nvSpPr>
        <p:spPr>
          <a:xfrm>
            <a:off x="1485900" y="5972294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https://experiments.withgoogle.com/ai/quick-draw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C71A5E-B293-4C4B-AC80-F679933D7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753" y="2782623"/>
            <a:ext cx="3295650" cy="23526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Intuition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5A3695-90DB-4110-9758-BD660637B01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876800" cy="4937760"/>
          </a:xfrm>
        </p:spPr>
        <p:txBody>
          <a:bodyPr>
            <a:normAutofit/>
          </a:bodyPr>
          <a:lstStyle/>
          <a:p>
            <a:r>
              <a:rPr lang="en-US" dirty="0"/>
              <a:t>Sketches are typically drawn based on a back and forth conversation/discussion about the attributes of the final sketch in mind.</a:t>
            </a:r>
          </a:p>
          <a:p>
            <a:r>
              <a:rPr lang="en-IN" dirty="0"/>
              <a:t>An Iterative process</a:t>
            </a:r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3336C1AF-DF98-4D4A-9E92-1F42BBF12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371601"/>
            <a:ext cx="3306725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build a assistant/chat bot which would generate an initial sketch based on the  text description and User can modify the generated image by providing verbal feedback.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22D4F34-92F8-4472-A425-B82C12CD3F7A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036" y="1216025"/>
            <a:ext cx="2408353" cy="493712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7F59DA-3BEE-4700-9221-8C23A23B0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 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426CCF5-BD41-48BF-B5AF-F191F7CA292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Generative Adversarial Networks</a:t>
            </a:r>
          </a:p>
          <a:p>
            <a:pPr lvl="1"/>
            <a:r>
              <a:rPr lang="en-US" dirty="0"/>
              <a:t>GAN is a combination of two networks: </a:t>
            </a:r>
          </a:p>
          <a:p>
            <a:pPr lvl="2"/>
            <a:r>
              <a:rPr lang="en-US" dirty="0"/>
              <a:t>A Generator - produces interesting data from input and noise</a:t>
            </a:r>
          </a:p>
          <a:p>
            <a:pPr lvl="2"/>
            <a:r>
              <a:rPr lang="en-US" dirty="0"/>
              <a:t>A Discriminator  - detects fake data fabricated by the Generator.</a:t>
            </a:r>
          </a:p>
          <a:p>
            <a:pPr lvl="1"/>
            <a:r>
              <a:rPr lang="en-US" dirty="0"/>
              <a:t>Example GAN in Text Generation from Images.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724855-F991-49B2-A1B4-87205642D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2" y="3688080"/>
            <a:ext cx="66960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4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7F59DA-3BEE-4700-9221-8C23A23B0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 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426CCF5-BD41-48BF-B5AF-F191F7CA292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153400" cy="213360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Input to GAN is combination of</a:t>
            </a:r>
          </a:p>
          <a:p>
            <a:pPr lvl="1"/>
            <a:r>
              <a:rPr lang="en-IN" dirty="0"/>
              <a:t>Text Encoder	</a:t>
            </a:r>
          </a:p>
          <a:p>
            <a:pPr lvl="1"/>
            <a:r>
              <a:rPr lang="en-IN" dirty="0"/>
              <a:t>Feedback Encoder</a:t>
            </a:r>
          </a:p>
          <a:p>
            <a:pPr lvl="1"/>
            <a:r>
              <a:rPr lang="en-IN" dirty="0"/>
              <a:t>Image Encoder</a:t>
            </a:r>
          </a:p>
          <a:p>
            <a:pPr lvl="1"/>
            <a:r>
              <a:rPr lang="en-IN" dirty="0"/>
              <a:t>Noise</a:t>
            </a:r>
          </a:p>
          <a:p>
            <a:r>
              <a:rPr lang="en-IN" dirty="0"/>
              <a:t>Output Image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DB75B7-A159-4A56-A693-1F98AE2A6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658" y="3429000"/>
            <a:ext cx="6506483" cy="264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11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F86A-ABC9-48ED-BF94-DEA60E08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A93F-28ED-40F5-8C13-2AB2D1F3CB5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/>
              <a:t>Quickdraw dataset with 345 categories of 50 million images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2D87F0-6240-4816-8CC4-6C38EDFEC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586"/>
          <a:stretch/>
        </p:blipFill>
        <p:spPr>
          <a:xfrm>
            <a:off x="2179982" y="1915405"/>
            <a:ext cx="6516757" cy="288519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26BB0B-D84A-4159-9ECF-4858E84A1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43435"/>
              </p:ext>
            </p:extLst>
          </p:nvPr>
        </p:nvGraphicFramePr>
        <p:xfrm>
          <a:off x="503582" y="1915405"/>
          <a:ext cx="1676400" cy="306592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851599841"/>
                    </a:ext>
                  </a:extLst>
                </a:gridCol>
              </a:tblGrid>
              <a:tr h="489030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key_id</a:t>
                      </a:r>
                      <a:endParaRPr lang="en-US" sz="1600" dirty="0">
                        <a:effectLst/>
                      </a:endParaRPr>
                    </a:p>
                  </a:txBody>
                  <a:tcPr marL="120478" marR="120478" marT="55605" marB="55605" anchor="ctr"/>
                </a:tc>
                <a:extLst>
                  <a:ext uri="{0D108BD9-81ED-4DB2-BD59-A6C34878D82A}">
                    <a16:rowId xmlns:a16="http://schemas.microsoft.com/office/drawing/2014/main" val="4225354146"/>
                  </a:ext>
                </a:extLst>
              </a:tr>
              <a:tr h="48903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word</a:t>
                      </a:r>
                    </a:p>
                  </a:txBody>
                  <a:tcPr marL="120478" marR="120478" marT="55605" marB="55605" anchor="ctr"/>
                </a:tc>
                <a:extLst>
                  <a:ext uri="{0D108BD9-81ED-4DB2-BD59-A6C34878D82A}">
                    <a16:rowId xmlns:a16="http://schemas.microsoft.com/office/drawing/2014/main" val="2684873279"/>
                  </a:ext>
                </a:extLst>
              </a:tr>
              <a:tr h="48903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recognized</a:t>
                      </a:r>
                    </a:p>
                  </a:txBody>
                  <a:tcPr marL="120478" marR="120478" marT="55605" marB="55605" anchor="ctr"/>
                </a:tc>
                <a:extLst>
                  <a:ext uri="{0D108BD9-81ED-4DB2-BD59-A6C34878D82A}">
                    <a16:rowId xmlns:a16="http://schemas.microsoft.com/office/drawing/2014/main" val="968713925"/>
                  </a:ext>
                </a:extLst>
              </a:tr>
              <a:tr h="48903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timestamp</a:t>
                      </a:r>
                    </a:p>
                  </a:txBody>
                  <a:tcPr marL="120478" marR="120478" marT="55605" marB="55605" anchor="ctr"/>
                </a:tc>
                <a:extLst>
                  <a:ext uri="{0D108BD9-81ED-4DB2-BD59-A6C34878D82A}">
                    <a16:rowId xmlns:a16="http://schemas.microsoft.com/office/drawing/2014/main" val="2219129550"/>
                  </a:ext>
                </a:extLst>
              </a:tr>
              <a:tr h="620773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countrycode</a:t>
                      </a:r>
                      <a:endParaRPr lang="en-US" sz="1600" dirty="0">
                        <a:effectLst/>
                      </a:endParaRPr>
                    </a:p>
                  </a:txBody>
                  <a:tcPr marL="120478" marR="120478" marT="55605" marB="55605" anchor="ctr"/>
                </a:tc>
                <a:extLst>
                  <a:ext uri="{0D108BD9-81ED-4DB2-BD59-A6C34878D82A}">
                    <a16:rowId xmlns:a16="http://schemas.microsoft.com/office/drawing/2014/main" val="1322659607"/>
                  </a:ext>
                </a:extLst>
              </a:tr>
              <a:tr h="48903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drawing</a:t>
                      </a:r>
                    </a:p>
                  </a:txBody>
                  <a:tcPr marL="120478" marR="120478" marT="55605" marB="55605" anchor="ctr"/>
                </a:tc>
                <a:extLst>
                  <a:ext uri="{0D108BD9-81ED-4DB2-BD59-A6C34878D82A}">
                    <a16:rowId xmlns:a16="http://schemas.microsoft.com/office/drawing/2014/main" val="2644722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07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AA3F0-F14A-48CD-921D-539100D14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Preparation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23900-58D3-4A35-BCB2-E8359F404C7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Capture description of image</a:t>
            </a:r>
          </a:p>
          <a:p>
            <a:r>
              <a:rPr lang="en-IN" dirty="0"/>
              <a:t>Capture edits of the image and with description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932C09-AA62-4A5E-81EC-40A2CFE3A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713338"/>
            <a:ext cx="990476" cy="9714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E3CC84-AADF-436B-B600-24098DE49114}"/>
              </a:ext>
            </a:extLst>
          </p:cNvPr>
          <p:cNvSpPr/>
          <p:nvPr/>
        </p:nvSpPr>
        <p:spPr>
          <a:xfrm>
            <a:off x="838200" y="3997533"/>
            <a:ext cx="304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Bird without Beak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Bird without Feathers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Bird without eyes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</a:t>
            </a:r>
            <a:r>
              <a:rPr lang="en-US" dirty="0" err="1"/>
              <a:t>ird</a:t>
            </a:r>
            <a:r>
              <a:rPr lang="en-US" dirty="0"/>
              <a:t> with two legs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C8C84E-DFBF-48B9-9582-DDB0DFCE4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713337"/>
            <a:ext cx="990476" cy="9714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DDB5DC-9FBA-439B-AD2F-6951FDB4B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713336"/>
            <a:ext cx="990476" cy="971429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0142191F-7D4A-4C6F-8FF6-D666F47CB2F7}"/>
              </a:ext>
            </a:extLst>
          </p:cNvPr>
          <p:cNvSpPr/>
          <p:nvPr/>
        </p:nvSpPr>
        <p:spPr>
          <a:xfrm>
            <a:off x="6019800" y="30480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8719F1-91E7-4C6F-BB1E-6373080C3E0D}"/>
              </a:ext>
            </a:extLst>
          </p:cNvPr>
          <p:cNvSpPr/>
          <p:nvPr/>
        </p:nvSpPr>
        <p:spPr>
          <a:xfrm>
            <a:off x="4876800" y="3979233"/>
            <a:ext cx="342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 beak and fingers to legs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578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52B6-7150-4763-A199-2A41A8E0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E0934-3153-4C04-A374-BE2293F5D53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AttnGAN</a:t>
            </a:r>
            <a:r>
              <a:rPr lang="en-US" dirty="0"/>
              <a:t>: Fine-Grained Text to Image Generation with Attentional Generative Adversarial Networks</a:t>
            </a:r>
          </a:p>
          <a:p>
            <a:r>
              <a:rPr lang="en-US" dirty="0"/>
              <a:t> Interactive Image Manipulation with Natural Language Instruction Commands (Feb 2018)</a:t>
            </a:r>
          </a:p>
          <a:p>
            <a:r>
              <a:rPr lang="en-US" dirty="0" err="1"/>
              <a:t>StackGAN</a:t>
            </a:r>
            <a:r>
              <a:rPr lang="en-US" dirty="0"/>
              <a:t>: Text to Photo-realistic Image Synthesis with Stacked Generative Adversarial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66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663390-1AD8-4488-A23F-16904AB097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seminar presentation</Template>
  <TotalTime>0</TotalTime>
  <Words>229</Words>
  <Application>Microsoft Office PowerPoint</Application>
  <PresentationFormat>On-screen Show (4:3)</PresentationFormat>
  <Paragraphs>48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   Sketch Assistant</vt:lpstr>
      <vt:lpstr>Why?</vt:lpstr>
      <vt:lpstr>Intuition</vt:lpstr>
      <vt:lpstr>Proposal</vt:lpstr>
      <vt:lpstr>Approach </vt:lpstr>
      <vt:lpstr>Approach </vt:lpstr>
      <vt:lpstr>Data</vt:lpstr>
      <vt:lpstr>Dataset Preparation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2018-03-14T06:15:24Z</dcterms:created>
  <dcterms:modified xsi:type="dcterms:W3CDTF">2018-03-14T02:47:59Z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TC101671269990</vt:lpwstr>
  </property>
</Properties>
</file>