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"/>
      </a:defRPr>
    </a:lvl1pPr>
    <a:lvl2pPr indent="228600" algn="ctr" defTabSz="584200">
      <a:defRPr sz="3600">
        <a:latin typeface="+mn-lt"/>
        <a:ea typeface="+mn-ea"/>
        <a:cs typeface="+mn-cs"/>
        <a:sym typeface="Helvetica"/>
      </a:defRPr>
    </a:lvl2pPr>
    <a:lvl3pPr indent="457200" algn="ctr" defTabSz="584200">
      <a:defRPr sz="3600">
        <a:latin typeface="+mn-lt"/>
        <a:ea typeface="+mn-ea"/>
        <a:cs typeface="+mn-cs"/>
        <a:sym typeface="Helvetica"/>
      </a:defRPr>
    </a:lvl3pPr>
    <a:lvl4pPr indent="685800" algn="ctr" defTabSz="584200">
      <a:defRPr sz="3600">
        <a:latin typeface="+mn-lt"/>
        <a:ea typeface="+mn-ea"/>
        <a:cs typeface="+mn-cs"/>
        <a:sym typeface="Helvetica"/>
      </a:defRPr>
    </a:lvl4pPr>
    <a:lvl5pPr indent="914400" algn="ctr" defTabSz="584200">
      <a:defRPr sz="3600">
        <a:latin typeface="+mn-lt"/>
        <a:ea typeface="+mn-ea"/>
        <a:cs typeface="+mn-cs"/>
        <a:sym typeface="Helvetica"/>
      </a:defRPr>
    </a:lvl5pPr>
    <a:lvl6pPr indent="1143000" algn="ctr" defTabSz="584200">
      <a:defRPr sz="3600">
        <a:latin typeface="+mn-lt"/>
        <a:ea typeface="+mn-ea"/>
        <a:cs typeface="+mn-cs"/>
        <a:sym typeface="Helvetica"/>
      </a:defRPr>
    </a:lvl6pPr>
    <a:lvl7pPr indent="1371600" algn="ctr" defTabSz="584200">
      <a:defRPr sz="3600">
        <a:latin typeface="+mn-lt"/>
        <a:ea typeface="+mn-ea"/>
        <a:cs typeface="+mn-cs"/>
        <a:sym typeface="Helvetica"/>
      </a:defRPr>
    </a:lvl7pPr>
    <a:lvl8pPr indent="1600200" algn="ctr" defTabSz="584200">
      <a:defRPr sz="3600">
        <a:latin typeface="+mn-lt"/>
        <a:ea typeface="+mn-ea"/>
        <a:cs typeface="+mn-cs"/>
        <a:sym typeface="Helvetica"/>
      </a:defRPr>
    </a:lvl8pPr>
    <a:lvl9pPr indent="1828800" algn="ctr" defTabSz="584200">
      <a:defRPr sz="3600"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sketchy.eye.gatech.edu/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 defTabSz="432308">
              <a:defRPr sz="1800"/>
            </a:pPr>
            <a:r>
              <a:rPr b="1" sz="8288"/>
              <a:t>Sketch assistant </a:t>
            </a:r>
            <a:br>
              <a:rPr b="1" sz="8288"/>
            </a:br>
            <a:r>
              <a:rPr sz="5920"/>
              <a:t> Human in the loop application to drawing sketches 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808990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Kumar . Omar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919552" y="933553"/>
            <a:ext cx="257956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/>
            </a:lvl1pPr>
          </a:lstStyle>
          <a:p>
            <a:pPr lvl="0">
              <a:defRPr b="0" sz="1800"/>
            </a:pPr>
            <a:r>
              <a:rPr b="1" sz="3600"/>
              <a:t>References</a:t>
            </a:r>
          </a:p>
        </p:txBody>
      </p:sp>
      <p:sp>
        <p:nvSpPr>
          <p:cNvPr id="92" name="Shape 92"/>
          <p:cNvSpPr/>
          <p:nvPr/>
        </p:nvSpPr>
        <p:spPr>
          <a:xfrm>
            <a:off x="1005523" y="1821951"/>
            <a:ext cx="1270001" cy="94098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3" name="Shape 93"/>
          <p:cNvSpPr/>
          <p:nvPr/>
        </p:nvSpPr>
        <p:spPr>
          <a:xfrm>
            <a:off x="1005523" y="2461323"/>
            <a:ext cx="10993754" cy="11427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l">
              <a:defRPr sz="1800"/>
            </a:pPr>
            <a:r>
              <a:rPr b="1" sz="2400"/>
              <a:t>[1] </a:t>
            </a:r>
            <a:r>
              <a:rPr b="1" sz="2400" u="sng">
                <a:hlinkClick r:id="rId2" invalidUrl="" action="" tgtFrame="" tooltip="" history="1" highlightClick="0" endSnd="0"/>
              </a:rPr>
              <a:t>http://sketchy.eye.gatech.edu/</a:t>
            </a:r>
          </a:p>
        </p:txBody>
      </p:sp>
      <p:sp>
        <p:nvSpPr>
          <p:cNvPr id="94" name="Shape 94"/>
          <p:cNvSpPr/>
          <p:nvPr/>
        </p:nvSpPr>
        <p:spPr>
          <a:xfrm>
            <a:off x="1005523" y="2463169"/>
            <a:ext cx="108500" cy="1139064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5" name="Shape 95"/>
          <p:cNvSpPr/>
          <p:nvPr/>
        </p:nvSpPr>
        <p:spPr>
          <a:xfrm>
            <a:off x="1005523" y="4207675"/>
            <a:ext cx="10993754" cy="16611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l">
              <a:defRPr sz="1800"/>
            </a:pPr>
            <a:r>
              <a:rPr b="1" sz="2400"/>
              <a:t>[2] Clustering Hand-Drawn Sketches via Analogical Generalization,Maria D. Chang, Kenneth D. Forbus ,Qualitative Reasoning Group, Northwestern University</a:t>
            </a:r>
          </a:p>
        </p:txBody>
      </p:sp>
      <p:sp>
        <p:nvSpPr>
          <p:cNvPr id="96" name="Shape 96"/>
          <p:cNvSpPr/>
          <p:nvPr/>
        </p:nvSpPr>
        <p:spPr>
          <a:xfrm>
            <a:off x="1005523" y="4151199"/>
            <a:ext cx="108500" cy="1719434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7" name="Shape 97"/>
          <p:cNvSpPr/>
          <p:nvPr/>
        </p:nvSpPr>
        <p:spPr>
          <a:xfrm>
            <a:off x="1005523" y="6472383"/>
            <a:ext cx="10993754" cy="16611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l">
              <a:defRPr sz="1800"/>
            </a:pPr>
            <a:r>
              <a:rPr b="1" sz="2400"/>
              <a:t>[3] Generative Adversarial Text to Image Synthesis, Scott Reed, Zeynep Akata, Xinchen Yan, Lajanugen Logeswaran , Proceedings of the 33 rd International Conference on Machine Learning, New York, NY, USA, 2016 </a:t>
            </a:r>
          </a:p>
        </p:txBody>
      </p:sp>
      <p:sp>
        <p:nvSpPr>
          <p:cNvPr id="98" name="Shape 98"/>
          <p:cNvSpPr/>
          <p:nvPr/>
        </p:nvSpPr>
        <p:spPr>
          <a:xfrm>
            <a:off x="1005523" y="6474230"/>
            <a:ext cx="108500" cy="1657419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47819" y="875052"/>
            <a:ext cx="3909162" cy="80034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922695" y="933553"/>
            <a:ext cx="44338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3600"/>
              <a:t>Dataset Preparation</a:t>
            </a:r>
          </a:p>
        </p:txBody>
      </p:sp>
      <p:sp>
        <p:nvSpPr>
          <p:cNvPr id="38" name="Shape 38"/>
          <p:cNvSpPr/>
          <p:nvPr/>
        </p:nvSpPr>
        <p:spPr>
          <a:xfrm>
            <a:off x="1005523" y="1821951"/>
            <a:ext cx="1270001" cy="94098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9" name="Shape 39"/>
          <p:cNvSpPr/>
          <p:nvPr/>
        </p:nvSpPr>
        <p:spPr>
          <a:xfrm>
            <a:off x="1005523" y="2717922"/>
            <a:ext cx="10993754" cy="11427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l">
              <a:defRPr sz="1800"/>
            </a:pPr>
            <a:r>
              <a:rPr b="1" sz="2400"/>
              <a:t>Obtained data in the SVG format and generated strokes out the images. </a:t>
            </a:r>
          </a:p>
        </p:txBody>
      </p:sp>
      <p:sp>
        <p:nvSpPr>
          <p:cNvPr id="40" name="Shape 40"/>
          <p:cNvSpPr/>
          <p:nvPr/>
        </p:nvSpPr>
        <p:spPr>
          <a:xfrm>
            <a:off x="1005523" y="4305422"/>
            <a:ext cx="10993754" cy="11427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l">
              <a:defRPr b="1" sz="2400"/>
            </a:lvl1pPr>
          </a:lstStyle>
          <a:p>
            <a:pPr lvl="0">
              <a:defRPr b="0" sz="1800"/>
            </a:pPr>
            <a:r>
              <a:rPr b="1" sz="2400"/>
              <a:t>   Generates images with incremental strokes </a:t>
            </a:r>
          </a:p>
        </p:txBody>
      </p:sp>
      <p:sp>
        <p:nvSpPr>
          <p:cNvPr id="41" name="Shape 41"/>
          <p:cNvSpPr/>
          <p:nvPr/>
        </p:nvSpPr>
        <p:spPr>
          <a:xfrm>
            <a:off x="1005523" y="5892922"/>
            <a:ext cx="10993754" cy="11427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l">
              <a:defRPr b="1" sz="2400"/>
            </a:lvl1pPr>
          </a:lstStyle>
          <a:p>
            <a:pPr lvl="0">
              <a:defRPr b="0" sz="1800"/>
            </a:pPr>
            <a:r>
              <a:rPr b="1" sz="2400"/>
              <a:t>   Resize it to fit into the model </a:t>
            </a:r>
          </a:p>
        </p:txBody>
      </p:sp>
      <p:sp>
        <p:nvSpPr>
          <p:cNvPr id="42" name="Shape 42"/>
          <p:cNvSpPr/>
          <p:nvPr/>
        </p:nvSpPr>
        <p:spPr>
          <a:xfrm>
            <a:off x="1005523" y="7480422"/>
            <a:ext cx="10993754" cy="11427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l">
              <a:defRPr sz="1800"/>
            </a:pPr>
            <a:r>
              <a:rPr b="1" sz="2400"/>
              <a:t>Dataset given was in RGBA format which needed to be converted to             grayscale. </a:t>
            </a:r>
            <a:endParaRPr b="1" sz="1200"/>
          </a:p>
        </p:txBody>
      </p:sp>
      <p:sp>
        <p:nvSpPr>
          <p:cNvPr id="43" name="Shape 43"/>
          <p:cNvSpPr/>
          <p:nvPr/>
        </p:nvSpPr>
        <p:spPr>
          <a:xfrm>
            <a:off x="1005523" y="2719768"/>
            <a:ext cx="108500" cy="1139064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4" name="Shape 44"/>
          <p:cNvSpPr/>
          <p:nvPr/>
        </p:nvSpPr>
        <p:spPr>
          <a:xfrm>
            <a:off x="1005523" y="4309115"/>
            <a:ext cx="108500" cy="1139063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5" name="Shape 45"/>
          <p:cNvSpPr/>
          <p:nvPr/>
        </p:nvSpPr>
        <p:spPr>
          <a:xfrm>
            <a:off x="1005523" y="5894768"/>
            <a:ext cx="108500" cy="1139064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6" name="Shape 46"/>
          <p:cNvSpPr/>
          <p:nvPr/>
        </p:nvSpPr>
        <p:spPr>
          <a:xfrm>
            <a:off x="1005523" y="7482268"/>
            <a:ext cx="108500" cy="1139064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949144" y="933553"/>
            <a:ext cx="454297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3600"/>
              <a:t>Dataset Annotations</a:t>
            </a:r>
          </a:p>
        </p:txBody>
      </p:sp>
      <p:sp>
        <p:nvSpPr>
          <p:cNvPr id="49" name="Shape 49"/>
          <p:cNvSpPr/>
          <p:nvPr/>
        </p:nvSpPr>
        <p:spPr>
          <a:xfrm>
            <a:off x="1005523" y="1821951"/>
            <a:ext cx="1270001" cy="94098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1005523" y="2717922"/>
            <a:ext cx="3304541" cy="11427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l">
              <a:defRPr sz="1800"/>
            </a:pPr>
            <a:r>
              <a:rPr b="1" sz="2400"/>
              <a:t>Unsupervised learning</a:t>
            </a:r>
          </a:p>
        </p:txBody>
      </p:sp>
      <p:sp>
        <p:nvSpPr>
          <p:cNvPr id="51" name="Shape 51"/>
          <p:cNvSpPr/>
          <p:nvPr/>
        </p:nvSpPr>
        <p:spPr>
          <a:xfrm>
            <a:off x="1005523" y="2719768"/>
            <a:ext cx="108500" cy="1139064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2" name="Shape 52"/>
          <p:cNvSpPr/>
          <p:nvPr/>
        </p:nvSpPr>
        <p:spPr>
          <a:xfrm>
            <a:off x="987621" y="4237335"/>
            <a:ext cx="3485527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228600" indent="-228600" algn="l">
              <a:buSzPct val="100000"/>
              <a:buChar char="•"/>
              <a:defRPr sz="1800"/>
            </a:pPr>
            <a:r>
              <a:rPr sz="2700"/>
              <a:t> cluster strokes </a:t>
            </a:r>
            <a:endParaRPr sz="2700"/>
          </a:p>
          <a:p>
            <a:pPr lvl="0" marL="228600" indent="-228600" algn="l">
              <a:buSzPct val="100000"/>
              <a:buChar char="•"/>
              <a:defRPr sz="1800"/>
            </a:pPr>
            <a:r>
              <a:rPr sz="2700"/>
              <a:t> K-means clustering </a:t>
            </a:r>
            <a:endParaRPr sz="2700"/>
          </a:p>
          <a:p>
            <a:pPr lvl="0" marL="228600" indent="-228600" algn="l">
              <a:buSzPct val="100000"/>
              <a:buChar char="•"/>
              <a:defRPr sz="1800"/>
            </a:pPr>
            <a:r>
              <a:rPr sz="2700"/>
              <a:t> no symmetry</a:t>
            </a:r>
            <a:endParaRPr sz="2700"/>
          </a:p>
          <a:p>
            <a:pPr lvl="0" marL="228600" indent="-228600" algn="l">
              <a:buSzPct val="100000"/>
              <a:buChar char="•"/>
              <a:defRPr sz="1800"/>
            </a:pPr>
            <a:r>
              <a:rPr sz="2700"/>
              <a:t> Value of K</a:t>
            </a:r>
          </a:p>
        </p:txBody>
      </p:sp>
      <p:sp>
        <p:nvSpPr>
          <p:cNvPr id="53" name="Shape 53"/>
          <p:cNvSpPr/>
          <p:nvPr/>
        </p:nvSpPr>
        <p:spPr>
          <a:xfrm>
            <a:off x="4944692" y="2717922"/>
            <a:ext cx="3304541" cy="11427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l">
              <a:defRPr sz="1800"/>
            </a:pPr>
            <a:r>
              <a:rPr b="1" sz="2400"/>
              <a:t>Supervised learning</a:t>
            </a:r>
          </a:p>
        </p:txBody>
      </p:sp>
      <p:sp>
        <p:nvSpPr>
          <p:cNvPr id="54" name="Shape 54"/>
          <p:cNvSpPr/>
          <p:nvPr/>
        </p:nvSpPr>
        <p:spPr>
          <a:xfrm>
            <a:off x="4944692" y="2719768"/>
            <a:ext cx="108500" cy="1139064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5" name="Shape 55"/>
          <p:cNvSpPr/>
          <p:nvPr/>
        </p:nvSpPr>
        <p:spPr>
          <a:xfrm>
            <a:off x="4926790" y="4237957"/>
            <a:ext cx="3340346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228600" indent="-228600" algn="l">
              <a:buSzPct val="100000"/>
              <a:buChar char="•"/>
              <a:defRPr sz="1800"/>
            </a:pPr>
            <a:r>
              <a:rPr sz="2700"/>
              <a:t>Hand annotate </a:t>
            </a:r>
            <a:endParaRPr sz="2700"/>
          </a:p>
          <a:p>
            <a:pPr lvl="0" marL="228600" indent="-228600" algn="l">
              <a:buSzPct val="100000"/>
              <a:buChar char="•"/>
              <a:defRPr sz="1800"/>
            </a:pPr>
            <a:r>
              <a:rPr sz="2700"/>
              <a:t>input to GAN </a:t>
            </a:r>
            <a:endParaRPr sz="2700"/>
          </a:p>
          <a:p>
            <a:pPr lvl="0" marL="228600" indent="-228600" algn="l">
              <a:buSzPct val="100000"/>
              <a:buChar char="•"/>
              <a:defRPr sz="1800"/>
            </a:pPr>
            <a:r>
              <a:rPr sz="2700"/>
              <a:t>1000 images</a:t>
            </a:r>
            <a:endParaRPr sz="2700"/>
          </a:p>
          <a:p>
            <a:pPr lvl="0" marL="228600" indent="-228600" algn="l">
              <a:buSzPct val="100000"/>
              <a:buChar char="•"/>
              <a:defRPr sz="1800"/>
            </a:pPr>
            <a:r>
              <a:rPr sz="2700"/>
              <a:t>8 categories.</a:t>
            </a:r>
          </a:p>
        </p:txBody>
      </p:sp>
      <p:sp>
        <p:nvSpPr>
          <p:cNvPr id="56" name="Shape 56"/>
          <p:cNvSpPr/>
          <p:nvPr/>
        </p:nvSpPr>
        <p:spPr>
          <a:xfrm>
            <a:off x="8901764" y="2717922"/>
            <a:ext cx="3304541" cy="11427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l">
              <a:defRPr sz="1800"/>
            </a:pPr>
            <a:r>
              <a:rPr b="1" sz="2400"/>
              <a:t>Semi-supervised learning</a:t>
            </a:r>
          </a:p>
        </p:txBody>
      </p:sp>
      <p:sp>
        <p:nvSpPr>
          <p:cNvPr id="57" name="Shape 57"/>
          <p:cNvSpPr/>
          <p:nvPr/>
        </p:nvSpPr>
        <p:spPr>
          <a:xfrm>
            <a:off x="8901764" y="2719768"/>
            <a:ext cx="108500" cy="1139064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8" name="Shape 58"/>
          <p:cNvSpPr/>
          <p:nvPr/>
        </p:nvSpPr>
        <p:spPr>
          <a:xfrm>
            <a:off x="8883862" y="4330700"/>
            <a:ext cx="3340345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228600" indent="-228600" algn="l">
              <a:buSzPct val="100000"/>
              <a:buChar char="•"/>
              <a:defRPr sz="1800"/>
            </a:pPr>
            <a:r>
              <a:rPr sz="2700"/>
              <a:t>used hand annotated to identify unannotated</a:t>
            </a:r>
            <a:endParaRPr sz="2700"/>
          </a:p>
          <a:p>
            <a:pPr lvl="0" marL="228600" indent="-228600" algn="l">
              <a:buSzPct val="100000"/>
              <a:buChar char="•"/>
              <a:defRPr sz="1800"/>
            </a:pPr>
            <a:r>
              <a:rPr sz="2700"/>
              <a:t>CNNs</a:t>
            </a:r>
            <a:endParaRPr sz="2700"/>
          </a:p>
          <a:p>
            <a:pPr lvl="0" marL="228600" indent="-228600" algn="l">
              <a:buSzPct val="100000"/>
              <a:buChar char="•"/>
              <a:defRPr sz="1800"/>
            </a:pPr>
            <a:r>
              <a:rPr sz="2700"/>
              <a:t>Accuracy of 0.48 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998896" y="933553"/>
            <a:ext cx="212057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3600"/>
              <a:t>Modeling</a:t>
            </a:r>
          </a:p>
        </p:txBody>
      </p:sp>
      <p:sp>
        <p:nvSpPr>
          <p:cNvPr id="61" name="Shape 61"/>
          <p:cNvSpPr/>
          <p:nvPr/>
        </p:nvSpPr>
        <p:spPr>
          <a:xfrm>
            <a:off x="1005523" y="1821951"/>
            <a:ext cx="1270001" cy="94098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2" name="Shape 62"/>
          <p:cNvSpPr/>
          <p:nvPr/>
        </p:nvSpPr>
        <p:spPr>
          <a:xfrm>
            <a:off x="1005523" y="2461323"/>
            <a:ext cx="10993754" cy="11427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l">
              <a:defRPr sz="1800"/>
            </a:pPr>
            <a:r>
              <a:rPr b="1" sz="2400"/>
              <a:t>Generative Adversarial Text to Image Synthesis paper</a:t>
            </a:r>
          </a:p>
        </p:txBody>
      </p:sp>
      <p:sp>
        <p:nvSpPr>
          <p:cNvPr id="63" name="Shape 63"/>
          <p:cNvSpPr/>
          <p:nvPr/>
        </p:nvSpPr>
        <p:spPr>
          <a:xfrm>
            <a:off x="1005523" y="2463169"/>
            <a:ext cx="108500" cy="1139064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creen Shot 2018-04-10 at 10.10.51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7278" y="326954"/>
            <a:ext cx="10390244" cy="90996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9"/>
          <p:cNvGrpSpPr/>
          <p:nvPr/>
        </p:nvGrpSpPr>
        <p:grpSpPr>
          <a:xfrm>
            <a:off x="1015493" y="350965"/>
            <a:ext cx="10973814" cy="9051670"/>
            <a:chOff x="0" y="0"/>
            <a:chExt cx="10973813" cy="9051669"/>
          </a:xfrm>
        </p:grpSpPr>
        <p:pic>
          <p:nvPicPr>
            <p:cNvPr id="67" name="Screen Shot 2018-04-10 at 10.11.54 PM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425813" cy="39246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8" name="Screen Shot 2018-04-10 at 10.11.59 PM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2810886"/>
              <a:ext cx="10973814" cy="62407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900108" y="933553"/>
            <a:ext cx="242619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3600"/>
              <a:t>Evaluation</a:t>
            </a:r>
          </a:p>
        </p:txBody>
      </p:sp>
      <p:sp>
        <p:nvSpPr>
          <p:cNvPr id="72" name="Shape 72"/>
          <p:cNvSpPr/>
          <p:nvPr/>
        </p:nvSpPr>
        <p:spPr>
          <a:xfrm>
            <a:off x="1005523" y="1821951"/>
            <a:ext cx="1270001" cy="94098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3" name="Shape 73"/>
          <p:cNvSpPr/>
          <p:nvPr/>
        </p:nvSpPr>
        <p:spPr>
          <a:xfrm>
            <a:off x="1005523" y="2461323"/>
            <a:ext cx="10993754" cy="11427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l">
              <a:defRPr sz="1800"/>
            </a:pPr>
            <a:r>
              <a:rPr b="1" sz="2400"/>
              <a:t>Evaluating the quality of these systems is a hard problem </a:t>
            </a:r>
          </a:p>
        </p:txBody>
      </p:sp>
      <p:sp>
        <p:nvSpPr>
          <p:cNvPr id="74" name="Shape 74"/>
          <p:cNvSpPr/>
          <p:nvPr/>
        </p:nvSpPr>
        <p:spPr>
          <a:xfrm>
            <a:off x="1005523" y="2463169"/>
            <a:ext cx="108500" cy="1139064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5" name="Shape 75"/>
          <p:cNvSpPr/>
          <p:nvPr/>
        </p:nvSpPr>
        <p:spPr>
          <a:xfrm>
            <a:off x="1005523" y="4149353"/>
            <a:ext cx="10993754" cy="11427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l">
              <a:defRPr sz="1800"/>
            </a:pPr>
            <a:r>
              <a:rPr b="1" sz="2400"/>
              <a:t>Salimans propose to use an image classifier to evaluate the quality of generated images called Inception score </a:t>
            </a:r>
          </a:p>
        </p:txBody>
      </p:sp>
      <p:sp>
        <p:nvSpPr>
          <p:cNvPr id="76" name="Shape 76"/>
          <p:cNvSpPr/>
          <p:nvPr/>
        </p:nvSpPr>
        <p:spPr>
          <a:xfrm>
            <a:off x="1005523" y="4151199"/>
            <a:ext cx="108500" cy="1139064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7" name="Shape 77"/>
          <p:cNvSpPr/>
          <p:nvPr/>
        </p:nvSpPr>
        <p:spPr>
          <a:xfrm>
            <a:off x="1005523" y="5835537"/>
            <a:ext cx="10993754" cy="11427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l">
              <a:defRPr sz="1800"/>
            </a:pPr>
            <a:r>
              <a:rPr b="1" sz="2400"/>
              <a:t>The intuition behind this that we want out model to generate meaningful objects. </a:t>
            </a:r>
          </a:p>
        </p:txBody>
      </p:sp>
      <p:sp>
        <p:nvSpPr>
          <p:cNvPr id="78" name="Shape 78"/>
          <p:cNvSpPr/>
          <p:nvPr/>
        </p:nvSpPr>
        <p:spPr>
          <a:xfrm>
            <a:off x="1005523" y="5837383"/>
            <a:ext cx="108500" cy="1139064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9" name="Shape 79"/>
          <p:cNvSpPr/>
          <p:nvPr/>
        </p:nvSpPr>
        <p:spPr>
          <a:xfrm>
            <a:off x="1005523" y="7525413"/>
            <a:ext cx="10993754" cy="11427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l">
              <a:defRPr sz="1800"/>
            </a:pPr>
            <a:r>
              <a:rPr b="1" sz="2400"/>
              <a:t>We could use top-r metric for selecting r relevant images out of all the images generated by the network. </a:t>
            </a:r>
          </a:p>
        </p:txBody>
      </p:sp>
      <p:sp>
        <p:nvSpPr>
          <p:cNvPr id="80" name="Shape 80"/>
          <p:cNvSpPr/>
          <p:nvPr/>
        </p:nvSpPr>
        <p:spPr>
          <a:xfrm>
            <a:off x="1005523" y="7527260"/>
            <a:ext cx="108500" cy="1139064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887499" y="844653"/>
            <a:ext cx="5619825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3600"/>
              <a:t>Dataset : Sketch Dataset </a:t>
            </a:r>
            <a:endParaRPr b="1" sz="1200"/>
          </a:p>
        </p:txBody>
      </p:sp>
      <p:sp>
        <p:nvSpPr>
          <p:cNvPr id="83" name="Shape 83"/>
          <p:cNvSpPr/>
          <p:nvPr/>
        </p:nvSpPr>
        <p:spPr>
          <a:xfrm>
            <a:off x="1005523" y="1821951"/>
            <a:ext cx="1270001" cy="94098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4" name="Shape 84"/>
          <p:cNvSpPr/>
          <p:nvPr/>
        </p:nvSpPr>
        <p:spPr>
          <a:xfrm>
            <a:off x="1005523" y="2461323"/>
            <a:ext cx="10993754" cy="11427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l">
              <a:defRPr sz="1800"/>
            </a:pPr>
            <a:r>
              <a:rPr b="1" sz="2400"/>
              <a:t>Pairs of images and sketches</a:t>
            </a:r>
          </a:p>
        </p:txBody>
      </p:sp>
      <p:sp>
        <p:nvSpPr>
          <p:cNvPr id="85" name="Shape 85"/>
          <p:cNvSpPr/>
          <p:nvPr/>
        </p:nvSpPr>
        <p:spPr>
          <a:xfrm>
            <a:off x="1005523" y="2463169"/>
            <a:ext cx="108500" cy="1139064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6" name="Shape 86"/>
          <p:cNvSpPr/>
          <p:nvPr/>
        </p:nvSpPr>
        <p:spPr>
          <a:xfrm>
            <a:off x="1005523" y="4149353"/>
            <a:ext cx="10993754" cy="11427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l">
              <a:defRPr sz="1800"/>
            </a:pPr>
            <a:r>
              <a:rPr b="1" sz="2400"/>
              <a:t>125 Categories &amp; 75,471 sketches.</a:t>
            </a:r>
          </a:p>
        </p:txBody>
      </p:sp>
      <p:sp>
        <p:nvSpPr>
          <p:cNvPr id="87" name="Shape 87"/>
          <p:cNvSpPr/>
          <p:nvPr/>
        </p:nvSpPr>
        <p:spPr>
          <a:xfrm>
            <a:off x="1005523" y="4151199"/>
            <a:ext cx="108500" cy="1139064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8" name="Shape 88"/>
          <p:cNvSpPr/>
          <p:nvPr/>
        </p:nvSpPr>
        <p:spPr>
          <a:xfrm>
            <a:off x="1005523" y="5837383"/>
            <a:ext cx="10993754" cy="11427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l">
              <a:defRPr sz="1800"/>
            </a:pPr>
            <a:r>
              <a:rPr b="1" sz="2400"/>
              <a:t>Birds annotations : file, head, beak, wing, tail, body, leg, full eyes and image_id</a:t>
            </a:r>
          </a:p>
        </p:txBody>
      </p:sp>
      <p:sp>
        <p:nvSpPr>
          <p:cNvPr id="89" name="Shape 89"/>
          <p:cNvSpPr/>
          <p:nvPr/>
        </p:nvSpPr>
        <p:spPr>
          <a:xfrm>
            <a:off x="1005523" y="5839230"/>
            <a:ext cx="108500" cy="1139063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