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32"/>
  </p:notesMasterIdLst>
  <p:handoutMasterIdLst>
    <p:handoutMasterId r:id="rId33"/>
  </p:handoutMasterIdLst>
  <p:sldIdLst>
    <p:sldId id="1245026682" r:id="rId6"/>
    <p:sldId id="1245026704" r:id="rId7"/>
    <p:sldId id="1245026705" r:id="rId8"/>
    <p:sldId id="1245026712" r:id="rId9"/>
    <p:sldId id="1245026684" r:id="rId10"/>
    <p:sldId id="1245026685" r:id="rId11"/>
    <p:sldId id="1245026699" r:id="rId12"/>
    <p:sldId id="1245026700" r:id="rId13"/>
    <p:sldId id="1245026713" r:id="rId14"/>
    <p:sldId id="1245026714" r:id="rId15"/>
    <p:sldId id="1245026715" r:id="rId16"/>
    <p:sldId id="1245026716" r:id="rId17"/>
    <p:sldId id="1245026683" r:id="rId18"/>
    <p:sldId id="1245026696" r:id="rId19"/>
    <p:sldId id="1245026698" r:id="rId20"/>
    <p:sldId id="1245026697" r:id="rId21"/>
    <p:sldId id="1245026703" r:id="rId22"/>
    <p:sldId id="1245026686" r:id="rId23"/>
    <p:sldId id="1245026701" r:id="rId24"/>
    <p:sldId id="1245026693" r:id="rId25"/>
    <p:sldId id="1245026694" r:id="rId26"/>
    <p:sldId id="1245026695" r:id="rId27"/>
    <p:sldId id="1245026702" r:id="rId28"/>
    <p:sldId id="1245026692" r:id="rId29"/>
    <p:sldId id="1245026691" r:id="rId30"/>
    <p:sldId id="305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DC"/>
    <a:srgbClr val="060606"/>
    <a:srgbClr val="98B81E"/>
    <a:srgbClr val="FF9B09"/>
    <a:srgbClr val="FFFFFF"/>
    <a:srgbClr val="50ABE3"/>
    <a:srgbClr val="1B48AA"/>
    <a:srgbClr val="58595B"/>
    <a:srgbClr val="2290D4"/>
    <a:srgbClr val="4F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1756" autoAdjust="0"/>
  </p:normalViewPr>
  <p:slideViewPr>
    <p:cSldViewPr snapToGrid="0">
      <p:cViewPr varScale="1">
        <p:scale>
          <a:sx n="93" d="100"/>
          <a:sy n="93" d="100"/>
        </p:scale>
        <p:origin x="27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86" y="5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Li" userId="29746762-4756-4099-b778-606764d40cae" providerId="ADAL" clId="{2A4DF457-BA9A-474D-8995-D27B822AA87F}"/>
    <pc:docChg chg="undo custSel addSld modSld">
      <pc:chgData name="Hong Li" userId="29746762-4756-4099-b778-606764d40cae" providerId="ADAL" clId="{2A4DF457-BA9A-474D-8995-D27B822AA87F}" dt="2021-05-17T14:12:29.731" v="4837" actId="6549"/>
      <pc:docMkLst>
        <pc:docMk/>
      </pc:docMkLst>
      <pc:sldChg chg="modSp mod">
        <pc:chgData name="Hong Li" userId="29746762-4756-4099-b778-606764d40cae" providerId="ADAL" clId="{2A4DF457-BA9A-474D-8995-D27B822AA87F}" dt="2021-05-16T09:21:01.977" v="36" actId="6549"/>
        <pc:sldMkLst>
          <pc:docMk/>
          <pc:sldMk cId="1702103871" sldId="1245026682"/>
        </pc:sldMkLst>
        <pc:spChg chg="mod">
          <ac:chgData name="Hong Li" userId="29746762-4756-4099-b778-606764d40cae" providerId="ADAL" clId="{2A4DF457-BA9A-474D-8995-D27B822AA87F}" dt="2021-05-16T09:21:01.977" v="36" actId="6549"/>
          <ac:spMkLst>
            <pc:docMk/>
            <pc:sldMk cId="1702103871" sldId="1245026682"/>
            <ac:spMk id="4" creationId="{045CFA44-FE3D-4A6F-8DC6-089A45FC7CF5}"/>
          </ac:spMkLst>
        </pc:spChg>
        <pc:spChg chg="mod">
          <ac:chgData name="Hong Li" userId="29746762-4756-4099-b778-606764d40cae" providerId="ADAL" clId="{2A4DF457-BA9A-474D-8995-D27B822AA87F}" dt="2021-05-16T09:20:43.293" v="33" actId="6549"/>
          <ac:spMkLst>
            <pc:docMk/>
            <pc:sldMk cId="1702103871" sldId="1245026682"/>
            <ac:spMk id="6" creationId="{B9721A8A-B862-42E4-B571-32F87FD3F787}"/>
          </ac:spMkLst>
        </pc:spChg>
      </pc:sldChg>
      <pc:sldChg chg="addSp modSp mod">
        <pc:chgData name="Hong Li" userId="29746762-4756-4099-b778-606764d40cae" providerId="ADAL" clId="{2A4DF457-BA9A-474D-8995-D27B822AA87F}" dt="2021-05-16T11:18:21.065" v="2319" actId="20577"/>
        <pc:sldMkLst>
          <pc:docMk/>
          <pc:sldMk cId="3655316958" sldId="1245026684"/>
        </pc:sldMkLst>
        <pc:spChg chg="mod">
          <ac:chgData name="Hong Li" userId="29746762-4756-4099-b778-606764d40cae" providerId="ADAL" clId="{2A4DF457-BA9A-474D-8995-D27B822AA87F}" dt="2021-05-16T10:44:35.988" v="2164" actId="20577"/>
          <ac:spMkLst>
            <pc:docMk/>
            <pc:sldMk cId="3655316958" sldId="1245026684"/>
            <ac:spMk id="4" creationId="{D47A511B-DA4F-46AF-B845-30C801F099A5}"/>
          </ac:spMkLst>
        </pc:spChg>
        <pc:spChg chg="mod">
          <ac:chgData name="Hong Li" userId="29746762-4756-4099-b778-606764d40cae" providerId="ADAL" clId="{2A4DF457-BA9A-474D-8995-D27B822AA87F}" dt="2021-05-16T11:18:21.065" v="2319" actId="20577"/>
          <ac:spMkLst>
            <pc:docMk/>
            <pc:sldMk cId="3655316958" sldId="1245026684"/>
            <ac:spMk id="5" creationId="{04952941-DFFB-4033-B844-CE4734408021}"/>
          </ac:spMkLst>
        </pc:spChg>
        <pc:spChg chg="add mod">
          <ac:chgData name="Hong Li" userId="29746762-4756-4099-b778-606764d40cae" providerId="ADAL" clId="{2A4DF457-BA9A-474D-8995-D27B822AA87F}" dt="2021-05-16T11:17:45.815" v="2315" actId="1076"/>
          <ac:spMkLst>
            <pc:docMk/>
            <pc:sldMk cId="3655316958" sldId="1245026684"/>
            <ac:spMk id="6" creationId="{80E4CB39-A4F2-4972-B82B-ABB45B823064}"/>
          </ac:spMkLst>
        </pc:spChg>
        <pc:picChg chg="mod">
          <ac:chgData name="Hong Li" userId="29746762-4756-4099-b778-606764d40cae" providerId="ADAL" clId="{2A4DF457-BA9A-474D-8995-D27B822AA87F}" dt="2021-05-16T09:52:50.614" v="1319" actId="14100"/>
          <ac:picMkLst>
            <pc:docMk/>
            <pc:sldMk cId="3655316958" sldId="1245026684"/>
            <ac:picMk id="2" creationId="{CAF9BFB6-9904-48B2-8E88-54AD1F7AC8E2}"/>
          </ac:picMkLst>
        </pc:picChg>
      </pc:sldChg>
      <pc:sldChg chg="addSp delSp modSp add mod">
        <pc:chgData name="Hong Li" userId="29746762-4756-4099-b778-606764d40cae" providerId="ADAL" clId="{2A4DF457-BA9A-474D-8995-D27B822AA87F}" dt="2021-05-17T14:12:29.731" v="4837" actId="6549"/>
        <pc:sldMkLst>
          <pc:docMk/>
          <pc:sldMk cId="4195099748" sldId="1245026704"/>
        </pc:sldMkLst>
        <pc:spChg chg="add mod">
          <ac:chgData name="Hong Li" userId="29746762-4756-4099-b778-606764d40cae" providerId="ADAL" clId="{2A4DF457-BA9A-474D-8995-D27B822AA87F}" dt="2021-05-16T09:25:08.663" v="138" actId="1076"/>
          <ac:spMkLst>
            <pc:docMk/>
            <pc:sldMk cId="4195099748" sldId="1245026704"/>
            <ac:spMk id="3" creationId="{21B6A2E5-B886-40A6-89EE-0E5C171B7FE9}"/>
          </ac:spMkLst>
        </pc:spChg>
        <pc:spChg chg="mod">
          <ac:chgData name="Hong Li" userId="29746762-4756-4099-b778-606764d40cae" providerId="ADAL" clId="{2A4DF457-BA9A-474D-8995-D27B822AA87F}" dt="2021-05-16T10:08:13.319" v="1688" actId="313"/>
          <ac:spMkLst>
            <pc:docMk/>
            <pc:sldMk cId="4195099748" sldId="1245026704"/>
            <ac:spMk id="4" creationId="{D47A511B-DA4F-46AF-B845-30C801F099A5}"/>
          </ac:spMkLst>
        </pc:spChg>
        <pc:spChg chg="mod">
          <ac:chgData name="Hong Li" userId="29746762-4756-4099-b778-606764d40cae" providerId="ADAL" clId="{2A4DF457-BA9A-474D-8995-D27B822AA87F}" dt="2021-05-17T14:12:29.731" v="4837" actId="6549"/>
          <ac:spMkLst>
            <pc:docMk/>
            <pc:sldMk cId="4195099748" sldId="1245026704"/>
            <ac:spMk id="5" creationId="{04952941-DFFB-4033-B844-CE4734408021}"/>
          </ac:spMkLst>
        </pc:spChg>
        <pc:spChg chg="add mod">
          <ac:chgData name="Hong Li" userId="29746762-4756-4099-b778-606764d40cae" providerId="ADAL" clId="{2A4DF457-BA9A-474D-8995-D27B822AA87F}" dt="2021-05-16T09:25:56.894" v="144" actId="14100"/>
          <ac:spMkLst>
            <pc:docMk/>
            <pc:sldMk cId="4195099748" sldId="1245026704"/>
            <ac:spMk id="6" creationId="{7819C309-1292-4A78-96AA-C611112AC328}"/>
          </ac:spMkLst>
        </pc:spChg>
        <pc:spChg chg="add del mod">
          <ac:chgData name="Hong Li" userId="29746762-4756-4099-b778-606764d40cae" providerId="ADAL" clId="{2A4DF457-BA9A-474D-8995-D27B822AA87F}" dt="2021-05-16T09:32:21.405" v="393"/>
          <ac:spMkLst>
            <pc:docMk/>
            <pc:sldMk cId="4195099748" sldId="1245026704"/>
            <ac:spMk id="7" creationId="{8C377B11-3F90-4EF0-8D62-3BE8E942901C}"/>
          </ac:spMkLst>
        </pc:spChg>
      </pc:sldChg>
      <pc:sldChg chg="modSp add mod">
        <pc:chgData name="Hong Li" userId="29746762-4756-4099-b778-606764d40cae" providerId="ADAL" clId="{2A4DF457-BA9A-474D-8995-D27B822AA87F}" dt="2021-05-17T12:56:55.890" v="4810" actId="20577"/>
        <pc:sldMkLst>
          <pc:docMk/>
          <pc:sldMk cId="3881797733" sldId="1245026705"/>
        </pc:sldMkLst>
        <pc:spChg chg="mod">
          <ac:chgData name="Hong Li" userId="29746762-4756-4099-b778-606764d40cae" providerId="ADAL" clId="{2A4DF457-BA9A-474D-8995-D27B822AA87F}" dt="2021-05-16T09:56:40.584" v="1396" actId="20577"/>
          <ac:spMkLst>
            <pc:docMk/>
            <pc:sldMk cId="3881797733" sldId="1245026705"/>
            <ac:spMk id="2" creationId="{00C584CC-4B2D-4308-AA24-EB7B9734BB19}"/>
          </ac:spMkLst>
        </pc:spChg>
        <pc:spChg chg="mod">
          <ac:chgData name="Hong Li" userId="29746762-4756-4099-b778-606764d40cae" providerId="ADAL" clId="{2A4DF457-BA9A-474D-8995-D27B822AA87F}" dt="2021-05-17T12:56:55.890" v="4810" actId="20577"/>
          <ac:spMkLst>
            <pc:docMk/>
            <pc:sldMk cId="3881797733" sldId="1245026705"/>
            <ac:spMk id="3" creationId="{8388AE62-81C1-49B2-B77D-82178A1342CA}"/>
          </ac:spMkLst>
        </pc:spChg>
      </pc:sldChg>
      <pc:sldChg chg="modSp add mod">
        <pc:chgData name="Hong Li" userId="29746762-4756-4099-b778-606764d40cae" providerId="ADAL" clId="{2A4DF457-BA9A-474D-8995-D27B822AA87F}" dt="2021-05-16T10:47:36.969" v="2169" actId="20577"/>
        <pc:sldMkLst>
          <pc:docMk/>
          <pc:sldMk cId="2958674756" sldId="1245026712"/>
        </pc:sldMkLst>
        <pc:spChg chg="mod">
          <ac:chgData name="Hong Li" userId="29746762-4756-4099-b778-606764d40cae" providerId="ADAL" clId="{2A4DF457-BA9A-474D-8995-D27B822AA87F}" dt="2021-05-16T10:47:36.969" v="2169" actId="20577"/>
          <ac:spMkLst>
            <pc:docMk/>
            <pc:sldMk cId="2958674756" sldId="1245026712"/>
            <ac:spMk id="3" creationId="{2E0B5BC9-8CC8-4984-932D-06A614A01918}"/>
          </ac:spMkLst>
        </pc:spChg>
      </pc:sldChg>
      <pc:sldChg chg="addSp modSp add mod">
        <pc:chgData name="Hong Li" userId="29746762-4756-4099-b778-606764d40cae" providerId="ADAL" clId="{2A4DF457-BA9A-474D-8995-D27B822AA87F}" dt="2021-05-16T11:44:45.759" v="2846" actId="20577"/>
        <pc:sldMkLst>
          <pc:docMk/>
          <pc:sldMk cId="1399127351" sldId="1245026713"/>
        </pc:sldMkLst>
        <pc:spChg chg="mod">
          <ac:chgData name="Hong Li" userId="29746762-4756-4099-b778-606764d40cae" providerId="ADAL" clId="{2A4DF457-BA9A-474D-8995-D27B822AA87F}" dt="2021-05-16T11:11:29.986" v="2255" actId="313"/>
          <ac:spMkLst>
            <pc:docMk/>
            <pc:sldMk cId="1399127351" sldId="1245026713"/>
            <ac:spMk id="4" creationId="{D47A511B-DA4F-46AF-B845-30C801F099A5}"/>
          </ac:spMkLst>
        </pc:spChg>
        <pc:spChg chg="mod">
          <ac:chgData name="Hong Li" userId="29746762-4756-4099-b778-606764d40cae" providerId="ADAL" clId="{2A4DF457-BA9A-474D-8995-D27B822AA87F}" dt="2021-05-16T11:44:45.759" v="2846" actId="20577"/>
          <ac:spMkLst>
            <pc:docMk/>
            <pc:sldMk cId="1399127351" sldId="1245026713"/>
            <ac:spMk id="5" creationId="{04952941-DFFB-4033-B844-CE4734408021}"/>
          </ac:spMkLst>
        </pc:spChg>
        <pc:spChg chg="add mod">
          <ac:chgData name="Hong Li" userId="29746762-4756-4099-b778-606764d40cae" providerId="ADAL" clId="{2A4DF457-BA9A-474D-8995-D27B822AA87F}" dt="2021-05-16T11:17:19.227" v="2312" actId="1076"/>
          <ac:spMkLst>
            <pc:docMk/>
            <pc:sldMk cId="1399127351" sldId="1245026713"/>
            <ac:spMk id="6" creationId="{242C7826-B152-4249-8345-877D349FA773}"/>
          </ac:spMkLst>
        </pc:spChg>
        <pc:picChg chg="mod">
          <ac:chgData name="Hong Li" userId="29746762-4756-4099-b778-606764d40cae" providerId="ADAL" clId="{2A4DF457-BA9A-474D-8995-D27B822AA87F}" dt="2021-05-16T11:16:51.960" v="2309" actId="14100"/>
          <ac:picMkLst>
            <pc:docMk/>
            <pc:sldMk cId="1399127351" sldId="1245026713"/>
            <ac:picMk id="2" creationId="{CAF9BFB6-9904-48B2-8E88-54AD1F7AC8E2}"/>
          </ac:picMkLst>
        </pc:picChg>
      </pc:sldChg>
      <pc:sldChg chg="modSp add mod">
        <pc:chgData name="Hong Li" userId="29746762-4756-4099-b778-606764d40cae" providerId="ADAL" clId="{2A4DF457-BA9A-474D-8995-D27B822AA87F}" dt="2021-05-16T11:29:18.505" v="2618" actId="20577"/>
        <pc:sldMkLst>
          <pc:docMk/>
          <pc:sldMk cId="890390690" sldId="1245026714"/>
        </pc:sldMkLst>
        <pc:spChg chg="mod">
          <ac:chgData name="Hong Li" userId="29746762-4756-4099-b778-606764d40cae" providerId="ADAL" clId="{2A4DF457-BA9A-474D-8995-D27B822AA87F}" dt="2021-05-16T11:29:18.505" v="2618" actId="20577"/>
          <ac:spMkLst>
            <pc:docMk/>
            <pc:sldMk cId="890390690" sldId="1245026714"/>
            <ac:spMk id="7" creationId="{F0E82911-9E64-49C8-82C1-AED2E20A32F6}"/>
          </ac:spMkLst>
        </pc:spChg>
      </pc:sldChg>
      <pc:sldChg chg="addSp delSp modSp add mod">
        <pc:chgData name="Hong Li" userId="29746762-4756-4099-b778-606764d40cae" providerId="ADAL" clId="{2A4DF457-BA9A-474D-8995-D27B822AA87F}" dt="2021-05-16T13:52:42.261" v="4768" actId="1038"/>
        <pc:sldMkLst>
          <pc:docMk/>
          <pc:sldMk cId="3776357188" sldId="1245026715"/>
        </pc:sldMkLst>
        <pc:spChg chg="mod">
          <ac:chgData name="Hong Li" userId="29746762-4756-4099-b778-606764d40cae" providerId="ADAL" clId="{2A4DF457-BA9A-474D-8995-D27B822AA87F}" dt="2021-05-16T12:43:22.999" v="2952" actId="20577"/>
          <ac:spMkLst>
            <pc:docMk/>
            <pc:sldMk cId="3776357188" sldId="1245026715"/>
            <ac:spMk id="2" creationId="{946670AB-BF52-464E-B2FB-0086EEA2BCD0}"/>
          </ac:spMkLst>
        </pc:spChg>
        <pc:spChg chg="add mod">
          <ac:chgData name="Hong Li" userId="29746762-4756-4099-b778-606764d40cae" providerId="ADAL" clId="{2A4DF457-BA9A-474D-8995-D27B822AA87F}" dt="2021-05-16T13:52:42.261" v="4768" actId="1038"/>
          <ac:spMkLst>
            <pc:docMk/>
            <pc:sldMk cId="3776357188" sldId="1245026715"/>
            <ac:spMk id="4" creationId="{9754E0A7-403F-4721-8F6C-CA5F8BB84F83}"/>
          </ac:spMkLst>
        </pc:spChg>
        <pc:spChg chg="add mod">
          <ac:chgData name="Hong Li" userId="29746762-4756-4099-b778-606764d40cae" providerId="ADAL" clId="{2A4DF457-BA9A-474D-8995-D27B822AA87F}" dt="2021-05-16T13:52:42.261" v="4768" actId="1038"/>
          <ac:spMkLst>
            <pc:docMk/>
            <pc:sldMk cId="3776357188" sldId="1245026715"/>
            <ac:spMk id="25" creationId="{70DBFEC8-5CF8-4291-9075-318BD21CB7F5}"/>
          </ac:spMkLst>
        </pc:spChg>
        <pc:spChg chg="add mod">
          <ac:chgData name="Hong Li" userId="29746762-4756-4099-b778-606764d40cae" providerId="ADAL" clId="{2A4DF457-BA9A-474D-8995-D27B822AA87F}" dt="2021-05-16T13:50:13.925" v="4725" actId="20577"/>
          <ac:spMkLst>
            <pc:docMk/>
            <pc:sldMk cId="3776357188" sldId="1245026715"/>
            <ac:spMk id="27" creationId="{0899C2E5-86BB-4F9C-B697-709DBB899E35}"/>
          </ac:spMkLst>
        </pc:spChg>
        <pc:grpChg chg="del mod">
          <ac:chgData name="Hong Li" userId="29746762-4756-4099-b778-606764d40cae" providerId="ADAL" clId="{2A4DF457-BA9A-474D-8995-D27B822AA87F}" dt="2021-05-16T11:57:18.946" v="2876" actId="478"/>
          <ac:grpSpMkLst>
            <pc:docMk/>
            <pc:sldMk cId="3776357188" sldId="1245026715"/>
            <ac:grpSpMk id="24" creationId="{6289DFDF-231E-4235-8BFA-CBF0D9423932}"/>
          </ac:grpSpMkLst>
        </pc:grpChg>
        <pc:grpChg chg="del">
          <ac:chgData name="Hong Li" userId="29746762-4756-4099-b778-606764d40cae" providerId="ADAL" clId="{2A4DF457-BA9A-474D-8995-D27B822AA87F}" dt="2021-05-16T11:57:18.946" v="2876" actId="478"/>
          <ac:grpSpMkLst>
            <pc:docMk/>
            <pc:sldMk cId="3776357188" sldId="1245026715"/>
            <ac:grpSpMk id="38" creationId="{13CA1C72-DEA3-43AF-A63D-8ABFFB5CC372}"/>
          </ac:grpSpMkLst>
        </pc:grp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12" creationId="{DCF57F32-924E-4652-B3D6-2E5E192F1845}"/>
          </ac:cxnSpMkLst>
        </pc:cxn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14" creationId="{61A18E66-930F-479E-BEEC-2C1E5D986BA2}"/>
          </ac:cxnSpMkLst>
        </pc:cxn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16" creationId="{844069DB-55AD-44EF-A425-4ECF96152FEB}"/>
          </ac:cxnSpMkLst>
        </pc:cxn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19" creationId="{71040158-E905-4264-94D2-1E0826F1B4E4}"/>
          </ac:cxnSpMkLst>
        </pc:cxn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26" creationId="{8A73CE66-9155-474B-A3B2-58B6AD626E2F}"/>
          </ac:cxnSpMkLst>
        </pc:cxn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31" creationId="{DDF2835A-A675-4BCD-9D84-9184BA842D88}"/>
          </ac:cxnSpMkLst>
        </pc:cxnChg>
        <pc:cxnChg chg="mod">
          <ac:chgData name="Hong Li" userId="29746762-4756-4099-b778-606764d40cae" providerId="ADAL" clId="{2A4DF457-BA9A-474D-8995-D27B822AA87F}" dt="2021-05-16T11:57:18.946" v="2876" actId="478"/>
          <ac:cxnSpMkLst>
            <pc:docMk/>
            <pc:sldMk cId="3776357188" sldId="1245026715"/>
            <ac:cxnSpMk id="33" creationId="{6F6A7ABC-C7D4-4C00-B853-64CE47F0FB0C}"/>
          </ac:cxnSpMkLst>
        </pc:cxnChg>
      </pc:sldChg>
      <pc:sldChg chg="addSp delSp modSp add mod">
        <pc:chgData name="Hong Li" userId="29746762-4756-4099-b778-606764d40cae" providerId="ADAL" clId="{2A4DF457-BA9A-474D-8995-D27B822AA87F}" dt="2021-05-16T23:20:57.905" v="4802" actId="20577"/>
        <pc:sldMkLst>
          <pc:docMk/>
          <pc:sldMk cId="438673762" sldId="1245026716"/>
        </pc:sldMkLst>
        <pc:spChg chg="mod">
          <ac:chgData name="Hong Li" userId="29746762-4756-4099-b778-606764d40cae" providerId="ADAL" clId="{2A4DF457-BA9A-474D-8995-D27B822AA87F}" dt="2021-05-16T12:47:36.340" v="2991" actId="20577"/>
          <ac:spMkLst>
            <pc:docMk/>
            <pc:sldMk cId="438673762" sldId="1245026716"/>
            <ac:spMk id="2" creationId="{946670AB-BF52-464E-B2FB-0086EEA2BCD0}"/>
          </ac:spMkLst>
        </pc:spChg>
        <pc:spChg chg="mod">
          <ac:chgData name="Hong Li" userId="29746762-4756-4099-b778-606764d40cae" providerId="ADAL" clId="{2A4DF457-BA9A-474D-8995-D27B822AA87F}" dt="2021-05-16T13:46:55.796" v="4692" actId="113"/>
          <ac:spMkLst>
            <pc:docMk/>
            <pc:sldMk cId="438673762" sldId="1245026716"/>
            <ac:spMk id="8" creationId="{469AE7C6-1BD3-4AA3-8E59-2F50B1A87F69}"/>
          </ac:spMkLst>
        </pc:spChg>
        <pc:grpChg chg="del">
          <ac:chgData name="Hong Li" userId="29746762-4756-4099-b778-606764d40cae" providerId="ADAL" clId="{2A4DF457-BA9A-474D-8995-D27B822AA87F}" dt="2021-05-16T12:47:44.542" v="2992" actId="478"/>
          <ac:grpSpMkLst>
            <pc:docMk/>
            <pc:sldMk cId="438673762" sldId="1245026716"/>
            <ac:grpSpMk id="24" creationId="{6289DFDF-231E-4235-8BFA-CBF0D9423932}"/>
          </ac:grpSpMkLst>
        </pc:grpChg>
        <pc:grpChg chg="del">
          <ac:chgData name="Hong Li" userId="29746762-4756-4099-b778-606764d40cae" providerId="ADAL" clId="{2A4DF457-BA9A-474D-8995-D27B822AA87F}" dt="2021-05-16T12:47:44.542" v="2992" actId="478"/>
          <ac:grpSpMkLst>
            <pc:docMk/>
            <pc:sldMk cId="438673762" sldId="1245026716"/>
            <ac:grpSpMk id="38" creationId="{13CA1C72-DEA3-43AF-A63D-8ABFFB5CC372}"/>
          </ac:grpSpMkLst>
        </pc:grpChg>
        <pc:graphicFrameChg chg="add mod modGraphic">
          <ac:chgData name="Hong Li" userId="29746762-4756-4099-b778-606764d40cae" providerId="ADAL" clId="{2A4DF457-BA9A-474D-8995-D27B822AA87F}" dt="2021-05-16T23:20:57.905" v="4802" actId="20577"/>
          <ac:graphicFrameMkLst>
            <pc:docMk/>
            <pc:sldMk cId="438673762" sldId="1245026716"/>
            <ac:graphicFrameMk id="4" creationId="{BCA06729-BED7-4DDB-B895-C5088BDA687B}"/>
          </ac:graphicFrameMkLst>
        </pc:graphicFrame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12" creationId="{DCF57F32-924E-4652-B3D6-2E5E192F1845}"/>
          </ac:cxnSpMkLst>
        </pc:cxn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14" creationId="{61A18E66-930F-479E-BEEC-2C1E5D986BA2}"/>
          </ac:cxnSpMkLst>
        </pc:cxn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16" creationId="{844069DB-55AD-44EF-A425-4ECF96152FEB}"/>
          </ac:cxnSpMkLst>
        </pc:cxn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19" creationId="{71040158-E905-4264-94D2-1E0826F1B4E4}"/>
          </ac:cxnSpMkLst>
        </pc:cxn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26" creationId="{8A73CE66-9155-474B-A3B2-58B6AD626E2F}"/>
          </ac:cxnSpMkLst>
        </pc:cxn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28" creationId="{9B3EAD68-3F18-47B9-8EA2-3FE3D4AB33AA}"/>
          </ac:cxnSpMkLst>
        </pc:cxnChg>
        <pc:cxnChg chg="mod">
          <ac:chgData name="Hong Li" userId="29746762-4756-4099-b778-606764d40cae" providerId="ADAL" clId="{2A4DF457-BA9A-474D-8995-D27B822AA87F}" dt="2021-05-16T12:47:44.542" v="2992" actId="478"/>
          <ac:cxnSpMkLst>
            <pc:docMk/>
            <pc:sldMk cId="438673762" sldId="1245026716"/>
            <ac:cxnSpMk id="33" creationId="{6F6A7ABC-C7D4-4C00-B853-64CE47F0FB0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5/16/2021 11:19:08 AM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internal/proprietary,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AFC701-EA05-406B-A44F-FC06AD230D56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E6962-0B11-4655-84A4-DD1020681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56F8D91-C219-4169-A3D5-C23F4DCA9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512FA8-122A-446F-A015-E813AFE4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B699B8E-E8CC-46BA-8415-29171096A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68AFC11-EA0D-4534-BBA8-5AA3029AA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5/16/2021 11:18:28 AM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internal/proprietary,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3854C-37DB-4E01-B509-2E3433DC7799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51339C2-A05A-474D-9E80-9ECD7CA1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5CB5F3E-5A18-4288-8F42-DD30BEE73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80B9732-6A0C-4545-8A44-622ECB4A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95524DB-18AE-4CE8-A933-D23530C18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E93739-D19B-42E5-902A-7E1B0682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983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www.keil.com/pack/doc/CMSIS/Core/html/group__intrinsic__SIMD__gr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21A8A-B862-42E4-B571-32F87FD3F7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17th May 2021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3C845-9434-42E2-AC3F-C76CDC560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Li   </a:t>
            </a:r>
          </a:p>
          <a:p>
            <a:r>
              <a:rPr lang="en-US" dirty="0"/>
              <a:t>hong.r.li@nxp.com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50" dirty="0">
                <a:latin typeface="Arial Black" panose="020B0A04020102020204" pitchFamily="34" charset="0"/>
              </a:rPr>
              <a:t>ARM M7 SIMD &amp; FPU programing</a:t>
            </a:r>
            <a:br>
              <a:rPr lang="en-US" spc="-50" dirty="0">
                <a:latin typeface="Arial Black" panose="020B0A04020102020204" pitchFamily="34" charset="0"/>
              </a:rPr>
            </a:br>
            <a:r>
              <a:rPr lang="en-US" sz="2800" spc="-50" dirty="0">
                <a:latin typeface="Arial Black" panose="020B0A04020102020204" pitchFamily="34" charset="0"/>
              </a:rPr>
              <a:t>Introduction</a:t>
            </a:r>
            <a:endParaRPr lang="en-US" sz="2700" spc="-5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84CC-4B2D-4308-AA24-EB7B9734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5" y="392030"/>
            <a:ext cx="11425752" cy="654049"/>
          </a:xfrm>
        </p:spPr>
        <p:txBody>
          <a:bodyPr/>
          <a:lstStyle/>
          <a:p>
            <a:r>
              <a:rPr lang="en-US" dirty="0"/>
              <a:t>FPU Instruction and flag register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AE62-81C1-49B2-B77D-82178A134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5180836" cy="5514820"/>
          </a:xfrm>
        </p:spPr>
        <p:txBody>
          <a:bodyPr>
            <a:normAutofit/>
          </a:bodyPr>
          <a:lstStyle/>
          <a:p>
            <a:r>
              <a:rPr lang="en-US" sz="2000" dirty="0"/>
              <a:t>38 FPU instructions on 32 FPU registers</a:t>
            </a:r>
          </a:p>
          <a:p>
            <a:pPr lvl="1"/>
            <a:r>
              <a:rPr lang="en-US" sz="1600" dirty="0"/>
              <a:t>3 Load, 3 store, 2 push/pop</a:t>
            </a:r>
          </a:p>
          <a:p>
            <a:pPr lvl="1"/>
            <a:r>
              <a:rPr lang="en-US" sz="1600" dirty="0"/>
              <a:t>12 float-double-integer conversion</a:t>
            </a:r>
          </a:p>
          <a:p>
            <a:pPr lvl="1"/>
            <a:r>
              <a:rPr lang="en-US" sz="1600" dirty="0"/>
              <a:t>9 floating-point arithmetic instructions: </a:t>
            </a:r>
          </a:p>
          <a:p>
            <a:pPr lvl="2"/>
            <a:r>
              <a:rPr lang="en-US" sz="1400" dirty="0"/>
              <a:t>div, </a:t>
            </a:r>
            <a:r>
              <a:rPr lang="en-US" sz="1400" dirty="0" err="1"/>
              <a:t>mul</a:t>
            </a:r>
            <a:r>
              <a:rPr lang="en-US" sz="1400" dirty="0"/>
              <a:t>, add, sub, </a:t>
            </a:r>
            <a:r>
              <a:rPr lang="en-US" sz="1400" dirty="0" err="1"/>
              <a:t>mul</a:t>
            </a:r>
            <a:r>
              <a:rPr lang="en-US" sz="1400" dirty="0"/>
              <a:t>-add/sub, neg-</a:t>
            </a:r>
            <a:r>
              <a:rPr lang="en-US" sz="1400" dirty="0" err="1"/>
              <a:t>mul</a:t>
            </a:r>
            <a:r>
              <a:rPr lang="en-US" sz="1400" dirty="0"/>
              <a:t>-add/sub</a:t>
            </a:r>
          </a:p>
          <a:p>
            <a:pPr lvl="1"/>
            <a:r>
              <a:rPr lang="en-US" sz="1600" dirty="0"/>
              <a:t>1 MOV, 2 Max/min, 1 SEL, 1 ABS, 1 NEG, 1 SQRT, 2 CMP</a:t>
            </a:r>
          </a:p>
          <a:p>
            <a:pPr lvl="1"/>
            <a:endParaRPr lang="en-US" sz="1800" dirty="0"/>
          </a:p>
          <a:p>
            <a:r>
              <a:rPr lang="en-US" sz="2000" dirty="0"/>
              <a:t>FPSCR FPU Status Register</a:t>
            </a:r>
          </a:p>
          <a:p>
            <a:pPr lvl="1"/>
            <a:r>
              <a:rPr lang="en-US" sz="1800" dirty="0"/>
              <a:t>4 (2-bit) Rounding modes</a:t>
            </a:r>
          </a:p>
          <a:p>
            <a:pPr lvl="1"/>
            <a:r>
              <a:rPr lang="en-US" sz="1800" dirty="0"/>
              <a:t>6 exception flags</a:t>
            </a:r>
          </a:p>
          <a:p>
            <a:pPr lvl="1"/>
            <a:r>
              <a:rPr lang="en-US" sz="1800" dirty="0"/>
              <a:t>4-bit float comparison flags</a:t>
            </a:r>
          </a:p>
          <a:p>
            <a:pPr lvl="1"/>
            <a:r>
              <a:rPr lang="en-US" sz="1800" dirty="0"/>
              <a:t>1-bit </a:t>
            </a:r>
            <a:r>
              <a:rPr lang="en-US" sz="1800" dirty="0" err="1"/>
              <a:t>NaN</a:t>
            </a:r>
            <a:r>
              <a:rPr lang="en-US" sz="1800" dirty="0"/>
              <a:t> mode control</a:t>
            </a:r>
          </a:p>
          <a:p>
            <a:pPr lvl="1"/>
            <a:r>
              <a:rPr lang="en-US" sz="1800" dirty="0"/>
              <a:t>1-bit Flush to zero mode control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0E82911-9E64-49C8-82C1-AED2E20A32F6}"/>
              </a:ext>
            </a:extLst>
          </p:cNvPr>
          <p:cNvSpPr txBox="1">
            <a:spLocks/>
          </p:cNvSpPr>
          <p:nvPr/>
        </p:nvSpPr>
        <p:spPr>
          <a:xfrm>
            <a:off x="5575610" y="1046079"/>
            <a:ext cx="6488571" cy="5221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typedef union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b="1" dirty="0"/>
              <a:t>struct</a:t>
            </a:r>
            <a:r>
              <a:rPr lang="en-US" sz="1400" dirty="0"/>
              <a:t>  {      /*!&lt; Structure used for bit  access */</a:t>
            </a:r>
          </a:p>
          <a:p>
            <a:pPr marL="0" indent="0">
              <a:buNone/>
            </a:pPr>
            <a:r>
              <a:rPr lang="en-US" sz="1200" dirty="0"/>
              <a:t>    uint32_t IOC:1;         /*!&lt; bit:     0     Invalid operation cumulative exception bit */</a:t>
            </a:r>
          </a:p>
          <a:p>
            <a:pPr marL="0" indent="0">
              <a:buNone/>
            </a:pPr>
            <a:r>
              <a:rPr lang="en-US" sz="1200" dirty="0"/>
              <a:t>    uint32_t DZC:1;        /*!&lt; bit:     1     Divided by zero cumulative exception bit */ </a:t>
            </a:r>
          </a:p>
          <a:p>
            <a:pPr marL="0" indent="0">
              <a:buNone/>
            </a:pPr>
            <a:r>
              <a:rPr lang="en-US" sz="1200" dirty="0"/>
              <a:t>    uint32_t OFC:1;        /*!&lt; bit:     2     Overflow cumulative exception bit */</a:t>
            </a:r>
          </a:p>
          <a:p>
            <a:pPr marL="0" indent="0">
              <a:buNone/>
            </a:pPr>
            <a:r>
              <a:rPr lang="en-US" sz="1200" dirty="0"/>
              <a:t>    uint32_t UFC:1;        /*!&lt; bit:     3     Underflow cumulative exception bit */</a:t>
            </a:r>
          </a:p>
          <a:p>
            <a:pPr marL="0" indent="0">
              <a:buNone/>
            </a:pPr>
            <a:r>
              <a:rPr lang="en-US" sz="1200" dirty="0"/>
              <a:t>    uint32_t IXC:1;         /*!&lt; bit:     4      Inexact cumulative exception bit */</a:t>
            </a:r>
          </a:p>
          <a:p>
            <a:pPr marL="0" indent="0">
              <a:buNone/>
            </a:pPr>
            <a:r>
              <a:rPr lang="en-US" sz="1200" dirty="0"/>
              <a:t>    uint32_t IDC:1;         /*!&lt; bit:     7      Input Denormal cumulative exception bit */</a:t>
            </a:r>
          </a:p>
          <a:p>
            <a:pPr marL="0" indent="0">
              <a:buNone/>
            </a:pPr>
            <a:r>
              <a:rPr lang="en-US" sz="1200" dirty="0"/>
              <a:t>    uint32_t RMode:2;    /*!&lt; bit: 22..23  Rounding mode: 00 nearest, 01 RM, 10 RP, 11 RZ */</a:t>
            </a:r>
          </a:p>
          <a:p>
            <a:pPr marL="0" indent="0">
              <a:buNone/>
            </a:pPr>
            <a:r>
              <a:rPr lang="en-US" sz="1200" dirty="0"/>
              <a:t>    uint32_t FZ:1;           /*!&lt; bit:     24    Flush-to-zero mode */</a:t>
            </a:r>
          </a:p>
          <a:p>
            <a:pPr marL="0" indent="0">
              <a:buNone/>
            </a:pPr>
            <a:r>
              <a:rPr lang="en-US" sz="1200" dirty="0"/>
              <a:t>    uint32_t DN:1;          /*!&lt; bit:     25    DN </a:t>
            </a:r>
            <a:r>
              <a:rPr lang="en-US" sz="1200" dirty="0" err="1"/>
              <a:t>NaN</a:t>
            </a:r>
            <a:r>
              <a:rPr lang="en-US" sz="1200" dirty="0"/>
              <a:t> mode control */</a:t>
            </a:r>
          </a:p>
          <a:p>
            <a:pPr marL="0" indent="0">
              <a:buNone/>
            </a:pPr>
            <a:r>
              <a:rPr lang="fr-FR" sz="1200" dirty="0"/>
              <a:t>    uint32_t AHP:1;        /*!&lt; bit:     26    Half-</a:t>
            </a:r>
            <a:r>
              <a:rPr lang="fr-FR" sz="1200" dirty="0" err="1"/>
              <a:t>precision</a:t>
            </a:r>
            <a:r>
              <a:rPr lang="fr-FR" sz="1200" dirty="0"/>
              <a:t> flag */</a:t>
            </a:r>
          </a:p>
          <a:p>
            <a:pPr marL="0" indent="0">
              <a:buNone/>
            </a:pPr>
            <a:r>
              <a:rPr lang="fr-FR" sz="1200" dirty="0"/>
              <a:t>    uint32_t V:1;             /*!&lt; bit:     28    </a:t>
            </a:r>
            <a:r>
              <a:rPr lang="fr-FR" sz="1200" dirty="0" err="1"/>
              <a:t>Overflow</a:t>
            </a:r>
            <a:r>
              <a:rPr lang="fr-FR" sz="1200" dirty="0"/>
              <a:t> condition flag, </a:t>
            </a:r>
            <a:r>
              <a:rPr lang="fr-FR" sz="1200" dirty="0" err="1"/>
              <a:t>float</a:t>
            </a:r>
            <a:r>
              <a:rPr lang="fr-FR" sz="1200" dirty="0"/>
              <a:t> compare */</a:t>
            </a:r>
          </a:p>
          <a:p>
            <a:pPr marL="0" indent="0">
              <a:buNone/>
            </a:pPr>
            <a:r>
              <a:rPr lang="fr-FR" sz="1200" dirty="0"/>
              <a:t>    uint32_t C:1;             /*!&lt; bit:     29    Carry condition flag, </a:t>
            </a:r>
            <a:r>
              <a:rPr lang="fr-FR" sz="1200" dirty="0" err="1"/>
              <a:t>float</a:t>
            </a:r>
            <a:r>
              <a:rPr lang="fr-FR" sz="1200" dirty="0"/>
              <a:t> compare */</a:t>
            </a:r>
          </a:p>
          <a:p>
            <a:pPr marL="0" indent="0">
              <a:buNone/>
            </a:pPr>
            <a:r>
              <a:rPr lang="fr-FR" sz="1200" dirty="0"/>
              <a:t>    uint32_t Z:1;             /*!&lt; bit:     30     </a:t>
            </a:r>
            <a:r>
              <a:rPr lang="fr-FR" sz="1200" dirty="0" err="1"/>
              <a:t>Zero</a:t>
            </a:r>
            <a:r>
              <a:rPr lang="fr-FR" sz="1200" dirty="0"/>
              <a:t> condition flag, </a:t>
            </a:r>
            <a:r>
              <a:rPr lang="fr-FR" sz="1200" dirty="0" err="1"/>
              <a:t>float</a:t>
            </a:r>
            <a:r>
              <a:rPr lang="fr-FR" sz="1200" dirty="0"/>
              <a:t> compare */</a:t>
            </a:r>
          </a:p>
          <a:p>
            <a:pPr marL="0" indent="0">
              <a:buNone/>
            </a:pPr>
            <a:r>
              <a:rPr lang="fr-FR" sz="1200" dirty="0"/>
              <a:t>    uint32_t N:1;             /*!&lt; bit:     31    </a:t>
            </a:r>
            <a:r>
              <a:rPr lang="fr-FR" sz="1200" dirty="0" err="1"/>
              <a:t>Negative</a:t>
            </a:r>
            <a:r>
              <a:rPr lang="fr-FR" sz="1200" dirty="0"/>
              <a:t> condition flag, </a:t>
            </a:r>
            <a:r>
              <a:rPr lang="fr-FR" sz="1200" dirty="0" err="1"/>
              <a:t>float</a:t>
            </a:r>
            <a:r>
              <a:rPr lang="fr-FR" sz="1200" dirty="0"/>
              <a:t> compare */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} b;                                       </a:t>
            </a:r>
          </a:p>
          <a:p>
            <a:pPr marL="0" indent="0">
              <a:buNone/>
            </a:pPr>
            <a:r>
              <a:rPr lang="en-US" sz="1400" dirty="0"/>
              <a:t>  uint32_t w;             /*!&lt; Type      used for word access */</a:t>
            </a:r>
          </a:p>
          <a:p>
            <a:pPr marL="0" indent="0">
              <a:buNone/>
            </a:pPr>
            <a:r>
              <a:rPr lang="en-US" sz="1400" dirty="0"/>
              <a:t>} </a:t>
            </a:r>
            <a:r>
              <a:rPr lang="en-US" sz="1400" dirty="0" err="1"/>
              <a:t>FPSCR_Type</a:t>
            </a:r>
            <a:r>
              <a:rPr lang="en-US" sz="1400" dirty="0"/>
              <a:t>;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8903906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5" y="382166"/>
            <a:ext cx="11454325" cy="654049"/>
          </a:xfrm>
        </p:spPr>
        <p:txBody>
          <a:bodyPr/>
          <a:lstStyle/>
          <a:p>
            <a:r>
              <a:rPr lang="en-US" dirty="0"/>
              <a:t>Intrinsic Example of using FPU Instruction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454325" cy="529067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endParaRPr lang="en-US" sz="11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4E0A7-403F-4721-8F6C-CA5F8BB84F83}"/>
              </a:ext>
            </a:extLst>
          </p:cNvPr>
          <p:cNvSpPr txBox="1"/>
          <p:nvPr/>
        </p:nvSpPr>
        <p:spPr>
          <a:xfrm>
            <a:off x="5666690" y="914400"/>
            <a:ext cx="6341432" cy="266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\brief   __VSQRT float square-root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\details Returns square-root of a float value.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\param [in]  sf      The input float value.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\return      result  The square-root of the input value.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__attribute__( ( </a:t>
            </a:r>
            <a:r>
              <a:rPr lang="en-US" sz="1400" b="1" dirty="0" err="1">
                <a:latin typeface="Bell MT" panose="02020503060305020303" pitchFamily="18" charset="0"/>
                <a:cs typeface="Arial" panose="020B0604020202020204" pitchFamily="34" charset="0"/>
              </a:rPr>
              <a:t>always_inline</a:t>
            </a: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) ) __STATIC_INLINE float __VSQRT( float sf 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float result;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__ASM volatile ( "VSQRT.F32 %0, %1" : "=t" (result) : "t" (sf) );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return result;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BFEC8-5CF8-4291-9075-318BD21CB7F5}"/>
              </a:ext>
            </a:extLst>
          </p:cNvPr>
          <p:cNvSpPr txBox="1"/>
          <p:nvPr/>
        </p:nvSpPr>
        <p:spPr>
          <a:xfrm>
            <a:off x="5666690" y="3699707"/>
            <a:ext cx="6341433" cy="276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\brief   __VABS float absolute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\details Return absolute value of a float value.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\param [in]  sf      The input float value.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\return      result  The absolute of the input value.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__attribute__( ( </a:t>
            </a:r>
            <a:r>
              <a:rPr lang="en-US" sz="1400" b="1" dirty="0" err="1">
                <a:latin typeface="Bell MT" panose="02020503060305020303" pitchFamily="18" charset="0"/>
                <a:cs typeface="Arial" panose="020B0604020202020204" pitchFamily="34" charset="0"/>
              </a:rPr>
              <a:t>always_inline</a:t>
            </a: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) ) __STATIC_INLINE float __VABS( float sf 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float result;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__ASM volatile ( "VABS.F32 %0, %1" : "=t" (result) : "t" (sf) );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  return result;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Bell MT" panose="02020503060305020303" pitchFamily="18" charset="0"/>
                <a:cs typeface="Arial" panose="020B0604020202020204" pitchFamily="34" charset="0"/>
              </a:rPr>
              <a:t>}          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899C2E5-86BB-4F9C-B697-709DBB899E35}"/>
              </a:ext>
            </a:extLst>
          </p:cNvPr>
          <p:cNvSpPr txBox="1">
            <a:spLocks/>
          </p:cNvSpPr>
          <p:nvPr/>
        </p:nvSpPr>
        <p:spPr>
          <a:xfrm>
            <a:off x="511732" y="1510748"/>
            <a:ext cx="4995934" cy="4193986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800" kern="0" dirty="0"/>
              <a:t>Both Float casting and CVCT instructions can convert between integer and float</a:t>
            </a:r>
          </a:p>
          <a:p>
            <a:pPr lvl="1"/>
            <a:r>
              <a:rPr lang="en-US" sz="1600" kern="0" dirty="0"/>
              <a:t>Integer zero is converted </a:t>
            </a:r>
            <a:r>
              <a:rPr lang="en-US" sz="1600" kern="0" dirty="0">
                <a:highlight>
                  <a:srgbClr val="FFFF00"/>
                </a:highlight>
              </a:rPr>
              <a:t>to -0.0F</a:t>
            </a:r>
          </a:p>
          <a:p>
            <a:pPr lvl="1"/>
            <a:endParaRPr lang="en-US" sz="1600" kern="0" dirty="0">
              <a:highlight>
                <a:srgbClr val="FFFF00"/>
              </a:highlight>
            </a:endParaRPr>
          </a:p>
          <a:p>
            <a:r>
              <a:rPr lang="en-US" sz="1800" kern="0" dirty="0"/>
              <a:t>CVCT instruction group supports conversion between Q31/15. and float, </a:t>
            </a:r>
          </a:p>
          <a:p>
            <a:pPr lvl="1"/>
            <a:r>
              <a:rPr lang="en-US" sz="1600" kern="0" dirty="0"/>
              <a:t>But only with immediate / hard coded constant number of fraction bits</a:t>
            </a:r>
          </a:p>
          <a:p>
            <a:pPr lvl="1"/>
            <a:r>
              <a:rPr lang="en-US" sz="1600" kern="0" dirty="0">
                <a:highlight>
                  <a:srgbClr val="FFFF00"/>
                </a:highlight>
              </a:rPr>
              <a:t>Immediate / hard-coded </a:t>
            </a:r>
            <a:r>
              <a:rPr lang="en-US" sz="1600" kern="0" dirty="0"/>
              <a:t>number of fractional bits needed for Q31.n to float conversion</a:t>
            </a:r>
          </a:p>
          <a:p>
            <a:pPr lvl="2"/>
            <a:r>
              <a:rPr lang="en-US" sz="1100" kern="0" dirty="0"/>
              <a:t>Number of fractional bits for __CVCT_Q31.n2F(int32_t </a:t>
            </a:r>
            <a:r>
              <a:rPr lang="en-US" sz="1100" kern="0" dirty="0" err="1"/>
              <a:t>val</a:t>
            </a:r>
            <a:r>
              <a:rPr lang="en-US" sz="1100" kern="0" dirty="0"/>
              <a:t>, #nfBits)  must be in [1, 32], but </a:t>
            </a:r>
            <a:r>
              <a:rPr lang="en-US" sz="1100" kern="0" dirty="0">
                <a:highlight>
                  <a:srgbClr val="FFFF00"/>
                </a:highlight>
              </a:rPr>
              <a:t>32 is invalid for Q31.n</a:t>
            </a:r>
          </a:p>
          <a:p>
            <a:pPr lvl="2"/>
            <a:r>
              <a:rPr lang="en-US" sz="1100" kern="0" dirty="0"/>
              <a:t>__CVCT_Q31.n2F ( MIN_INT32_VAL, 32) </a:t>
            </a:r>
            <a:r>
              <a:rPr lang="en-US" sz="1100" kern="0" dirty="0">
                <a:sym typeface="Wingdings" panose="05000000000000000000" pitchFamily="2" charset="2"/>
              </a:rPr>
              <a:t></a:t>
            </a:r>
            <a:r>
              <a:rPr lang="en-US" sz="1100" kern="0" dirty="0"/>
              <a:t>  </a:t>
            </a:r>
            <a:r>
              <a:rPr lang="en-US" sz="1100" kern="0" dirty="0">
                <a:highlight>
                  <a:srgbClr val="FFFF00"/>
                </a:highlight>
              </a:rPr>
              <a:t>infinite</a:t>
            </a:r>
          </a:p>
          <a:p>
            <a:pPr lvl="2"/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37763571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556222" cy="51415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800" b="1" kern="0" dirty="0"/>
              <a:t>Compiler issues solved for using SIMD and using FPU instructions</a:t>
            </a:r>
          </a:p>
          <a:p>
            <a:r>
              <a:rPr lang="en-US" sz="1800" b="1" kern="0" dirty="0"/>
              <a:t>70% M7 DSP math library implementation completed</a:t>
            </a:r>
          </a:p>
          <a:p>
            <a:pPr lvl="1"/>
            <a:r>
              <a:rPr lang="en-US" sz="1600" kern="0" dirty="0"/>
              <a:t>Float-Q31/15.n conversion, SQRT &amp; complex ABS, polynomial, min/max/mean/std, sorting, One-bin / dual-bin real input DFT</a:t>
            </a:r>
          </a:p>
          <a:p>
            <a:pPr lvl="1"/>
            <a:r>
              <a:rPr lang="en-US" sz="1600" kern="0" dirty="0"/>
              <a:t>IMD and FPU real input FFT: FPU FFT is about 1.5x slower than SIMD FFT ( FPU FFT maybe more optimized ) </a:t>
            </a:r>
          </a:p>
          <a:p>
            <a:pPr lvl="2"/>
            <a:r>
              <a:rPr lang="en-US" sz="1200" kern="0" dirty="0">
                <a:highlight>
                  <a:srgbClr val="FFFF00"/>
                </a:highlight>
              </a:rPr>
              <a:t>Shared memory FFT is ~2x slower </a:t>
            </a:r>
          </a:p>
          <a:p>
            <a:pPr lvl="2"/>
            <a:endParaRPr lang="en-US" sz="1200" kern="0" dirty="0">
              <a:highlight>
                <a:srgbClr val="FFFF00"/>
              </a:highlight>
            </a:endParaRPr>
          </a:p>
          <a:p>
            <a:pPr lvl="1"/>
            <a:r>
              <a:rPr lang="en-US" sz="1600" kern="0" dirty="0"/>
              <a:t>In progress (Marinus)</a:t>
            </a:r>
          </a:p>
          <a:p>
            <a:pPr lvl="2"/>
            <a:r>
              <a:rPr lang="en-US" sz="1200" kern="0" dirty="0"/>
              <a:t>Log2 &amp; log 10</a:t>
            </a:r>
          </a:p>
          <a:p>
            <a:pPr lvl="2"/>
            <a:r>
              <a:rPr lang="en-US" sz="1200" kern="0" dirty="0"/>
              <a:t>Arctan / Angle</a:t>
            </a:r>
          </a:p>
          <a:p>
            <a:pPr lvl="5"/>
            <a:endParaRPr lang="en-US" sz="1000" kern="0" dirty="0">
              <a:highlight>
                <a:srgbClr val="FFFF00"/>
              </a:highlight>
            </a:endParaRPr>
          </a:p>
          <a:p>
            <a:pPr lvl="1"/>
            <a:r>
              <a:rPr lang="en-US" sz="1600" kern="0" dirty="0">
                <a:highlight>
                  <a:srgbClr val="FFFF00"/>
                </a:highlight>
              </a:rPr>
              <a:t>To be implemented:</a:t>
            </a:r>
          </a:p>
          <a:p>
            <a:pPr lvl="2"/>
            <a:r>
              <a:rPr lang="en-US" sz="1200" kern="0" dirty="0"/>
              <a:t>Single-bit input FFT:  just need bit-int16_t conversion + SIMD FFT</a:t>
            </a:r>
          </a:p>
          <a:p>
            <a:pPr lvl="2"/>
            <a:r>
              <a:rPr lang="en-US" sz="1200" kern="0" dirty="0"/>
              <a:t>Complex input FFT and Histogram</a:t>
            </a:r>
          </a:p>
          <a:p>
            <a:pPr lvl="1"/>
            <a:r>
              <a:rPr lang="en-US" sz="1600" kern="0" dirty="0"/>
              <a:t>Further math function speed optimization only if really required by </a:t>
            </a:r>
            <a:r>
              <a:rPr lang="en-US" sz="1600" kern="0" dirty="0" err="1"/>
              <a:t>DfT</a:t>
            </a:r>
            <a:r>
              <a:rPr lang="en-US" sz="1600" kern="0" dirty="0"/>
              <a:t> or calibration teams</a:t>
            </a:r>
          </a:p>
          <a:p>
            <a:pPr lvl="5"/>
            <a:endParaRPr lang="en-US" sz="800" kern="0" dirty="0"/>
          </a:p>
          <a:p>
            <a:r>
              <a:rPr lang="en-US" sz="1800" b="1" kern="0" dirty="0"/>
              <a:t>M7 programming issues </a:t>
            </a:r>
          </a:p>
          <a:p>
            <a:pPr lvl="1"/>
            <a:r>
              <a:rPr lang="en-US" sz="1600" kern="0" dirty="0"/>
              <a:t>Intrinsic definition for using FPU </a:t>
            </a:r>
            <a:r>
              <a:rPr lang="en-US" sz="1600" kern="0" dirty="0" err="1"/>
              <a:t>mul+add</a:t>
            </a:r>
            <a:r>
              <a:rPr lang="en-US" sz="1600" kern="0" dirty="0"/>
              <a:t>/sub…</a:t>
            </a:r>
          </a:p>
          <a:p>
            <a:pPr lvl="1"/>
            <a:r>
              <a:rPr lang="en-US" sz="1600" kern="0" dirty="0"/>
              <a:t>Intrinsic definition for 4 advanced SIMD instructions</a:t>
            </a:r>
          </a:p>
          <a:p>
            <a:pPr lvl="1"/>
            <a:r>
              <a:rPr lang="en-US" sz="1600" kern="0" dirty="0"/>
              <a:t>Program State register usage and reset, e.g.  APSR.Q reset,  FPU FPSCR usage for divided by zero, conversion saturation, etc.  </a:t>
            </a:r>
          </a:p>
          <a:p>
            <a:pPr lvl="2"/>
            <a:endParaRPr lang="en-US" sz="1200" kern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CA06729-BED7-4DDB-B895-C5088BDA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59208"/>
              </p:ext>
            </p:extLst>
          </p:nvPr>
        </p:nvGraphicFramePr>
        <p:xfrm>
          <a:off x="3321771" y="2462877"/>
          <a:ext cx="839480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022">
                  <a:extLst>
                    <a:ext uri="{9D8B030D-6E8A-4147-A177-3AD203B41FA5}">
                      <a16:colId xmlns:a16="http://schemas.microsoft.com/office/drawing/2014/main" val="115268901"/>
                    </a:ext>
                  </a:extLst>
                </a:gridCol>
                <a:gridCol w="460086">
                  <a:extLst>
                    <a:ext uri="{9D8B030D-6E8A-4147-A177-3AD203B41FA5}">
                      <a16:colId xmlns:a16="http://schemas.microsoft.com/office/drawing/2014/main" val="3966454279"/>
                    </a:ext>
                  </a:extLst>
                </a:gridCol>
                <a:gridCol w="478212">
                  <a:extLst>
                    <a:ext uri="{9D8B030D-6E8A-4147-A177-3AD203B41FA5}">
                      <a16:colId xmlns:a16="http://schemas.microsoft.com/office/drawing/2014/main" val="2874132030"/>
                    </a:ext>
                  </a:extLst>
                </a:gridCol>
                <a:gridCol w="432379">
                  <a:extLst>
                    <a:ext uri="{9D8B030D-6E8A-4147-A177-3AD203B41FA5}">
                      <a16:colId xmlns:a16="http://schemas.microsoft.com/office/drawing/2014/main" val="892910486"/>
                    </a:ext>
                  </a:extLst>
                </a:gridCol>
                <a:gridCol w="489334">
                  <a:extLst>
                    <a:ext uri="{9D8B030D-6E8A-4147-A177-3AD203B41FA5}">
                      <a16:colId xmlns:a16="http://schemas.microsoft.com/office/drawing/2014/main" val="3780667888"/>
                    </a:ext>
                  </a:extLst>
                </a:gridCol>
                <a:gridCol w="590773">
                  <a:extLst>
                    <a:ext uri="{9D8B030D-6E8A-4147-A177-3AD203B41FA5}">
                      <a16:colId xmlns:a16="http://schemas.microsoft.com/office/drawing/2014/main" val="682226976"/>
                    </a:ext>
                  </a:extLst>
                </a:gridCol>
                <a:gridCol w="622727">
                  <a:extLst>
                    <a:ext uri="{9D8B030D-6E8A-4147-A177-3AD203B41FA5}">
                      <a16:colId xmlns:a16="http://schemas.microsoft.com/office/drawing/2014/main" val="1725081212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848624209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2011572710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3592477450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1273856311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1723974426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714524639"/>
                    </a:ext>
                  </a:extLst>
                </a:gridCol>
              </a:tblGrid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Armclang</a:t>
                      </a:r>
                      <a:r>
                        <a:rPr lang="en-US" sz="1200" dirty="0"/>
                        <a:t> FFT size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1024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2048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4096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8192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16384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119928134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SIMD FFT cycles 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260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481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951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1870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3845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8035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16396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36173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0741237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on shared-mem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64124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138538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298013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639766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1362057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59604565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FPU FFT cycles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1293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5359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11473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24377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55226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30823043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on shared-mem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96797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212755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462717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998549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2139391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5011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737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4FB574-342D-4B9A-9EF2-C68586CD4F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D97965-A432-41CB-8D7E-20D88FF02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M7-DSP 63 SIMD Intrinsic Instructions in CMSIS-Core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777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86C93-4188-4782-BAED-6B7B51E9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data from 2 inputs and saturate data (5) Instructions: Function Tested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2C8F-ECF2-473C-921A-C11FE5590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5290670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/>
              <a:t>PKHBT / PKHTB:  Form data from two inputs with left/right shift of the 2</a:t>
            </a:r>
            <a:r>
              <a:rPr lang="en-US" sz="1400" b="1" baseline="30000" dirty="0"/>
              <a:t>nd</a:t>
            </a:r>
            <a:r>
              <a:rPr lang="en-US" sz="1400" b="1" dirty="0"/>
              <a:t> input before pick a halfword</a:t>
            </a:r>
          </a:p>
          <a:p>
            <a:pPr lvl="1"/>
            <a:r>
              <a:rPr lang="en-US" sz="1200" dirty="0"/>
              <a:t>uint32_t res = __PKHBT(uint32_t v1, uint32_t v2, immediate uint32_t I3):     res[15:0]  = val1[15:0];</a:t>
            </a:r>
          </a:p>
          <a:p>
            <a:pPr marL="341312" lvl="2" indent="0">
              <a:buNone/>
            </a:pPr>
            <a:r>
              <a:rPr lang="nn-NO" sz="1100" dirty="0"/>
              <a:t>                                                                                                                                      </a:t>
            </a:r>
            <a:r>
              <a:rPr lang="nn-NO" sz="1200" dirty="0"/>
              <a:t>res[31:16] = (val2&lt;&lt;I3)[31:16]</a:t>
            </a:r>
            <a:endParaRPr lang="en-US" sz="1200" dirty="0"/>
          </a:p>
          <a:p>
            <a:pPr lvl="1"/>
            <a:r>
              <a:rPr lang="en-US" sz="1200" dirty="0"/>
              <a:t>uint32_t res = __PKHTB(uint32_t v1, uint32_t v2, immediate uint32_t I3):     res[31:16] = v1[31:16];</a:t>
            </a:r>
          </a:p>
          <a:p>
            <a:pPr marL="341312" lvl="2" indent="0">
              <a:buNone/>
            </a:pPr>
            <a:r>
              <a:rPr lang="en-US" sz="1200" dirty="0"/>
              <a:t>                                                                                                                           res[15:0]  = (((int32_t)v2)&gt;&gt;I3)[15:0];   </a:t>
            </a:r>
            <a:r>
              <a:rPr lang="en-US" sz="1200" dirty="0">
                <a:solidFill>
                  <a:srgbClr val="FF0000"/>
                </a:solidFill>
              </a:rPr>
              <a:t>/* undefined if I3&gt;32 */</a:t>
            </a:r>
          </a:p>
          <a:p>
            <a:pPr marL="341312" lvl="2" indent="0">
              <a:buNone/>
            </a:pPr>
            <a:endParaRPr lang="en-US" sz="1200" dirty="0"/>
          </a:p>
          <a:p>
            <a:r>
              <a:rPr lang="en-US" sz="1400" b="1" dirty="0"/>
              <a:t>SEL: Form data from two inputs according to </a:t>
            </a:r>
            <a:r>
              <a:rPr lang="en-US" sz="1400" b="1" dirty="0" err="1"/>
              <a:t>xPSR</a:t>
            </a:r>
            <a:r>
              <a:rPr lang="en-US" sz="1400" b="1" dirty="0"/>
              <a:t>/APSR.GE[3:0]</a:t>
            </a:r>
          </a:p>
          <a:p>
            <a:pPr lvl="1"/>
            <a:r>
              <a:rPr lang="en-US" sz="1200" dirty="0"/>
              <a:t>uint32_t res= __SEL(uint32_t v1, uint32_t v2):       </a:t>
            </a:r>
            <a:r>
              <a:rPr lang="pt-BR" sz="1200" dirty="0"/>
              <a:t>res32[31:24] = (APSR.GE[3]==1)? v1[31:24] : V2[31:24];        res32[23:16] = (APSR.GE[2]==1)? v1[23:16] : V2[23:16];</a:t>
            </a:r>
          </a:p>
          <a:p>
            <a:pPr marL="341312" lvl="2" indent="0">
              <a:buNone/>
            </a:pPr>
            <a:r>
              <a:rPr lang="pt-BR" sz="1200" dirty="0"/>
              <a:t>                                                                                  res32[15:8]  = (APSR.GE[1]==1)? v1[15:8] : V2[15:8];             res32[7:0]   = (APSR.GE[0]==1)? v1[7:0] : V2[7:0];</a:t>
            </a:r>
          </a:p>
          <a:p>
            <a:pPr marL="341312" lvl="2" indent="0">
              <a:buNone/>
            </a:pPr>
            <a:r>
              <a:rPr lang="en-US" sz="1000" dirty="0"/>
              <a:t> </a:t>
            </a:r>
          </a:p>
          <a:p>
            <a:r>
              <a:rPr lang="en-US" sz="1400" b="1" dirty="0"/>
              <a:t>SSAT16 / USAT16 signed/unsigned saturates 2x16bit signed data by a given bit size (must be </a:t>
            </a:r>
            <a:r>
              <a:rPr lang="en-US" sz="1400" b="1" dirty="0">
                <a:highlight>
                  <a:srgbClr val="FFFF00"/>
                </a:highlight>
              </a:rPr>
              <a:t>immediate value</a:t>
            </a:r>
            <a:r>
              <a:rPr lang="en-US" sz="1400" b="1" dirty="0"/>
              <a:t> in source code)</a:t>
            </a:r>
          </a:p>
          <a:p>
            <a:pPr lvl="1"/>
            <a:r>
              <a:rPr lang="en-US" sz="1200" dirty="0"/>
              <a:t>uint32_t res= __SSAT16(uint32_t v1, immediate uint32_t I2):      I2 must be in [1,16],   saturate to range [(-32768)&gt;&gt;(16-I2), 32767&gt;&gt;(16-I2)];</a:t>
            </a:r>
          </a:p>
          <a:p>
            <a:pPr marL="169863" lvl="1" indent="0">
              <a:buNone/>
            </a:pPr>
            <a:r>
              <a:rPr lang="en-US" sz="1200" dirty="0"/>
              <a:t>                                                                                       res[31, 16] = sat_I2((int16_t) v1[31,16]);    res[15, 0] = sat_I2((int16_t) v1[15, 0]);     </a:t>
            </a:r>
          </a:p>
          <a:p>
            <a:pPr lvl="2"/>
            <a:r>
              <a:rPr lang="en-US" sz="1200" dirty="0"/>
              <a:t>SSAT16 cannot saturate a negative value to zero, because </a:t>
            </a:r>
            <a:r>
              <a:rPr lang="en-US" sz="1200" dirty="0">
                <a:solidFill>
                  <a:srgbClr val="C00000"/>
                </a:solidFill>
              </a:rPr>
              <a:t>(-1)&gt;&gt;n = -1</a:t>
            </a:r>
            <a:r>
              <a:rPr lang="en-US" sz="1200" dirty="0"/>
              <a:t> in arithmetic right shift!</a:t>
            </a:r>
          </a:p>
          <a:p>
            <a:pPr lvl="1"/>
            <a:r>
              <a:rPr lang="en-US" sz="1200" dirty="0"/>
              <a:t>uint32_t res= __USAT16(uint32_t v1, immediate uint32_t I2):      I2 must be in [0,15],   saturate to range [0, 32767&gt;&gt;(15-I2)];</a:t>
            </a:r>
          </a:p>
          <a:p>
            <a:pPr marL="169863" lvl="1" indent="0">
              <a:buNone/>
            </a:pPr>
            <a:r>
              <a:rPr lang="en-US" sz="1200" dirty="0"/>
              <a:t>                                                                                       res[31, 16] = uSat_I2(</a:t>
            </a:r>
            <a:r>
              <a:rPr lang="en-US" sz="1200" dirty="0">
                <a:highlight>
                  <a:srgbClr val="FFFF00"/>
                </a:highlight>
              </a:rPr>
              <a:t>(int16_t) </a:t>
            </a:r>
            <a:r>
              <a:rPr lang="en-US" sz="1200" dirty="0"/>
              <a:t>v1[31,16]);    res[15, 0] = uSat_I2(</a:t>
            </a:r>
            <a:r>
              <a:rPr lang="en-US" sz="1200" dirty="0">
                <a:highlight>
                  <a:srgbClr val="FFFF00"/>
                </a:highlight>
              </a:rPr>
              <a:t>(int16_t)</a:t>
            </a:r>
            <a:r>
              <a:rPr lang="en-US" sz="1200" dirty="0"/>
              <a:t> v1[15, 0]);     </a:t>
            </a:r>
            <a:endParaRPr lang="en-US" sz="1000" dirty="0"/>
          </a:p>
          <a:p>
            <a:pPr lvl="2"/>
            <a:endParaRPr lang="en-US" sz="800" b="1" dirty="0"/>
          </a:p>
          <a:p>
            <a:r>
              <a:rPr lang="en-US" sz="1400" b="1" dirty="0"/>
              <a:t>CMSIS online document issues: Operation virtual code not as clear as above</a:t>
            </a:r>
          </a:p>
          <a:p>
            <a:pPr lvl="1"/>
            <a:r>
              <a:rPr lang="en-US" sz="1200" dirty="0"/>
              <a:t>All operation virtual codes miss sign-casting of the input data</a:t>
            </a: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PKHTB and PKHBT operation code ‘res[31:16]=val2[31:16]&lt;&lt;I3’ is wrong,   should be (val2&lt;&lt;I3)[31:16]</a:t>
            </a: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PKHTB and PKHBT descriptions miss the requirement that the 3</a:t>
            </a:r>
            <a:r>
              <a:rPr lang="en-US" sz="1200" b="1" baseline="30000" dirty="0">
                <a:solidFill>
                  <a:srgbClr val="FF0000"/>
                </a:solidFill>
              </a:rPr>
              <a:t>rd</a:t>
            </a:r>
            <a:r>
              <a:rPr lang="en-US" sz="1200" b="1" dirty="0">
                <a:solidFill>
                  <a:srgbClr val="FF0000"/>
                </a:solidFill>
              </a:rPr>
              <a:t> input must be instant value</a:t>
            </a:r>
          </a:p>
          <a:p>
            <a:pPr lvl="1"/>
            <a:r>
              <a:rPr lang="nn-NO" sz="1200" b="1" dirty="0">
                <a:solidFill>
                  <a:srgbClr val="FF0000"/>
                </a:solidFill>
              </a:rPr>
              <a:t>!!! PKHTB instruction returns strange number if the 3rd input (shift number) is larger than 32 </a:t>
            </a:r>
            <a:r>
              <a:rPr lang="nn-NO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 need to check HW implementation?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76062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Multiply and sum/diff products (5)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925551"/>
            <a:ext cx="11454325" cy="57763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b="1" kern="0" dirty="0"/>
              <a:t>SMUAD / SMUADX: Add products of 2x16bit signed data w/o </a:t>
            </a:r>
            <a:r>
              <a:rPr lang="en-US" sz="1400" b="1" kern="0" dirty="0" err="1"/>
              <a:t>eXchange</a:t>
            </a:r>
            <a:r>
              <a:rPr lang="en-US" sz="1400" b="1" kern="0" dirty="0"/>
              <a:t>. If overflow (only if v1=v2=</a:t>
            </a:r>
            <a:r>
              <a:rPr lang="en-US" sz="1400" b="1" kern="0" dirty="0">
                <a:solidFill>
                  <a:srgbClr val="FF0000"/>
                </a:solidFill>
              </a:rPr>
              <a:t>0x80008000</a:t>
            </a:r>
            <a:r>
              <a:rPr lang="en-US" sz="1400" b="1" kern="0" dirty="0"/>
              <a:t>), </a:t>
            </a:r>
            <a:r>
              <a:rPr lang="en-US" sz="1400" b="1" kern="0" dirty="0" err="1">
                <a:solidFill>
                  <a:srgbClr val="00B050"/>
                </a:solidFill>
              </a:rPr>
              <a:t>xPSR</a:t>
            </a:r>
            <a:r>
              <a:rPr lang="en-US" sz="1400" b="1" kern="0" dirty="0">
                <a:solidFill>
                  <a:srgbClr val="00B050"/>
                </a:solidFill>
              </a:rPr>
              <a:t>/APSR.Q=1</a:t>
            </a:r>
            <a:endParaRPr lang="en-US" sz="900" b="1" kern="0" dirty="0">
              <a:solidFill>
                <a:srgbClr val="00B050"/>
              </a:solidFill>
            </a:endParaRPr>
          </a:p>
          <a:p>
            <a:pPr lvl="1"/>
            <a:r>
              <a:rPr lang="en-US" sz="1200" dirty="0"/>
              <a:t>uint32_t res32 = </a:t>
            </a:r>
            <a:r>
              <a:rPr lang="fr-FR" sz="1200" dirty="0"/>
              <a:t>__SMUAD (uint32_t v1, uint32_t v2):         res32 = (uint32_t)(p1 + p2);</a:t>
            </a:r>
          </a:p>
          <a:p>
            <a:pPr marL="169863" lvl="1" indent="0">
              <a:buNone/>
            </a:pPr>
            <a:r>
              <a:rPr lang="fr-FR" sz="1200" dirty="0"/>
              <a:t>                                                                                     p1 = (int32_t)((int16_t)v1[15:0]) * (int16_t)v2[15:0] );      p2 = (int32_t)((int16_t)v1[31:16]) * (int16_t)v2[31:16];</a:t>
            </a:r>
          </a:p>
          <a:p>
            <a:pPr lvl="1"/>
            <a:r>
              <a:rPr lang="en-US" sz="1200" dirty="0"/>
              <a:t>uint32_t res32 = </a:t>
            </a:r>
            <a:r>
              <a:rPr lang="fr-FR" sz="1200" dirty="0"/>
              <a:t>__S</a:t>
            </a:r>
            <a:r>
              <a:rPr lang="en-US" sz="1200" dirty="0"/>
              <a:t>MUADX</a:t>
            </a:r>
            <a:r>
              <a:rPr lang="fr-FR" sz="1200" dirty="0"/>
              <a:t> (uint32_t v1, uint32_t v2):       res32 = (uint32_t)(p1 + p2);</a:t>
            </a:r>
          </a:p>
          <a:p>
            <a:pPr marL="169863" lvl="1" indent="0">
              <a:buNone/>
            </a:pPr>
            <a:r>
              <a:rPr lang="fr-FR" sz="1200" dirty="0"/>
              <a:t>                                                                                     p1 = (int32_t)((int16_t)v1[15:0]) * (int16_t)v2[31:16];      p2 = (int32_t)((int16_t)v1[31:16]) * (int16_t)v2[15:0]);</a:t>
            </a:r>
          </a:p>
          <a:p>
            <a:pPr marL="169863" lvl="1" indent="0">
              <a:buNone/>
            </a:pPr>
            <a:r>
              <a:rPr lang="fr-FR" sz="1200" dirty="0"/>
              <a:t>                                                               </a:t>
            </a:r>
            <a:endParaRPr lang="en-US" sz="1000" kern="0" dirty="0"/>
          </a:p>
          <a:p>
            <a:r>
              <a:rPr lang="en-US" sz="1400" b="1" kern="0" dirty="0"/>
              <a:t>SMUSD / SMUSDX: Sub products of 2x16bit signed data w/o </a:t>
            </a:r>
            <a:r>
              <a:rPr lang="en-US" sz="1400" b="1" kern="0" dirty="0" err="1"/>
              <a:t>eXchange</a:t>
            </a:r>
            <a:r>
              <a:rPr lang="en-US" sz="1400" b="1" kern="0" dirty="0"/>
              <a:t>.   </a:t>
            </a:r>
            <a:r>
              <a:rPr lang="en-US" sz="1400" b="1" kern="0" dirty="0">
                <a:solidFill>
                  <a:srgbClr val="00B050"/>
                </a:solidFill>
              </a:rPr>
              <a:t>Overflow impossible</a:t>
            </a:r>
            <a:endParaRPr lang="en-US" sz="900" b="1" kern="0" dirty="0">
              <a:solidFill>
                <a:srgbClr val="00B050"/>
              </a:solidFill>
            </a:endParaRPr>
          </a:p>
          <a:p>
            <a:pPr lvl="1"/>
            <a:r>
              <a:rPr lang="en-US" sz="1200" dirty="0"/>
              <a:t>uint32_t res32 = </a:t>
            </a:r>
            <a:r>
              <a:rPr lang="fr-FR" sz="1200" dirty="0"/>
              <a:t>__SMUSD (uint32_t v1, uint32_t v2, uint32_t v3):            res32 = (uint32_t)(p1 - p2); </a:t>
            </a:r>
          </a:p>
          <a:p>
            <a:pPr marL="169863" lvl="1" indent="0">
              <a:buNone/>
            </a:pPr>
            <a:r>
              <a:rPr lang="fr-FR" sz="1200" dirty="0"/>
              <a:t>                                                               p1 = (int32_t)((int16_t)v1[15:0]) * (int16_t)v2[15:0] );      p2 = (int32_t)((int16_t)v1[31:16]) + (int16_t)v2[31:16];                                                               </a:t>
            </a:r>
            <a:endParaRPr lang="en-US" sz="1200" dirty="0"/>
          </a:p>
          <a:p>
            <a:pPr lvl="1"/>
            <a:r>
              <a:rPr lang="en-US" sz="1200" dirty="0"/>
              <a:t>uint32_t res32 = </a:t>
            </a:r>
            <a:r>
              <a:rPr lang="fr-FR" sz="1200" dirty="0"/>
              <a:t>__S</a:t>
            </a:r>
            <a:r>
              <a:rPr lang="en-US" sz="1200" dirty="0"/>
              <a:t>MUSDX</a:t>
            </a:r>
            <a:r>
              <a:rPr lang="fr-FR" sz="1200" dirty="0"/>
              <a:t> (uint32_t v1, uint32_t v2, uint32_t v3):         res32 = (uint32_t)(p1 - p2); </a:t>
            </a:r>
          </a:p>
          <a:p>
            <a:pPr marL="169863" lvl="1" indent="0">
              <a:buNone/>
            </a:pPr>
            <a:r>
              <a:rPr lang="fr-FR" sz="1200" dirty="0"/>
              <a:t>                                                               p1 = (int32_t)((int16_t)v1[15:0]) * (int16_t)v2[31:16];       p2 = (int32_t)((int16_t)v1[31:16]) * (int16_t)v2[15:0]);</a:t>
            </a:r>
          </a:p>
          <a:p>
            <a:pPr marL="169863" lvl="1" indent="0">
              <a:buNone/>
            </a:pPr>
            <a:endParaRPr lang="en-US" sz="1000" kern="0" dirty="0"/>
          </a:p>
          <a:p>
            <a:r>
              <a:rPr lang="en-US" sz="1400" b="1" kern="0" dirty="0"/>
              <a:t>SMLAD / SMLADX: Add 3</a:t>
            </a:r>
            <a:r>
              <a:rPr lang="en-US" sz="1400" b="1" kern="0" baseline="30000" dirty="0"/>
              <a:t>rd</a:t>
            </a:r>
            <a:r>
              <a:rPr lang="en-US" sz="1400" b="1" kern="0" dirty="0"/>
              <a:t> input and products of 2x16bit signed data w/o </a:t>
            </a:r>
            <a:r>
              <a:rPr lang="en-US" sz="1400" b="1" kern="0" dirty="0" err="1"/>
              <a:t>eXchange</a:t>
            </a:r>
            <a:r>
              <a:rPr lang="en-US" sz="1400" b="1" kern="0" dirty="0"/>
              <a:t>. If overflow, </a:t>
            </a:r>
            <a:r>
              <a:rPr lang="en-US" sz="1400" b="1" kern="0" dirty="0">
                <a:highlight>
                  <a:srgbClr val="FFFF00"/>
                </a:highlight>
              </a:rPr>
              <a:t>APSR.Q=1, 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return uint32_t casted</a:t>
            </a:r>
          </a:p>
          <a:p>
            <a:pPr lvl="1"/>
            <a:r>
              <a:rPr lang="en-US" sz="1200" b="1" kern="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Need programmer to prevent overflow</a:t>
            </a:r>
            <a:r>
              <a:rPr lang="en-US" sz="1200" b="1" kern="0" dirty="0">
                <a:highlight>
                  <a:srgbClr val="FFFF00"/>
                </a:highlight>
              </a:rPr>
              <a:t> </a:t>
            </a:r>
            <a:endParaRPr lang="en-US" sz="700" b="1" kern="0" dirty="0">
              <a:highlight>
                <a:srgbClr val="FFFF00"/>
              </a:highlight>
            </a:endParaRPr>
          </a:p>
          <a:p>
            <a:pPr lvl="1"/>
            <a:r>
              <a:rPr lang="en-US" sz="1200" dirty="0"/>
              <a:t>uint32_t res32 = __SMLAD (uint32_t v1, uint32_t v2, uint32_t v3):             res32 = (uint32_t)(p1+p2+(int32_t)v3); </a:t>
            </a:r>
          </a:p>
          <a:p>
            <a:pPr marL="169863" lvl="1" indent="0">
              <a:buNone/>
            </a:pPr>
            <a:r>
              <a:rPr lang="en-US" sz="1200" dirty="0"/>
              <a:t>                                                               p1 = (int32_t)((int16_t)v1[15:0]) * (int16_t)v2[15:0] );      p2 = (int32_t)((int16_t)v1[31:16]) + (int16_t)v2[31:16];</a:t>
            </a:r>
          </a:p>
          <a:p>
            <a:pPr marL="169863" lvl="1" indent="0">
              <a:buNone/>
            </a:pPr>
            <a:r>
              <a:rPr lang="en-US" sz="1200" dirty="0"/>
              <a:t>                                                                                                                        </a:t>
            </a:r>
          </a:p>
          <a:p>
            <a:pPr lvl="1"/>
            <a:r>
              <a:rPr lang="en-US" sz="1200" dirty="0"/>
              <a:t>uint32_t res32 = __SMLADX (uint32_t v1, uint32_t v2, uint32_t v3):           res32 = (uint32_t)(p1+p2+(int32_t)v3);</a:t>
            </a:r>
          </a:p>
          <a:p>
            <a:pPr marL="169863" lvl="1" indent="0">
              <a:buNone/>
            </a:pPr>
            <a:r>
              <a:rPr lang="en-US" sz="1200" dirty="0"/>
              <a:t>                                                                p1 = (int32_t)((int16_t)v1[15:0]) * (int16_t)v2[31:16];      p2 = (int32_t)((int16_t)v1[31:16]) * (int16_t)v2[15:0]);</a:t>
            </a:r>
          </a:p>
          <a:p>
            <a:pPr marL="169863" lvl="1" indent="0">
              <a:buNone/>
            </a:pPr>
            <a:r>
              <a:rPr lang="en-US" sz="1200" dirty="0"/>
              <a:t>                                                                                                                  </a:t>
            </a:r>
            <a:endParaRPr lang="en-US" sz="1100" kern="0" dirty="0"/>
          </a:p>
          <a:p>
            <a:r>
              <a:rPr lang="en-US" sz="1400" b="1" kern="0" dirty="0"/>
              <a:t>CMSIS online document issues:    </a:t>
            </a:r>
            <a:r>
              <a:rPr lang="en-US" sz="1400" kern="0" dirty="0"/>
              <a:t>All operation virtual codes miss sign-casting of the input data</a:t>
            </a:r>
            <a:endParaRPr lang="nn-NO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383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Multiply &amp; Accumulation (8)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49967"/>
            <a:ext cx="11454325" cy="5376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200" b="1" kern="0" dirty="0"/>
              <a:t>SMLSD / SMLSDX: Sum 3</a:t>
            </a:r>
            <a:r>
              <a:rPr lang="en-US" sz="1200" b="1" kern="0" baseline="30000" dirty="0"/>
              <a:t>rd</a:t>
            </a:r>
            <a:r>
              <a:rPr lang="en-US" sz="1200" b="1" kern="0" dirty="0"/>
              <a:t>  input and product difference of 2x16bit  (</a:t>
            </a:r>
            <a:r>
              <a:rPr lang="en-US" sz="1200" b="1" kern="0" dirty="0" err="1"/>
              <a:t>eXchanged</a:t>
            </a:r>
            <a:r>
              <a:rPr lang="en-US" sz="1200" b="1" kern="0" dirty="0"/>
              <a:t>) signed data. If overflow, </a:t>
            </a:r>
            <a:r>
              <a:rPr lang="en-US" sz="1200" b="1" kern="0" dirty="0" err="1">
                <a:highlight>
                  <a:srgbClr val="FFFF00"/>
                </a:highlight>
              </a:rPr>
              <a:t>xPSR</a:t>
            </a:r>
            <a:r>
              <a:rPr lang="en-US" sz="1200" b="1" kern="0" dirty="0">
                <a:highlight>
                  <a:srgbClr val="FFFF00"/>
                </a:highlight>
              </a:rPr>
              <a:t>/APSR.Q=1, return uint32_t casted</a:t>
            </a:r>
            <a:r>
              <a:rPr lang="en-US" sz="1200" b="1" kern="0" dirty="0"/>
              <a:t> </a:t>
            </a:r>
            <a:endParaRPr lang="en-US" sz="800" b="1" kern="0" dirty="0"/>
          </a:p>
          <a:p>
            <a:pPr lvl="1"/>
            <a:r>
              <a:rPr lang="en-US" sz="1100" dirty="0"/>
              <a:t>uint32_t res32 = __SMLSD (uint32_t v1, uint32_t v2, uint32_t v3):       res32 = (uint32_t)(p1-p2+(int32_t)v3);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 p1 = (int32_t)((int16_t)v1[15:0]) * (int16_t)v2[15:0] );      p2 = (int32_t)((int16_t)v1[31:16]) * (int16_t)v2[31:16];                                                                                                                          </a:t>
            </a:r>
          </a:p>
          <a:p>
            <a:pPr lvl="1"/>
            <a:r>
              <a:rPr lang="en-US" sz="1100" dirty="0"/>
              <a:t>uint32_t res32 = __SMLSDX (uint32_t v1, uint32_t v2, uint32_t v3):    res32 = (uint32_t) </a:t>
            </a:r>
            <a:r>
              <a:rPr lang="en-US" sz="1100"/>
              <a:t>(p1-p2</a:t>
            </a:r>
            <a:r>
              <a:rPr lang="en-US" sz="1100" dirty="0"/>
              <a:t>+(int32_t)v3);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 p1 = (int32_t)((int16_t)v1[15:0]) * (int16_t)v2[31:16];      p2 = (int32_t)((int16_t)v1[31:16]) * (int16_t)v2[15:0]);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                       </a:t>
            </a:r>
            <a:endParaRPr lang="en-US" sz="900" kern="0" dirty="0"/>
          </a:p>
          <a:p>
            <a:r>
              <a:rPr lang="en-US" sz="1200" b="1" kern="0" dirty="0"/>
              <a:t>SMLALD / SMLALDX: Signed (</a:t>
            </a:r>
            <a:r>
              <a:rPr lang="en-US" sz="1200" b="1" kern="0" dirty="0" err="1"/>
              <a:t>eXchanged</a:t>
            </a:r>
            <a:r>
              <a:rPr lang="en-US" sz="1200" b="1" kern="0" dirty="0"/>
              <a:t>) multiply of 2x16bit data and int64_t accumulation,  if overflow, </a:t>
            </a:r>
            <a:r>
              <a:rPr lang="en-US" sz="1200" b="1" kern="0" dirty="0">
                <a:highlight>
                  <a:srgbClr val="FFFF00"/>
                </a:highlight>
              </a:rPr>
              <a:t>return 2^64 modulo value</a:t>
            </a:r>
          </a:p>
          <a:p>
            <a:pPr lvl="1"/>
            <a:r>
              <a:rPr lang="en-US" sz="1100" dirty="0"/>
              <a:t>uint64_t res64 = __SMLALD (uint32_t v1, uint32_t v2, uint64_t v3):      res64 = (uint64_t)((p1+p2+(int64_t)v3) % (1&lt;&lt;64));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p1 = (int32_t)((int16_t)v1[15:0]) * (int16_t)v2[15:0] );      p2 = (int32_t)((int16_t)v1[31:16]) * (int16_t)v2[31:16];</a:t>
            </a:r>
          </a:p>
          <a:p>
            <a:pPr lvl="1"/>
            <a:r>
              <a:rPr lang="en-US" sz="1100" dirty="0"/>
              <a:t>uint64_t res64 = __SMLALDX (uint32_t v1, uint32_t v2, uint64_t v3):    res64 = (uint64_t)((p1+p2+(int64_t)v3) % (1&lt;&lt;64));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p1 = (int32_t)((int16_t)v1[15:0]) * (int16_t)v2[31:16];      p2 = (int32_t)((int16_t)v1[31:16]) * (int16_t)v2[15:0]);</a:t>
            </a:r>
          </a:p>
          <a:p>
            <a:pPr marL="169863" lvl="1" indent="0">
              <a:buNone/>
            </a:pPr>
            <a:endParaRPr lang="en-US" sz="1000" kern="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200" b="1" kern="0" dirty="0"/>
              <a:t>SMLSLD / SMLSLDX: Signed (</a:t>
            </a:r>
            <a:r>
              <a:rPr lang="en-US" sz="1200" b="1" kern="0" dirty="0" err="1"/>
              <a:t>eXchanged</a:t>
            </a:r>
            <a:r>
              <a:rPr lang="en-US" sz="1200" b="1" kern="0" dirty="0"/>
              <a:t>) multiply of 2x16bit data and int64_t accumulation product difference. if overflow, </a:t>
            </a:r>
            <a:r>
              <a:rPr lang="en-US" sz="1200" b="1" kern="0" dirty="0">
                <a:highlight>
                  <a:srgbClr val="FFFF00"/>
                </a:highlight>
              </a:rPr>
              <a:t>return 2^64 modulo value</a:t>
            </a:r>
            <a:endParaRPr lang="en-US" sz="800" b="1" kern="0" dirty="0">
              <a:highlight>
                <a:srgbClr val="FFFF00"/>
              </a:highlight>
            </a:endParaRPr>
          </a:p>
          <a:p>
            <a:pPr lvl="1"/>
            <a:r>
              <a:rPr lang="en-US" sz="1100" dirty="0"/>
              <a:t>uint64_t res64 = __SMLSLD (uint32_t v1, uint32_t v2, uint64_t v3):         res64 = (uint32_t)((p1-p2+(int64_t)v3) % (1&lt;&lt;64));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 p1 = (int32_t)((int16_t)v1[15:0]) * (int16_t)v2[15:0] );      p2 = (int32_t)((int16_t)v1[31:16]) * (int16_t)v2[31:16];</a:t>
            </a:r>
          </a:p>
          <a:p>
            <a:pPr lvl="1"/>
            <a:r>
              <a:rPr lang="en-US" sz="1100" dirty="0"/>
              <a:t>uint64_t res64 = __SMLSLDX (uint32_t v1, uint32_t v2, uint64_t v3):       res64 = (uint32_t)((p1-p2+(int64_t)v3) % (1&lt;&lt;64));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 p1 = (int32_t)((int16_t)v1[15:0]) * (int16_t)v2[31:16];      p2 = (int32_t)((int16_t)v1[31:16]) * (int16_t)v2[15:0]);</a:t>
            </a:r>
          </a:p>
          <a:p>
            <a:pPr marL="169863" lvl="1" indent="0">
              <a:buNone/>
            </a:pPr>
            <a:r>
              <a:rPr lang="en-US" sz="1100" dirty="0"/>
              <a:t>                                                                                                                    </a:t>
            </a:r>
          </a:p>
          <a:p>
            <a:r>
              <a:rPr lang="en-US" sz="1200" b="1" kern="0" dirty="0"/>
              <a:t>SMMLA: Sum the 3</a:t>
            </a:r>
            <a:r>
              <a:rPr lang="en-US" sz="1200" b="1" kern="0" baseline="30000" dirty="0"/>
              <a:t>rd</a:t>
            </a:r>
            <a:r>
              <a:rPr lang="en-US" sz="1200" b="1" kern="0" dirty="0"/>
              <a:t> input with high 32-bit of the product of 2x32bit signed data. If overflow, </a:t>
            </a:r>
            <a:r>
              <a:rPr lang="en-US" sz="1200" b="1" kern="0" dirty="0">
                <a:solidFill>
                  <a:schemeClr val="tx1"/>
                </a:solidFill>
                <a:highlight>
                  <a:srgbClr val="FFFF00"/>
                </a:highlight>
              </a:rPr>
              <a:t>return uint32_t casted</a:t>
            </a:r>
            <a:r>
              <a:rPr lang="en-US" sz="1200" b="1" kern="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100" dirty="0"/>
              <a:t>uint32_t res32 = </a:t>
            </a:r>
            <a:r>
              <a:rPr lang="fr-FR" sz="1100" dirty="0"/>
              <a:t>__SMMLA (uint32_t v1, uint32_t v2, uint32_t v3):     res32 = (uint32_t)((p64&gt;&gt;32) +  (int32_t)v3);</a:t>
            </a:r>
          </a:p>
          <a:p>
            <a:pPr marL="169863" lvl="1" indent="0">
              <a:buNone/>
            </a:pPr>
            <a:r>
              <a:rPr lang="fr-FR" sz="1100" dirty="0"/>
              <a:t>                                                                                                                     p64 = (int32_t) v1 * (int32_t)v2;   </a:t>
            </a:r>
          </a:p>
          <a:p>
            <a:r>
              <a:rPr lang="en-US" sz="1200" b="1" kern="0" dirty="0"/>
              <a:t>CMSIS online document issues:    </a:t>
            </a:r>
            <a:r>
              <a:rPr lang="en-US" sz="1200" kern="0" dirty="0"/>
              <a:t>All operation virtual codes miss sign-casting of the input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05AB2-21C1-4DEF-9B08-62DC46BEE727}"/>
              </a:ext>
            </a:extLst>
          </p:cNvPr>
          <p:cNvSpPr txBox="1"/>
          <p:nvPr/>
        </p:nvSpPr>
        <p:spPr>
          <a:xfrm>
            <a:off x="10069690" y="605621"/>
            <a:ext cx="2122310" cy="65404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Need programmer  to prevent overflow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861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Bytes to extend/Accumulate (7)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454325" cy="529067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b="1" kern="0" dirty="0"/>
              <a:t>SXTB16 / UXTB16: low byte extraction and signed/unsigned extension to 16bit word, w/o input byte rotation </a:t>
            </a:r>
          </a:p>
          <a:p>
            <a:pPr lvl="1"/>
            <a:r>
              <a:rPr lang="en-US" sz="1200" b="1" kern="0" dirty="0"/>
              <a:t>SXTB16 / UXTB16 </a:t>
            </a:r>
            <a:r>
              <a:rPr lang="en-US" sz="1200" b="1" kern="0" dirty="0" err="1"/>
              <a:t>exTracts</a:t>
            </a:r>
            <a:r>
              <a:rPr lang="en-US" sz="1200" b="1" kern="0" dirty="0"/>
              <a:t> the low Byte of each 16-bit word and returns them as </a:t>
            </a:r>
            <a:r>
              <a:rPr lang="en-US" sz="1200" b="1" kern="0" dirty="0">
                <a:solidFill>
                  <a:srgbClr val="00B050"/>
                </a:solidFill>
              </a:rPr>
              <a:t>Signed/Unsigned-</a:t>
            </a:r>
            <a:r>
              <a:rPr lang="en-US" sz="1200" b="1" kern="0" dirty="0" err="1">
                <a:solidFill>
                  <a:srgbClr val="00B050"/>
                </a:solidFill>
              </a:rPr>
              <a:t>eXtended</a:t>
            </a:r>
            <a:r>
              <a:rPr lang="en-US" sz="1200" b="1" kern="0" dirty="0">
                <a:solidFill>
                  <a:srgbClr val="00B050"/>
                </a:solidFill>
              </a:rPr>
              <a:t> 16-bit words</a:t>
            </a:r>
          </a:p>
          <a:p>
            <a:pPr lvl="2"/>
            <a:r>
              <a:rPr lang="en-US" sz="1100" kern="0" dirty="0"/>
              <a:t>uint32_t res = __SXTB16(uint32_t v1):            res[31:16] = (int16_t) ((int8_t)v1[23:16]);              res[15:0] = (int16_t)((int8_t)v1[7:0]);</a:t>
            </a:r>
          </a:p>
          <a:p>
            <a:pPr lvl="2"/>
            <a:r>
              <a:rPr lang="en-US" sz="1100" kern="0" dirty="0"/>
              <a:t>uint32_t res = __UXTB16(uint32_t v1):            res[31:16] = (uint8_t)v1[23:16];                             res[15:0] = (uint8_t)v1[7:0];</a:t>
            </a:r>
          </a:p>
          <a:p>
            <a:pPr lvl="2"/>
            <a:endParaRPr lang="en-US" sz="1000" kern="0" dirty="0"/>
          </a:p>
          <a:p>
            <a:pPr lvl="1"/>
            <a:r>
              <a:rPr lang="en-US" sz="1200" b="1" kern="0" dirty="0"/>
              <a:t>SXTB16_RORn performs SXTB16 with byte-rotated (right-shift rotate) input   </a:t>
            </a:r>
            <a:r>
              <a:rPr lang="en-US" sz="1200" b="1" kern="0" dirty="0">
                <a:sym typeface="Wingdings" panose="05000000000000000000" pitchFamily="2" charset="2"/>
              </a:rPr>
              <a:t> </a:t>
            </a:r>
            <a:r>
              <a:rPr lang="en-US" sz="1200" b="1" kern="0" dirty="0"/>
              <a:t> </a:t>
            </a:r>
            <a:r>
              <a:rPr lang="en-US" sz="1200" b="1" kern="0" dirty="0">
                <a:solidFill>
                  <a:srgbClr val="FF0000"/>
                </a:solidFill>
              </a:rPr>
              <a:t>missing definition</a:t>
            </a:r>
            <a:r>
              <a:rPr lang="en-US" sz="1200" b="1" kern="0" dirty="0"/>
              <a:t> in CMSIS-Core 2016</a:t>
            </a:r>
          </a:p>
          <a:p>
            <a:pPr lvl="2"/>
            <a:r>
              <a:rPr lang="en-US" sz="1100" kern="0" dirty="0"/>
              <a:t>uint32_t res = </a:t>
            </a:r>
            <a:r>
              <a:rPr lang="en-US" sz="1100" kern="0" dirty="0" err="1"/>
              <a:t>SXTB_RORn</a:t>
            </a:r>
            <a:r>
              <a:rPr lang="en-US" sz="1100" kern="0" dirty="0"/>
              <a:t> (uint32_t v1, immediate unit32_t rotate): </a:t>
            </a:r>
          </a:p>
          <a:p>
            <a:pPr marL="341312" lvl="2" indent="0">
              <a:buNone/>
            </a:pPr>
            <a:r>
              <a:rPr lang="en-US" sz="1100" kern="0" dirty="0"/>
              <a:t>                                     res = SXTB16( rotate (v1,rotate) );        /* ‘rotate’ must be </a:t>
            </a:r>
            <a:r>
              <a:rPr lang="en-US" sz="1100" kern="0" dirty="0">
                <a:highlight>
                  <a:srgbClr val="FFFF00"/>
                </a:highlight>
              </a:rPr>
              <a:t>immediate value of rotate-bits in { 8, 16, 24 } </a:t>
            </a:r>
            <a:r>
              <a:rPr lang="en-US" sz="1100" kern="0" dirty="0"/>
              <a:t>*/</a:t>
            </a:r>
          </a:p>
          <a:p>
            <a:pPr marL="341312" lvl="2" indent="0">
              <a:buNone/>
            </a:pPr>
            <a:endParaRPr lang="en-US" sz="1100" b="1" kern="0" dirty="0"/>
          </a:p>
          <a:p>
            <a:r>
              <a:rPr lang="en-US" sz="1400" b="1" kern="0" dirty="0"/>
              <a:t>SXTAB16 / UXTAB16: Sum the 1</a:t>
            </a:r>
            <a:r>
              <a:rPr lang="en-US" sz="1400" b="1" kern="0" baseline="30000" dirty="0"/>
              <a:t>st</a:t>
            </a:r>
            <a:r>
              <a:rPr lang="en-US" sz="1400" b="1" kern="0" dirty="0"/>
              <a:t> input with extended low bytes of the 2</a:t>
            </a:r>
            <a:r>
              <a:rPr lang="en-US" sz="1400" b="1" kern="0" baseline="30000" dirty="0"/>
              <a:t>nd</a:t>
            </a:r>
            <a:r>
              <a:rPr lang="en-US" sz="1400" b="1" kern="0" dirty="0"/>
              <a:t> input (as by SXTB/UXTB), returns accumulated words.</a:t>
            </a:r>
          </a:p>
          <a:p>
            <a:pPr lvl="2"/>
            <a:r>
              <a:rPr lang="en-US" sz="1100" kern="0" dirty="0"/>
              <a:t>uint32_t res = __SXTBA16(uint32_t v1, uint32_t v2):   res[31:16] = (uint16_t)((int16_t)v1[31:16] + (int8_t)v2[23:16]);     res[15:0] = (uint16_t)((int16_t)v1[15:0] + (int8_t)v2[7:0]);</a:t>
            </a:r>
          </a:p>
          <a:p>
            <a:pPr lvl="2"/>
            <a:r>
              <a:rPr lang="en-US" sz="1100" kern="0" dirty="0"/>
              <a:t>uint32_t res = __UXTBA16(uint32_t v1, uint32_t v2):   res[31:16] = (uint16_t)(v1[31:16] + v2[23:16]);                              res[15:0] = (uint16_t)(v1[15:0] + v2[7:0]);</a:t>
            </a:r>
          </a:p>
          <a:p>
            <a:pPr lvl="2"/>
            <a:r>
              <a:rPr lang="en-US" sz="1100" kern="0" dirty="0"/>
              <a:t>If accumulation overflows, it just </a:t>
            </a:r>
            <a:r>
              <a:rPr lang="en-US" sz="1100" kern="0" dirty="0">
                <a:highlight>
                  <a:srgbClr val="FFFF00"/>
                </a:highlight>
              </a:rPr>
              <a:t>returns uint16_t casted value</a:t>
            </a:r>
            <a:r>
              <a:rPr lang="en-US" sz="1100" kern="0" dirty="0"/>
              <a:t>   </a:t>
            </a:r>
            <a:r>
              <a:rPr lang="en-US" sz="1100" kern="0" dirty="0">
                <a:sym typeface="Wingdings" panose="05000000000000000000" pitchFamily="2" charset="2"/>
              </a:rPr>
              <a:t>   </a:t>
            </a:r>
            <a:r>
              <a:rPr lang="en-US" sz="1100" kern="0" dirty="0">
                <a:solidFill>
                  <a:srgbClr val="FF0000"/>
                </a:solidFill>
                <a:sym typeface="Wingdings" panose="05000000000000000000" pitchFamily="2" charset="2"/>
              </a:rPr>
              <a:t>Need programmer to p</a:t>
            </a:r>
            <a:r>
              <a:rPr lang="en-US" sz="1100" kern="0" dirty="0">
                <a:solidFill>
                  <a:srgbClr val="FF0000"/>
                </a:solidFill>
              </a:rPr>
              <a:t>revent overflow by limiting the 1st input</a:t>
            </a:r>
          </a:p>
          <a:p>
            <a:pPr lvl="2"/>
            <a:endParaRPr lang="en-US" sz="1000" kern="0" dirty="0"/>
          </a:p>
          <a:p>
            <a:r>
              <a:rPr lang="en-US" sz="1400" b="1" kern="0" dirty="0"/>
              <a:t>USAD8 / USADA8: Sum 4 absolute byte-differences between two unsigned inputs, w/o the 3</a:t>
            </a:r>
            <a:r>
              <a:rPr lang="en-US" sz="1400" b="1" kern="0" baseline="30000" dirty="0"/>
              <a:t>rd</a:t>
            </a:r>
            <a:r>
              <a:rPr lang="en-US" sz="1400" b="1" kern="0" dirty="0"/>
              <a:t> input</a:t>
            </a:r>
          </a:p>
          <a:p>
            <a:pPr lvl="2"/>
            <a:r>
              <a:rPr lang="en-US" sz="1050" kern="0" dirty="0"/>
              <a:t>uint32_t res = __USAD8(uint32_t v1, uint32_t v2):        res = adiff1 + adiff2 + adiff3 + adiff4;</a:t>
            </a:r>
          </a:p>
          <a:p>
            <a:pPr marL="341312" lvl="2" indent="0">
              <a:buNone/>
            </a:pPr>
            <a:r>
              <a:rPr lang="en-US" sz="1050" kern="0" dirty="0"/>
              <a:t>                                                         adiff4 = abs(v1[31:24] – v2[31:24]);     adiff3 = abs(v1[23:16] – v2[23:16]);    adiff2 = abs(v1[15:8] – v2[15:8]);     adiff1 = abs(v1[7:0] – v2[7:0]); </a:t>
            </a:r>
          </a:p>
          <a:p>
            <a:pPr lvl="2"/>
            <a:r>
              <a:rPr lang="en-US" sz="1050" kern="0" dirty="0"/>
              <a:t>uint32_t res = __USADA8(uint32_t, v1, uint32_t v2, uint32_t v3):          res = v3 + adiff1 + adiff2 + adiff3 + adiff4;</a:t>
            </a:r>
          </a:p>
          <a:p>
            <a:pPr lvl="2"/>
            <a:r>
              <a:rPr lang="en-US" sz="1050" kern="0" dirty="0"/>
              <a:t>If USADA8  overflows, it just </a:t>
            </a:r>
            <a:r>
              <a:rPr lang="en-US" sz="1050" kern="0" dirty="0">
                <a:highlight>
                  <a:srgbClr val="FFFF00"/>
                </a:highlight>
              </a:rPr>
              <a:t>returns uint32_t casted value and ignores the carrier  </a:t>
            </a:r>
            <a:r>
              <a:rPr lang="en-US" sz="1050" kern="0" dirty="0">
                <a:sym typeface="Wingdings" panose="05000000000000000000" pitchFamily="2" charset="2"/>
              </a:rPr>
              <a:t> </a:t>
            </a:r>
            <a:r>
              <a:rPr lang="en-US" sz="1050" kern="0" dirty="0">
                <a:solidFill>
                  <a:srgbClr val="C00000"/>
                </a:solidFill>
                <a:sym typeface="Wingdings" panose="05000000000000000000" pitchFamily="2" charset="2"/>
              </a:rPr>
              <a:t>Programmer can find carrier by the result and the 3</a:t>
            </a:r>
            <a:r>
              <a:rPr lang="en-US" sz="1050" kern="0" baseline="30000" dirty="0">
                <a:solidFill>
                  <a:srgbClr val="C00000"/>
                </a:solidFill>
                <a:sym typeface="Wingdings" panose="05000000000000000000" pitchFamily="2" charset="2"/>
              </a:rPr>
              <a:t>rd</a:t>
            </a:r>
            <a:r>
              <a:rPr lang="en-US" sz="1050" kern="0" dirty="0">
                <a:solidFill>
                  <a:srgbClr val="C00000"/>
                </a:solidFill>
                <a:sym typeface="Wingdings" panose="05000000000000000000" pitchFamily="2" charset="2"/>
              </a:rPr>
              <a:t> input</a:t>
            </a:r>
            <a:endParaRPr lang="en-US" sz="1050" kern="0" dirty="0">
              <a:solidFill>
                <a:srgbClr val="C00000"/>
              </a:solidFill>
            </a:endParaRPr>
          </a:p>
          <a:p>
            <a:pPr lvl="2"/>
            <a:endParaRPr lang="en-US" sz="1000" b="1" kern="0" dirty="0"/>
          </a:p>
          <a:p>
            <a:pPr lvl="1"/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415808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Saturated Signed ADD and Subtraction (8)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454325" cy="529067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b="1" kern="0" dirty="0">
                <a:solidFill>
                  <a:srgbClr val="00B050"/>
                </a:solidFill>
              </a:rPr>
              <a:t>Q</a:t>
            </a:r>
            <a:r>
              <a:rPr lang="en-US" sz="1400" b="1" kern="0" dirty="0"/>
              <a:t>ADD / QADD16 / QADD8, QSUB / QSUB16 / QSUB8 and QASX/QSAX, set </a:t>
            </a:r>
            <a:r>
              <a:rPr lang="en-US" sz="1400" b="1" kern="0" dirty="0" err="1"/>
              <a:t>xPSR</a:t>
            </a:r>
            <a:r>
              <a:rPr lang="en-US" sz="1400" b="1" kern="0" dirty="0"/>
              <a:t>/APSR.Q bit to ‘1’</a:t>
            </a:r>
            <a:r>
              <a:rPr lang="en-US" sz="1800" b="1" kern="0" dirty="0"/>
              <a:t> </a:t>
            </a:r>
            <a:r>
              <a:rPr lang="en-US" sz="1400" b="1" kern="0" dirty="0"/>
              <a:t>if saturated  </a:t>
            </a:r>
            <a:r>
              <a:rPr lang="en-US" sz="1400" b="1" kern="0" dirty="0">
                <a:sym typeface="Wingdings" panose="05000000000000000000" pitchFamily="2" charset="2"/>
              </a:rPr>
              <a:t> </a:t>
            </a:r>
            <a:r>
              <a:rPr lang="en-US" sz="1400" b="1" kern="0" dirty="0">
                <a:solidFill>
                  <a:srgbClr val="00B050"/>
                </a:solidFill>
                <a:sym typeface="Wingdings" panose="05000000000000000000" pitchFamily="2" charset="2"/>
              </a:rPr>
              <a:t>can check</a:t>
            </a:r>
            <a:endParaRPr lang="en-US" sz="1400" b="1" kern="0" dirty="0">
              <a:solidFill>
                <a:srgbClr val="00B050"/>
              </a:solidFill>
            </a:endParaRPr>
          </a:p>
          <a:p>
            <a:pPr lvl="1"/>
            <a:r>
              <a:rPr lang="en-US" sz="1100" b="1" kern="0" dirty="0"/>
              <a:t>Summation/subtraction of 1x32-bit / 2x16bit / 4x8bit signed data, results </a:t>
            </a:r>
            <a:r>
              <a:rPr lang="en-US" sz="1100" b="1" dirty="0"/>
              <a:t>saturated to [-2</a:t>
            </a:r>
            <a:r>
              <a:rPr lang="en-US" sz="1100" b="1" baseline="30000" dirty="0"/>
              <a:t>31</a:t>
            </a:r>
            <a:r>
              <a:rPr lang="en-US" sz="1100" b="1" dirty="0"/>
              <a:t>, 2</a:t>
            </a:r>
            <a:r>
              <a:rPr lang="en-US" sz="1100" b="1" baseline="30000" dirty="0"/>
              <a:t>31</a:t>
            </a:r>
            <a:r>
              <a:rPr lang="en-US" sz="1100" b="1" dirty="0"/>
              <a:t>-1] / </a:t>
            </a:r>
            <a:r>
              <a:rPr lang="fr-FR" sz="1100" b="1" dirty="0"/>
              <a:t>[</a:t>
            </a:r>
            <a:r>
              <a:rPr lang="en-US" sz="1100" b="1" dirty="0"/>
              <a:t>-2</a:t>
            </a:r>
            <a:r>
              <a:rPr lang="en-US" sz="1100" b="1" baseline="30000" dirty="0"/>
              <a:t>15</a:t>
            </a:r>
            <a:r>
              <a:rPr lang="en-US" sz="1100" b="1" dirty="0"/>
              <a:t>, 2</a:t>
            </a:r>
            <a:r>
              <a:rPr lang="en-US" sz="1100" b="1" baseline="30000" dirty="0"/>
              <a:t>15</a:t>
            </a:r>
            <a:r>
              <a:rPr lang="en-US" sz="1100" b="1" dirty="0"/>
              <a:t>-1</a:t>
            </a:r>
            <a:r>
              <a:rPr lang="fr-FR" sz="1100" b="1" dirty="0"/>
              <a:t>] / [-2</a:t>
            </a:r>
            <a:r>
              <a:rPr lang="en-US" sz="1100" b="1" baseline="30000" dirty="0"/>
              <a:t>7</a:t>
            </a:r>
            <a:r>
              <a:rPr lang="fr-FR" sz="1100" b="1" dirty="0"/>
              <a:t>, 2</a:t>
            </a:r>
            <a:r>
              <a:rPr lang="en-US" sz="1100" b="1" baseline="30000" dirty="0"/>
              <a:t>7</a:t>
            </a:r>
            <a:r>
              <a:rPr lang="fr-FR" sz="1100" b="1" dirty="0"/>
              <a:t>-1]</a:t>
            </a:r>
            <a:r>
              <a:rPr lang="en-US" sz="1100" b="1" dirty="0"/>
              <a:t>, respectively</a:t>
            </a:r>
            <a:endParaRPr lang="en-US" sz="900" kern="0" dirty="0"/>
          </a:p>
          <a:p>
            <a:pPr lvl="2"/>
            <a:r>
              <a:rPr lang="en-US" sz="1100" dirty="0"/>
              <a:t>uint32_t res = __QADD (uint32_t v1, uint32_t v2):     res[31,0] = sat_i32 ((int32_t)v1  + (int32_t)v2);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__QADD16 (uint32_t v1, uint32_t v2): </a:t>
            </a:r>
            <a:r>
              <a:rPr lang="fr-FR" sz="1100" dirty="0" err="1"/>
              <a:t>res</a:t>
            </a:r>
            <a:r>
              <a:rPr lang="fr-FR" sz="1100" dirty="0"/>
              <a:t>[15:0] = sat_i16 ((int16_t)v1[15:0] + (int16_t)v2[15:0]);    </a:t>
            </a:r>
            <a:r>
              <a:rPr lang="fr-FR" sz="1100" dirty="0" err="1"/>
              <a:t>res</a:t>
            </a:r>
            <a:r>
              <a:rPr lang="fr-FR" sz="1100" dirty="0"/>
              <a:t>[31:16]  = sat_i16 ((int16_t)v1[31:16] + (int16_t)v2[31:16]);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__QADD8 (uint32_t v1, uint32_t v2):   </a:t>
            </a:r>
            <a:r>
              <a:rPr lang="fr-FR" sz="1100" dirty="0" err="1"/>
              <a:t>res</a:t>
            </a:r>
            <a:r>
              <a:rPr lang="fr-FR" sz="1100" dirty="0"/>
              <a:t>[7:0]   = sat_i8 ((int8_t)v1[7:0]     + (int8_t)v2[7:0] );         </a:t>
            </a:r>
            <a:r>
              <a:rPr lang="fr-FR" sz="1100" dirty="0" err="1"/>
              <a:t>res</a:t>
            </a:r>
            <a:r>
              <a:rPr lang="fr-FR" sz="1100" dirty="0"/>
              <a:t>[15:8]    = sat_i8 ((int8_t)v1[15:8]   + (int8_t)v2[15:8]);</a:t>
            </a:r>
          </a:p>
          <a:p>
            <a:pPr marL="169863" lvl="1" indent="0">
              <a:buNone/>
            </a:pPr>
            <a:r>
              <a:rPr lang="fr-FR" sz="1100" dirty="0"/>
              <a:t>                                                           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[23:16] = sat_i8 ((int8_t)v1[23:16] + (int8_t)v2[23:16] );     </a:t>
            </a:r>
            <a:r>
              <a:rPr lang="fr-FR" sz="1100" dirty="0" err="1"/>
              <a:t>res</a:t>
            </a:r>
            <a:r>
              <a:rPr lang="fr-FR" sz="1100" dirty="0"/>
              <a:t>[31:24]  = sat_i8 ((int8_t)v1[31:24] + (int8_t)v2[31:24]);</a:t>
            </a:r>
            <a:endParaRPr lang="en-US" sz="1100" kern="0" dirty="0"/>
          </a:p>
          <a:p>
            <a:pPr lvl="2"/>
            <a:endParaRPr lang="en-US" sz="1100" kern="0" dirty="0"/>
          </a:p>
          <a:p>
            <a:pPr lvl="2"/>
            <a:r>
              <a:rPr lang="en-US" sz="1100" dirty="0"/>
              <a:t>uint32_t res = __QSUB (uint32_t v1, uint32_t v2):     res[31,0] = sat_i32 ((int32_t)v1 - (int32_t)v2 );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__Q</a:t>
            </a:r>
            <a:r>
              <a:rPr lang="en-US" sz="1100" dirty="0"/>
              <a:t>SUB</a:t>
            </a:r>
            <a:r>
              <a:rPr lang="fr-FR" sz="1100" dirty="0"/>
              <a:t>16 (uint32_t v1, uint32_t v2): </a:t>
            </a:r>
            <a:r>
              <a:rPr lang="fr-FR" sz="1100" dirty="0" err="1"/>
              <a:t>res</a:t>
            </a:r>
            <a:r>
              <a:rPr lang="fr-FR" sz="1100" dirty="0"/>
              <a:t>[15:0] = sat_i16 ((int16_t)v1[15:0] - (int16_t)v2[15:0]);     </a:t>
            </a:r>
            <a:r>
              <a:rPr lang="fr-FR" sz="1100" dirty="0" err="1"/>
              <a:t>res</a:t>
            </a:r>
            <a:r>
              <a:rPr lang="fr-FR" sz="1100" dirty="0"/>
              <a:t>[31:16] = sat_i16 ((int16_t)v1[31:16] - (int16_t)v2[31:16]);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__Q</a:t>
            </a:r>
            <a:r>
              <a:rPr lang="en-US" sz="1100" dirty="0"/>
              <a:t>SUB</a:t>
            </a:r>
            <a:r>
              <a:rPr lang="fr-FR" sz="1100" dirty="0"/>
              <a:t>8 (uint32_t v1, uint32_t v2):   </a:t>
            </a:r>
            <a:r>
              <a:rPr lang="fr-FR" sz="1100" dirty="0" err="1"/>
              <a:t>res</a:t>
            </a:r>
            <a:r>
              <a:rPr lang="fr-FR" sz="1100" dirty="0"/>
              <a:t>[7:0]   = sat_i8 ((int8_t)v1[7:0]      - (int8_t)v2[7:0]);          </a:t>
            </a:r>
            <a:r>
              <a:rPr lang="fr-FR" sz="1100" dirty="0" err="1"/>
              <a:t>res</a:t>
            </a:r>
            <a:r>
              <a:rPr lang="fr-FR" sz="1100" dirty="0"/>
              <a:t>[15:8]   = sat_i8 ((int8_t)v1[15:8]    - (int8_t)v2[15:8]);</a:t>
            </a:r>
          </a:p>
          <a:p>
            <a:pPr marL="169863" lvl="1" indent="0">
              <a:buNone/>
            </a:pPr>
            <a:r>
              <a:rPr lang="fr-FR" sz="1100" dirty="0"/>
              <a:t>                                                           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[23:16] = sat_i8 ((int8_t)v1[23:16]  - (int8_t)v2[23:16]);      </a:t>
            </a:r>
            <a:r>
              <a:rPr lang="fr-FR" sz="1100" dirty="0" err="1"/>
              <a:t>res</a:t>
            </a:r>
            <a:r>
              <a:rPr lang="fr-FR" sz="1100" dirty="0"/>
              <a:t>[31:24] = sat_i8 ((int8_t)v1[31:24]  - (int8_t)v2[31:24]);</a:t>
            </a:r>
            <a:endParaRPr lang="en-US" sz="1100" kern="0" dirty="0"/>
          </a:p>
          <a:p>
            <a:pPr lvl="2"/>
            <a:endParaRPr lang="en-US" sz="900" kern="0" dirty="0"/>
          </a:p>
          <a:p>
            <a:pPr lvl="1"/>
            <a:r>
              <a:rPr lang="en-US" sz="1100" b="1" kern="0" dirty="0"/>
              <a:t>High-Low-word-</a:t>
            </a:r>
            <a:r>
              <a:rPr lang="en-US" sz="1100" b="1" kern="0" dirty="0" err="1"/>
              <a:t>eXchanged</a:t>
            </a:r>
            <a:r>
              <a:rPr lang="en-US" sz="1100" b="1" kern="0" dirty="0"/>
              <a:t> summation and subtraction of 2x16bit signed data, results </a:t>
            </a:r>
            <a:r>
              <a:rPr lang="en-US" sz="1100" b="1" dirty="0"/>
              <a:t>saturated to </a:t>
            </a:r>
            <a:r>
              <a:rPr lang="fr-FR" sz="1100" b="1" dirty="0"/>
              <a:t>[</a:t>
            </a:r>
            <a:r>
              <a:rPr lang="en-US" sz="1100" b="1" dirty="0"/>
              <a:t>-2</a:t>
            </a:r>
            <a:r>
              <a:rPr lang="en-US" sz="1100" b="1" baseline="30000" dirty="0"/>
              <a:t>15</a:t>
            </a:r>
            <a:r>
              <a:rPr lang="en-US" sz="1100" b="1" dirty="0"/>
              <a:t>, 2</a:t>
            </a:r>
            <a:r>
              <a:rPr lang="en-US" sz="1100" b="1" baseline="30000" dirty="0"/>
              <a:t>15</a:t>
            </a:r>
            <a:r>
              <a:rPr lang="en-US" sz="1100" b="1" dirty="0"/>
              <a:t>-1</a:t>
            </a:r>
            <a:r>
              <a:rPr lang="fr-FR" sz="1100" b="1" dirty="0"/>
              <a:t>] </a:t>
            </a:r>
            <a:endParaRPr lang="en-US" sz="900" kern="0" dirty="0"/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__QASX (uint32_t v1, uint32_t v2): </a:t>
            </a:r>
            <a:r>
              <a:rPr lang="fr-FR" sz="1100" dirty="0" err="1"/>
              <a:t>res</a:t>
            </a:r>
            <a:r>
              <a:rPr lang="fr-FR" sz="1100" dirty="0"/>
              <a:t>[31:16]  = sat_i16 ((int16_t)v1[31:16] + (int16_t)v2[15:0]);    </a:t>
            </a:r>
            <a:r>
              <a:rPr lang="fr-FR" sz="1100" dirty="0" err="1"/>
              <a:t>res</a:t>
            </a:r>
            <a:r>
              <a:rPr lang="fr-FR" sz="1100" dirty="0"/>
              <a:t>[15:0] = sat_i16 ((int16_t)v1[15:0] - (int16_t)v2[31:16]);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__QSAX (uint32_t v1, uint32_t v2): </a:t>
            </a:r>
            <a:r>
              <a:rPr lang="fr-FR" sz="1100" dirty="0" err="1"/>
              <a:t>res</a:t>
            </a:r>
            <a:r>
              <a:rPr lang="fr-FR" sz="1100" dirty="0"/>
              <a:t>[31:16]  = sat_i16 ((int16_t)v1[31:16] - (int16_t)v2[15:0]);     </a:t>
            </a:r>
            <a:r>
              <a:rPr lang="fr-FR" sz="1100" dirty="0" err="1"/>
              <a:t>res</a:t>
            </a:r>
            <a:r>
              <a:rPr lang="fr-FR" sz="1100" dirty="0"/>
              <a:t>[15:0] = sat_i16 ((int16_t)v1[15:0] + (int16_t)v2[31:16]);</a:t>
            </a:r>
            <a:endParaRPr lang="en-US" sz="1100" kern="0" dirty="0"/>
          </a:p>
          <a:p>
            <a:pPr lvl="1"/>
            <a:endParaRPr lang="en-US" sz="1100" kern="0" dirty="0"/>
          </a:p>
          <a:p>
            <a:r>
              <a:rPr lang="en-US" sz="1300" b="1" kern="0" dirty="0"/>
              <a:t>CMSIS online document issues: Operation virtual code not as clear as above</a:t>
            </a:r>
          </a:p>
          <a:p>
            <a:pPr lvl="1"/>
            <a:r>
              <a:rPr lang="en-US" sz="1300" kern="0" dirty="0"/>
              <a:t>All operation virtual codes miss sign-casting of the input data</a:t>
            </a:r>
            <a:endParaRPr lang="nn-NO" sz="1300" b="1" dirty="0">
              <a:solidFill>
                <a:srgbClr val="FF0000"/>
              </a:solidFill>
            </a:endParaRPr>
          </a:p>
          <a:p>
            <a:pPr lvl="1"/>
            <a:r>
              <a:rPr lang="en-US" sz="1300" kern="0" dirty="0"/>
              <a:t>QADD operation confusing: ‘</a:t>
            </a:r>
            <a:r>
              <a:rPr lang="nn-NO" sz="1300" dirty="0"/>
              <a:t>res[31:0] = SAT(val1 + </a:t>
            </a:r>
            <a:r>
              <a:rPr lang="nn-NO" sz="1300" dirty="0">
                <a:solidFill>
                  <a:srgbClr val="FF0000"/>
                </a:solidFill>
              </a:rPr>
              <a:t>SAT</a:t>
            </a:r>
            <a:r>
              <a:rPr lang="nn-NO" sz="1300" dirty="0"/>
              <a:t>(val2</a:t>
            </a:r>
            <a:r>
              <a:rPr lang="nn-NO" sz="1300" b="1" dirty="0">
                <a:solidFill>
                  <a:schemeClr val="tx1"/>
                </a:solidFill>
              </a:rPr>
              <a:t>))’,</a:t>
            </a:r>
            <a:r>
              <a:rPr lang="nn-NO" sz="1300" b="1" dirty="0">
                <a:solidFill>
                  <a:srgbClr val="FF0000"/>
                </a:solidFill>
              </a:rPr>
              <a:t> the 2nd SAT should be removed</a:t>
            </a:r>
          </a:p>
          <a:p>
            <a:pPr lvl="1"/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40097025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Saturated </a:t>
            </a:r>
            <a:r>
              <a:rPr lang="en-US" dirty="0" err="1"/>
              <a:t>UnSigned</a:t>
            </a:r>
            <a:r>
              <a:rPr lang="en-US" dirty="0"/>
              <a:t> ADD and Subtraction (6)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454325" cy="529067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b="1" kern="0" dirty="0">
                <a:solidFill>
                  <a:srgbClr val="00B050"/>
                </a:solidFill>
              </a:rPr>
              <a:t>UQ</a:t>
            </a:r>
            <a:r>
              <a:rPr lang="en-US" sz="1400" b="1" kern="0" dirty="0"/>
              <a:t>ADD16 / UQADD8, UQSUB16 / UQSUB8 and UQASX / UQSAX, saturated </a:t>
            </a:r>
            <a:r>
              <a:rPr lang="en-US" sz="1400" b="1" dirty="0"/>
              <a:t>to </a:t>
            </a:r>
            <a:r>
              <a:rPr lang="fr-FR" sz="1400" b="1" dirty="0"/>
              <a:t>[</a:t>
            </a:r>
            <a:r>
              <a:rPr lang="en-US" sz="1400" b="1" dirty="0"/>
              <a:t>0, 2</a:t>
            </a:r>
            <a:r>
              <a:rPr lang="en-US" sz="1400" b="1" baseline="30000" dirty="0"/>
              <a:t>16</a:t>
            </a:r>
            <a:r>
              <a:rPr lang="en-US" sz="1400" b="1" dirty="0"/>
              <a:t>-1</a:t>
            </a:r>
            <a:r>
              <a:rPr lang="fr-FR" sz="1400" b="1" dirty="0"/>
              <a:t>] / [0, 2</a:t>
            </a:r>
            <a:r>
              <a:rPr lang="en-US" sz="1400" b="1" baseline="30000" dirty="0"/>
              <a:t>8</a:t>
            </a:r>
            <a:r>
              <a:rPr lang="fr-FR" sz="1400" b="1" dirty="0"/>
              <a:t>-1]</a:t>
            </a:r>
            <a:r>
              <a:rPr lang="en-US" sz="1400" b="1" dirty="0"/>
              <a:t>, </a:t>
            </a:r>
            <a:r>
              <a:rPr lang="en-US" sz="1400" b="1" kern="0" dirty="0"/>
              <a:t>but </a:t>
            </a:r>
            <a:r>
              <a:rPr lang="en-US" sz="1400" b="1" kern="0" dirty="0">
                <a:highlight>
                  <a:srgbClr val="FFFF00"/>
                </a:highlight>
              </a:rPr>
              <a:t>no touch on </a:t>
            </a:r>
            <a:r>
              <a:rPr lang="en-US" sz="1400" b="1" kern="0" dirty="0" err="1">
                <a:highlight>
                  <a:srgbClr val="FFFF00"/>
                </a:highlight>
              </a:rPr>
              <a:t>xPSR</a:t>
            </a:r>
            <a:r>
              <a:rPr lang="en-US" sz="1400" b="1" kern="0" dirty="0">
                <a:highlight>
                  <a:srgbClr val="FFFF00"/>
                </a:highlight>
              </a:rPr>
              <a:t>/APSR!!!</a:t>
            </a:r>
            <a:endParaRPr lang="en-US" sz="1400" b="1" kern="0" dirty="0"/>
          </a:p>
          <a:p>
            <a:pPr lvl="1"/>
            <a:r>
              <a:rPr lang="en-US" sz="1200" b="1" kern="0" dirty="0"/>
              <a:t>Summation / Subtraction of 2x16bit / 4x8bit unsigned data</a:t>
            </a:r>
            <a:endParaRPr lang="en-US" sz="1200" kern="0" dirty="0"/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__UQADD16 (uint32_t v1, uint32_t v2):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[15:0] = sat_u16((uint16_t)v1[15:0] + (uint16_t)v2[15:0]);       </a:t>
            </a:r>
            <a:r>
              <a:rPr lang="fr-FR" sz="1100" dirty="0" err="1"/>
              <a:t>res</a:t>
            </a:r>
            <a:r>
              <a:rPr lang="fr-FR" sz="1100" dirty="0"/>
              <a:t>[31:16]  = sat_u16((uint16_t)v1[31:16] + (uint16_t)v2[31:16]);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__UQADD8 (uint32_t v1, uint32_t v2):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[7:0]    = sat_u8 ((uint8_t)v1[7:0] + (uint8_t)v2[7:0] );              </a:t>
            </a:r>
            <a:r>
              <a:rPr lang="fr-FR" sz="1100" dirty="0" err="1"/>
              <a:t>res</a:t>
            </a:r>
            <a:r>
              <a:rPr lang="fr-FR" sz="1100" dirty="0"/>
              <a:t>[15:8]    = sat_u8 ((uint8_t)v1[15:8]   + (uint8_t)v2[15:8]);</a:t>
            </a:r>
          </a:p>
          <a:p>
            <a:pPr marL="169863" lvl="1" indent="0">
              <a:buNone/>
            </a:pPr>
            <a:r>
              <a:rPr lang="fr-FR" sz="1100" dirty="0"/>
              <a:t>    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[23:16] = sat_u8 ((uint8_t)v1[23:16] + (uint8_t)v2[23:16] );     </a:t>
            </a:r>
            <a:r>
              <a:rPr lang="fr-FR" sz="1100" dirty="0" err="1"/>
              <a:t>res</a:t>
            </a:r>
            <a:r>
              <a:rPr lang="fr-FR" sz="1100" dirty="0"/>
              <a:t>[31:24]  = sat_u8 ((uint8_t)v1[31:24] + (uint8_t)v2[31:24]);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__UQ</a:t>
            </a:r>
            <a:r>
              <a:rPr lang="en-US" sz="1100" dirty="0"/>
              <a:t>SUB</a:t>
            </a:r>
            <a:r>
              <a:rPr lang="fr-FR" sz="1100" dirty="0"/>
              <a:t>16 (uint32_t v1, uint32_t v2):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[15:0] = sat_u16 ((uint16_t)v1[15:0] - (uint16_t)v2[15:0]);       </a:t>
            </a:r>
            <a:r>
              <a:rPr lang="fr-FR" sz="1100" dirty="0" err="1"/>
              <a:t>res</a:t>
            </a:r>
            <a:r>
              <a:rPr lang="fr-FR" sz="1100" dirty="0"/>
              <a:t>[31:16] = sat_u16 ((uint16_t)v1[31:16] - (uint16_t)v2[31:16]);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__UQ</a:t>
            </a:r>
            <a:r>
              <a:rPr lang="en-US" sz="1100" dirty="0"/>
              <a:t>SUB</a:t>
            </a:r>
            <a:r>
              <a:rPr lang="fr-FR" sz="1100" dirty="0"/>
              <a:t>8 (uint32_t v1, uint32_t v2):  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[7:0]   = sat_u8 ((uint8_t)v1[7:0]      - (uint8_t)v2[7:0]);            </a:t>
            </a:r>
            <a:r>
              <a:rPr lang="fr-FR" sz="1100" dirty="0" err="1"/>
              <a:t>res</a:t>
            </a:r>
            <a:r>
              <a:rPr lang="fr-FR" sz="1100" dirty="0"/>
              <a:t>[15:8]   = sat_u8 ((uint8_t)v1[15:8]    - (uint8_t)v2[15:8]);</a:t>
            </a:r>
          </a:p>
          <a:p>
            <a:pPr marL="169863" lvl="1" indent="0">
              <a:buNone/>
            </a:pPr>
            <a:r>
              <a:rPr lang="fr-FR" sz="1100" dirty="0"/>
              <a:t>     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[23:16] = sat_u8 ((uint8_t)v1[23:16]  - (uint8_t)v2[23:16]);      </a:t>
            </a:r>
            <a:r>
              <a:rPr lang="fr-FR" sz="1100" dirty="0" err="1"/>
              <a:t>res</a:t>
            </a:r>
            <a:r>
              <a:rPr lang="fr-FR" sz="1100" dirty="0"/>
              <a:t>[31:24] = sat_u8 ((uint8_t)v1[31:24]  - (uint8_t)v2[31:24]);</a:t>
            </a:r>
            <a:endParaRPr lang="en-US" sz="1100" kern="0" dirty="0"/>
          </a:p>
          <a:p>
            <a:pPr lvl="2"/>
            <a:endParaRPr lang="en-US" sz="900" kern="0" dirty="0"/>
          </a:p>
          <a:p>
            <a:pPr lvl="1"/>
            <a:r>
              <a:rPr lang="en-US" sz="1200" b="1" kern="0" dirty="0"/>
              <a:t>High-Low-word-</a:t>
            </a:r>
            <a:r>
              <a:rPr lang="en-US" sz="1200" b="1" kern="0" dirty="0" err="1"/>
              <a:t>eXchanged</a:t>
            </a:r>
            <a:r>
              <a:rPr lang="en-US" sz="1200" b="1" kern="0" dirty="0"/>
              <a:t> summation and subtraction of 2x16bit unsigned data</a:t>
            </a:r>
            <a:endParaRPr lang="en-US" sz="1000" kern="0" dirty="0"/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__UQASX (uint32_t v1, uint32_t v2):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[31:16]  = sat_u16((uint16_t)v1[31:16] + (uint16_t)v2[15:0]);   </a:t>
            </a:r>
            <a:r>
              <a:rPr lang="fr-FR" sz="1100" dirty="0" err="1"/>
              <a:t>res</a:t>
            </a:r>
            <a:r>
              <a:rPr lang="fr-FR" sz="1100" dirty="0"/>
              <a:t>[15:0] = sat_u16((uint16_t)v1[15:0]  -(uint16_t)v2[31:16]);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__UQSAX (uint32_t v1, uint32_t v2):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</a:t>
            </a:r>
            <a:r>
              <a:rPr lang="fr-FR" sz="1100" dirty="0" err="1"/>
              <a:t>res</a:t>
            </a:r>
            <a:r>
              <a:rPr lang="fr-FR" sz="1100" dirty="0"/>
              <a:t>[31:16]  = sat_u16((uint16_t)v1[31:16] - (uint16_t)v2[15:0]);    </a:t>
            </a:r>
            <a:r>
              <a:rPr lang="fr-FR" sz="1100" dirty="0" err="1"/>
              <a:t>res</a:t>
            </a:r>
            <a:r>
              <a:rPr lang="fr-FR" sz="1100" dirty="0"/>
              <a:t>[15:0] = sat_u16((uint16_t)v1[15:0]+(uint16_t)v2[31:16]);</a:t>
            </a:r>
            <a:endParaRPr lang="en-US" sz="1100" kern="0" dirty="0"/>
          </a:p>
          <a:p>
            <a:pPr lvl="1"/>
            <a:endParaRPr lang="en-US" sz="1100" kern="0" dirty="0"/>
          </a:p>
          <a:p>
            <a:pPr lvl="1"/>
            <a:r>
              <a:rPr lang="en-US" sz="1200" b="1" kern="0" dirty="0"/>
              <a:t>!!!Note that </a:t>
            </a:r>
            <a:r>
              <a:rPr lang="en-US" sz="1200" b="1" kern="0" dirty="0">
                <a:highlight>
                  <a:srgbClr val="FFFF00"/>
                </a:highlight>
              </a:rPr>
              <a:t>programmer must be careful</a:t>
            </a:r>
            <a:r>
              <a:rPr lang="en-US" sz="1200" b="1" kern="0" dirty="0"/>
              <a:t>, as saturation is not detectable!!!</a:t>
            </a:r>
          </a:p>
        </p:txBody>
      </p:sp>
    </p:spTree>
    <p:extLst>
      <p:ext uri="{BB962C8B-B14F-4D97-AF65-F5344CB8AC3E}">
        <p14:creationId xmlns:p14="http://schemas.microsoft.com/office/powerpoint/2010/main" val="4521262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A511B-DA4F-46AF-B845-30C801F0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STRX RFE Cortex-M7 SIMD &amp; FPU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2941-DFFB-4033-B844-CE4734408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5928897" cy="4901846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A Cortex-M7 DSP in STRX-RFE for RFE control</a:t>
            </a:r>
          </a:p>
          <a:p>
            <a:pPr lvl="1"/>
            <a:r>
              <a:rPr lang="en-US" sz="1600" dirty="0"/>
              <a:t>FW of STRX-RFE HW control &amp; API for costumer to run STRX-RFE</a:t>
            </a:r>
          </a:p>
          <a:p>
            <a:pPr lvl="2"/>
            <a:r>
              <a:rPr lang="en-US" sz="1300" dirty="0"/>
              <a:t>Configure STRX-RFE modes with full RFE registers access to control STRX RFE </a:t>
            </a:r>
          </a:p>
          <a:p>
            <a:pPr lvl="2"/>
            <a:r>
              <a:rPr lang="en-US" sz="1300" dirty="0"/>
              <a:t>Calibrate STRX-RFE on different working modes and chirp modes in runtime</a:t>
            </a:r>
          </a:p>
          <a:p>
            <a:pPr lvl="2"/>
            <a:endParaRPr lang="en-US" sz="1300" dirty="0"/>
          </a:p>
          <a:p>
            <a:pPr lvl="1"/>
            <a:r>
              <a:rPr lang="en-US" sz="1600" dirty="0"/>
              <a:t>STRX-RFE chip test FW for </a:t>
            </a:r>
            <a:r>
              <a:rPr lang="en-US" sz="1600" dirty="0" err="1"/>
              <a:t>DfT</a:t>
            </a:r>
            <a:r>
              <a:rPr lang="en-US" sz="1600" dirty="0"/>
              <a:t> support</a:t>
            </a:r>
          </a:p>
          <a:p>
            <a:pPr lvl="2"/>
            <a:r>
              <a:rPr lang="en-US" sz="1300" dirty="0"/>
              <a:t>Test STRX in chip production testing </a:t>
            </a:r>
          </a:p>
          <a:p>
            <a:pPr lvl="2"/>
            <a:endParaRPr lang="en-US" sz="1300" dirty="0"/>
          </a:p>
          <a:p>
            <a:pPr lvl="1"/>
            <a:r>
              <a:rPr lang="en-US" sz="1600" dirty="0"/>
              <a:t>Calibration and </a:t>
            </a:r>
            <a:r>
              <a:rPr lang="en-US" sz="1600" dirty="0" err="1"/>
              <a:t>DfT</a:t>
            </a:r>
            <a:r>
              <a:rPr lang="en-US" sz="1600" dirty="0"/>
              <a:t> testing requires signal processing functions</a:t>
            </a:r>
          </a:p>
          <a:p>
            <a:pPr lvl="2"/>
            <a:r>
              <a:rPr lang="en-US" sz="1400" dirty="0"/>
              <a:t>FFT, DFT, SQRT, Log10/Log2, </a:t>
            </a:r>
            <a:r>
              <a:rPr lang="en-US" sz="1400" dirty="0" err="1"/>
              <a:t>Atan</a:t>
            </a:r>
            <a:r>
              <a:rPr lang="en-US" sz="1400" dirty="0"/>
              <a:t>/Angle…   </a:t>
            </a:r>
            <a:r>
              <a:rPr lang="en-US" sz="1400" dirty="0">
                <a:sym typeface="Wingdings" panose="05000000000000000000" pitchFamily="2" charset="2"/>
              </a:rPr>
              <a:t> </a:t>
            </a:r>
            <a:r>
              <a:rPr lang="en-US" sz="1400" b="1" dirty="0">
                <a:sym typeface="Wingdings" panose="05000000000000000000" pitchFamily="2" charset="2"/>
              </a:rPr>
              <a:t>M7 DSP math library </a:t>
            </a:r>
            <a:endParaRPr lang="en-US" sz="1400" b="1" dirty="0"/>
          </a:p>
          <a:p>
            <a:pPr lvl="2"/>
            <a:endParaRPr lang="en-US" sz="1400" dirty="0"/>
          </a:p>
          <a:p>
            <a:r>
              <a:rPr lang="en-US" sz="1800" dirty="0"/>
              <a:t>Cortex-M7 computing capability</a:t>
            </a:r>
          </a:p>
          <a:p>
            <a:pPr lvl="1"/>
            <a:r>
              <a:rPr lang="en-US" sz="1600" dirty="0"/>
              <a:t>DPU: Normal 32-bit arithmetic, 2x16bit and 4x8-bit </a:t>
            </a:r>
            <a:r>
              <a:rPr lang="en-US" sz="1600" b="1" dirty="0"/>
              <a:t>SIMD</a:t>
            </a:r>
          </a:p>
          <a:p>
            <a:pPr lvl="2"/>
            <a:r>
              <a:rPr lang="en-US" sz="1400" dirty="0"/>
              <a:t>Fast 2x16bit SIMD instructions, e.g. </a:t>
            </a:r>
            <a:r>
              <a:rPr lang="en-US" sz="1400" dirty="0" err="1"/>
              <a:t>Mul+Add</a:t>
            </a:r>
            <a:r>
              <a:rPr lang="en-US" sz="1400" dirty="0"/>
              <a:t>/Sub…</a:t>
            </a:r>
          </a:p>
          <a:p>
            <a:pPr lvl="2"/>
            <a:endParaRPr lang="en-US" sz="1400" dirty="0"/>
          </a:p>
          <a:p>
            <a:pPr lvl="1"/>
            <a:r>
              <a:rPr lang="en-US" sz="1600" dirty="0"/>
              <a:t>FPU: </a:t>
            </a:r>
            <a:r>
              <a:rPr lang="en-US" sz="1600" b="1" dirty="0"/>
              <a:t>Single-precision</a:t>
            </a:r>
            <a:r>
              <a:rPr lang="en-US" sz="1600" dirty="0"/>
              <a:t> floating-point high accuracy arithmetic</a:t>
            </a:r>
          </a:p>
          <a:p>
            <a:pPr lvl="2"/>
            <a:r>
              <a:rPr lang="en-US" sz="1400" dirty="0"/>
              <a:t>Adv. FPU instructions, e.g. </a:t>
            </a:r>
            <a:r>
              <a:rPr lang="en-US" sz="1400" dirty="0" err="1"/>
              <a:t>Mul+Add</a:t>
            </a:r>
            <a:r>
              <a:rPr lang="en-US" sz="1400" dirty="0"/>
              <a:t>/Sub,  SQRT…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M7</a:t>
            </a:r>
            <a:r>
              <a:rPr lang="en-US" sz="1600"/>
              <a:t>: 160MHz + </a:t>
            </a:r>
            <a:r>
              <a:rPr lang="en-US" sz="1600" dirty="0"/>
              <a:t>32kB RAM + 3.5MB (slower) shared memory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9BFB6-9904-48B2-8E88-54AD1F7A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71" y="1285110"/>
            <a:ext cx="5717385" cy="45354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1B6A2E5-B886-40A6-89EE-0E5C171B7FE9}"/>
              </a:ext>
            </a:extLst>
          </p:cNvPr>
          <p:cNvSpPr/>
          <p:nvPr/>
        </p:nvSpPr>
        <p:spPr>
          <a:xfrm>
            <a:off x="7535927" y="1838003"/>
            <a:ext cx="1127051" cy="5755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19C309-1292-4A78-96AA-C611112AC328}"/>
              </a:ext>
            </a:extLst>
          </p:cNvPr>
          <p:cNvSpPr/>
          <p:nvPr/>
        </p:nvSpPr>
        <p:spPr>
          <a:xfrm>
            <a:off x="8814391" y="1990404"/>
            <a:ext cx="521983" cy="12737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0997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Halved Signed ADD and Subtraction (6)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068113"/>
            <a:ext cx="11454325" cy="537582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500" b="1" kern="0" dirty="0">
                <a:solidFill>
                  <a:srgbClr val="00B050"/>
                </a:solidFill>
              </a:rPr>
              <a:t>SH</a:t>
            </a:r>
            <a:r>
              <a:rPr lang="en-US" sz="1500" b="1" kern="0" dirty="0"/>
              <a:t>ADD16/SHADD8 &amp; SHSUB16 / SHSUB8: ADD/SUB of 2x16bit / 4x8bit signed data, halved results in </a:t>
            </a:r>
            <a:r>
              <a:rPr lang="fr-FR" sz="1500" b="1" dirty="0">
                <a:solidFill>
                  <a:srgbClr val="00B050"/>
                </a:solidFill>
              </a:rPr>
              <a:t>[</a:t>
            </a:r>
            <a:r>
              <a:rPr lang="en-US" sz="1500" b="1" dirty="0">
                <a:solidFill>
                  <a:srgbClr val="00B050"/>
                </a:solidFill>
              </a:rPr>
              <a:t>-2</a:t>
            </a:r>
            <a:r>
              <a:rPr lang="en-US" sz="1500" b="1" baseline="30000" dirty="0">
                <a:solidFill>
                  <a:srgbClr val="00B050"/>
                </a:solidFill>
              </a:rPr>
              <a:t>15</a:t>
            </a:r>
            <a:r>
              <a:rPr lang="en-US" sz="1500" b="1" dirty="0">
                <a:solidFill>
                  <a:srgbClr val="00B050"/>
                </a:solidFill>
              </a:rPr>
              <a:t>, 2</a:t>
            </a:r>
            <a:r>
              <a:rPr lang="en-US" sz="1500" b="1" baseline="30000" dirty="0">
                <a:solidFill>
                  <a:srgbClr val="00B050"/>
                </a:solidFill>
              </a:rPr>
              <a:t>15</a:t>
            </a:r>
            <a:r>
              <a:rPr lang="en-US" sz="1500" b="1" dirty="0">
                <a:solidFill>
                  <a:srgbClr val="00B050"/>
                </a:solidFill>
              </a:rPr>
              <a:t>-1</a:t>
            </a:r>
            <a:r>
              <a:rPr lang="fr-FR" sz="1500" b="1" dirty="0">
                <a:solidFill>
                  <a:srgbClr val="00B050"/>
                </a:solidFill>
              </a:rPr>
              <a:t>] / [-2</a:t>
            </a:r>
            <a:r>
              <a:rPr lang="en-US" sz="1500" b="1" baseline="30000" dirty="0">
                <a:solidFill>
                  <a:srgbClr val="00B050"/>
                </a:solidFill>
              </a:rPr>
              <a:t>7</a:t>
            </a:r>
            <a:r>
              <a:rPr lang="fr-FR" sz="1500" b="1" dirty="0">
                <a:solidFill>
                  <a:srgbClr val="00B050"/>
                </a:solidFill>
              </a:rPr>
              <a:t>, 2</a:t>
            </a:r>
            <a:r>
              <a:rPr lang="en-US" sz="1500" b="1" baseline="30000" dirty="0">
                <a:solidFill>
                  <a:srgbClr val="00B050"/>
                </a:solidFill>
              </a:rPr>
              <a:t>7</a:t>
            </a:r>
            <a:r>
              <a:rPr lang="fr-FR" sz="1500" b="1" dirty="0">
                <a:solidFill>
                  <a:srgbClr val="00B050"/>
                </a:solidFill>
              </a:rPr>
              <a:t>-1]</a:t>
            </a:r>
            <a:r>
              <a:rPr lang="en-US" sz="1500" b="1" kern="0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__SHADD16 (uint32_t v1, uint32_t v2):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[15:0] = ( (int16_t)v1[15:0]   + (int16_t)v2[15:0] ) &gt;&gt; 1;       </a:t>
            </a:r>
            <a:r>
              <a:rPr lang="fr-FR" sz="1300" dirty="0" err="1"/>
              <a:t>res</a:t>
            </a:r>
            <a:r>
              <a:rPr lang="fr-FR" sz="1300" dirty="0"/>
              <a:t>[31:16] = ( (int16_t)v1[31:16] + (int16_t)v2[31:16] ) &gt;&gt; 1;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__SHADD8 (uint32_t v1, uint32_t v2):  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[7:0] = ( (int8_t)v1[7:0] + (int8_t)v2[7:0] ) &gt;&gt; 1;                   </a:t>
            </a:r>
            <a:r>
              <a:rPr lang="fr-FR" sz="1300" dirty="0" err="1"/>
              <a:t>res</a:t>
            </a:r>
            <a:r>
              <a:rPr lang="fr-FR" sz="1300" dirty="0"/>
              <a:t>[15:8]   = ( (int8_t)v1[15:8]   + (int8_t)v2[15:8] ) &gt;&gt; 1;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[23:16] = ( (int8_t)v1[23:16] + (int8_t)v2[23:16] ) &gt;&gt; 1;       </a:t>
            </a:r>
            <a:r>
              <a:rPr lang="fr-FR" sz="1300" dirty="0" err="1"/>
              <a:t>res</a:t>
            </a:r>
            <a:r>
              <a:rPr lang="fr-FR" sz="1300" dirty="0"/>
              <a:t>[31:24] = ( (int8_t)v1[31:24] + (int8_t)v2[31:24] ) &gt;&gt; 1;</a:t>
            </a:r>
            <a:endParaRPr lang="en-US" sz="1200" kern="0" dirty="0"/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__SH</a:t>
            </a:r>
            <a:r>
              <a:rPr lang="en-US" sz="1300" dirty="0"/>
              <a:t>SUB</a:t>
            </a:r>
            <a:r>
              <a:rPr lang="fr-FR" sz="1300" dirty="0"/>
              <a:t>16 (uint32_t v1, uint32_t v2):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[15:0] = ( (int16_t)v1[15:0]  - (int16_t)v2[15:0] ) &gt;&gt; 1;         </a:t>
            </a:r>
            <a:r>
              <a:rPr lang="fr-FR" sz="1300" dirty="0" err="1"/>
              <a:t>res</a:t>
            </a:r>
            <a:r>
              <a:rPr lang="fr-FR" sz="1300" dirty="0"/>
              <a:t>[31:16] = ( (int16_t)v1[31:16] - (int16_t)v2[31:16] ) &gt;&gt; 1;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__SH</a:t>
            </a:r>
            <a:r>
              <a:rPr lang="en-US" sz="1300" dirty="0"/>
              <a:t>SUB</a:t>
            </a:r>
            <a:r>
              <a:rPr lang="fr-FR" sz="1300" dirty="0"/>
              <a:t>8 (uint32_t v1, uint32_t v2):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[7:0]   = ( (int8_t)v1[7:0]  - (int8_t)v2[7:0] ) &gt;&gt; 1;                 </a:t>
            </a:r>
            <a:r>
              <a:rPr lang="fr-FR" sz="1300" dirty="0" err="1"/>
              <a:t>res</a:t>
            </a:r>
            <a:r>
              <a:rPr lang="fr-FR" sz="1300" dirty="0"/>
              <a:t>[15:8]   = ( (int8_t)v1[15:8]  - (int8_t)v2[15:8] ) &gt;&gt; 1;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[23:16] = ( (int8_t)v1[23:16] - (int8_t)v2[23:16] ) &gt;&gt; 1;        </a:t>
            </a:r>
            <a:r>
              <a:rPr lang="fr-FR" sz="1300" dirty="0" err="1"/>
              <a:t>res</a:t>
            </a:r>
            <a:r>
              <a:rPr lang="fr-FR" sz="1300" dirty="0"/>
              <a:t>[31:24] = ( (int8_t)v1[31:24]    - (int8_t)v2[31:24] ) &gt;&gt; 1;</a:t>
            </a:r>
            <a:endParaRPr lang="en-US" sz="3000" kern="0" dirty="0"/>
          </a:p>
          <a:p>
            <a:pPr lvl="1"/>
            <a:endParaRPr lang="en-US" sz="1200" b="1" kern="0" dirty="0"/>
          </a:p>
          <a:p>
            <a:r>
              <a:rPr lang="en-US" sz="1500" b="1" kern="0" dirty="0">
                <a:solidFill>
                  <a:srgbClr val="00B050"/>
                </a:solidFill>
              </a:rPr>
              <a:t>SH</a:t>
            </a:r>
            <a:r>
              <a:rPr lang="en-US" sz="1500" b="1" kern="0" dirty="0"/>
              <a:t>ASX/SHSAX:  High-low-word-</a:t>
            </a:r>
            <a:r>
              <a:rPr lang="en-US" sz="1500" b="1" kern="0" dirty="0" err="1"/>
              <a:t>eXchanged</a:t>
            </a:r>
            <a:r>
              <a:rPr lang="en-US" sz="1500" b="1" kern="0" dirty="0"/>
              <a:t> ADD &amp; SUB of 2x16bit signed data, halved results in </a:t>
            </a:r>
            <a:r>
              <a:rPr lang="fr-FR" sz="1500" b="1" dirty="0">
                <a:solidFill>
                  <a:srgbClr val="00B050"/>
                </a:solidFill>
              </a:rPr>
              <a:t>[</a:t>
            </a:r>
            <a:r>
              <a:rPr lang="en-US" sz="1500" b="1" dirty="0">
                <a:solidFill>
                  <a:srgbClr val="00B050"/>
                </a:solidFill>
              </a:rPr>
              <a:t>-2</a:t>
            </a:r>
            <a:r>
              <a:rPr lang="en-US" sz="1500" b="1" baseline="30000" dirty="0">
                <a:solidFill>
                  <a:srgbClr val="00B050"/>
                </a:solidFill>
              </a:rPr>
              <a:t>15</a:t>
            </a:r>
            <a:r>
              <a:rPr lang="en-US" sz="1500" b="1" dirty="0">
                <a:solidFill>
                  <a:srgbClr val="00B050"/>
                </a:solidFill>
              </a:rPr>
              <a:t>, 2</a:t>
            </a:r>
            <a:r>
              <a:rPr lang="en-US" sz="1500" b="1" baseline="30000" dirty="0">
                <a:solidFill>
                  <a:srgbClr val="00B050"/>
                </a:solidFill>
              </a:rPr>
              <a:t>15</a:t>
            </a:r>
            <a:r>
              <a:rPr lang="en-US" sz="1500" b="1" dirty="0">
                <a:solidFill>
                  <a:srgbClr val="00B050"/>
                </a:solidFill>
              </a:rPr>
              <a:t>-1</a:t>
            </a:r>
            <a:r>
              <a:rPr lang="fr-FR" sz="1500" b="1" dirty="0">
                <a:solidFill>
                  <a:srgbClr val="00B050"/>
                </a:solidFill>
              </a:rPr>
              <a:t>] / [-2</a:t>
            </a:r>
            <a:r>
              <a:rPr lang="en-US" sz="1500" b="1" baseline="30000" dirty="0">
                <a:solidFill>
                  <a:srgbClr val="00B050"/>
                </a:solidFill>
              </a:rPr>
              <a:t>7</a:t>
            </a:r>
            <a:r>
              <a:rPr lang="fr-FR" sz="1500" b="1" dirty="0">
                <a:solidFill>
                  <a:srgbClr val="00B050"/>
                </a:solidFill>
              </a:rPr>
              <a:t>, 2</a:t>
            </a:r>
            <a:r>
              <a:rPr lang="en-US" sz="1500" b="1" baseline="30000" dirty="0">
                <a:solidFill>
                  <a:srgbClr val="00B050"/>
                </a:solidFill>
              </a:rPr>
              <a:t>7</a:t>
            </a:r>
            <a:r>
              <a:rPr lang="fr-FR" sz="1500" b="1" dirty="0">
                <a:solidFill>
                  <a:srgbClr val="00B050"/>
                </a:solidFill>
              </a:rPr>
              <a:t>-1]</a:t>
            </a:r>
            <a:r>
              <a:rPr lang="en-US" sz="1500" b="1" kern="0" dirty="0"/>
              <a:t> 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__SHASX (uint32_t v1, uint32_t v2):  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[31:16] = ((int16_t)v1[31:16] + (int16_t)v2[15:0]) &gt;&gt;1;          </a:t>
            </a:r>
            <a:r>
              <a:rPr lang="fr-FR" sz="1300" dirty="0" err="1"/>
              <a:t>res</a:t>
            </a:r>
            <a:r>
              <a:rPr lang="fr-FR" sz="1300" dirty="0"/>
              <a:t>[15:0] = ((int16_t)v1[15:0] - (int16_t)v2[31:16]) &gt;&gt;1;  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__SHSAX (uint32_t v1, uint32_t v2):  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[31:16] = ((int16_t)v1[31:16]) - (int16_t)v2[15:0]) &gt;&gt;1;          </a:t>
            </a:r>
            <a:r>
              <a:rPr lang="fr-FR" sz="1300" dirty="0" err="1"/>
              <a:t>res</a:t>
            </a:r>
            <a:r>
              <a:rPr lang="fr-FR" sz="1300" dirty="0"/>
              <a:t>[15:0] = ((int16_t)v1[15:0] + (int16_t)v2[31:16]) &gt;&gt;1; </a:t>
            </a:r>
          </a:p>
          <a:p>
            <a:endParaRPr lang="en-US" sz="1400" kern="0" dirty="0"/>
          </a:p>
          <a:p>
            <a:r>
              <a:rPr lang="en-US" sz="1500" b="1" kern="0" dirty="0"/>
              <a:t>CMSIS online document issues: Operation virtual code wrong</a:t>
            </a:r>
          </a:p>
          <a:p>
            <a:pPr lvl="1"/>
            <a:r>
              <a:rPr lang="en-US" sz="1300" kern="0" dirty="0"/>
              <a:t>All operation virtual codes miss sign-casting of the input data</a:t>
            </a:r>
            <a:endParaRPr lang="nn-NO" sz="1300" b="1" dirty="0">
              <a:solidFill>
                <a:srgbClr val="FF0000"/>
              </a:solidFill>
            </a:endParaRPr>
          </a:p>
          <a:p>
            <a:pPr lvl="1"/>
            <a:r>
              <a:rPr lang="en-US" sz="1300" kern="0" dirty="0"/>
              <a:t>All operation virtual codes </a:t>
            </a:r>
            <a:r>
              <a:rPr lang="en-US" sz="1300" kern="0" dirty="0">
                <a:solidFill>
                  <a:srgbClr val="FF0000"/>
                </a:solidFill>
              </a:rPr>
              <a:t>miss ‘( )’ before shifting</a:t>
            </a:r>
            <a:r>
              <a:rPr lang="en-US" sz="1300" kern="0" dirty="0"/>
              <a:t>: </a:t>
            </a:r>
            <a:r>
              <a:rPr lang="en-US" sz="1300" kern="0" dirty="0" err="1"/>
              <a:t>eg.</a:t>
            </a:r>
            <a:r>
              <a:rPr lang="en-US" sz="1300" kern="0" dirty="0"/>
              <a:t> ‘</a:t>
            </a:r>
            <a:r>
              <a:rPr lang="nn-NO" sz="1300" dirty="0"/>
              <a:t>res[15:0] = val1[15:0] + val2[15:0] &gt;&gt; 1</a:t>
            </a:r>
            <a:r>
              <a:rPr lang="nn-NO" sz="1300" b="1" dirty="0">
                <a:solidFill>
                  <a:schemeClr val="tx1"/>
                </a:solidFill>
              </a:rPr>
              <a:t>’ </a:t>
            </a:r>
            <a:r>
              <a:rPr lang="nn-NO" sz="1300" b="1" dirty="0">
                <a:solidFill>
                  <a:srgbClr val="FF0000"/>
                </a:solidFill>
              </a:rPr>
              <a:t>is wrong</a:t>
            </a:r>
          </a:p>
          <a:p>
            <a:pPr lvl="1"/>
            <a:r>
              <a:rPr lang="nn-NO" sz="1300" b="1" dirty="0">
                <a:solidFill>
                  <a:srgbClr val="FF0000"/>
                </a:solidFill>
              </a:rPr>
              <a:t>!!! Note: -1&gt;&gt;1 = -1 !!! This must be concidered in DSP programming</a:t>
            </a:r>
          </a:p>
          <a:p>
            <a:pPr lvl="1"/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21803150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Halved </a:t>
            </a:r>
            <a:r>
              <a:rPr lang="en-US" dirty="0" err="1"/>
              <a:t>UnSigned</a:t>
            </a:r>
            <a:r>
              <a:rPr lang="en-US" dirty="0"/>
              <a:t> ADD and Subtraction (6)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947854"/>
            <a:ext cx="11454325" cy="56202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500" b="1" kern="0" dirty="0">
                <a:solidFill>
                  <a:srgbClr val="00B050"/>
                </a:solidFill>
              </a:rPr>
              <a:t>UH</a:t>
            </a:r>
            <a:r>
              <a:rPr lang="en-US" sz="1500" b="1" kern="0" dirty="0"/>
              <a:t>ADD16 / UHADD8 and UHSUB16 / UHSUB8: ADD/SUB of 2x16bit / 4x8bit unsigned data, return halved results</a:t>
            </a:r>
            <a:endParaRPr lang="en-US" sz="900" b="1" kern="0" dirty="0"/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__UHADD16 (uint32_t v1, uint32_t v2): </a:t>
            </a:r>
            <a:r>
              <a:rPr lang="fr-FR" sz="1300" b="1" dirty="0">
                <a:solidFill>
                  <a:srgbClr val="00B050"/>
                </a:solidFill>
              </a:rPr>
              <a:t>sum16 in [</a:t>
            </a:r>
            <a:r>
              <a:rPr lang="en-US" sz="1300" b="1" dirty="0">
                <a:solidFill>
                  <a:srgbClr val="00B050"/>
                </a:solidFill>
              </a:rPr>
              <a:t>0, 2</a:t>
            </a:r>
            <a:r>
              <a:rPr lang="en-US" sz="1300" b="1" baseline="30000" dirty="0">
                <a:solidFill>
                  <a:srgbClr val="00B050"/>
                </a:solidFill>
              </a:rPr>
              <a:t>16</a:t>
            </a:r>
            <a:r>
              <a:rPr lang="en-US" sz="1300" b="1" dirty="0">
                <a:solidFill>
                  <a:srgbClr val="00B050"/>
                </a:solidFill>
              </a:rPr>
              <a:t>-1</a:t>
            </a:r>
            <a:r>
              <a:rPr lang="fr-FR" sz="1300" b="1" dirty="0">
                <a:solidFill>
                  <a:srgbClr val="00B050"/>
                </a:solidFill>
              </a:rPr>
              <a:t>]</a:t>
            </a:r>
            <a:r>
              <a:rPr lang="en-US" sz="1300" b="1" kern="0" dirty="0">
                <a:solidFill>
                  <a:srgbClr val="00B050"/>
                </a:solidFill>
              </a:rPr>
              <a:t> </a:t>
            </a:r>
            <a:endParaRPr lang="fr-FR" sz="1300" dirty="0"/>
          </a:p>
          <a:p>
            <a:pPr marL="169863" lvl="1" indent="0">
              <a:buNone/>
            </a:pPr>
            <a:r>
              <a:rPr lang="fr-FR" sz="1300" dirty="0"/>
              <a:t>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[15:0] = (v1[15:0]   + v2[15:0] ) &gt;&gt; 1;        </a:t>
            </a:r>
            <a:r>
              <a:rPr lang="fr-FR" sz="1300" dirty="0" err="1"/>
              <a:t>res</a:t>
            </a:r>
            <a:r>
              <a:rPr lang="fr-FR" sz="1300" dirty="0"/>
              <a:t>[31:16] = (v1[31:16] + v2[31:16] ) &gt;&gt; 1;      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__UHADD8 (uint32_t v1, uint32_t v2):    </a:t>
            </a:r>
            <a:r>
              <a:rPr lang="en-US" sz="1300" b="1" kern="0" dirty="0">
                <a:solidFill>
                  <a:srgbClr val="00B050"/>
                </a:solidFill>
              </a:rPr>
              <a:t>sum8 in</a:t>
            </a:r>
            <a:r>
              <a:rPr lang="fr-FR" sz="1300" b="1" dirty="0">
                <a:solidFill>
                  <a:srgbClr val="00B050"/>
                </a:solidFill>
              </a:rPr>
              <a:t> [</a:t>
            </a:r>
            <a:r>
              <a:rPr lang="en-US" sz="1300" b="1" dirty="0">
                <a:solidFill>
                  <a:srgbClr val="00B050"/>
                </a:solidFill>
              </a:rPr>
              <a:t>0</a:t>
            </a:r>
            <a:r>
              <a:rPr lang="fr-FR" sz="1300" b="1" dirty="0">
                <a:solidFill>
                  <a:srgbClr val="00B050"/>
                </a:solidFill>
              </a:rPr>
              <a:t>, 2</a:t>
            </a:r>
            <a:r>
              <a:rPr lang="en-US" sz="1300" b="1" baseline="30000" dirty="0">
                <a:solidFill>
                  <a:srgbClr val="00B050"/>
                </a:solidFill>
              </a:rPr>
              <a:t>8</a:t>
            </a:r>
            <a:r>
              <a:rPr lang="fr-FR" sz="1300" b="1" dirty="0">
                <a:solidFill>
                  <a:srgbClr val="00B050"/>
                </a:solidFill>
              </a:rPr>
              <a:t>-1]</a:t>
            </a:r>
            <a:endParaRPr lang="fr-FR" sz="1300" dirty="0"/>
          </a:p>
          <a:p>
            <a:pPr marL="169863" lvl="1" indent="0">
              <a:buNone/>
            </a:pPr>
            <a:r>
              <a:rPr lang="fr-FR" sz="1300" dirty="0"/>
              <a:t>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[7:0]   = (v1[7:0] + v2[7:0] ) &gt;&gt; 1;              </a:t>
            </a:r>
            <a:r>
              <a:rPr lang="fr-FR" sz="1300" dirty="0" err="1"/>
              <a:t>res</a:t>
            </a:r>
            <a:r>
              <a:rPr lang="fr-FR" sz="1300" dirty="0"/>
              <a:t>[15:8]   = (v1[15:8]   + v2[15:8] ) &gt;&gt; 1; </a:t>
            </a:r>
            <a:r>
              <a:rPr lang="en-US" sz="1300" b="1" kern="0" dirty="0">
                <a:solidFill>
                  <a:srgbClr val="00B050"/>
                </a:solidFill>
              </a:rPr>
              <a:t>       </a:t>
            </a:r>
            <a:endParaRPr lang="fr-FR" sz="1300" dirty="0"/>
          </a:p>
          <a:p>
            <a:pPr marL="169863" lvl="1" indent="0">
              <a:buNone/>
            </a:pPr>
            <a:r>
              <a:rPr lang="fr-FR" sz="1300" dirty="0"/>
              <a:t>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[23:16] = (v1[23:16] + v2[23:16] ) &gt;&gt; 1;    </a:t>
            </a:r>
            <a:r>
              <a:rPr lang="fr-FR" sz="1300" dirty="0" err="1"/>
              <a:t>res</a:t>
            </a:r>
            <a:r>
              <a:rPr lang="fr-FR" sz="1300" dirty="0"/>
              <a:t>[31:24] = (v1[31:24] + v2[31:24] ) &gt;&gt; 1;       </a:t>
            </a:r>
            <a:endParaRPr lang="en-US" sz="1300" kern="0" dirty="0"/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uint32_t res = </a:t>
            </a:r>
            <a:r>
              <a:rPr lang="fr-FR" sz="1300" dirty="0">
                <a:solidFill>
                  <a:schemeClr val="tx1"/>
                </a:solidFill>
              </a:rPr>
              <a:t>__UH</a:t>
            </a:r>
            <a:r>
              <a:rPr lang="en-US" sz="1300" dirty="0">
                <a:solidFill>
                  <a:schemeClr val="tx1"/>
                </a:solidFill>
              </a:rPr>
              <a:t>SUB</a:t>
            </a:r>
            <a:r>
              <a:rPr lang="fr-FR" sz="1300" dirty="0">
                <a:solidFill>
                  <a:schemeClr val="tx1"/>
                </a:solidFill>
              </a:rPr>
              <a:t>16 (uint32_t v1, uint32_t v2):   </a:t>
            </a:r>
            <a:r>
              <a:rPr lang="en-US" sz="1300" b="1" kern="0" dirty="0">
                <a:solidFill>
                  <a:schemeClr val="tx1"/>
                </a:solidFill>
                <a:highlight>
                  <a:srgbClr val="FFFF00"/>
                </a:highlight>
              </a:rPr>
              <a:t>but</a:t>
            </a:r>
            <a:r>
              <a:rPr lang="en-US" sz="1300" b="1" kern="0" dirty="0">
                <a:solidFill>
                  <a:schemeClr val="tx1"/>
                </a:solidFill>
              </a:rPr>
              <a:t> </a:t>
            </a:r>
            <a:r>
              <a:rPr lang="en-US" sz="1300" b="1" kern="0" dirty="0">
                <a:solidFill>
                  <a:srgbClr val="00B050"/>
                </a:solidFill>
              </a:rPr>
              <a:t>diff16 in</a:t>
            </a:r>
            <a:r>
              <a:rPr lang="fr-FR" sz="1300" b="1" dirty="0">
                <a:solidFill>
                  <a:srgbClr val="00B050"/>
                </a:solidFill>
              </a:rPr>
              <a:t> [</a:t>
            </a:r>
            <a:r>
              <a:rPr lang="en-US" sz="1300" b="1" dirty="0">
                <a:solidFill>
                  <a:srgbClr val="00B050"/>
                </a:solidFill>
              </a:rPr>
              <a:t>-2</a:t>
            </a:r>
            <a:r>
              <a:rPr lang="en-US" sz="1300" b="1" baseline="30000" dirty="0">
                <a:solidFill>
                  <a:srgbClr val="00B050"/>
                </a:solidFill>
              </a:rPr>
              <a:t>15</a:t>
            </a:r>
            <a:r>
              <a:rPr lang="en-US" sz="1300" b="1" dirty="0">
                <a:solidFill>
                  <a:srgbClr val="00B050"/>
                </a:solidFill>
              </a:rPr>
              <a:t>, 2</a:t>
            </a:r>
            <a:r>
              <a:rPr lang="en-US" sz="1300" b="1" baseline="30000" dirty="0">
                <a:solidFill>
                  <a:srgbClr val="00B050"/>
                </a:solidFill>
              </a:rPr>
              <a:t>15</a:t>
            </a:r>
            <a:r>
              <a:rPr lang="en-US" sz="1300" b="1" dirty="0">
                <a:solidFill>
                  <a:srgbClr val="00B050"/>
                </a:solidFill>
              </a:rPr>
              <a:t>-1</a:t>
            </a:r>
            <a:r>
              <a:rPr lang="fr-FR" sz="1300" b="1" dirty="0">
                <a:solidFill>
                  <a:srgbClr val="00B050"/>
                </a:solidFill>
              </a:rPr>
              <a:t>]</a:t>
            </a:r>
            <a:endParaRPr lang="fr-FR" sz="1300" dirty="0">
              <a:solidFill>
                <a:schemeClr val="tx1"/>
              </a:solidFill>
            </a:endParaRPr>
          </a:p>
          <a:p>
            <a:pPr marL="169863" lvl="1" indent="0">
              <a:buNone/>
            </a:pPr>
            <a:r>
              <a:rPr lang="fr-FR" sz="1300" dirty="0">
                <a:solidFill>
                  <a:schemeClr val="tx1"/>
                </a:solidFill>
              </a:rPr>
              <a:t>                                 </a:t>
            </a:r>
            <a:r>
              <a:rPr lang="fr-FR" sz="1300" dirty="0" err="1">
                <a:solidFill>
                  <a:schemeClr val="tx1"/>
                </a:solidFill>
              </a:rPr>
              <a:t>res</a:t>
            </a:r>
            <a:r>
              <a:rPr lang="fr-FR" sz="1300" dirty="0">
                <a:solidFill>
                  <a:schemeClr val="tx1"/>
                </a:solidFill>
              </a:rPr>
              <a:t>[15:0] = (v1[15:0]   - v2[15:0] ) &gt;&gt; 1;         </a:t>
            </a:r>
            <a:r>
              <a:rPr lang="fr-FR" sz="1300" dirty="0" err="1">
                <a:solidFill>
                  <a:schemeClr val="tx1"/>
                </a:solidFill>
              </a:rPr>
              <a:t>res</a:t>
            </a:r>
            <a:r>
              <a:rPr lang="fr-FR" sz="1300" dirty="0">
                <a:solidFill>
                  <a:schemeClr val="tx1"/>
                </a:solidFill>
              </a:rPr>
              <a:t>[31:16] = (v1[31:16] - v2[31:16] ) &gt;&gt; 1; </a:t>
            </a:r>
            <a:endParaRPr lang="fr-FR" sz="1300" dirty="0">
              <a:solidFill>
                <a:srgbClr val="00B050"/>
              </a:solidFill>
            </a:endParaRP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uint32_t res = </a:t>
            </a:r>
            <a:r>
              <a:rPr lang="fr-FR" sz="1300" dirty="0">
                <a:solidFill>
                  <a:schemeClr val="tx1"/>
                </a:solidFill>
              </a:rPr>
              <a:t>__UH</a:t>
            </a:r>
            <a:r>
              <a:rPr lang="en-US" sz="1300" dirty="0">
                <a:solidFill>
                  <a:schemeClr val="tx1"/>
                </a:solidFill>
              </a:rPr>
              <a:t>SUB</a:t>
            </a:r>
            <a:r>
              <a:rPr lang="fr-FR" sz="1300" dirty="0">
                <a:solidFill>
                  <a:schemeClr val="tx1"/>
                </a:solidFill>
              </a:rPr>
              <a:t>8 (uint32_t v1, uint32_t v2):            </a:t>
            </a:r>
            <a:r>
              <a:rPr lang="fr-FR" sz="1300" dirty="0">
                <a:solidFill>
                  <a:srgbClr val="00B050"/>
                </a:solidFill>
              </a:rPr>
              <a:t>diff8 in </a:t>
            </a:r>
            <a:r>
              <a:rPr lang="fr-FR" sz="1300" b="1" dirty="0">
                <a:solidFill>
                  <a:srgbClr val="00B050"/>
                </a:solidFill>
                <a:latin typeface="Arial" charset="0"/>
              </a:rPr>
              <a:t>[-2</a:t>
            </a:r>
            <a:r>
              <a:rPr lang="en-US" sz="1300" b="1" baseline="30000" dirty="0">
                <a:solidFill>
                  <a:srgbClr val="00B050"/>
                </a:solidFill>
                <a:latin typeface="Arial" charset="0"/>
              </a:rPr>
              <a:t>7</a:t>
            </a:r>
            <a:r>
              <a:rPr lang="fr-FR" sz="1300" b="1" dirty="0">
                <a:solidFill>
                  <a:srgbClr val="00B050"/>
                </a:solidFill>
                <a:latin typeface="Arial" charset="0"/>
              </a:rPr>
              <a:t>, 2</a:t>
            </a:r>
            <a:r>
              <a:rPr lang="en-US" sz="1300" b="1" baseline="30000" dirty="0">
                <a:solidFill>
                  <a:srgbClr val="00B050"/>
                </a:solidFill>
                <a:latin typeface="Arial" charset="0"/>
              </a:rPr>
              <a:t>7</a:t>
            </a:r>
            <a:r>
              <a:rPr lang="fr-FR" sz="1300" b="1" dirty="0">
                <a:solidFill>
                  <a:srgbClr val="00B050"/>
                </a:solidFill>
                <a:latin typeface="Arial" charset="0"/>
              </a:rPr>
              <a:t>-1]</a:t>
            </a:r>
            <a:r>
              <a:rPr lang="en-US" sz="1300" b="1" kern="0" dirty="0">
                <a:solidFill>
                  <a:srgbClr val="00B050"/>
                </a:solidFill>
                <a:latin typeface="Arial" charset="0"/>
              </a:rPr>
              <a:t> </a:t>
            </a:r>
            <a:endParaRPr lang="fr-FR" sz="1300" dirty="0">
              <a:solidFill>
                <a:schemeClr val="tx1"/>
              </a:solidFill>
            </a:endParaRPr>
          </a:p>
          <a:p>
            <a:pPr marL="169863" lvl="1" indent="0">
              <a:buNone/>
            </a:pPr>
            <a:r>
              <a:rPr lang="fr-FR" sz="1300" dirty="0">
                <a:solidFill>
                  <a:schemeClr val="tx1"/>
                </a:solidFill>
              </a:rPr>
              <a:t>                                 </a:t>
            </a:r>
            <a:r>
              <a:rPr lang="fr-FR" sz="1300" dirty="0" err="1">
                <a:solidFill>
                  <a:schemeClr val="tx1"/>
                </a:solidFill>
              </a:rPr>
              <a:t>res</a:t>
            </a:r>
            <a:r>
              <a:rPr lang="fr-FR" sz="1300" dirty="0">
                <a:solidFill>
                  <a:schemeClr val="tx1"/>
                </a:solidFill>
              </a:rPr>
              <a:t>[7:0] = (v1[7:0]      - v2[7:0] ) &gt;&gt; 1;            </a:t>
            </a:r>
            <a:r>
              <a:rPr lang="fr-FR" sz="1300" dirty="0" err="1">
                <a:solidFill>
                  <a:schemeClr val="tx1"/>
                </a:solidFill>
              </a:rPr>
              <a:t>res</a:t>
            </a:r>
            <a:r>
              <a:rPr lang="fr-FR" sz="1300" dirty="0">
                <a:solidFill>
                  <a:schemeClr val="tx1"/>
                </a:solidFill>
              </a:rPr>
              <a:t>[15:8]   = (v1[15:8]  -  v2[15:8] ) &gt;&gt; 1;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fr-FR" sz="1300" dirty="0">
                <a:solidFill>
                  <a:schemeClr val="tx1"/>
                </a:solidFill>
              </a:rPr>
              <a:t>                                     </a:t>
            </a:r>
            <a:r>
              <a:rPr lang="fr-FR" sz="1300" dirty="0" err="1">
                <a:solidFill>
                  <a:schemeClr val="tx1"/>
                </a:solidFill>
              </a:rPr>
              <a:t>res</a:t>
            </a:r>
            <a:r>
              <a:rPr lang="fr-FR" sz="1300" dirty="0">
                <a:solidFill>
                  <a:schemeClr val="tx1"/>
                </a:solidFill>
              </a:rPr>
              <a:t>[23:16] = (v1[23:16] - v2[23:16] ) &gt;&gt; 1;     </a:t>
            </a:r>
            <a:r>
              <a:rPr lang="fr-FR" sz="1300" dirty="0" err="1">
                <a:solidFill>
                  <a:schemeClr val="tx1"/>
                </a:solidFill>
              </a:rPr>
              <a:t>res</a:t>
            </a:r>
            <a:r>
              <a:rPr lang="fr-FR" sz="1300" dirty="0">
                <a:solidFill>
                  <a:schemeClr val="tx1"/>
                </a:solidFill>
              </a:rPr>
              <a:t>[31:24] = (v1[31:24] - v2[31:24] ) &gt;&gt; 1; </a:t>
            </a:r>
            <a:endParaRPr lang="en-US" sz="1300" b="1" kern="0" dirty="0">
              <a:solidFill>
                <a:srgbClr val="00B050"/>
              </a:solidFill>
            </a:endParaRPr>
          </a:p>
          <a:p>
            <a:endParaRPr lang="en-US" sz="1400" kern="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500" b="1" kern="0" dirty="0">
                <a:solidFill>
                  <a:srgbClr val="00B050"/>
                </a:solidFill>
              </a:rPr>
              <a:t>UH</a:t>
            </a:r>
            <a:r>
              <a:rPr lang="en-US" sz="1500" b="1" kern="0" dirty="0"/>
              <a:t>ASX / UHSAX:  High-low-</a:t>
            </a:r>
            <a:r>
              <a:rPr lang="en-US" sz="1500" b="1" kern="0" dirty="0" err="1"/>
              <a:t>eXchanged</a:t>
            </a:r>
            <a:r>
              <a:rPr lang="en-US" sz="1500" b="1" kern="0" dirty="0"/>
              <a:t> ADD &amp; SUB of 2x16bit unsigned data, halved results </a:t>
            </a:r>
            <a:r>
              <a:rPr lang="fr-FR" sz="1500" b="1" dirty="0" err="1">
                <a:solidFill>
                  <a:srgbClr val="00B050"/>
                </a:solidFill>
              </a:rPr>
              <a:t>sum</a:t>
            </a:r>
            <a:r>
              <a:rPr lang="fr-FR" sz="1500" b="1" dirty="0">
                <a:solidFill>
                  <a:srgbClr val="00B050"/>
                </a:solidFill>
              </a:rPr>
              <a:t> in [</a:t>
            </a:r>
            <a:r>
              <a:rPr lang="en-US" sz="1500" b="1" dirty="0">
                <a:solidFill>
                  <a:srgbClr val="00B050"/>
                </a:solidFill>
              </a:rPr>
              <a:t>0, 2</a:t>
            </a:r>
            <a:r>
              <a:rPr lang="en-US" sz="1500" b="1" baseline="30000" dirty="0">
                <a:solidFill>
                  <a:srgbClr val="00B050"/>
                </a:solidFill>
              </a:rPr>
              <a:t>16</a:t>
            </a:r>
            <a:r>
              <a:rPr lang="en-US" sz="1500" b="1" dirty="0">
                <a:solidFill>
                  <a:srgbClr val="00B050"/>
                </a:solidFill>
              </a:rPr>
              <a:t>-1</a:t>
            </a:r>
            <a:r>
              <a:rPr lang="fr-FR" sz="1500" b="1" dirty="0">
                <a:solidFill>
                  <a:srgbClr val="00B050"/>
                </a:solidFill>
              </a:rPr>
              <a:t>]</a:t>
            </a:r>
            <a:r>
              <a:rPr lang="en-US" sz="1500" b="1" kern="0" dirty="0"/>
              <a:t> </a:t>
            </a:r>
            <a:r>
              <a:rPr lang="en-US" sz="1500" b="1" kern="0" dirty="0">
                <a:solidFill>
                  <a:schemeClr val="tx1"/>
                </a:solidFill>
                <a:highlight>
                  <a:srgbClr val="FFFF00"/>
                </a:highlight>
              </a:rPr>
              <a:t>but</a:t>
            </a:r>
            <a:r>
              <a:rPr lang="en-US" sz="1500" b="1" kern="0" dirty="0">
                <a:solidFill>
                  <a:schemeClr val="tx1"/>
                </a:solidFill>
              </a:rPr>
              <a:t> </a:t>
            </a:r>
            <a:r>
              <a:rPr lang="en-US" sz="1500" b="1" kern="0" dirty="0">
                <a:solidFill>
                  <a:srgbClr val="00B050"/>
                </a:solidFill>
              </a:rPr>
              <a:t>diff in</a:t>
            </a:r>
            <a:r>
              <a:rPr lang="fr-FR" sz="1500" b="1" dirty="0">
                <a:solidFill>
                  <a:srgbClr val="00B050"/>
                </a:solidFill>
              </a:rPr>
              <a:t> [</a:t>
            </a:r>
            <a:r>
              <a:rPr lang="en-US" sz="1500" b="1" dirty="0">
                <a:solidFill>
                  <a:srgbClr val="00B050"/>
                </a:solidFill>
              </a:rPr>
              <a:t>-2</a:t>
            </a:r>
            <a:r>
              <a:rPr lang="en-US" sz="1500" b="1" baseline="30000" dirty="0">
                <a:solidFill>
                  <a:srgbClr val="00B050"/>
                </a:solidFill>
              </a:rPr>
              <a:t>15</a:t>
            </a:r>
            <a:r>
              <a:rPr lang="en-US" sz="1500" b="1" dirty="0">
                <a:solidFill>
                  <a:srgbClr val="00B050"/>
                </a:solidFill>
              </a:rPr>
              <a:t>, 2</a:t>
            </a:r>
            <a:r>
              <a:rPr lang="en-US" sz="1500" b="1" baseline="30000" dirty="0">
                <a:solidFill>
                  <a:srgbClr val="00B050"/>
                </a:solidFill>
              </a:rPr>
              <a:t>15</a:t>
            </a:r>
            <a:r>
              <a:rPr lang="en-US" sz="1500" b="1" dirty="0">
                <a:solidFill>
                  <a:srgbClr val="00B050"/>
                </a:solidFill>
              </a:rPr>
              <a:t>-1</a:t>
            </a:r>
            <a:r>
              <a:rPr lang="fr-FR" sz="1500" b="1" dirty="0">
                <a:solidFill>
                  <a:srgbClr val="00B050"/>
                </a:solidFill>
              </a:rPr>
              <a:t>]</a:t>
            </a:r>
            <a:endParaRPr lang="en-US" sz="1500" b="1" kern="0" dirty="0"/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__UHASX (uint32_t v1, uint32_t v2):  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</a:t>
            </a:r>
            <a:r>
              <a:rPr lang="fr-FR" sz="1300" dirty="0" err="1"/>
              <a:t>res</a:t>
            </a:r>
            <a:r>
              <a:rPr lang="fr-FR" sz="1300" dirty="0"/>
              <a:t>[31:16] = (v1[31:16] + v2[15:0]) &gt;&gt;1;                                      </a:t>
            </a:r>
            <a:r>
              <a:rPr lang="fr-FR" sz="1300" dirty="0" err="1"/>
              <a:t>res</a:t>
            </a:r>
            <a:r>
              <a:rPr lang="fr-FR" sz="1300" dirty="0"/>
              <a:t>[15:0] = (uint16_t)(((int32_t)v1[15:0] - v2[31:16]) &gt;&gt;1);  </a:t>
            </a:r>
          </a:p>
          <a:p>
            <a:pPr lvl="1"/>
            <a:r>
              <a:rPr lang="en-US" sz="1300" dirty="0"/>
              <a:t>uint32_t res = </a:t>
            </a:r>
            <a:r>
              <a:rPr lang="fr-FR" sz="1300" dirty="0"/>
              <a:t>__UHSAX (uint32_t v1, uint32_t v2):    </a:t>
            </a:r>
          </a:p>
          <a:p>
            <a:pPr marL="169863" lvl="1" indent="0">
              <a:buNone/>
            </a:pPr>
            <a:r>
              <a:rPr lang="fr-FR" sz="1300" dirty="0"/>
              <a:t>                             </a:t>
            </a:r>
            <a:r>
              <a:rPr lang="fr-FR" sz="1300" dirty="0" err="1"/>
              <a:t>res</a:t>
            </a:r>
            <a:r>
              <a:rPr lang="fr-FR" sz="1300" dirty="0"/>
              <a:t>[31:16] = (uint16_t)(((int32_t)v1[31:16]) - v2[15:0]) &gt;&gt;1);       </a:t>
            </a:r>
            <a:r>
              <a:rPr lang="fr-FR" sz="1300" dirty="0" err="1"/>
              <a:t>res</a:t>
            </a:r>
            <a:r>
              <a:rPr lang="fr-FR" sz="1300" dirty="0"/>
              <a:t>[15:0] = (v1[15:0] + v2[31:16]) &gt;&gt;1; </a:t>
            </a:r>
          </a:p>
          <a:p>
            <a:pPr lvl="1"/>
            <a:endParaRPr lang="fr-FR" sz="1300" dirty="0"/>
          </a:p>
          <a:p>
            <a:r>
              <a:rPr lang="en-US" sz="1400" b="1" kern="0" dirty="0"/>
              <a:t>CMSIS online document issues: Operation virtual code wrong</a:t>
            </a:r>
          </a:p>
          <a:p>
            <a:pPr lvl="1"/>
            <a:r>
              <a:rPr lang="en-US" sz="1400" kern="0" dirty="0"/>
              <a:t>All operation virtual codes miss sign-casting of the input data</a:t>
            </a:r>
            <a:endParaRPr lang="nn-NO" sz="1400" b="1" dirty="0">
              <a:solidFill>
                <a:srgbClr val="FF0000"/>
              </a:solidFill>
            </a:endParaRPr>
          </a:p>
          <a:p>
            <a:pPr lvl="1"/>
            <a:r>
              <a:rPr lang="en-US" sz="1400" kern="0" dirty="0"/>
              <a:t>All operation virtual codes </a:t>
            </a:r>
            <a:r>
              <a:rPr lang="en-US" sz="1400" kern="0" dirty="0">
                <a:solidFill>
                  <a:srgbClr val="FF0000"/>
                </a:solidFill>
              </a:rPr>
              <a:t>miss ‘( )’ before shifting</a:t>
            </a:r>
            <a:r>
              <a:rPr lang="en-US" sz="1400" kern="0" dirty="0"/>
              <a:t>: </a:t>
            </a:r>
            <a:r>
              <a:rPr lang="en-US" sz="1400" kern="0" dirty="0" err="1"/>
              <a:t>eg.</a:t>
            </a:r>
            <a:r>
              <a:rPr lang="en-US" sz="1400" kern="0" dirty="0"/>
              <a:t> ‘</a:t>
            </a:r>
            <a:r>
              <a:rPr lang="nn-NO" sz="1400" dirty="0"/>
              <a:t>res[15:0] = val1[15:0] + val2[15:0] &gt;&gt; 1</a:t>
            </a:r>
            <a:r>
              <a:rPr lang="nn-NO" sz="1400" b="1" dirty="0">
                <a:solidFill>
                  <a:schemeClr val="tx1"/>
                </a:solidFill>
              </a:rPr>
              <a:t>’ </a:t>
            </a:r>
            <a:r>
              <a:rPr lang="nn-NO" sz="1400" b="1" dirty="0">
                <a:solidFill>
                  <a:srgbClr val="FF0000"/>
                </a:solidFill>
              </a:rPr>
              <a:t>is wrong</a:t>
            </a:r>
          </a:p>
          <a:p>
            <a:pPr lvl="1"/>
            <a:r>
              <a:rPr lang="nn-NO" sz="1400" b="1" dirty="0">
                <a:solidFill>
                  <a:srgbClr val="FF0000"/>
                </a:solidFill>
              </a:rPr>
              <a:t>!!! Note: -1&gt;&gt;1 = -1 !!! thismust be concidered in DSP programming</a:t>
            </a:r>
          </a:p>
          <a:p>
            <a:pPr lvl="1"/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7156548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Full-resolution Signed ADD and Sub (6)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959005"/>
            <a:ext cx="11454325" cy="54849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300" b="1" kern="0" dirty="0"/>
              <a:t>SADD16 / SADD8 and SSUB16 / SSUB8:   Full-resolution ADD/SUB of 2x16bit / 4x8bit signed data, with </a:t>
            </a:r>
            <a:r>
              <a:rPr lang="en-US" sz="1300" b="1" kern="0" dirty="0">
                <a:solidFill>
                  <a:srgbClr val="00B050"/>
                </a:solidFill>
              </a:rPr>
              <a:t>sign bit in </a:t>
            </a:r>
            <a:r>
              <a:rPr lang="en-US" sz="1300" b="1" kern="0" dirty="0" err="1">
                <a:solidFill>
                  <a:srgbClr val="00B050"/>
                </a:solidFill>
              </a:rPr>
              <a:t>xPSR</a:t>
            </a:r>
            <a:r>
              <a:rPr lang="en-US" sz="1300" b="1" kern="0" dirty="0">
                <a:solidFill>
                  <a:srgbClr val="00B050"/>
                </a:solidFill>
              </a:rPr>
              <a:t>/APSR.GE[3:0] </a:t>
            </a:r>
            <a:r>
              <a:rPr lang="en-US" sz="1300" b="1" kern="0" dirty="0"/>
              <a:t> </a:t>
            </a:r>
          </a:p>
          <a:p>
            <a:pPr lvl="2"/>
            <a:r>
              <a:rPr lang="en-US" sz="1100" dirty="0"/>
              <a:t>uint32_t res =</a:t>
            </a:r>
            <a:r>
              <a:rPr lang="fr-FR" sz="1100" dirty="0"/>
              <a:t>__SADD16 (uint32_t v1, uint32_t v2):  sum32 = (int32_t)((int16_t)v1[15:0]) + (int16_t)v2[15:0];    </a:t>
            </a:r>
            <a:r>
              <a:rPr lang="fr-FR" sz="1100" dirty="0" err="1"/>
              <a:t>res</a:t>
            </a:r>
            <a:r>
              <a:rPr lang="fr-FR" sz="1100" dirty="0"/>
              <a:t>[15:0] = (uint16_t)sum32,   GE[1:0] = (sum32&gt;=0)?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sum32 = (int32_t)((int16_t)v1[31:16] +(int16_t)v2[31:16];   </a:t>
            </a:r>
            <a:r>
              <a:rPr lang="fr-FR" sz="1100" dirty="0" err="1"/>
              <a:t>res</a:t>
            </a:r>
            <a:r>
              <a:rPr lang="fr-FR" sz="1100" dirty="0"/>
              <a:t>[31:16]=(uint16_t)sum32;   GE[3:2] = (sum32&gt;=0)?  3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__SADD8 (uint32_t v1, uint32_t v2):   sum16 = (uint16_t)((int8_t)v1[7:0]) + (int8_t)v2[7:0];           </a:t>
            </a:r>
            <a:r>
              <a:rPr lang="fr-FR" sz="1100" dirty="0" err="1"/>
              <a:t>res</a:t>
            </a:r>
            <a:r>
              <a:rPr lang="fr-FR" sz="1100" dirty="0"/>
              <a:t>[7:0] =(uint8_t)sum16;        GE[0]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sum16 = (uint16_t)((int8_t)v1[15:8]) + (int8_t)v2[15:8];        </a:t>
            </a:r>
            <a:r>
              <a:rPr lang="fr-FR" sz="1100" dirty="0" err="1"/>
              <a:t>res</a:t>
            </a:r>
            <a:r>
              <a:rPr lang="fr-FR" sz="1100" dirty="0"/>
              <a:t>[15:8] =(uint8_t)sum16;      GE[1]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sum16 = (uint16_t)((int8_t)v1[23:16]) + (int8_t)v2[23:16];     </a:t>
            </a:r>
            <a:r>
              <a:rPr lang="fr-FR" sz="1100" dirty="0" err="1"/>
              <a:t>res</a:t>
            </a:r>
            <a:r>
              <a:rPr lang="fr-FR" sz="1100" dirty="0"/>
              <a:t>[23:16] =(uint8_t)sum16;    GE[2]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sum16 = (uint16_t)((int8_t)v1[31:24]) + (int8_t)v2[31:24];     </a:t>
            </a:r>
            <a:r>
              <a:rPr lang="fr-FR" sz="1100" dirty="0" err="1"/>
              <a:t>res</a:t>
            </a:r>
            <a:r>
              <a:rPr lang="fr-FR" sz="1100" dirty="0"/>
              <a:t>[31:24] =(uint8_t)sum16;    GE[3] = (sum16&gt;=0)?  1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__S</a:t>
            </a:r>
            <a:r>
              <a:rPr lang="en-US" sz="1100" dirty="0"/>
              <a:t>SUB</a:t>
            </a:r>
            <a:r>
              <a:rPr lang="fr-FR" sz="1100" dirty="0"/>
              <a:t>16 (uint32_t v1, uint32_t v2):   diff32 = (int32_t)((int16_t)v1[15:0]) - (int16_t)v2[15:0];      </a:t>
            </a:r>
            <a:r>
              <a:rPr lang="fr-FR" sz="1100" dirty="0" err="1"/>
              <a:t>res</a:t>
            </a:r>
            <a:r>
              <a:rPr lang="fr-FR" sz="1100" dirty="0"/>
              <a:t>[15:0] = (uint16_t)diff32,   GE[1:0] = (diff32&gt;=0)?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diff32 = (int32_t)((int16_t)v1[31:16]) - (int16_t)v2[31:16];  </a:t>
            </a:r>
            <a:r>
              <a:rPr lang="fr-FR" sz="1100" dirty="0" err="1"/>
              <a:t>res</a:t>
            </a:r>
            <a:r>
              <a:rPr lang="fr-FR" sz="1100" dirty="0"/>
              <a:t>[31:16]=(uint16_t)diff32;   GE[3:2] = (diff32&gt;=0)?  3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__S</a:t>
            </a:r>
            <a:r>
              <a:rPr lang="en-US" sz="1100" dirty="0"/>
              <a:t>SUB</a:t>
            </a:r>
            <a:r>
              <a:rPr lang="fr-FR" sz="1100" dirty="0"/>
              <a:t>8 (uint32_t v1, uint32_t v2):     diff16 = (uint16_t)((int8_t)v1[7:0]) - (int8_t)v2[7:0];            </a:t>
            </a:r>
            <a:r>
              <a:rPr lang="fr-FR" sz="1100" dirty="0" err="1"/>
              <a:t>res</a:t>
            </a:r>
            <a:r>
              <a:rPr lang="fr-FR" sz="1100" dirty="0"/>
              <a:t>[7:0] =(uint8_t)diff16;        GE[0]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diff16 = (uint16_t)((int8_t)v1[15:8]) - (int8_t)v2[15:8];        </a:t>
            </a:r>
            <a:r>
              <a:rPr lang="fr-FR" sz="1100" dirty="0" err="1"/>
              <a:t>res</a:t>
            </a:r>
            <a:r>
              <a:rPr lang="fr-FR" sz="1100" dirty="0"/>
              <a:t>[15:8] =(uint8_t)diff16;      GE[1]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diff16 = (uint16_t)((int8_t)v1[23:16]) - (int8_t)v2[23:16];    </a:t>
            </a:r>
            <a:r>
              <a:rPr lang="fr-FR" sz="1100" dirty="0" err="1"/>
              <a:t>res</a:t>
            </a:r>
            <a:r>
              <a:rPr lang="fr-FR" sz="1100" dirty="0"/>
              <a:t>[23:16] =(uint8_t)diff16;    GE[2]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diff16 = (uint16_t)((int8_t)v1[31:24]) - (int8_t)v2[31:24];    </a:t>
            </a:r>
            <a:r>
              <a:rPr lang="fr-FR" sz="1100" dirty="0" err="1"/>
              <a:t>res</a:t>
            </a:r>
            <a:r>
              <a:rPr lang="fr-FR" sz="1100" dirty="0"/>
              <a:t>[31:24] =(uint8_t)diff16;    GE[3] = (sum16&gt;=0)?  1 : 0</a:t>
            </a:r>
          </a:p>
          <a:p>
            <a:pPr lvl="2"/>
            <a:endParaRPr lang="en-US" sz="900" b="1" kern="0" dirty="0"/>
          </a:p>
          <a:p>
            <a:r>
              <a:rPr lang="en-US" sz="1300" b="1" kern="0" dirty="0"/>
              <a:t>SASX/SSAX: High-low-word-</a:t>
            </a:r>
            <a:r>
              <a:rPr lang="en-US" sz="1300" b="1" kern="0" dirty="0" err="1"/>
              <a:t>eXchanged</a:t>
            </a:r>
            <a:r>
              <a:rPr lang="en-US" sz="1300" b="1" kern="0" dirty="0"/>
              <a:t> full-resolution ADD &amp; SUB of 2x16bit signed data, with</a:t>
            </a:r>
            <a:r>
              <a:rPr lang="en-US" sz="1300" b="1" dirty="0"/>
              <a:t> </a:t>
            </a:r>
            <a:r>
              <a:rPr lang="en-US" sz="1300" b="1" kern="0" dirty="0">
                <a:solidFill>
                  <a:srgbClr val="00B050"/>
                </a:solidFill>
              </a:rPr>
              <a:t>sign bit in </a:t>
            </a:r>
            <a:r>
              <a:rPr lang="en-US" sz="1300" b="1" kern="0" dirty="0" err="1">
                <a:solidFill>
                  <a:srgbClr val="00B050"/>
                </a:solidFill>
              </a:rPr>
              <a:t>xPSR</a:t>
            </a:r>
            <a:r>
              <a:rPr lang="en-US" sz="1300" b="1" kern="0" dirty="0">
                <a:solidFill>
                  <a:srgbClr val="00B050"/>
                </a:solidFill>
              </a:rPr>
              <a:t>/APSR.GE[3:0] </a:t>
            </a:r>
            <a:endParaRPr lang="en-US" sz="1100" b="1" kern="0" dirty="0">
              <a:solidFill>
                <a:srgbClr val="00B050"/>
              </a:solidFill>
            </a:endParaRP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__SASX (uint32_t v1, uint32_t v2):    sum32 = (int32_t)((int16_t)v1[31:16]) + (int16_t)v2[15:0];    </a:t>
            </a:r>
            <a:r>
              <a:rPr lang="fr-FR" sz="1100" dirty="0" err="1"/>
              <a:t>res</a:t>
            </a:r>
            <a:r>
              <a:rPr lang="fr-FR" sz="1100" dirty="0"/>
              <a:t>[31:16] = (uint16_t)sum32,  GE[3:2] = (sum32&gt;=0)?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diff32   = (int32_t)((int16_t)v1[15:0] - (int16_t)v2[31:16];      </a:t>
            </a:r>
            <a:r>
              <a:rPr lang="fr-FR" sz="1100" dirty="0" err="1"/>
              <a:t>res</a:t>
            </a:r>
            <a:r>
              <a:rPr lang="fr-FR" sz="1100" dirty="0"/>
              <a:t>[15:0] = (uint16_t)diff32;      GE[1:0] = (diff32&gt;=0)?  3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__SSAX (uint32_t v1, uint32_t v2):    diff32   = (int32_t)((int16_t)v1[31:16]) - (int16_t)v2[15:0];     </a:t>
            </a:r>
            <a:r>
              <a:rPr lang="fr-FR" sz="1100" dirty="0" err="1"/>
              <a:t>res</a:t>
            </a:r>
            <a:r>
              <a:rPr lang="fr-FR" sz="1100" dirty="0"/>
              <a:t>[31:16] = (uint16_t)diff32,    GE[3:2] = (diff32&gt;=0)?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sum32 = (int32_t)((int16_t)v1[15:0] + (int16_t)v2[31:16];     </a:t>
            </a:r>
            <a:r>
              <a:rPr lang="fr-FR" sz="1100" dirty="0" err="1"/>
              <a:t>res</a:t>
            </a:r>
            <a:r>
              <a:rPr lang="fr-FR" sz="1100" dirty="0"/>
              <a:t>[15:0] = (uint16_t)sum32;    GE[1:0] = (sum32&gt;=0)?  3 : 0</a:t>
            </a:r>
            <a:endParaRPr lang="en-US" sz="1100" kern="0" dirty="0"/>
          </a:p>
          <a:p>
            <a:pPr lvl="2"/>
            <a:endParaRPr lang="en-US" sz="1000" b="1" kern="0" dirty="0"/>
          </a:p>
          <a:p>
            <a:r>
              <a:rPr lang="en-US" sz="1400" b="1" kern="0" dirty="0"/>
              <a:t>CMSIS online document issues: Operation virtual code not as clear as above</a:t>
            </a:r>
          </a:p>
          <a:p>
            <a:pPr lvl="1"/>
            <a:r>
              <a:rPr lang="en-US" sz="1400" kern="0" dirty="0"/>
              <a:t>All operation virtual codes miss sign-casting of the input data</a:t>
            </a:r>
            <a:endParaRPr lang="nn-NO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038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Full-resolution </a:t>
            </a:r>
            <a:r>
              <a:rPr lang="en-US" dirty="0" err="1"/>
              <a:t>UnSigned</a:t>
            </a:r>
            <a:r>
              <a:rPr lang="en-US" dirty="0"/>
              <a:t> ADD and Sub (6) instructions – Function Tested OK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959005"/>
            <a:ext cx="11454325" cy="54849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300" b="1" kern="0" dirty="0"/>
              <a:t>UADD16 / UADD8 and USUB16 / USUB8:   Full-resolution ADD/SUB of 2x16bit / 4x8bit unsigned data, with </a:t>
            </a:r>
            <a:r>
              <a:rPr lang="en-US" sz="1300" b="1" kern="0" dirty="0">
                <a:solidFill>
                  <a:srgbClr val="00B050"/>
                </a:solidFill>
              </a:rPr>
              <a:t>sign bit in </a:t>
            </a:r>
            <a:r>
              <a:rPr lang="en-US" sz="1300" b="1" kern="0" dirty="0" err="1">
                <a:solidFill>
                  <a:srgbClr val="00B050"/>
                </a:solidFill>
              </a:rPr>
              <a:t>xPSR</a:t>
            </a:r>
            <a:r>
              <a:rPr lang="en-US" sz="1300" b="1" kern="0" dirty="0">
                <a:solidFill>
                  <a:srgbClr val="00B050"/>
                </a:solidFill>
              </a:rPr>
              <a:t>/APSR.GE[3:0] </a:t>
            </a:r>
            <a:r>
              <a:rPr lang="en-US" sz="1300" b="1" kern="0" dirty="0"/>
              <a:t> </a:t>
            </a:r>
          </a:p>
          <a:p>
            <a:pPr lvl="2"/>
            <a:r>
              <a:rPr lang="en-US" sz="1100" dirty="0"/>
              <a:t>uint32_t res =</a:t>
            </a:r>
            <a:r>
              <a:rPr lang="fr-FR" sz="1100" dirty="0"/>
              <a:t>__UADD16 (uint32_t v1, uint32_t v2):  sum32 = (int32_t)v1[15:0] + v2[15:0];        </a:t>
            </a:r>
            <a:r>
              <a:rPr lang="fr-FR" sz="1100" dirty="0" err="1"/>
              <a:t>res</a:t>
            </a:r>
            <a:r>
              <a:rPr lang="fr-FR" sz="1100" dirty="0"/>
              <a:t>[15:0] = (uint16_t)sum32,  GE[1:0] = (sum32&gt;=0)?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sum32 = (int32_t)v1[31:16] +v2[31:16];     </a:t>
            </a:r>
            <a:r>
              <a:rPr lang="fr-FR" sz="1100" dirty="0" err="1"/>
              <a:t>res</a:t>
            </a:r>
            <a:r>
              <a:rPr lang="fr-FR" sz="1100" dirty="0"/>
              <a:t>[31:16]=(uint16_t)sum32;  GE[3:2] = (sum32&gt;=0)?  3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__UADD8 (uint32_t v1, uint32_t v2):  sum16 = (int16_t) v1[7:0]) + v2[7:0];           </a:t>
            </a:r>
            <a:r>
              <a:rPr lang="fr-FR" sz="1100" dirty="0" err="1"/>
              <a:t>res</a:t>
            </a:r>
            <a:r>
              <a:rPr lang="fr-FR" sz="1100" dirty="0"/>
              <a:t>[7:0] =(uint8_t)sum16;       GE[0]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sum16 = (int16_t) v1[15:8]) + v2[15:8];       </a:t>
            </a:r>
            <a:r>
              <a:rPr lang="fr-FR" sz="1100" dirty="0" err="1"/>
              <a:t>res</a:t>
            </a:r>
            <a:r>
              <a:rPr lang="fr-FR" sz="1100" dirty="0"/>
              <a:t>[15:8] =(uint8_t)sum16;    GE[1]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sum16 = (int16_t) v1[23:16] + v2[23:16];    </a:t>
            </a:r>
            <a:r>
              <a:rPr lang="fr-FR" sz="1100" dirty="0" err="1"/>
              <a:t>res</a:t>
            </a:r>
            <a:r>
              <a:rPr lang="fr-FR" sz="1100" dirty="0"/>
              <a:t>[23:16] =(uint8_t)sum16;  GE[2]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sum16 = (int16_t) v1[31:24] + v2[31:24];    </a:t>
            </a:r>
            <a:r>
              <a:rPr lang="fr-FR" sz="1100" dirty="0" err="1"/>
              <a:t>res</a:t>
            </a:r>
            <a:r>
              <a:rPr lang="fr-FR" sz="1100" dirty="0"/>
              <a:t>[31:24] =(uint8_t)sum16;  GE[3] = (sum16&gt;=0)?  1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</a:t>
            </a:r>
            <a:r>
              <a:rPr lang="en-US" sz="1100" dirty="0"/>
              <a:t>SUB</a:t>
            </a:r>
            <a:r>
              <a:rPr lang="fr-FR" sz="1100" dirty="0"/>
              <a:t>16 (uint32_t v1, uint32_t v2):   diff32 = (int32_t) v1[15:0] - v2[15:0];         </a:t>
            </a:r>
            <a:r>
              <a:rPr lang="fr-FR" sz="1100" dirty="0" err="1"/>
              <a:t>res</a:t>
            </a:r>
            <a:r>
              <a:rPr lang="fr-FR" sz="1100" dirty="0"/>
              <a:t>[15:0] = (uint16_t)diff32,   GE[1:0] = (diff32&gt;=0)?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diff32 = (int32_t) v1[31:16] - v2[31:16];     </a:t>
            </a:r>
            <a:r>
              <a:rPr lang="fr-FR" sz="1100" dirty="0" err="1"/>
              <a:t>res</a:t>
            </a:r>
            <a:r>
              <a:rPr lang="fr-FR" sz="1100" dirty="0"/>
              <a:t>[31:16]=(uint16_t)diff32;   GE[3:2] = (diff32&gt;=0)?  3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</a:t>
            </a:r>
            <a:r>
              <a:rPr lang="en-US" sz="1100" dirty="0"/>
              <a:t>SUB</a:t>
            </a:r>
            <a:r>
              <a:rPr lang="fr-FR" sz="1100" dirty="0"/>
              <a:t>8 (uint32_t v1, uint32_t v2):     diff16 = (int16_t) v1[7:0] - v2[7:0];             </a:t>
            </a:r>
            <a:r>
              <a:rPr lang="fr-FR" sz="1100" dirty="0" err="1"/>
              <a:t>res</a:t>
            </a:r>
            <a:r>
              <a:rPr lang="fr-FR" sz="1100" dirty="0"/>
              <a:t>[7:0] =(uint8_t)diff16;        GE[0]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diff16 = (int16_t) v1[15:8] - v2[15:8];         </a:t>
            </a:r>
            <a:r>
              <a:rPr lang="fr-FR" sz="1100" dirty="0" err="1"/>
              <a:t>res</a:t>
            </a:r>
            <a:r>
              <a:rPr lang="fr-FR" sz="1100" dirty="0"/>
              <a:t>[15:8] =(uint8_t)diff16;      GE[1]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diff16 = (int16_t) v1[23:16] - v2[23:16];     </a:t>
            </a:r>
            <a:r>
              <a:rPr lang="fr-FR" sz="1100" dirty="0" err="1"/>
              <a:t>res</a:t>
            </a:r>
            <a:r>
              <a:rPr lang="fr-FR" sz="1100" dirty="0"/>
              <a:t>[23:16] =(uint8_t)diff16;    GE[2] = (sum16&gt;=0)?  1 : 0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   diff16 = (int16_t) v1[31:24] - v2[31:24];     </a:t>
            </a:r>
            <a:r>
              <a:rPr lang="fr-FR" sz="1100" dirty="0" err="1"/>
              <a:t>res</a:t>
            </a:r>
            <a:r>
              <a:rPr lang="fr-FR" sz="1100" dirty="0"/>
              <a:t>[31:24] =(uint8_t)diff16;    GE[3] = (sum16&gt;=0)?  1 : 0</a:t>
            </a:r>
          </a:p>
          <a:p>
            <a:pPr lvl="2"/>
            <a:endParaRPr lang="en-US" sz="900" b="1" kern="0" dirty="0"/>
          </a:p>
          <a:p>
            <a:r>
              <a:rPr lang="en-US" sz="1300" b="1" kern="0" dirty="0"/>
              <a:t>UASX/USAX: High-low-word-</a:t>
            </a:r>
            <a:r>
              <a:rPr lang="en-US" sz="1300" b="1" kern="0" dirty="0" err="1"/>
              <a:t>eXchanged</a:t>
            </a:r>
            <a:r>
              <a:rPr lang="en-US" sz="1300" b="1" kern="0" dirty="0"/>
              <a:t> full-resolution ADD &amp; SUB of 2x16bit unsigned data, with</a:t>
            </a:r>
            <a:r>
              <a:rPr lang="en-US" sz="1300" b="1" dirty="0"/>
              <a:t> </a:t>
            </a:r>
            <a:r>
              <a:rPr lang="en-US" sz="1300" b="1" kern="0" dirty="0">
                <a:solidFill>
                  <a:srgbClr val="00B050"/>
                </a:solidFill>
              </a:rPr>
              <a:t>sign bit in </a:t>
            </a:r>
            <a:r>
              <a:rPr lang="en-US" sz="1300" b="1" kern="0" dirty="0" err="1">
                <a:solidFill>
                  <a:srgbClr val="00B050"/>
                </a:solidFill>
              </a:rPr>
              <a:t>xPSR</a:t>
            </a:r>
            <a:r>
              <a:rPr lang="en-US" sz="1300" b="1" kern="0" dirty="0">
                <a:solidFill>
                  <a:srgbClr val="00B050"/>
                </a:solidFill>
              </a:rPr>
              <a:t>/APSR.GE[3:0] </a:t>
            </a:r>
            <a:endParaRPr lang="en-US" sz="1100" b="1" kern="0" dirty="0">
              <a:solidFill>
                <a:srgbClr val="00B050"/>
              </a:solidFill>
            </a:endParaRP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__UASX (uint32_t v1, uint32_t v2):    sum32 = (int32_t) v1[31:16]) + v2[15:0];    </a:t>
            </a:r>
            <a:r>
              <a:rPr lang="fr-FR" sz="1100" dirty="0" err="1"/>
              <a:t>res</a:t>
            </a:r>
            <a:r>
              <a:rPr lang="fr-FR" sz="1100" dirty="0"/>
              <a:t>[31:16] = (uint16_t)sum32,  GE[3:2] = (sum32&gt;=0)?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diff32   = (int32_t) v1[15:0] - v2[31:16];      </a:t>
            </a:r>
            <a:r>
              <a:rPr lang="fr-FR" sz="1100" dirty="0" err="1"/>
              <a:t>res</a:t>
            </a:r>
            <a:r>
              <a:rPr lang="fr-FR" sz="1100" dirty="0"/>
              <a:t>[15:0] = (uint16_t)diff32;      GE[1:0] = (diff32&gt;=0)?  3 : 0</a:t>
            </a:r>
          </a:p>
          <a:p>
            <a:pPr lvl="2"/>
            <a:r>
              <a:rPr lang="en-US" sz="1100" dirty="0"/>
              <a:t>uint32_t res = </a:t>
            </a:r>
            <a:r>
              <a:rPr lang="fr-FR" sz="1100" dirty="0"/>
              <a:t>__USAX (uint32_t v1, uint32_t v2):    diff32   = (int32_t) v1[31:16]) - v2[15:0];     </a:t>
            </a:r>
            <a:r>
              <a:rPr lang="fr-FR" sz="1100" dirty="0" err="1"/>
              <a:t>res</a:t>
            </a:r>
            <a:r>
              <a:rPr lang="fr-FR" sz="1100" dirty="0"/>
              <a:t>[31:16] = (uint16_t)diff32,    GE[3:2] = (diff32&gt;=0)?  3 : 0 </a:t>
            </a:r>
          </a:p>
          <a:p>
            <a:pPr marL="341312" lvl="2" indent="0">
              <a:buNone/>
            </a:pPr>
            <a:r>
              <a:rPr lang="fr-FR" sz="1100" dirty="0"/>
              <a:t>                                                                                        sum32 = (int32_t) v1[15:0] + v2[31:16];     </a:t>
            </a:r>
            <a:r>
              <a:rPr lang="fr-FR" sz="1100" dirty="0" err="1"/>
              <a:t>res</a:t>
            </a:r>
            <a:r>
              <a:rPr lang="fr-FR" sz="1100" dirty="0"/>
              <a:t>[15:0] = (uint16_t)sum32;    GE[1:0] = (sum32&gt;=0)?  3 : 0</a:t>
            </a:r>
            <a:endParaRPr lang="en-US" sz="1100" kern="0" dirty="0"/>
          </a:p>
          <a:p>
            <a:pPr lvl="2"/>
            <a:endParaRPr lang="en-US" sz="1000" b="1" kern="0" dirty="0"/>
          </a:p>
          <a:p>
            <a:r>
              <a:rPr lang="en-US" sz="1400" b="1" kern="0" dirty="0"/>
              <a:t>CMSIS online document issues: Operation virtual code not as clear as above</a:t>
            </a:r>
          </a:p>
          <a:p>
            <a:pPr lvl="1"/>
            <a:r>
              <a:rPr lang="en-US" sz="1400" kern="0" dirty="0"/>
              <a:t>All operation virtual codes miss sign-casting of the input data</a:t>
            </a:r>
            <a:endParaRPr lang="nn-NO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9037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997F5D-B4C9-48FC-B081-AFAD4DF9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tested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503426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86C93-4188-4782-BAED-6B7B51E9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instructions and SIMD Multiplications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2C8F-ECF2-473C-921A-C11FE5590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39 CPU instructions, especially for load and store.</a:t>
            </a:r>
          </a:p>
          <a:p>
            <a:pPr lvl="1"/>
            <a:endParaRPr lang="en-US" dirty="0"/>
          </a:p>
          <a:p>
            <a:r>
              <a:rPr lang="en-US" dirty="0"/>
              <a:t>Cycle count test</a:t>
            </a:r>
          </a:p>
          <a:p>
            <a:pPr lvl="1"/>
            <a:r>
              <a:rPr lang="en-US" dirty="0"/>
              <a:t>Some intrinsic functions may contain input check, which is not always required but reduce speed, such as in __CLZ() and __PKHTB with ‘0’ check</a:t>
            </a:r>
          </a:p>
          <a:p>
            <a:pPr lvl="1"/>
            <a:endParaRPr lang="en-US" dirty="0"/>
          </a:p>
          <a:p>
            <a:r>
              <a:rPr lang="en-US" dirty="0"/>
              <a:t>Dual DPU slots and parallel process test</a:t>
            </a:r>
          </a:p>
          <a:p>
            <a:endParaRPr lang="en-US" dirty="0"/>
          </a:p>
          <a:p>
            <a:r>
              <a:rPr lang="en-US" dirty="0"/>
              <a:t>Optimize code</a:t>
            </a:r>
          </a:p>
          <a:p>
            <a:pPr lvl="1"/>
            <a:r>
              <a:rPr lang="en-US" dirty="0"/>
              <a:t>Optimize most inner loop</a:t>
            </a:r>
          </a:p>
          <a:p>
            <a:pPr lvl="1"/>
            <a:r>
              <a:rPr lang="en-US" dirty="0"/>
              <a:t>Best use of ‘register’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972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84CC-4B2D-4308-AA24-EB7B973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 Requirements from STRX Calibration and Chip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AE62-81C1-49B2-B77D-82178A134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3" y="1153266"/>
            <a:ext cx="11071321" cy="551482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FFT:  </a:t>
            </a:r>
            <a:r>
              <a:rPr lang="en-US" sz="1800" dirty="0"/>
              <a:t>real and complex input</a:t>
            </a:r>
          </a:p>
          <a:p>
            <a:pPr lvl="1"/>
            <a:r>
              <a:rPr lang="en-US" sz="1600" dirty="0"/>
              <a:t>Size up to 16k, In-place processing, requires log absolute amplitude accuracy 0.1dB or 1.16% and angle accuracy 0.05 deg</a:t>
            </a:r>
          </a:p>
          <a:p>
            <a:pPr lvl="1"/>
            <a:r>
              <a:rPr lang="en-US" sz="1600" dirty="0"/>
              <a:t>Real single-bit input FFT size up to 2^19, with the same accuracy as normal real input FFT</a:t>
            </a:r>
          </a:p>
          <a:p>
            <a:pPr lvl="1"/>
            <a:endParaRPr lang="en-US" sz="1600" dirty="0"/>
          </a:p>
          <a:p>
            <a:r>
              <a:rPr lang="en-US" sz="2000" dirty="0"/>
              <a:t>DFT:  single-bin and dual-bin DFT on r</a:t>
            </a:r>
            <a:r>
              <a:rPr lang="en-US" sz="1800" dirty="0"/>
              <a:t>eal input</a:t>
            </a:r>
          </a:p>
          <a:p>
            <a:pPr lvl="1"/>
            <a:r>
              <a:rPr lang="en-US" sz="1600" dirty="0"/>
              <a:t>Size up to  requires amplitude accuracy 0.1dB or 1.16% and angle accuracy 0.05 deg </a:t>
            </a:r>
          </a:p>
          <a:p>
            <a:pPr lvl="1"/>
            <a:endParaRPr lang="en-US" sz="1600" dirty="0"/>
          </a:p>
          <a:p>
            <a:r>
              <a:rPr lang="en-US" sz="2000" dirty="0"/>
              <a:t>Square-Root sqrt: accuracy better than 1.16%</a:t>
            </a:r>
          </a:p>
          <a:p>
            <a:r>
              <a:rPr lang="en-US" sz="2000" dirty="0"/>
              <a:t>Log10 / log2: accuracy better than 1.16%</a:t>
            </a:r>
          </a:p>
          <a:p>
            <a:r>
              <a:rPr lang="en-US" sz="2000" dirty="0" err="1"/>
              <a:t>Atan</a:t>
            </a:r>
            <a:r>
              <a:rPr lang="en-US" sz="2000" dirty="0"/>
              <a:t> / phase / angle: accuracy better than 0.05 deg</a:t>
            </a:r>
          </a:p>
          <a:p>
            <a:r>
              <a:rPr lang="en-US" sz="2000" dirty="0"/>
              <a:t>Mean / std / Max / Min</a:t>
            </a:r>
          </a:p>
          <a:p>
            <a:r>
              <a:rPr lang="en-US" sz="2000" dirty="0"/>
              <a:t>Complex data power / Abs: accuracy better than 1.16% </a:t>
            </a:r>
          </a:p>
          <a:p>
            <a:r>
              <a:rPr lang="en-US" sz="2000" dirty="0"/>
              <a:t>Histogram</a:t>
            </a:r>
          </a:p>
          <a:p>
            <a:r>
              <a:rPr lang="en-US" sz="2000" dirty="0"/>
              <a:t>Sorting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Polynomial: Order-3 polynomial a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+ a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*v</a:t>
            </a:r>
            <a:r>
              <a:rPr lang="en-US" sz="2000" baseline="30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+ a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*v</a:t>
            </a:r>
            <a:r>
              <a:rPr lang="en-US" sz="2000" baseline="30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+a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*v</a:t>
            </a:r>
            <a:r>
              <a:rPr lang="en-US" sz="2000" baseline="30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, requires floating-point accuracy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TBD following progress of teams on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DfT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Calibration and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Bist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817977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FEB3-82B2-4172-929C-75A3757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spectrum phase/ complex number angle accuracy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5BC9-8CC8-4984-932D-06A614A01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4606884" cy="46672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a given relative error in x, i.e. </a:t>
            </a:r>
            <a:r>
              <a:rPr lang="en-US" dirty="0" err="1"/>
              <a:t>Rerr</a:t>
            </a:r>
            <a:r>
              <a:rPr lang="en-US" baseline="-25000" dirty="0" err="1"/>
              <a:t>x</a:t>
            </a:r>
            <a:r>
              <a:rPr lang="en-US" dirty="0"/>
              <a:t>, max </a:t>
            </a:r>
            <a:r>
              <a:rPr lang="en-US" dirty="0" err="1"/>
              <a:t>Atan</a:t>
            </a:r>
            <a:r>
              <a:rPr lang="en-US" dirty="0"/>
              <a:t>(x) error at x~1</a:t>
            </a:r>
          </a:p>
          <a:p>
            <a:pPr lvl="1"/>
            <a:r>
              <a:rPr lang="en-US" dirty="0"/>
              <a:t>Angle error &lt; 0.3</a:t>
            </a:r>
            <a:r>
              <a:rPr lang="en-US" dirty="0">
                <a:sym typeface="Wingdings" panose="05000000000000000000" pitchFamily="2" charset="2"/>
              </a:rPr>
              <a:t> ° if </a:t>
            </a:r>
            <a:r>
              <a:rPr lang="en-US" dirty="0" err="1"/>
              <a:t>Rerr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&lt; %1 (0.1dB </a:t>
            </a:r>
            <a:r>
              <a:rPr lang="en-US" dirty="0">
                <a:sym typeface="Wingdings" panose="05000000000000000000" pitchFamily="2" charset="2"/>
              </a:rPr>
              <a:t> 1.16%)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when x has 7 mantissa bits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Angle error &lt; 0.6° if </a:t>
            </a:r>
            <a:r>
              <a:rPr lang="en-US" dirty="0" err="1"/>
              <a:t>Rerr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>
                <a:sym typeface="Wingdings" panose="05000000000000000000" pitchFamily="2" charset="2"/>
              </a:rPr>
              <a:t>&lt; 2%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When x has 6 mantissa bits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Angle error &lt; </a:t>
            </a:r>
            <a:r>
              <a:rPr lang="en-US" dirty="0">
                <a:sym typeface="Wingdings" panose="05000000000000000000" pitchFamily="2" charset="2"/>
              </a:rPr>
              <a:t>0.6° for a c</a:t>
            </a:r>
            <a:r>
              <a:rPr lang="en-US" dirty="0"/>
              <a:t>omplex number with 1% relative error in real and imaginary parts, and 6 mantissa bits</a:t>
            </a:r>
          </a:p>
          <a:p>
            <a:pPr lvl="2"/>
            <a:r>
              <a:rPr lang="en-US" dirty="0"/>
              <a:t>For a complex number with relative error </a:t>
            </a:r>
            <a:r>
              <a:rPr lang="el-GR" dirty="0"/>
              <a:t>ε</a:t>
            </a:r>
            <a:r>
              <a:rPr lang="en-US" dirty="0"/>
              <a:t> in real and imaginary parts, its </a:t>
            </a:r>
            <a:r>
              <a:rPr lang="en-US" dirty="0" err="1"/>
              <a:t>Rerr</a:t>
            </a:r>
            <a:r>
              <a:rPr lang="en-US" baseline="-25000" dirty="0" err="1"/>
              <a:t>x</a:t>
            </a:r>
            <a:r>
              <a:rPr lang="en-US" dirty="0">
                <a:sym typeface="Wingdings" panose="05000000000000000000" pitchFamily="2" charset="2"/>
              </a:rPr>
              <a:t> &lt; 2</a:t>
            </a:r>
            <a:r>
              <a:rPr lang="el-GR" dirty="0"/>
              <a:t> ε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FFT spectrum phase error &lt; 0.05 ° requires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FFT spectrum I and Q relative error &lt; 1e-3 (0.0087dB)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Need floating-point FFT calculation or 32-bit integer calculation (no SIMD intrinsic gain)</a:t>
            </a:r>
          </a:p>
          <a:p>
            <a:pPr marL="169863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09FF13B-B31C-4D29-BCFE-D3788DCD3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252" y="1036426"/>
            <a:ext cx="3475748" cy="260533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4368727-3253-43F3-B0C0-50B52E5B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252" y="3641028"/>
            <a:ext cx="3475748" cy="2605331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DF370F8-CD58-45F5-A77D-2D5D17BAD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70" y="1035697"/>
            <a:ext cx="3475748" cy="2605331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618128E-B6BD-4E5E-A0C1-DC0E5653D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70" y="3640299"/>
            <a:ext cx="3475748" cy="26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747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A511B-DA4F-46AF-B845-30C801F0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M7 SIMD programming using ARM Open source CMSIS-CORE headers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2941-DFFB-4033-B844-CE4734408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7127490" cy="490184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CMSIS-core has defined SIMD intrinsic, </a:t>
            </a:r>
          </a:p>
          <a:p>
            <a:pPr lvl="1"/>
            <a:r>
              <a:rPr lang="en-US" sz="1600" dirty="0"/>
              <a:t>Better use ARM compiler 6.16 with a lot intrinsic built in compiler library</a:t>
            </a:r>
          </a:p>
          <a:p>
            <a:pPr lvl="1"/>
            <a:r>
              <a:rPr lang="en-US" sz="1500" dirty="0">
                <a:hlinkClick r:id="rId2"/>
              </a:rPr>
              <a:t>Intrinsic Functions for SIMD Instructions [only Cortex-M4 and Cortex-M7] (keil.com)</a:t>
            </a:r>
            <a:endParaRPr lang="en-US" sz="1500" dirty="0"/>
          </a:p>
          <a:p>
            <a:pPr lvl="1"/>
            <a:r>
              <a:rPr lang="en-US" sz="1600" dirty="0"/>
              <a:t>Need to edit </a:t>
            </a:r>
            <a:r>
              <a:rPr lang="en-US" sz="1600" dirty="0" err="1"/>
              <a:t>DEVICE.h</a:t>
            </a:r>
            <a:r>
              <a:rPr lang="en-US" sz="1600" dirty="0"/>
              <a:t> to </a:t>
            </a:r>
            <a:r>
              <a:rPr lang="en-US" sz="1600" dirty="0" err="1"/>
              <a:t>eg.</a:t>
            </a:r>
            <a:r>
              <a:rPr lang="en-US" sz="1600" dirty="0"/>
              <a:t> strxm7_Device.h with STRX-M7 capability in M3SA</a:t>
            </a:r>
          </a:p>
          <a:p>
            <a:pPr lvl="2"/>
            <a:r>
              <a:rPr lang="en-US" sz="1050" dirty="0"/>
              <a:t>In m3sa\eclipse-cpp-2020-09-R-win32-x86_64\eclipse\plugins\ilg.gnumcueclipse.templates.cortexm_1.5.2.202010292017\templates\cortexm_project\Vendor\DEVICE\include\</a:t>
            </a:r>
          </a:p>
          <a:p>
            <a:pPr lvl="2"/>
            <a:r>
              <a:rPr lang="en-US" sz="1400" dirty="0"/>
              <a:t>Include &lt;core_cm7.h&gt; for __ARM_ARCH_7EM__ architecture</a:t>
            </a:r>
          </a:p>
          <a:p>
            <a:pPr lvl="2"/>
            <a:r>
              <a:rPr lang="en-US" sz="1400" dirty="0"/>
              <a:t>Define __CM7_REV   as  0x0102</a:t>
            </a:r>
          </a:p>
          <a:p>
            <a:pPr lvl="2"/>
            <a:r>
              <a:rPr lang="en-US" sz="1400" dirty="0"/>
              <a:t>Define __FPU_PRESENT and __MPU_PRESENT as 1</a:t>
            </a:r>
          </a:p>
          <a:p>
            <a:pPr lvl="2"/>
            <a:r>
              <a:rPr lang="en-US" sz="1400" dirty="0" err="1"/>
              <a:t>IRQn</a:t>
            </a:r>
            <a:r>
              <a:rPr lang="en-US" sz="1400" dirty="0"/>
              <a:t>, memory map, IQ map …?</a:t>
            </a:r>
          </a:p>
          <a:p>
            <a:pPr lvl="2"/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DPU?</a:t>
            </a:r>
          </a:p>
          <a:p>
            <a:pPr lvl="2"/>
            <a:endParaRPr lang="en-US" sz="1400" dirty="0"/>
          </a:p>
          <a:p>
            <a:pPr lvl="1"/>
            <a:r>
              <a:rPr lang="en-US" sz="1600" dirty="0"/>
              <a:t>Include this “strxm7_Device.h” and &lt;</a:t>
            </a:r>
            <a:r>
              <a:rPr lang="en-US" sz="1600" dirty="0" err="1"/>
              <a:t>core_cmSimd.h</a:t>
            </a:r>
            <a:r>
              <a:rPr lang="en-US" sz="1600" dirty="0"/>
              <a:t>&gt; in your system root header file to enable SIMD compiling using CMSIS-core headers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Note: CMSIS document is as bad as ( worse than ) BBE</a:t>
            </a:r>
          </a:p>
          <a:p>
            <a:pPr lvl="2"/>
            <a:r>
              <a:rPr lang="en-US" sz="1400" dirty="0"/>
              <a:t>Confusing &amp; wrong virtual code </a:t>
            </a:r>
          </a:p>
          <a:p>
            <a:pPr lvl="2"/>
            <a:r>
              <a:rPr lang="en-US" sz="1400" dirty="0"/>
              <a:t>Missing cycle counts and exceptions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9BFB6-9904-48B2-8E88-54AD1F7A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264" y="1285111"/>
            <a:ext cx="4518792" cy="35846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E4CB39-A4F2-4972-B82B-ABB45B823064}"/>
              </a:ext>
            </a:extLst>
          </p:cNvPr>
          <p:cNvSpPr/>
          <p:nvPr/>
        </p:nvSpPr>
        <p:spPr>
          <a:xfrm>
            <a:off x="9452344" y="1809651"/>
            <a:ext cx="468821" cy="11462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3169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84CC-4B2D-4308-AA24-EB7B973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Instruction and flag register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AE62-81C1-49B2-B77D-82178A134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5180836" cy="551482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63 SIMD intrinsic instructions</a:t>
            </a:r>
          </a:p>
          <a:p>
            <a:pPr lvl="1"/>
            <a:r>
              <a:rPr lang="en-US" sz="1800" dirty="0"/>
              <a:t>Arithmetic instructions for 1x32-bit / 2x16bit / 4x8bit data</a:t>
            </a:r>
          </a:p>
          <a:p>
            <a:pPr lvl="1"/>
            <a:endParaRPr lang="en-US" sz="1800" dirty="0"/>
          </a:p>
          <a:p>
            <a:r>
              <a:rPr lang="en-US" sz="2000" dirty="0"/>
              <a:t>39 CPU instructions</a:t>
            </a:r>
          </a:p>
          <a:p>
            <a:pPr lvl="1"/>
            <a:r>
              <a:rPr lang="en-US" sz="1800" dirty="0"/>
              <a:t>Load, store, rotate/saturate value, IRQ/event</a:t>
            </a:r>
          </a:p>
          <a:p>
            <a:pPr lvl="1"/>
            <a:endParaRPr lang="en-US" sz="1800" dirty="0"/>
          </a:p>
          <a:p>
            <a:r>
              <a:rPr lang="en-US" sz="2000" dirty="0" err="1"/>
              <a:t>xPSR</a:t>
            </a:r>
            <a:r>
              <a:rPr lang="en-US" sz="2000" dirty="0"/>
              <a:t>/APSR core Program Status Register used by SIMD instructions</a:t>
            </a:r>
          </a:p>
          <a:p>
            <a:pPr lvl="1"/>
            <a:r>
              <a:rPr lang="en-US" sz="1800" dirty="0" err="1"/>
              <a:t>xPSR</a:t>
            </a:r>
            <a:r>
              <a:rPr lang="en-US" sz="1800" dirty="0"/>
              <a:t> includes IRQ and arithmetic flags</a:t>
            </a:r>
          </a:p>
          <a:p>
            <a:pPr lvl="1"/>
            <a:r>
              <a:rPr lang="en-US" sz="1800" dirty="0"/>
              <a:t>APSR includes only arithmetic flags</a:t>
            </a:r>
          </a:p>
          <a:p>
            <a:pPr lvl="2"/>
            <a:r>
              <a:rPr lang="en-US" sz="1600" dirty="0"/>
              <a:t>Same as in flags in </a:t>
            </a:r>
            <a:r>
              <a:rPr lang="en-US" sz="1600" dirty="0" err="1"/>
              <a:t>xPSR</a:t>
            </a:r>
            <a:endParaRPr lang="en-US" sz="1600" dirty="0"/>
          </a:p>
          <a:p>
            <a:pPr lvl="2"/>
            <a:r>
              <a:rPr lang="en-US" sz="1600" dirty="0"/>
              <a:t>Q: </a:t>
            </a:r>
          </a:p>
          <a:p>
            <a:pPr lvl="3"/>
            <a:r>
              <a:rPr lang="en-US" sz="1400" dirty="0"/>
              <a:t>Saturation-flag of QADD/QSUB/Q..</a:t>
            </a:r>
          </a:p>
          <a:p>
            <a:pPr lvl="3"/>
            <a:r>
              <a:rPr lang="en-US" sz="1400" dirty="0"/>
              <a:t>Overflow flag in </a:t>
            </a:r>
            <a:r>
              <a:rPr lang="en-US" sz="1400" dirty="0" err="1"/>
              <a:t>SMLADx</a:t>
            </a:r>
            <a:r>
              <a:rPr lang="en-US" sz="1400" dirty="0"/>
              <a:t> </a:t>
            </a:r>
            <a:r>
              <a:rPr lang="en-US" sz="1400" dirty="0" err="1"/>
              <a:t>mul-accumu</a:t>
            </a:r>
            <a:r>
              <a:rPr lang="en-US" sz="1400" dirty="0"/>
              <a:t> instructions</a:t>
            </a:r>
          </a:p>
          <a:p>
            <a:pPr lvl="3"/>
            <a:r>
              <a:rPr lang="en-US" sz="1400" dirty="0">
                <a:solidFill>
                  <a:srgbClr val="FF0000"/>
                </a:solidFill>
              </a:rPr>
              <a:t>Sticky flag: Need to define a new intrinsic to call </a:t>
            </a:r>
            <a:r>
              <a:rPr lang="en-US" sz="1400" dirty="0" err="1">
                <a:solidFill>
                  <a:srgbClr val="FF0000"/>
                </a:solidFill>
              </a:rPr>
              <a:t>msr</a:t>
            </a:r>
            <a:r>
              <a:rPr lang="en-US" sz="1400" dirty="0">
                <a:solidFill>
                  <a:srgbClr val="FF0000"/>
                </a:solidFill>
              </a:rPr>
              <a:t> to reset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 Occasionally check, maybe? useful for </a:t>
            </a:r>
            <a:r>
              <a:rPr lang="en-US" sz="1400" dirty="0">
                <a:solidFill>
                  <a:srgbClr val="FF0000"/>
                </a:solidFill>
              </a:rPr>
              <a:t>calculation safety check</a:t>
            </a:r>
          </a:p>
          <a:p>
            <a:pPr lvl="2"/>
            <a:r>
              <a:rPr lang="en-US" sz="1600" dirty="0"/>
              <a:t>GE[3:0]: </a:t>
            </a:r>
          </a:p>
          <a:p>
            <a:pPr lvl="3"/>
            <a:r>
              <a:rPr lang="en-US" sz="1400" dirty="0"/>
              <a:t>select-</a:t>
            </a:r>
            <a:r>
              <a:rPr lang="en-US" sz="1400" dirty="0" err="1"/>
              <a:t>indi</a:t>
            </a:r>
            <a:r>
              <a:rPr lang="en-US" sz="1400" dirty="0"/>
              <a:t> of SEL, </a:t>
            </a:r>
          </a:p>
          <a:p>
            <a:pPr lvl="3"/>
            <a:r>
              <a:rPr lang="en-US" sz="1400" dirty="0"/>
              <a:t>sign-flag of SADD/SSUB/S… and UADD/USUB/U…</a:t>
            </a:r>
          </a:p>
          <a:p>
            <a:pPr lvl="2"/>
            <a:r>
              <a:rPr lang="en-US" sz="1600" dirty="0"/>
              <a:t>N: </a:t>
            </a:r>
            <a:r>
              <a:rPr lang="en-US" sz="1600" dirty="0">
                <a:solidFill>
                  <a:srgbClr val="FF0000"/>
                </a:solidFill>
              </a:rPr>
              <a:t>not used in SIMD?</a:t>
            </a:r>
          </a:p>
          <a:p>
            <a:pPr lvl="2"/>
            <a:r>
              <a:rPr lang="en-US" sz="1600" dirty="0"/>
              <a:t>…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0E82911-9E64-49C8-82C1-AED2E20A32F6}"/>
              </a:ext>
            </a:extLst>
          </p:cNvPr>
          <p:cNvSpPr txBox="1">
            <a:spLocks/>
          </p:cNvSpPr>
          <p:nvPr/>
        </p:nvSpPr>
        <p:spPr>
          <a:xfrm>
            <a:off x="6491110" y="1153266"/>
            <a:ext cx="5329415" cy="4611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typedef union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b="1" dirty="0"/>
              <a:t>struct</a:t>
            </a:r>
            <a:r>
              <a:rPr lang="en-US" sz="1400" dirty="0"/>
              <a:t>  {/*!&lt; Structure used for bit  access */</a:t>
            </a:r>
          </a:p>
          <a:p>
            <a:pPr marL="0" indent="0">
              <a:buNone/>
            </a:pPr>
            <a:r>
              <a:rPr lang="en-US" sz="1200" dirty="0"/>
              <a:t>    uint32_t ISR:9;                    /*!&lt; bit:  0.. 8  Exception number */</a:t>
            </a:r>
          </a:p>
          <a:p>
            <a:pPr marL="0" indent="0">
              <a:buNone/>
            </a:pPr>
            <a:r>
              <a:rPr lang="en-US" sz="1200" dirty="0"/>
              <a:t>    uint32_t _reserved0:7;        /*!&lt; bit:  9..15  Reserved */</a:t>
            </a:r>
          </a:p>
          <a:p>
            <a:pPr marL="0" indent="0">
              <a:buNone/>
            </a:pPr>
            <a:r>
              <a:rPr lang="en-US" sz="1200" dirty="0"/>
              <a:t>    uint32_t GE:4;                     /*!&lt; bit: 16..19  Greater than or Equal flags */</a:t>
            </a:r>
          </a:p>
          <a:p>
            <a:pPr marL="0" indent="0">
              <a:buNone/>
            </a:pPr>
            <a:r>
              <a:rPr lang="en-US" sz="1200" dirty="0"/>
              <a:t>    uint32_t _reserved1:4;        /*!&lt; bit: 20..23  Reserved */</a:t>
            </a:r>
          </a:p>
          <a:p>
            <a:pPr marL="0" indent="0">
              <a:buNone/>
            </a:pPr>
            <a:r>
              <a:rPr lang="en-US" sz="1200" dirty="0"/>
              <a:t>    uint32_t T:1;                        /*!&lt; bit:     24  Thumb bit        (read 0) */</a:t>
            </a:r>
          </a:p>
          <a:p>
            <a:pPr marL="0" indent="0">
              <a:buNone/>
            </a:pPr>
            <a:r>
              <a:rPr lang="en-US" sz="1200" dirty="0"/>
              <a:t>    uint32_t IT:2;                       /*!&lt; bit: 25..26  saved IT state   (read 0) */</a:t>
            </a:r>
          </a:p>
          <a:p>
            <a:pPr marL="0" indent="0">
              <a:buNone/>
            </a:pPr>
            <a:r>
              <a:rPr lang="fr-FR" sz="1200" dirty="0"/>
              <a:t>    uint32_t Q:1;                        /*!&lt; bit:     27  Saturation condition flag */</a:t>
            </a:r>
          </a:p>
          <a:p>
            <a:pPr marL="0" indent="0">
              <a:buNone/>
            </a:pPr>
            <a:r>
              <a:rPr lang="fr-FR" sz="1200" dirty="0"/>
              <a:t>    uint32_t V:1;                        /*!&lt; bit:     28  </a:t>
            </a:r>
            <a:r>
              <a:rPr lang="fr-FR" sz="1200" dirty="0" err="1"/>
              <a:t>Overflow</a:t>
            </a:r>
            <a:r>
              <a:rPr lang="fr-FR" sz="1200" dirty="0"/>
              <a:t> condition flag */</a:t>
            </a:r>
          </a:p>
          <a:p>
            <a:pPr marL="0" indent="0">
              <a:buNone/>
            </a:pPr>
            <a:r>
              <a:rPr lang="fr-FR" sz="1200" dirty="0"/>
              <a:t>    uint32_t C:1;                        /*!&lt; bit:     29  Carry condition flag */</a:t>
            </a:r>
          </a:p>
          <a:p>
            <a:pPr marL="0" indent="0">
              <a:buNone/>
            </a:pPr>
            <a:r>
              <a:rPr lang="fr-FR" sz="1200" dirty="0"/>
              <a:t>    uint32_t Z:1;                        /*!&lt; bit:     30  </a:t>
            </a:r>
            <a:r>
              <a:rPr lang="fr-FR" sz="1200" dirty="0" err="1"/>
              <a:t>Zero</a:t>
            </a:r>
            <a:r>
              <a:rPr lang="fr-FR" sz="1200" dirty="0"/>
              <a:t> condition flag */</a:t>
            </a:r>
          </a:p>
          <a:p>
            <a:pPr marL="0" indent="0">
              <a:buNone/>
            </a:pPr>
            <a:r>
              <a:rPr lang="fr-FR" sz="1200" dirty="0"/>
              <a:t>    uint32_t N:1;                        /*!&lt; bit:     31  </a:t>
            </a:r>
            <a:r>
              <a:rPr lang="fr-FR" sz="1200" dirty="0" err="1"/>
              <a:t>Negative</a:t>
            </a:r>
            <a:r>
              <a:rPr lang="fr-FR" sz="1200" dirty="0"/>
              <a:t> condition flag */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} b;                                       </a:t>
            </a:r>
          </a:p>
          <a:p>
            <a:pPr marL="0" indent="0">
              <a:buNone/>
            </a:pPr>
            <a:r>
              <a:rPr lang="en-US" sz="1400" dirty="0"/>
              <a:t>  uint32_t w;                          /*!&lt; Type      used for word access */</a:t>
            </a:r>
          </a:p>
          <a:p>
            <a:pPr marL="0" indent="0">
              <a:buNone/>
            </a:pPr>
            <a:r>
              <a:rPr lang="en-US" sz="1400" dirty="0"/>
              <a:t>} </a:t>
            </a:r>
            <a:r>
              <a:rPr lang="en-US" sz="1400" dirty="0" err="1"/>
              <a:t>xPSR_Type</a:t>
            </a:r>
            <a:r>
              <a:rPr lang="en-US" sz="1400" dirty="0"/>
              <a:t>;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015906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intrinsic Summary – 45 instructions for ADD/SUB 2x16bit/ 4X8Bit data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454325" cy="529067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b="1" kern="0" dirty="0"/>
              <a:t>12 full resolution ADD, SUB and exchanged ADD-SUB, with sign bit in APSR.GE[3:0]</a:t>
            </a:r>
          </a:p>
          <a:p>
            <a:pPr lvl="1"/>
            <a:r>
              <a:rPr lang="en-US" sz="1200" b="1" kern="0" dirty="0"/>
              <a:t>Signed data SADD16 / SSUB16, SADD8 / SSUB8 and SSAX / SASX,   GE bit set to 1, </a:t>
            </a:r>
            <a:r>
              <a:rPr lang="en-US" sz="1200" b="1" kern="0" dirty="0">
                <a:solidFill>
                  <a:srgbClr val="00B050"/>
                </a:solidFill>
              </a:rPr>
              <a:t>if result &gt;= 0</a:t>
            </a:r>
          </a:p>
          <a:p>
            <a:pPr lvl="1"/>
            <a:r>
              <a:rPr lang="en-US" sz="1200" b="1" kern="0" dirty="0"/>
              <a:t>Unsigned data UADD16 / USUB16, UADD8 / USUB8 and USAX / UASX,  GE bit set to 1, </a:t>
            </a:r>
            <a:r>
              <a:rPr lang="en-US" sz="1200" b="1" kern="0" dirty="0">
                <a:solidFill>
                  <a:srgbClr val="00B050"/>
                </a:solidFill>
              </a:rPr>
              <a:t>if sum overflows or diff&gt;=0</a:t>
            </a:r>
          </a:p>
          <a:p>
            <a:pPr lvl="2"/>
            <a:endParaRPr lang="en-US" sz="1000" b="1" kern="0" dirty="0"/>
          </a:p>
          <a:p>
            <a:r>
              <a:rPr lang="en-US" sz="1400" b="1" kern="0" dirty="0"/>
              <a:t>14 Saturated ADD, SUB and exchanged ADD-SUB</a:t>
            </a:r>
            <a:endParaRPr lang="en-US" sz="1400" b="1" kern="0" dirty="0">
              <a:solidFill>
                <a:srgbClr val="00B050"/>
              </a:solidFill>
            </a:endParaRPr>
          </a:p>
          <a:p>
            <a:pPr lvl="1"/>
            <a:r>
              <a:rPr lang="en-US" sz="1200" b="1" kern="0" dirty="0"/>
              <a:t>Signed data </a:t>
            </a:r>
            <a:r>
              <a:rPr lang="en-US" sz="1200" b="1" kern="0" dirty="0">
                <a:solidFill>
                  <a:srgbClr val="00B050"/>
                </a:solidFill>
              </a:rPr>
              <a:t>Q</a:t>
            </a:r>
            <a:r>
              <a:rPr lang="en-US" sz="1200" b="1" kern="0" dirty="0"/>
              <a:t>ADD </a:t>
            </a:r>
            <a:r>
              <a:rPr lang="en-US" sz="1200" b="1" kern="0" dirty="0">
                <a:solidFill>
                  <a:schemeClr val="tx1"/>
                </a:solidFill>
              </a:rPr>
              <a:t>/ Q</a:t>
            </a:r>
            <a:r>
              <a:rPr lang="en-US" sz="1200" b="1" kern="0" dirty="0"/>
              <a:t>SUB</a:t>
            </a:r>
            <a:r>
              <a:rPr lang="en-US" sz="1200" b="1" kern="0" dirty="0">
                <a:solidFill>
                  <a:schemeClr val="tx1"/>
                </a:solidFill>
              </a:rPr>
              <a:t>, Q</a:t>
            </a:r>
            <a:r>
              <a:rPr lang="en-US" sz="1200" b="1" kern="0" dirty="0"/>
              <a:t>ADD16 / 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SUB16, 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ADD8 / 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SUB8 and 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ASX / 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SAX, with APSR.</a:t>
            </a:r>
            <a:r>
              <a:rPr lang="en-US" sz="1200" b="1" kern="0" dirty="0">
                <a:solidFill>
                  <a:srgbClr val="00B050"/>
                </a:solidFill>
              </a:rPr>
              <a:t>Q</a:t>
            </a:r>
            <a:r>
              <a:rPr lang="en-US" sz="1200" b="1" kern="0" dirty="0"/>
              <a:t> bit set to 1, </a:t>
            </a:r>
            <a:r>
              <a:rPr lang="en-US" sz="1200" b="1" kern="0" dirty="0">
                <a:solidFill>
                  <a:srgbClr val="00B050"/>
                </a:solidFill>
              </a:rPr>
              <a:t>if saturated</a:t>
            </a:r>
            <a:r>
              <a:rPr lang="en-US" sz="1200" b="1" kern="0" dirty="0"/>
              <a:t>  </a:t>
            </a:r>
          </a:p>
          <a:p>
            <a:pPr lvl="2"/>
            <a:r>
              <a:rPr lang="en-US" sz="1000" b="1" dirty="0"/>
              <a:t>Saturated to [-2</a:t>
            </a:r>
            <a:r>
              <a:rPr lang="en-US" sz="1000" b="1" baseline="30000" dirty="0"/>
              <a:t>31</a:t>
            </a:r>
            <a:r>
              <a:rPr lang="en-US" sz="1000" b="1" dirty="0"/>
              <a:t>, 2</a:t>
            </a:r>
            <a:r>
              <a:rPr lang="en-US" sz="1000" b="1" baseline="30000" dirty="0"/>
              <a:t>31</a:t>
            </a:r>
            <a:r>
              <a:rPr lang="en-US" sz="1000" b="1" dirty="0"/>
              <a:t>-1] / </a:t>
            </a:r>
            <a:r>
              <a:rPr lang="fr-FR" sz="1000" b="1" dirty="0"/>
              <a:t>[</a:t>
            </a:r>
            <a:r>
              <a:rPr lang="en-US" sz="1000" b="1" dirty="0"/>
              <a:t>-2</a:t>
            </a:r>
            <a:r>
              <a:rPr lang="en-US" sz="1000" b="1" baseline="30000" dirty="0"/>
              <a:t>15</a:t>
            </a:r>
            <a:r>
              <a:rPr lang="en-US" sz="1000" b="1" dirty="0"/>
              <a:t>, 2</a:t>
            </a:r>
            <a:r>
              <a:rPr lang="en-US" sz="1000" b="1" baseline="30000" dirty="0"/>
              <a:t>15</a:t>
            </a:r>
            <a:r>
              <a:rPr lang="en-US" sz="1000" b="1" dirty="0"/>
              <a:t>-1</a:t>
            </a:r>
            <a:r>
              <a:rPr lang="fr-FR" sz="1000" b="1" dirty="0"/>
              <a:t>] / [-2</a:t>
            </a:r>
            <a:r>
              <a:rPr lang="en-US" sz="1000" b="1" baseline="30000" dirty="0"/>
              <a:t>7</a:t>
            </a:r>
            <a:r>
              <a:rPr lang="fr-FR" sz="1000" b="1" dirty="0"/>
              <a:t>, 2</a:t>
            </a:r>
            <a:r>
              <a:rPr lang="en-US" sz="1000" b="1" baseline="30000" dirty="0"/>
              <a:t>7</a:t>
            </a:r>
            <a:r>
              <a:rPr lang="fr-FR" sz="1000" b="1" dirty="0"/>
              <a:t>-1</a:t>
            </a:r>
            <a:r>
              <a:rPr lang="en-US" sz="1000" b="1" dirty="0"/>
              <a:t>], respectively </a:t>
            </a:r>
            <a:endParaRPr lang="en-US" sz="1000" b="1" kern="0" dirty="0"/>
          </a:p>
          <a:p>
            <a:pPr lvl="1"/>
            <a:r>
              <a:rPr lang="en-US" sz="1200" b="1" kern="0" dirty="0"/>
              <a:t>Unsigned U</a:t>
            </a:r>
            <a:r>
              <a:rPr lang="en-US" sz="1200" b="1" kern="0" dirty="0">
                <a:solidFill>
                  <a:srgbClr val="00B050"/>
                </a:solidFill>
              </a:rPr>
              <a:t>Q</a:t>
            </a:r>
            <a:r>
              <a:rPr lang="en-US" sz="1200" b="1" kern="0" dirty="0"/>
              <a:t>ADD16 / U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ADD8, U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SUB16 / U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SUB8 and U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ASX / U</a:t>
            </a:r>
            <a:r>
              <a:rPr lang="en-US" sz="1200" b="1" kern="0" dirty="0">
                <a:solidFill>
                  <a:schemeClr val="tx1"/>
                </a:solidFill>
              </a:rPr>
              <a:t>Q</a:t>
            </a:r>
            <a:r>
              <a:rPr lang="en-US" sz="1200" b="1" kern="0" dirty="0"/>
              <a:t>SAX, saturated to </a:t>
            </a:r>
            <a:r>
              <a:rPr lang="fr-FR" sz="1200" b="1" dirty="0"/>
              <a:t>[</a:t>
            </a:r>
            <a:r>
              <a:rPr lang="en-US" sz="1200" b="1" dirty="0"/>
              <a:t>0, 2</a:t>
            </a:r>
            <a:r>
              <a:rPr lang="en-US" sz="1200" b="1" baseline="30000" dirty="0"/>
              <a:t>16</a:t>
            </a:r>
            <a:r>
              <a:rPr lang="en-US" sz="1200" b="1" dirty="0"/>
              <a:t>-1</a:t>
            </a:r>
            <a:r>
              <a:rPr lang="fr-FR" sz="1200" b="1" dirty="0"/>
              <a:t>] / [</a:t>
            </a:r>
            <a:r>
              <a:rPr lang="en-US" sz="1200" b="1" dirty="0"/>
              <a:t>0</a:t>
            </a:r>
            <a:r>
              <a:rPr lang="fr-FR" sz="1200" b="1" dirty="0"/>
              <a:t>, 2</a:t>
            </a:r>
            <a:r>
              <a:rPr lang="en-US" sz="1200" b="1" baseline="30000" dirty="0"/>
              <a:t>8</a:t>
            </a:r>
            <a:r>
              <a:rPr lang="fr-FR" sz="1200" b="1" dirty="0"/>
              <a:t>-1], </a:t>
            </a:r>
            <a:r>
              <a:rPr lang="fr-FR" sz="1200" b="1" dirty="0">
                <a:highlight>
                  <a:srgbClr val="FFFF00"/>
                </a:highlight>
              </a:rPr>
              <a:t>but no </a:t>
            </a:r>
            <a:r>
              <a:rPr lang="fr-FR" sz="1200" b="1" dirty="0" err="1">
                <a:highlight>
                  <a:srgbClr val="FFFF00"/>
                </a:highlight>
              </a:rPr>
              <a:t>touch</a:t>
            </a:r>
            <a:r>
              <a:rPr lang="fr-FR" sz="1200" b="1" dirty="0">
                <a:highlight>
                  <a:srgbClr val="FFFF00"/>
                </a:highlight>
              </a:rPr>
              <a:t> to APSR.Q</a:t>
            </a:r>
            <a:r>
              <a:rPr lang="fr-FR" sz="1200" b="1" dirty="0"/>
              <a:t> </a:t>
            </a:r>
          </a:p>
          <a:p>
            <a:pPr lvl="2"/>
            <a:endParaRPr lang="en-US" sz="1000" b="1" kern="0" dirty="0"/>
          </a:p>
          <a:p>
            <a:r>
              <a:rPr lang="en-US" sz="1400" b="1" kern="0" dirty="0"/>
              <a:t>12 </a:t>
            </a:r>
            <a:r>
              <a:rPr lang="en-US" sz="1400" b="1" kern="0" dirty="0">
                <a:solidFill>
                  <a:srgbClr val="00B050"/>
                </a:solidFill>
              </a:rPr>
              <a:t>H</a:t>
            </a:r>
            <a:r>
              <a:rPr lang="en-US" sz="1400" b="1" kern="0" dirty="0"/>
              <a:t>alved ADD, SUB and exchanged ADD-SUB, with results right-shifted by 1 (&gt;&gt;1)</a:t>
            </a:r>
            <a:endParaRPr lang="en-US" sz="900" kern="0" dirty="0"/>
          </a:p>
          <a:p>
            <a:pPr lvl="1"/>
            <a:r>
              <a:rPr lang="en-US" sz="1200" b="1" kern="0" dirty="0"/>
              <a:t>Signed data S</a:t>
            </a:r>
            <a:r>
              <a:rPr lang="en-US" sz="1200" b="1" kern="0" dirty="0">
                <a:solidFill>
                  <a:srgbClr val="00B050"/>
                </a:solidFill>
              </a:rPr>
              <a:t>H</a:t>
            </a:r>
            <a:r>
              <a:rPr lang="en-US" sz="1200" b="1" kern="0" dirty="0"/>
              <a:t>ADD16 / SHSUB16, SHADD8 / SHSUB8 and SHSAX / SHASX,  </a:t>
            </a:r>
            <a:r>
              <a:rPr lang="en-US" sz="1000" b="1" kern="0" dirty="0"/>
              <a:t>with r</a:t>
            </a:r>
            <a:r>
              <a:rPr lang="en-US" sz="1000" b="1" dirty="0"/>
              <a:t>esults </a:t>
            </a:r>
            <a:r>
              <a:rPr lang="fr-FR" sz="1000" b="1" dirty="0"/>
              <a:t>in </a:t>
            </a:r>
            <a:r>
              <a:rPr lang="fr-FR" sz="1000" b="1" dirty="0">
                <a:solidFill>
                  <a:srgbClr val="00B050"/>
                </a:solidFill>
              </a:rPr>
              <a:t>range [</a:t>
            </a:r>
            <a:r>
              <a:rPr lang="en-US" sz="1000" b="1" dirty="0">
                <a:solidFill>
                  <a:srgbClr val="00B050"/>
                </a:solidFill>
              </a:rPr>
              <a:t>-2</a:t>
            </a:r>
            <a:r>
              <a:rPr lang="en-US" sz="1000" b="1" baseline="30000" dirty="0">
                <a:solidFill>
                  <a:srgbClr val="00B050"/>
                </a:solidFill>
              </a:rPr>
              <a:t>15</a:t>
            </a:r>
            <a:r>
              <a:rPr lang="en-US" sz="1000" b="1" dirty="0">
                <a:solidFill>
                  <a:srgbClr val="00B050"/>
                </a:solidFill>
              </a:rPr>
              <a:t>, 2</a:t>
            </a:r>
            <a:r>
              <a:rPr lang="en-US" sz="1000" b="1" baseline="30000" dirty="0">
                <a:solidFill>
                  <a:srgbClr val="00B050"/>
                </a:solidFill>
              </a:rPr>
              <a:t>15</a:t>
            </a:r>
            <a:r>
              <a:rPr lang="en-US" sz="1000" b="1" dirty="0">
                <a:solidFill>
                  <a:srgbClr val="00B050"/>
                </a:solidFill>
              </a:rPr>
              <a:t>-1</a:t>
            </a:r>
            <a:r>
              <a:rPr lang="fr-FR" sz="1000" b="1" dirty="0">
                <a:solidFill>
                  <a:srgbClr val="00B050"/>
                </a:solidFill>
              </a:rPr>
              <a:t>] / [-2</a:t>
            </a:r>
            <a:r>
              <a:rPr lang="en-US" sz="1000" b="1" baseline="30000" dirty="0">
                <a:solidFill>
                  <a:srgbClr val="00B050"/>
                </a:solidFill>
              </a:rPr>
              <a:t>7</a:t>
            </a:r>
            <a:r>
              <a:rPr lang="fr-FR" sz="1000" b="1" dirty="0">
                <a:solidFill>
                  <a:srgbClr val="00B050"/>
                </a:solidFill>
              </a:rPr>
              <a:t>, 2</a:t>
            </a:r>
            <a:r>
              <a:rPr lang="en-US" sz="1000" b="1" baseline="30000" dirty="0">
                <a:solidFill>
                  <a:srgbClr val="00B050"/>
                </a:solidFill>
              </a:rPr>
              <a:t>7</a:t>
            </a:r>
            <a:r>
              <a:rPr lang="fr-FR" sz="1000" b="1" dirty="0">
                <a:solidFill>
                  <a:srgbClr val="00B050"/>
                </a:solidFill>
              </a:rPr>
              <a:t>-1]</a:t>
            </a:r>
            <a:endParaRPr lang="en-US" sz="1000" b="1" kern="0" dirty="0">
              <a:solidFill>
                <a:srgbClr val="00B050"/>
              </a:solidFill>
            </a:endParaRPr>
          </a:p>
          <a:p>
            <a:pPr lvl="1"/>
            <a:r>
              <a:rPr lang="en-US" sz="1200" b="1" kern="0" dirty="0"/>
              <a:t>Unsigned data U</a:t>
            </a:r>
            <a:r>
              <a:rPr lang="en-US" sz="1200" b="1" kern="0" dirty="0">
                <a:solidFill>
                  <a:srgbClr val="00B050"/>
                </a:solidFill>
              </a:rPr>
              <a:t>H</a:t>
            </a:r>
            <a:r>
              <a:rPr lang="en-US" sz="1200" b="1" kern="0" dirty="0"/>
              <a:t>ADD16 / UHSUB16, UADD8 / USUB8 and UHSAX / UHASX,  </a:t>
            </a:r>
          </a:p>
          <a:p>
            <a:pPr lvl="2"/>
            <a:r>
              <a:rPr lang="en-US" sz="1000" b="1" kern="0" dirty="0">
                <a:solidFill>
                  <a:srgbClr val="00B050"/>
                </a:solidFill>
              </a:rPr>
              <a:t>Sum range </a:t>
            </a:r>
            <a:r>
              <a:rPr lang="fr-FR" sz="1000" b="1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0, 2</a:t>
            </a:r>
            <a:r>
              <a:rPr lang="en-US" sz="1000" b="1" baseline="30000" dirty="0">
                <a:solidFill>
                  <a:srgbClr val="00B050"/>
                </a:solidFill>
              </a:rPr>
              <a:t>16</a:t>
            </a:r>
            <a:r>
              <a:rPr lang="en-US" sz="1000" b="1" dirty="0">
                <a:solidFill>
                  <a:srgbClr val="00B050"/>
                </a:solidFill>
              </a:rPr>
              <a:t>-1</a:t>
            </a:r>
            <a:r>
              <a:rPr lang="fr-FR" sz="1000" b="1" dirty="0">
                <a:solidFill>
                  <a:srgbClr val="00B050"/>
                </a:solidFill>
              </a:rPr>
              <a:t>] / [</a:t>
            </a:r>
            <a:r>
              <a:rPr lang="en-US" sz="1000" b="1" dirty="0">
                <a:solidFill>
                  <a:srgbClr val="00B050"/>
                </a:solidFill>
              </a:rPr>
              <a:t>0</a:t>
            </a:r>
            <a:r>
              <a:rPr lang="fr-FR" sz="1000" b="1" dirty="0">
                <a:solidFill>
                  <a:srgbClr val="00B050"/>
                </a:solidFill>
              </a:rPr>
              <a:t>, 2</a:t>
            </a:r>
            <a:r>
              <a:rPr lang="en-US" sz="1000" b="1" baseline="30000" dirty="0">
                <a:solidFill>
                  <a:srgbClr val="00B050"/>
                </a:solidFill>
              </a:rPr>
              <a:t>8</a:t>
            </a:r>
            <a:r>
              <a:rPr lang="fr-FR" sz="1000" b="1" dirty="0">
                <a:solidFill>
                  <a:srgbClr val="00B050"/>
                </a:solidFill>
              </a:rPr>
              <a:t>-1],</a:t>
            </a:r>
            <a:r>
              <a:rPr lang="en-US" sz="1000" b="1" kern="0" dirty="0">
                <a:solidFill>
                  <a:srgbClr val="00B050"/>
                </a:solidFill>
              </a:rPr>
              <a:t> </a:t>
            </a:r>
            <a:r>
              <a:rPr lang="en-US" sz="1000" b="1" kern="0" dirty="0">
                <a:solidFill>
                  <a:srgbClr val="00B050"/>
                </a:solidFill>
                <a:highlight>
                  <a:srgbClr val="FFFF00"/>
                </a:highlight>
              </a:rPr>
              <a:t>but</a:t>
            </a:r>
            <a:r>
              <a:rPr lang="en-US" sz="1000" b="1" kern="0" dirty="0">
                <a:solidFill>
                  <a:srgbClr val="00B050"/>
                </a:solidFill>
              </a:rPr>
              <a:t> diff range </a:t>
            </a:r>
            <a:r>
              <a:rPr lang="fr-FR" sz="1000" b="1" dirty="0">
                <a:solidFill>
                  <a:srgbClr val="00B050"/>
                </a:solidFill>
              </a:rPr>
              <a:t> [</a:t>
            </a:r>
            <a:r>
              <a:rPr lang="en-US" sz="1000" b="1" dirty="0">
                <a:solidFill>
                  <a:srgbClr val="00B050"/>
                </a:solidFill>
              </a:rPr>
              <a:t>-2</a:t>
            </a:r>
            <a:r>
              <a:rPr lang="en-US" sz="1000" b="1" baseline="30000" dirty="0">
                <a:solidFill>
                  <a:srgbClr val="00B050"/>
                </a:solidFill>
              </a:rPr>
              <a:t>15</a:t>
            </a:r>
            <a:r>
              <a:rPr lang="en-US" sz="1000" b="1" dirty="0">
                <a:solidFill>
                  <a:srgbClr val="00B050"/>
                </a:solidFill>
              </a:rPr>
              <a:t>, 2</a:t>
            </a:r>
            <a:r>
              <a:rPr lang="en-US" sz="1000" b="1" baseline="30000" dirty="0">
                <a:solidFill>
                  <a:srgbClr val="00B050"/>
                </a:solidFill>
              </a:rPr>
              <a:t>15</a:t>
            </a:r>
            <a:r>
              <a:rPr lang="en-US" sz="1000" b="1" dirty="0">
                <a:solidFill>
                  <a:srgbClr val="00B050"/>
                </a:solidFill>
              </a:rPr>
              <a:t>-1</a:t>
            </a:r>
            <a:r>
              <a:rPr lang="fr-FR" sz="1000" b="1" dirty="0">
                <a:solidFill>
                  <a:srgbClr val="00B050"/>
                </a:solidFill>
              </a:rPr>
              <a:t>] / [-2</a:t>
            </a:r>
            <a:r>
              <a:rPr lang="en-US" sz="1000" b="1" baseline="30000" dirty="0">
                <a:solidFill>
                  <a:srgbClr val="00B050"/>
                </a:solidFill>
              </a:rPr>
              <a:t>7</a:t>
            </a:r>
            <a:r>
              <a:rPr lang="fr-FR" sz="1000" b="1" dirty="0">
                <a:solidFill>
                  <a:srgbClr val="00B050"/>
                </a:solidFill>
              </a:rPr>
              <a:t>, 2</a:t>
            </a:r>
            <a:r>
              <a:rPr lang="en-US" sz="1000" b="1" baseline="30000" dirty="0">
                <a:solidFill>
                  <a:srgbClr val="00B050"/>
                </a:solidFill>
              </a:rPr>
              <a:t>7</a:t>
            </a:r>
            <a:r>
              <a:rPr lang="fr-FR" sz="1000" b="1" dirty="0">
                <a:solidFill>
                  <a:srgbClr val="00B050"/>
                </a:solidFill>
              </a:rPr>
              <a:t>-1]</a:t>
            </a:r>
          </a:p>
          <a:p>
            <a:pPr lvl="2"/>
            <a:endParaRPr lang="fr-FR" sz="1000" b="1" dirty="0">
              <a:highlight>
                <a:srgbClr val="FFFF00"/>
              </a:highlight>
            </a:endParaRPr>
          </a:p>
          <a:p>
            <a:r>
              <a:rPr lang="en-US" sz="1400" b="1" kern="0" dirty="0"/>
              <a:t>7 intrinsic for 8-bit value extraction and accumulation</a:t>
            </a:r>
          </a:p>
          <a:p>
            <a:pPr lvl="1"/>
            <a:r>
              <a:rPr lang="en-US" sz="1200" b="1" kern="0" dirty="0"/>
              <a:t>Uint32_t SXTB16(uint32_t v1)  / UXTB16(uint32_t v1) </a:t>
            </a:r>
            <a:r>
              <a:rPr lang="en-US" sz="1200" b="1" kern="0" dirty="0" err="1"/>
              <a:t>exTracts</a:t>
            </a:r>
            <a:r>
              <a:rPr lang="en-US" sz="1200" b="1" kern="0" dirty="0"/>
              <a:t> the low byte of each 16-bit word, Signed/Unsigned-</a:t>
            </a:r>
            <a:r>
              <a:rPr lang="en-US" sz="1200" b="1" kern="0" dirty="0" err="1"/>
              <a:t>eXtends</a:t>
            </a:r>
            <a:r>
              <a:rPr lang="en-US" sz="1200" b="1" kern="0" dirty="0"/>
              <a:t> and </a:t>
            </a:r>
            <a:r>
              <a:rPr lang="en-US" sz="1200" b="1" kern="0" dirty="0">
                <a:solidFill>
                  <a:srgbClr val="00B050"/>
                </a:solidFill>
              </a:rPr>
              <a:t>returns it as 16-bit word</a:t>
            </a:r>
          </a:p>
          <a:p>
            <a:pPr lvl="1"/>
            <a:r>
              <a:rPr lang="en-US" sz="1200" b="1" kern="0" dirty="0"/>
              <a:t>SXTAB16 / UXTAB16 accumulates the 1</a:t>
            </a:r>
            <a:r>
              <a:rPr lang="en-US" sz="1200" b="1" kern="0" baseline="30000" dirty="0"/>
              <a:t>st</a:t>
            </a:r>
            <a:r>
              <a:rPr lang="en-US" sz="1200" b="1" kern="0" dirty="0"/>
              <a:t> input with the extended the low byte (as SXTB/UXTB) of the 2</a:t>
            </a:r>
            <a:r>
              <a:rPr lang="en-US" sz="1200" b="1" kern="0" baseline="30000" dirty="0"/>
              <a:t>nd</a:t>
            </a:r>
            <a:r>
              <a:rPr lang="en-US" sz="1200" b="1" kern="0" dirty="0"/>
              <a:t> input, then returns accumulated two words. </a:t>
            </a:r>
          </a:p>
          <a:p>
            <a:pPr lvl="2"/>
            <a:r>
              <a:rPr lang="en-US" sz="1000" b="1" kern="0" dirty="0"/>
              <a:t>If accumulation overflows, it just </a:t>
            </a:r>
            <a:r>
              <a:rPr lang="en-US" sz="1000" b="1" kern="0" dirty="0">
                <a:highlight>
                  <a:srgbClr val="FFFF00"/>
                </a:highlight>
              </a:rPr>
              <a:t>returns uint16_t casted value</a:t>
            </a:r>
            <a:r>
              <a:rPr lang="en-US" sz="1000" b="1" kern="0" dirty="0"/>
              <a:t>   </a:t>
            </a:r>
            <a:r>
              <a:rPr lang="en-US" sz="1000" b="1" kern="0" dirty="0">
                <a:sym typeface="Wingdings" panose="05000000000000000000" pitchFamily="2" charset="2"/>
              </a:rPr>
              <a:t>   </a:t>
            </a:r>
            <a:r>
              <a:rPr lang="en-US" sz="10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Need programmer to p</a:t>
            </a:r>
            <a:r>
              <a:rPr lang="en-US" sz="1000" b="1" kern="0" dirty="0">
                <a:solidFill>
                  <a:srgbClr val="FF0000"/>
                </a:solidFill>
              </a:rPr>
              <a:t>revent overflow by limiting the 1st input</a:t>
            </a:r>
            <a:endParaRPr lang="en-US" sz="1000" b="1" kern="0" dirty="0"/>
          </a:p>
          <a:p>
            <a:pPr lvl="1"/>
            <a:r>
              <a:rPr lang="en-US" sz="1200" b="1" kern="0" dirty="0"/>
              <a:t>SXTB16_RORn (SXTB16 with input byte-rotation) is </a:t>
            </a:r>
            <a:r>
              <a:rPr lang="en-US" sz="1200" b="1" kern="0" dirty="0">
                <a:solidFill>
                  <a:srgbClr val="FF0000"/>
                </a:solidFill>
              </a:rPr>
              <a:t>missing</a:t>
            </a:r>
            <a:r>
              <a:rPr lang="en-US" sz="1200" b="1" kern="0" dirty="0"/>
              <a:t> in CMSIS-Core 2016</a:t>
            </a:r>
          </a:p>
          <a:p>
            <a:pPr lvl="1"/>
            <a:r>
              <a:rPr lang="en-US" sz="1200" b="1" kern="0" dirty="0"/>
              <a:t>USAD8 / USADA8 unsigned-accumulates 4 absolute byte-differences between the two inputs and returns the accumulation.</a:t>
            </a:r>
          </a:p>
          <a:p>
            <a:pPr lvl="2"/>
            <a:r>
              <a:rPr lang="en-US" sz="1000" b="1" kern="0" dirty="0"/>
              <a:t>If USADA8  overflows (due to sum to the 3rd uint32_t input), it just </a:t>
            </a:r>
            <a:r>
              <a:rPr lang="en-US" sz="1000" b="1" kern="0" dirty="0">
                <a:highlight>
                  <a:srgbClr val="FFFF00"/>
                </a:highlight>
              </a:rPr>
              <a:t>returns uint32_t casted value and ignores the carrier  </a:t>
            </a:r>
            <a:r>
              <a:rPr lang="en-US" sz="1000" b="1" kern="0" dirty="0">
                <a:highlight>
                  <a:srgbClr val="FFFF00"/>
                </a:highlight>
                <a:sym typeface="Wingdings" panose="05000000000000000000" pitchFamily="2" charset="2"/>
              </a:rPr>
              <a:t> Programmer can find carrier by the result and the 3</a:t>
            </a:r>
            <a:r>
              <a:rPr lang="en-US" sz="1000" b="1" kern="0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rd</a:t>
            </a:r>
            <a:r>
              <a:rPr lang="en-US" sz="1000" b="1" kern="0" dirty="0">
                <a:highlight>
                  <a:srgbClr val="FFFF00"/>
                </a:highlight>
                <a:sym typeface="Wingdings" panose="05000000000000000000" pitchFamily="2" charset="2"/>
              </a:rPr>
              <a:t> input</a:t>
            </a:r>
            <a:endParaRPr lang="en-US" sz="1000" b="1" kern="0" dirty="0">
              <a:highlight>
                <a:srgbClr val="FFFF00"/>
              </a:highlight>
            </a:endParaRPr>
          </a:p>
          <a:p>
            <a:pPr lvl="2"/>
            <a:endParaRPr lang="en-US" sz="1000" b="1" kern="0" dirty="0">
              <a:highlight>
                <a:srgbClr val="FFFF00"/>
              </a:highlight>
            </a:endParaRPr>
          </a:p>
          <a:p>
            <a:r>
              <a:rPr lang="en-US" sz="1400" b="1" kern="0" dirty="0"/>
              <a:t>2 Saturation: SSAT16 / USAT16 saturates value to a given bit size (must be </a:t>
            </a:r>
            <a:r>
              <a:rPr lang="en-US" sz="1400" b="1" kern="0" dirty="0">
                <a:highlight>
                  <a:srgbClr val="FFFF00"/>
                </a:highlight>
              </a:rPr>
              <a:t>instant value</a:t>
            </a:r>
            <a:r>
              <a:rPr lang="en-US" sz="1400" b="1" kern="0" dirty="0"/>
              <a:t> in source code)</a:t>
            </a:r>
          </a:p>
          <a:p>
            <a:pPr lvl="1"/>
            <a:r>
              <a:rPr lang="en-US" sz="1050" b="1" kern="0" dirty="0"/>
              <a:t>Signed saturation SSAT16 cannot saturate a negative value to zero, because </a:t>
            </a:r>
            <a:r>
              <a:rPr lang="en-US" sz="1050" b="1" kern="0" dirty="0">
                <a:solidFill>
                  <a:srgbClr val="C00000"/>
                </a:solidFill>
              </a:rPr>
              <a:t>(-1)&gt;&gt;n = -1</a:t>
            </a:r>
            <a:r>
              <a:rPr lang="en-US" sz="1050" b="1" kern="0" dirty="0"/>
              <a:t> in arithmetic right shift!</a:t>
            </a:r>
          </a:p>
          <a:p>
            <a:pPr lvl="1"/>
            <a:endParaRPr lang="en-US" sz="1100" kern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89DFDF-231E-4235-8BFA-CBF0D9423932}"/>
              </a:ext>
            </a:extLst>
          </p:cNvPr>
          <p:cNvGrpSpPr/>
          <p:nvPr/>
        </p:nvGrpSpPr>
        <p:grpSpPr>
          <a:xfrm>
            <a:off x="8399354" y="859353"/>
            <a:ext cx="3406672" cy="787826"/>
            <a:chOff x="8399354" y="859353"/>
            <a:chExt cx="3406672" cy="7878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7E8FDB-6046-4605-A846-07A99C46256A}"/>
                </a:ext>
              </a:extLst>
            </p:cNvPr>
            <p:cNvSpPr txBox="1"/>
            <p:nvPr/>
          </p:nvSpPr>
          <p:spPr>
            <a:xfrm>
              <a:off x="8795215" y="1332540"/>
              <a:ext cx="1710417" cy="3146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Res = __SASX(v1,v2)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6AFEE5-7AFC-4562-ADE6-50C0F4200C30}"/>
                </a:ext>
              </a:extLst>
            </p:cNvPr>
            <p:cNvSpPr txBox="1"/>
            <p:nvPr/>
          </p:nvSpPr>
          <p:spPr>
            <a:xfrm>
              <a:off x="8399354" y="923227"/>
              <a:ext cx="715280" cy="254345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BB4699-5A02-4AFB-8F83-325271ECC6F2}"/>
                </a:ext>
              </a:extLst>
            </p:cNvPr>
            <p:cNvSpPr txBox="1"/>
            <p:nvPr/>
          </p:nvSpPr>
          <p:spPr>
            <a:xfrm>
              <a:off x="9145450" y="859353"/>
              <a:ext cx="715280" cy="382093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ADD: </a:t>
              </a:r>
            </a:p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v1H+v2L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CEF5A8-F9F3-4299-9D5E-DA7A1A1CD2A2}"/>
                </a:ext>
              </a:extLst>
            </p:cNvPr>
            <p:cNvSpPr txBox="1"/>
            <p:nvPr/>
          </p:nvSpPr>
          <p:spPr>
            <a:xfrm>
              <a:off x="9918486" y="860814"/>
              <a:ext cx="697981" cy="379170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SUB: </a:t>
              </a:r>
            </a:p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v1L+v2H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57B91B-5AB0-413D-A4A8-F8E5ECE3D524}"/>
                </a:ext>
              </a:extLst>
            </p:cNvPr>
            <p:cNvSpPr txBox="1"/>
            <p:nvPr/>
          </p:nvSpPr>
          <p:spPr>
            <a:xfrm>
              <a:off x="10688395" y="893080"/>
              <a:ext cx="1117631" cy="314639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H-L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eXchanged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F57F32-924E-4652-B3D6-2E5E192F1845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8756994" y="1177572"/>
              <a:ext cx="867297" cy="263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A18E66-930F-479E-BEEC-2C1E5D986BA2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9503090" y="1241446"/>
              <a:ext cx="241274" cy="179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44069DB-55AD-44EF-A425-4ECF96152FE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9896170" y="1239984"/>
              <a:ext cx="371307" cy="15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040158-E905-4264-94D2-1E0826F1B4E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10098020" y="1207719"/>
              <a:ext cx="1149191" cy="187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A1C72-DEA3-43AF-A63D-8ABFFB5CC372}"/>
              </a:ext>
            </a:extLst>
          </p:cNvPr>
          <p:cNvGrpSpPr/>
          <p:nvPr/>
        </p:nvGrpSpPr>
        <p:grpSpPr>
          <a:xfrm>
            <a:off x="8403978" y="1667345"/>
            <a:ext cx="3397436" cy="825633"/>
            <a:chOff x="8403978" y="1667345"/>
            <a:chExt cx="3397436" cy="8256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3240C6-FDDF-4A9C-984A-B0C56E882815}"/>
                </a:ext>
              </a:extLst>
            </p:cNvPr>
            <p:cNvSpPr txBox="1"/>
            <p:nvPr/>
          </p:nvSpPr>
          <p:spPr>
            <a:xfrm>
              <a:off x="8795215" y="1667345"/>
              <a:ext cx="1710417" cy="3146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Res = __USAX(v1,v2)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A6B2C2-1DF6-4924-8A18-1E67D194883A}"/>
                </a:ext>
              </a:extLst>
            </p:cNvPr>
            <p:cNvSpPr txBox="1"/>
            <p:nvPr/>
          </p:nvSpPr>
          <p:spPr>
            <a:xfrm>
              <a:off x="8403978" y="2174759"/>
              <a:ext cx="715280" cy="254345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Unsigned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FF189-566F-43F2-966B-719690203D9B}"/>
                </a:ext>
              </a:extLst>
            </p:cNvPr>
            <p:cNvSpPr txBox="1"/>
            <p:nvPr/>
          </p:nvSpPr>
          <p:spPr>
            <a:xfrm>
              <a:off x="9150074" y="2110885"/>
              <a:ext cx="715280" cy="382093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SUB: </a:t>
              </a:r>
            </a:p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v1H-v2L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EB8F2F-B15B-4702-AF39-E5A345ECDFCB}"/>
                </a:ext>
              </a:extLst>
            </p:cNvPr>
            <p:cNvSpPr txBox="1"/>
            <p:nvPr/>
          </p:nvSpPr>
          <p:spPr>
            <a:xfrm>
              <a:off x="9913874" y="2112346"/>
              <a:ext cx="697981" cy="379170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ADD: </a:t>
              </a:r>
            </a:p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v1L+v2H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596C4A-1C79-4D2B-A819-AF95FCE3457A}"/>
                </a:ext>
              </a:extLst>
            </p:cNvPr>
            <p:cNvSpPr txBox="1"/>
            <p:nvPr/>
          </p:nvSpPr>
          <p:spPr>
            <a:xfrm>
              <a:off x="10683783" y="2144612"/>
              <a:ext cx="1117631" cy="314639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H-L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eXchanged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73CE66-9155-474B-A3B2-58B6AD626E2F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8761618" y="1865745"/>
              <a:ext cx="862673" cy="309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3EAD68-3F18-47B9-8EA2-3FE3D4AB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3090" y="1865745"/>
              <a:ext cx="263591" cy="24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DF2835A-A675-4BCD-9D84-9184BA842D8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9913874" y="1865745"/>
              <a:ext cx="348991" cy="246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6A7ABC-C7D4-4C00-B853-64CE47F0FB0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10098020" y="1907001"/>
              <a:ext cx="1144579" cy="237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6677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intrinsic Summary – 13 Signed-Multiply for 2x16bit/ 4X8Bit data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454325" cy="529067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b="1" kern="0" dirty="0"/>
              <a:t>4 full-resolution 2x16bit Multiply and ADD/SUB int64_t products, then accumulate to the 3</a:t>
            </a:r>
            <a:r>
              <a:rPr lang="en-US" sz="1400" b="1" kern="0" baseline="30000" dirty="0"/>
              <a:t>rd</a:t>
            </a:r>
            <a:r>
              <a:rPr lang="en-US" sz="1400" b="1" kern="0" dirty="0"/>
              <a:t> int64_t value</a:t>
            </a:r>
          </a:p>
          <a:p>
            <a:pPr lvl="1"/>
            <a:r>
              <a:rPr lang="en-US" sz="1200" b="1" kern="0" dirty="0"/>
              <a:t>Signed data SMLALD / SMLSLD, SMLALDX / SMLSLDX,  w/o input word </a:t>
            </a:r>
            <a:r>
              <a:rPr lang="en-US" sz="1200" b="1" kern="0" dirty="0" err="1"/>
              <a:t>eXchange</a:t>
            </a:r>
            <a:endParaRPr lang="en-US" sz="1200" b="1" kern="0" dirty="0"/>
          </a:p>
          <a:p>
            <a:pPr lvl="1"/>
            <a:r>
              <a:rPr lang="en-US" sz="1200" b="1" kern="0" dirty="0"/>
              <a:t>if accumulation overflows, it returns </a:t>
            </a:r>
            <a:r>
              <a:rPr lang="en-US" sz="1200" b="1" dirty="0">
                <a:highlight>
                  <a:srgbClr val="FFFF00"/>
                </a:highlight>
              </a:rPr>
              <a:t>2</a:t>
            </a:r>
            <a:r>
              <a:rPr lang="en-US" sz="1200" b="1" baseline="30000" dirty="0">
                <a:highlight>
                  <a:srgbClr val="FFFF00"/>
                </a:highlight>
              </a:rPr>
              <a:t>64 </a:t>
            </a:r>
            <a:r>
              <a:rPr lang="en-US" sz="1200" b="1" kern="0" dirty="0">
                <a:highlight>
                  <a:srgbClr val="FFFF00"/>
                </a:highlight>
              </a:rPr>
              <a:t>modulo:</a:t>
            </a:r>
            <a:r>
              <a:rPr lang="en-US" sz="1200" b="1" kern="0" dirty="0"/>
              <a:t>   </a:t>
            </a:r>
            <a:r>
              <a:rPr lang="en-US" sz="1200" b="1" kern="0" dirty="0">
                <a:sym typeface="Wingdings" panose="05000000000000000000" pitchFamily="2" charset="2"/>
              </a:rPr>
              <a:t> </a:t>
            </a:r>
            <a:r>
              <a:rPr lang="en-US" sz="12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Need programmer to prevent overflow by limiting v3</a:t>
            </a:r>
            <a:endParaRPr lang="en-US" sz="1200" b="1" kern="0" dirty="0">
              <a:solidFill>
                <a:srgbClr val="FF0000"/>
              </a:solidFill>
            </a:endParaRPr>
          </a:p>
          <a:p>
            <a:pPr lvl="2"/>
            <a:r>
              <a:rPr lang="en-US" sz="1000" b="1" kern="0" dirty="0"/>
              <a:t>Uint64_t __SMLALD(uint32_t v1, uint32_t v2, uint64_t v3):     p1= (int16_t)v1H * (int16_t)v2H; p1= (int16_t)v1L * (int16_t)v2L;</a:t>
            </a:r>
          </a:p>
          <a:p>
            <a:pPr marL="341312" lvl="2" indent="0">
              <a:buNone/>
            </a:pPr>
            <a:r>
              <a:rPr lang="en-US" sz="1000" b="1" kern="0" dirty="0"/>
              <a:t>                                                                                                             res64 = ( p1 + p2 + (int64_t)v3 ) % </a:t>
            </a:r>
            <a:r>
              <a:rPr lang="en-US" sz="1000" b="1" dirty="0">
                <a:highlight>
                  <a:srgbClr val="FFFF00"/>
                </a:highlight>
              </a:rPr>
              <a:t>2</a:t>
            </a:r>
            <a:r>
              <a:rPr lang="en-US" sz="1000" b="1" baseline="30000" dirty="0">
                <a:highlight>
                  <a:srgbClr val="FFFF00"/>
                </a:highlight>
              </a:rPr>
              <a:t>64</a:t>
            </a:r>
          </a:p>
          <a:p>
            <a:pPr marL="341312" lvl="2" indent="0">
              <a:buNone/>
            </a:pPr>
            <a:endParaRPr lang="en-US" sz="1000" b="1" kern="0" dirty="0"/>
          </a:p>
          <a:p>
            <a:r>
              <a:rPr lang="en-US" sz="1400" b="1" kern="0" dirty="0"/>
              <a:t>4 2x16bit Multiply and ADD/SUB int32_t products, then accumulate to 3</a:t>
            </a:r>
            <a:r>
              <a:rPr lang="en-US" sz="1400" b="1" kern="0" baseline="30000" dirty="0"/>
              <a:t>rd</a:t>
            </a:r>
            <a:r>
              <a:rPr lang="en-US" sz="1400" b="1" kern="0" dirty="0"/>
              <a:t> int32_t input, with APSR.</a:t>
            </a:r>
            <a:r>
              <a:rPr lang="en-US" sz="1400" b="1" kern="0" dirty="0">
                <a:solidFill>
                  <a:srgbClr val="00B050"/>
                </a:solidFill>
              </a:rPr>
              <a:t>Q</a:t>
            </a:r>
            <a:r>
              <a:rPr lang="en-US" sz="1400" b="1" kern="0" dirty="0"/>
              <a:t> set to 1, if overflows</a:t>
            </a:r>
          </a:p>
          <a:p>
            <a:pPr lvl="1"/>
            <a:r>
              <a:rPr lang="en-US" sz="1200" b="1" kern="0" dirty="0"/>
              <a:t>SMLAD </a:t>
            </a:r>
            <a:r>
              <a:rPr lang="en-US" sz="1200" b="1" kern="0" dirty="0">
                <a:solidFill>
                  <a:schemeClr val="tx1"/>
                </a:solidFill>
              </a:rPr>
              <a:t>/ SMLSD, SMLADX</a:t>
            </a:r>
            <a:r>
              <a:rPr lang="en-US" sz="1200" b="1" kern="0" dirty="0"/>
              <a:t> / </a:t>
            </a:r>
            <a:r>
              <a:rPr lang="en-US" sz="1200" b="1" kern="0" dirty="0">
                <a:solidFill>
                  <a:schemeClr val="tx1"/>
                </a:solidFill>
              </a:rPr>
              <a:t>SMLSDX, w/o input word exchange</a:t>
            </a:r>
          </a:p>
          <a:p>
            <a:pPr lvl="1"/>
            <a:r>
              <a:rPr lang="en-US" sz="1200" b="1" kern="0" dirty="0">
                <a:highlight>
                  <a:srgbClr val="FFFF00"/>
                </a:highlight>
              </a:rPr>
              <a:t>if accumulation overflows, it returns (uint32_t) casted value</a:t>
            </a:r>
            <a:r>
              <a:rPr lang="en-US" sz="1200" b="1" kern="0" dirty="0"/>
              <a:t>  </a:t>
            </a:r>
            <a:r>
              <a:rPr lang="en-US" sz="1200" b="1" kern="0" dirty="0">
                <a:sym typeface="Wingdings" panose="05000000000000000000" pitchFamily="2" charset="2"/>
              </a:rPr>
              <a:t> </a:t>
            </a:r>
            <a:r>
              <a:rPr lang="en-US" sz="12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Need programmer to prevent overflow</a:t>
            </a:r>
            <a:endParaRPr lang="en-US" sz="1200" b="1" kern="0" dirty="0">
              <a:solidFill>
                <a:srgbClr val="FF0000"/>
              </a:solidFill>
            </a:endParaRPr>
          </a:p>
          <a:p>
            <a:pPr lvl="2"/>
            <a:endParaRPr lang="en-US" sz="1000" b="1" kern="0" dirty="0"/>
          </a:p>
          <a:p>
            <a:r>
              <a:rPr lang="en-US" sz="1400" b="1" kern="0" dirty="0"/>
              <a:t>4 2x16bit Multiply and ADD/SUB int32_t products, returns the product sum/difference </a:t>
            </a:r>
          </a:p>
          <a:p>
            <a:pPr lvl="1"/>
            <a:r>
              <a:rPr lang="en-US" sz="1200" b="1" kern="0" dirty="0"/>
              <a:t>SMUAD </a:t>
            </a:r>
            <a:r>
              <a:rPr lang="en-US" sz="1200" b="1" kern="0" dirty="0">
                <a:solidFill>
                  <a:schemeClr val="tx1"/>
                </a:solidFill>
              </a:rPr>
              <a:t>/ SMUSD and SMUADX</a:t>
            </a:r>
            <a:r>
              <a:rPr lang="en-US" sz="1200" b="1" kern="0" dirty="0"/>
              <a:t> / </a:t>
            </a:r>
            <a:r>
              <a:rPr lang="en-US" sz="1200" b="1" kern="0" dirty="0">
                <a:solidFill>
                  <a:schemeClr val="tx1"/>
                </a:solidFill>
              </a:rPr>
              <a:t>SMUSDX, w/o input word exchange</a:t>
            </a:r>
          </a:p>
          <a:p>
            <a:pPr lvl="1"/>
            <a:r>
              <a:rPr lang="en-US" sz="1200" b="1" kern="0" dirty="0">
                <a:solidFill>
                  <a:srgbClr val="00B050"/>
                </a:solidFill>
              </a:rPr>
              <a:t>No overflow</a:t>
            </a:r>
            <a:r>
              <a:rPr lang="en-US" sz="1200" b="1" kern="0" dirty="0"/>
              <a:t> in </a:t>
            </a:r>
            <a:r>
              <a:rPr lang="en-US" sz="1200" b="1" kern="0" dirty="0">
                <a:solidFill>
                  <a:schemeClr val="tx1"/>
                </a:solidFill>
              </a:rPr>
              <a:t>SMUSDX and SMUSD,</a:t>
            </a:r>
            <a:r>
              <a:rPr lang="en-US" sz="1200" b="1" kern="0" dirty="0"/>
              <a:t> while SMUAD and </a:t>
            </a:r>
            <a:r>
              <a:rPr lang="en-US" sz="1200" b="1" kern="0" dirty="0">
                <a:solidFill>
                  <a:schemeClr val="tx1"/>
                </a:solidFill>
              </a:rPr>
              <a:t>SMUADX overflows only when the two inputs are all </a:t>
            </a:r>
            <a:r>
              <a:rPr lang="en-US" sz="1200" b="1" kern="0" dirty="0">
                <a:solidFill>
                  <a:srgbClr val="C00000"/>
                </a:solidFill>
              </a:rPr>
              <a:t>0x80008000 </a:t>
            </a:r>
            <a:r>
              <a:rPr lang="en-US" sz="1200" b="1" kern="0" dirty="0"/>
              <a:t>with APSR.</a:t>
            </a:r>
            <a:r>
              <a:rPr lang="en-US" sz="1200" b="1" kern="0" dirty="0">
                <a:solidFill>
                  <a:srgbClr val="00B050"/>
                </a:solidFill>
              </a:rPr>
              <a:t>Q</a:t>
            </a:r>
            <a:r>
              <a:rPr lang="en-US" sz="1200" b="1" kern="0" dirty="0"/>
              <a:t> set to 1</a:t>
            </a:r>
            <a:endParaRPr lang="en-US" sz="1200" b="1" kern="0" dirty="0">
              <a:solidFill>
                <a:srgbClr val="C00000"/>
              </a:solidFill>
            </a:endParaRPr>
          </a:p>
          <a:p>
            <a:pPr lvl="1"/>
            <a:endParaRPr lang="fr-FR" sz="1000" b="1" dirty="0">
              <a:highlight>
                <a:srgbClr val="FFFF00"/>
              </a:highlight>
            </a:endParaRPr>
          </a:p>
          <a:p>
            <a:r>
              <a:rPr lang="en-US" sz="1400" b="1" kern="0" dirty="0"/>
              <a:t>1 intrinsic for accumulation of the 3</a:t>
            </a:r>
            <a:r>
              <a:rPr lang="en-US" sz="1400" b="1" kern="0" baseline="30000" dirty="0"/>
              <a:t>rd</a:t>
            </a:r>
            <a:r>
              <a:rPr lang="en-US" sz="1400" b="1" kern="0" dirty="0"/>
              <a:t> input and the high-32bit of 32bit signed-multiply product of the first two inputs</a:t>
            </a:r>
          </a:p>
          <a:p>
            <a:pPr lvl="1"/>
            <a:r>
              <a:rPr lang="en-US" sz="1200" b="1" kern="0" dirty="0"/>
              <a:t>Uint32_t SMMLA(uint32_t v1, uint32_t v2, uint32_t v3)  = ((int32_t)v1 * (int32_t)v2)&gt;&gt;32 + (int32_t)v3</a:t>
            </a:r>
          </a:p>
          <a:p>
            <a:pPr lvl="1"/>
            <a:r>
              <a:rPr lang="en-US" sz="1200" b="1" kern="0" dirty="0">
                <a:highlight>
                  <a:srgbClr val="FFFF00"/>
                </a:highlight>
              </a:rPr>
              <a:t>If accumulation overflow, it just returns (uint32_t) casted value</a:t>
            </a:r>
            <a:r>
              <a:rPr lang="en-US" sz="1200" b="1" kern="0" dirty="0"/>
              <a:t>  </a:t>
            </a:r>
            <a:r>
              <a:rPr lang="en-US" sz="1200" b="1" kern="0" dirty="0">
                <a:sym typeface="Wingdings" panose="05000000000000000000" pitchFamily="2" charset="2"/>
              </a:rPr>
              <a:t> </a:t>
            </a:r>
            <a:r>
              <a:rPr lang="en-US" sz="12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Need programmer to prevent overflow by limiting v3 value</a:t>
            </a:r>
            <a:endParaRPr lang="en-US" sz="1100" kern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89DFDF-231E-4235-8BFA-CBF0D9423932}"/>
              </a:ext>
            </a:extLst>
          </p:cNvPr>
          <p:cNvGrpSpPr/>
          <p:nvPr/>
        </p:nvGrpSpPr>
        <p:grpSpPr>
          <a:xfrm>
            <a:off x="8554116" y="1376309"/>
            <a:ext cx="3406672" cy="787826"/>
            <a:chOff x="8399354" y="859353"/>
            <a:chExt cx="3406672" cy="7878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7E8FDB-6046-4605-A846-07A99C46256A}"/>
                </a:ext>
              </a:extLst>
            </p:cNvPr>
            <p:cNvSpPr txBox="1"/>
            <p:nvPr/>
          </p:nvSpPr>
          <p:spPr>
            <a:xfrm>
              <a:off x="8795215" y="1332540"/>
              <a:ext cx="1710417" cy="3146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Res = __SMLALDX(v1,v2,v3)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6AFEE5-7AFC-4562-ADE6-50C0F4200C30}"/>
                </a:ext>
              </a:extLst>
            </p:cNvPr>
            <p:cNvSpPr txBox="1"/>
            <p:nvPr/>
          </p:nvSpPr>
          <p:spPr>
            <a:xfrm>
              <a:off x="8399354" y="923227"/>
              <a:ext cx="715280" cy="254345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Signed 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BB4699-5A02-4AFB-8F83-325271ECC6F2}"/>
                </a:ext>
              </a:extLst>
            </p:cNvPr>
            <p:cNvSpPr txBox="1"/>
            <p:nvPr/>
          </p:nvSpPr>
          <p:spPr>
            <a:xfrm>
              <a:off x="9145450" y="859353"/>
              <a:ext cx="715280" cy="382093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ADD prod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CEF5A8-F9F3-4299-9D5E-DA7A1A1CD2A2}"/>
                </a:ext>
              </a:extLst>
            </p:cNvPr>
            <p:cNvSpPr txBox="1"/>
            <p:nvPr/>
          </p:nvSpPr>
          <p:spPr>
            <a:xfrm>
              <a:off x="9918486" y="860814"/>
              <a:ext cx="697981" cy="379170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Long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porD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57B91B-5AB0-413D-A4A8-F8E5ECE3D524}"/>
                </a:ext>
              </a:extLst>
            </p:cNvPr>
            <p:cNvSpPr txBox="1"/>
            <p:nvPr/>
          </p:nvSpPr>
          <p:spPr>
            <a:xfrm>
              <a:off x="10688395" y="893080"/>
              <a:ext cx="1117631" cy="314639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H-L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eXchanged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F57F32-924E-4652-B3D6-2E5E192F1845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8756994" y="1177572"/>
              <a:ext cx="867297" cy="263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A18E66-930F-479E-BEEC-2C1E5D986BA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9503090" y="1241446"/>
              <a:ext cx="516410" cy="15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44069DB-55AD-44EF-A425-4ECF96152FE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0215800" y="1239984"/>
              <a:ext cx="51677" cy="15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040158-E905-4264-94D2-1E0826F1B4E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10452239" y="1207719"/>
              <a:ext cx="794972" cy="179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A1C72-DEA3-43AF-A63D-8ABFFB5CC372}"/>
              </a:ext>
            </a:extLst>
          </p:cNvPr>
          <p:cNvGrpSpPr/>
          <p:nvPr/>
        </p:nvGrpSpPr>
        <p:grpSpPr>
          <a:xfrm>
            <a:off x="8846963" y="3155441"/>
            <a:ext cx="2997199" cy="846014"/>
            <a:chOff x="8804215" y="1646964"/>
            <a:chExt cx="2997199" cy="8460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3240C6-FDDF-4A9C-984A-B0C56E882815}"/>
                </a:ext>
              </a:extLst>
            </p:cNvPr>
            <p:cNvSpPr txBox="1"/>
            <p:nvPr/>
          </p:nvSpPr>
          <p:spPr>
            <a:xfrm>
              <a:off x="8888794" y="1646964"/>
              <a:ext cx="1710417" cy="3146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Res = __SMLSDX(v1,v2,v3)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A6B2C2-1DF6-4924-8A18-1E67D194883A}"/>
                </a:ext>
              </a:extLst>
            </p:cNvPr>
            <p:cNvSpPr txBox="1"/>
            <p:nvPr/>
          </p:nvSpPr>
          <p:spPr>
            <a:xfrm>
              <a:off x="8804215" y="2188290"/>
              <a:ext cx="715280" cy="254345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Signed 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FF189-566F-43F2-966B-719690203D9B}"/>
                </a:ext>
              </a:extLst>
            </p:cNvPr>
            <p:cNvSpPr txBox="1"/>
            <p:nvPr/>
          </p:nvSpPr>
          <p:spPr>
            <a:xfrm>
              <a:off x="9695017" y="2110885"/>
              <a:ext cx="715280" cy="382093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SUB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proDd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596C4A-1C79-4D2B-A819-AF95FCE3457A}"/>
                </a:ext>
              </a:extLst>
            </p:cNvPr>
            <p:cNvSpPr txBox="1"/>
            <p:nvPr/>
          </p:nvSpPr>
          <p:spPr>
            <a:xfrm>
              <a:off x="10683783" y="2144612"/>
              <a:ext cx="1117631" cy="314639"/>
            </a:xfrm>
            <a:prstGeom prst="rect">
              <a:avLst/>
            </a:prstGeom>
            <a:noFill/>
          </p:spPr>
          <p:txBody>
            <a:bodyPr wrap="none" lIns="91440" tIns="45720" rIns="91440" rtlCol="0" anchor="ctr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H-L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eXchanged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73CE66-9155-474B-A3B2-58B6AD626E2F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9161855" y="1921883"/>
              <a:ext cx="631126" cy="26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3EAD68-3F18-47B9-8EA2-3FE3D4AB33A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0052657" y="1873651"/>
              <a:ext cx="166971" cy="237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6A7ABC-C7D4-4C00-B853-64CE47F0FB0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10410297" y="1873651"/>
              <a:ext cx="832302" cy="27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8242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A511B-DA4F-46AF-B845-30C801F0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M7 FPU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2941-DFFB-4033-B844-CE4734408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6803468" cy="490184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Compiling options</a:t>
            </a:r>
          </a:p>
          <a:p>
            <a:pPr lvl="1"/>
            <a:r>
              <a:rPr lang="en-US" sz="1600" dirty="0"/>
              <a:t>Options for FPU hardware:     -</a:t>
            </a:r>
            <a:r>
              <a:rPr lang="en-US" sz="1600" dirty="0" err="1"/>
              <a:t>mfloat-abi</a:t>
            </a:r>
            <a:r>
              <a:rPr lang="en-US" sz="1600" dirty="0"/>
              <a:t>=hard   -</a:t>
            </a:r>
            <a:r>
              <a:rPr lang="en-US" sz="1600" dirty="0" err="1"/>
              <a:t>mfpu</a:t>
            </a:r>
            <a:r>
              <a:rPr lang="en-US" sz="1600" dirty="0"/>
              <a:t>=fpv5-sp-d16</a:t>
            </a:r>
          </a:p>
          <a:p>
            <a:pPr lvl="1"/>
            <a:r>
              <a:rPr lang="en-US" sz="1600" dirty="0" err="1"/>
              <a:t>Armclang</a:t>
            </a:r>
            <a:r>
              <a:rPr lang="en-US" sz="1600" dirty="0"/>
              <a:t> compiler needs also linker option:  --</a:t>
            </a:r>
            <a:r>
              <a:rPr lang="en-US" sz="1600" dirty="0" err="1"/>
              <a:t>fpu</a:t>
            </a:r>
            <a:r>
              <a:rPr lang="en-US" sz="1600" dirty="0"/>
              <a:t>=FPv5-SP</a:t>
            </a:r>
          </a:p>
          <a:p>
            <a:pPr lvl="1"/>
            <a:endParaRPr lang="en-US" sz="1600" dirty="0"/>
          </a:p>
          <a:p>
            <a:r>
              <a:rPr lang="en-US" sz="1800" dirty="0"/>
              <a:t>Need to enable FPU</a:t>
            </a:r>
          </a:p>
          <a:p>
            <a:pPr marL="169863" lvl="1" indent="0">
              <a:buNone/>
            </a:pPr>
            <a:r>
              <a:rPr lang="en-US" sz="1600" dirty="0"/>
              <a:t>/* Enable FPU */</a:t>
            </a:r>
          </a:p>
          <a:p>
            <a:pPr marL="169863" lvl="1" indent="0">
              <a:buNone/>
            </a:pPr>
            <a:r>
              <a:rPr lang="en-US" sz="1200" dirty="0"/>
              <a:t>__STATIC_INLINE void </a:t>
            </a:r>
            <a:r>
              <a:rPr lang="en-US" sz="1200" dirty="0" err="1"/>
              <a:t>rfeDsp_enableFPU</a:t>
            </a:r>
            <a:r>
              <a:rPr lang="en-US" sz="1200" dirty="0"/>
              <a:t> ( void ) {    /* Enable FPU */   </a:t>
            </a:r>
          </a:p>
          <a:p>
            <a:pPr marL="169863" lvl="1" indent="0">
              <a:buNone/>
            </a:pPr>
            <a:r>
              <a:rPr lang="en-US" sz="1200" dirty="0"/>
              <a:t>   *( ( volatile uint32_t* )0xE000ED88 ) |= 0xful &lt;&lt; 20ul ;</a:t>
            </a:r>
          </a:p>
          <a:p>
            <a:pPr marL="169863" lvl="1" indent="0">
              <a:buNone/>
            </a:pPr>
            <a:r>
              <a:rPr lang="en-US" sz="1200" dirty="0"/>
              <a:t>    __DSB();      // _</a:t>
            </a:r>
            <a:r>
              <a:rPr lang="en-US" sz="1200" dirty="0" err="1"/>
              <a:t>dsb</a:t>
            </a:r>
            <a:r>
              <a:rPr lang="en-US" sz="1200" dirty="0"/>
              <a:t>();</a:t>
            </a:r>
          </a:p>
          <a:p>
            <a:pPr marL="169863" lvl="1" indent="0">
              <a:buNone/>
            </a:pPr>
            <a:r>
              <a:rPr lang="en-US" sz="1200" dirty="0"/>
              <a:t>    __ISB();      // _</a:t>
            </a:r>
            <a:r>
              <a:rPr lang="en-US" sz="1200" dirty="0" err="1"/>
              <a:t>isb</a:t>
            </a:r>
            <a:r>
              <a:rPr lang="en-US" sz="1200" dirty="0"/>
              <a:t>();</a:t>
            </a:r>
          </a:p>
          <a:p>
            <a:pPr marL="169863" lvl="1" indent="0">
              <a:buNone/>
            </a:pPr>
            <a:r>
              <a:rPr lang="en-US" sz="1200" dirty="0"/>
              <a:t>}</a:t>
            </a:r>
          </a:p>
          <a:p>
            <a:pPr marL="169863" lvl="1" indent="0">
              <a:buNone/>
            </a:pPr>
            <a:endParaRPr lang="en-US" sz="1200" dirty="0"/>
          </a:p>
          <a:p>
            <a:pPr lvl="0"/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No FPU intrinsic defined in ARM CMSIS Open-Source community</a:t>
            </a:r>
          </a:p>
          <a:p>
            <a:pPr lvl="1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May need to define our own for optimization, currently just compiling on normal C code</a:t>
            </a:r>
          </a:p>
          <a:p>
            <a:pPr marL="169863" lvl="1" indent="0">
              <a:buNone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</a:p>
          <a:p>
            <a:pPr lvl="0"/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Recommend to use type casting to do integer-float conversion</a:t>
            </a:r>
          </a:p>
          <a:p>
            <a:pPr lvl="0"/>
            <a:endParaRPr lang="en-US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/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Recommend to put ‘F’ after each float constant in source, to confirm single-precision floating point value</a:t>
            </a:r>
          </a:p>
          <a:p>
            <a:pPr lvl="1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Such as   float v1 = 0.01F;</a:t>
            </a:r>
          </a:p>
          <a:p>
            <a:pPr marL="169863" lvl="1" indent="0">
              <a:buNone/>
            </a:pP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9BFB6-9904-48B2-8E88-54AD1F7A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074" y="1285110"/>
            <a:ext cx="4374981" cy="44068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2C7826-B152-4249-8345-877D349FA773}"/>
              </a:ext>
            </a:extLst>
          </p:cNvPr>
          <p:cNvSpPr/>
          <p:nvPr/>
        </p:nvSpPr>
        <p:spPr>
          <a:xfrm>
            <a:off x="8484782" y="1891165"/>
            <a:ext cx="869313" cy="4692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912735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CompanyInternal_Proprietary_template_2020" id="{83F95A63-0EF9-044B-91D2-0B13BBB3E750}" vid="{1D103582-FDB7-F84B-AA94-D838AC8D3A09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CompanyInternal_Proprietary_template_2020" id="{83F95A63-0EF9-044B-91D2-0B13BBB3E750}" vid="{21BE6AA3-59C5-D94B-A89B-17D4425774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358D8C071CC4DA79913DA1D7C81DD" ma:contentTypeVersion="13" ma:contentTypeDescription="Create a new document." ma:contentTypeScope="" ma:versionID="b181ca922b1cbc3697351e003c7433e1">
  <xsd:schema xmlns:xsd="http://www.w3.org/2001/XMLSchema" xmlns:xs="http://www.w3.org/2001/XMLSchema" xmlns:p="http://schemas.microsoft.com/office/2006/metadata/properties" xmlns:ns3="8c146597-247a-4c85-ba75-dbcef8953182" xmlns:ns4="49dae380-a75c-407a-ae40-0e08e3def875" targetNamespace="http://schemas.microsoft.com/office/2006/metadata/properties" ma:root="true" ma:fieldsID="ef28efccacdd6ef13d8736eadc014fb7" ns3:_="" ns4:_="">
    <xsd:import namespace="8c146597-247a-4c85-ba75-dbcef8953182"/>
    <xsd:import namespace="49dae380-a75c-407a-ae40-0e08e3def87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46597-247a-4c85-ba75-dbcef895318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ae380-a75c-407a-ae40-0e08e3def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3E2237-D1BF-4112-810C-DE45F8E76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46597-247a-4c85-ba75-dbcef8953182"/>
    <ds:schemaRef ds:uri="49dae380-a75c-407a-ae40-0e08e3def8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AB4EC7-6358-4AA4-971E-7EE942172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902B95-A298-4BD5-911E-3A21FBC7765D}">
  <ds:schemaRefs>
    <ds:schemaRef ds:uri="http://purl.org/dc/terms/"/>
    <ds:schemaRef ds:uri="8c146597-247a-4c85-ba75-dbcef8953182"/>
    <ds:schemaRef ds:uri="http://schemas.openxmlformats.org/package/2006/metadata/core-properties"/>
    <ds:schemaRef ds:uri="http://schemas.microsoft.com/office/infopath/2007/PartnerControls"/>
    <ds:schemaRef ds:uri="49dae380-a75c-407a-ae40-0e08e3def875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NXP_CompanyInternal_Proprietary_template_2020</Template>
  <TotalTime>0</TotalTime>
  <Pages>0</Pages>
  <Words>9683</Words>
  <Characters>0</Characters>
  <Application>Microsoft Office PowerPoint</Application>
  <DocSecurity>0</DocSecurity>
  <PresentationFormat>Widescreen</PresentationFormat>
  <Lines>0</Lines>
  <Paragraphs>560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Bell MT</vt:lpstr>
      <vt:lpstr>Wingdings</vt:lpstr>
      <vt:lpstr>Master Content Slide</vt:lpstr>
      <vt:lpstr>Logo Slide</vt:lpstr>
      <vt:lpstr>ARM M7 SIMD &amp; FPU programing Introduction</vt:lpstr>
      <vt:lpstr>STRX RFE Cortex-M7 SIMD &amp; FPU programming</vt:lpstr>
      <vt:lpstr>Math function Requirements from STRX Calibration and Chip test</vt:lpstr>
      <vt:lpstr>FFT spectrum phase/ complex number angle accuracy analysis</vt:lpstr>
      <vt:lpstr>Enable M7 SIMD programming using ARM Open source CMSIS-CORE headers</vt:lpstr>
      <vt:lpstr>SIMD Instruction and flag register OVERVIEW</vt:lpstr>
      <vt:lpstr>SIMD intrinsic Summary – 45 instructions for ADD/SUB 2x16bit/ 4X8Bit data </vt:lpstr>
      <vt:lpstr>SIMD intrinsic Summary – 13 Signed-Multiply for 2x16bit/ 4X8Bit data </vt:lpstr>
      <vt:lpstr>Enable M7 FPU programming</vt:lpstr>
      <vt:lpstr>FPU Instruction and flag register OVERVIEW</vt:lpstr>
      <vt:lpstr>Intrinsic Example of using FPU Instruction</vt:lpstr>
      <vt:lpstr>Current results</vt:lpstr>
      <vt:lpstr>M7-DSP 63 SIMD Intrinsic Instructions in CMSIS-Core </vt:lpstr>
      <vt:lpstr>Pack data from 2 inputs and saturate data (5) Instructions: Function Tested</vt:lpstr>
      <vt:lpstr>Signed Multiply and sum/diff products (5) instructions – Function Tested OK</vt:lpstr>
      <vt:lpstr>Signed Multiply &amp; Accumulation (8) instructions – Function Tested OK</vt:lpstr>
      <vt:lpstr>Extract Bytes to extend/Accumulate (7) instructions – Function Tested OK</vt:lpstr>
      <vt:lpstr>Saturated Signed ADD and Subtraction (8) instructions – Function Tested OK</vt:lpstr>
      <vt:lpstr>Saturated UnSigned ADD and Subtraction (6) instructions – Function Tested OK</vt:lpstr>
      <vt:lpstr>Halved Signed ADD and Subtraction (6) instructions – Function Tested OK</vt:lpstr>
      <vt:lpstr>Halved UnSigned ADD and Subtraction (6) instructions – Function Tested OK</vt:lpstr>
      <vt:lpstr>Full-resolution Signed ADD and Sub (6) instructions – Function Tested OK</vt:lpstr>
      <vt:lpstr>Full-resolution UnSigned ADD and Sub (6) instructions – Function Tested OK</vt:lpstr>
      <vt:lpstr>To be tested Instructions</vt:lpstr>
      <vt:lpstr>CPU instructions and SIMD Multiplications</vt:lpstr>
      <vt:lpstr>PowerPoint Presentation</vt:lpstr>
    </vt:vector>
  </TitlesOfParts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M3SA usage instructions</dc:title>
  <dc:subject>050520 update</dc:subject>
  <dc:creator>Kai Gossner</dc:creator>
  <dc:description>333696-CS_2020 PowerPoint Template</dc:description>
  <cp:lastModifiedBy>Hong Li</cp:lastModifiedBy>
  <cp:revision>131</cp:revision>
  <dcterms:created xsi:type="dcterms:W3CDTF">2020-12-31T11:50:06Z</dcterms:created>
  <dcterms:modified xsi:type="dcterms:W3CDTF">2021-05-17T14:12:34Z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0x010100D4D358D8C071CC4DA79913DA1D7C81DD</vt:lpwstr>
  </property>
</Properties>
</file>