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  <p:sldMasterId id="2147483657" r:id="rId2"/>
  </p:sldMasterIdLst>
  <p:notesMasterIdLst>
    <p:notesMasterId r:id="rId36"/>
  </p:notesMasterIdLst>
  <p:handoutMasterIdLst>
    <p:handoutMasterId r:id="rId37"/>
  </p:handoutMasterIdLst>
  <p:sldIdLst>
    <p:sldId id="413" r:id="rId3"/>
    <p:sldId id="634" r:id="rId4"/>
    <p:sldId id="644" r:id="rId5"/>
    <p:sldId id="666" r:id="rId6"/>
    <p:sldId id="689" r:id="rId7"/>
    <p:sldId id="657" r:id="rId8"/>
    <p:sldId id="650" r:id="rId9"/>
    <p:sldId id="663" r:id="rId10"/>
    <p:sldId id="668" r:id="rId11"/>
    <p:sldId id="670" r:id="rId12"/>
    <p:sldId id="645" r:id="rId13"/>
    <p:sldId id="671" r:id="rId14"/>
    <p:sldId id="646" r:id="rId15"/>
    <p:sldId id="669" r:id="rId16"/>
    <p:sldId id="672" r:id="rId17"/>
    <p:sldId id="659" r:id="rId18"/>
    <p:sldId id="688" r:id="rId19"/>
    <p:sldId id="679" r:id="rId20"/>
    <p:sldId id="681" r:id="rId21"/>
    <p:sldId id="680" r:id="rId22"/>
    <p:sldId id="665" r:id="rId23"/>
    <p:sldId id="647" r:id="rId24"/>
    <p:sldId id="686" r:id="rId25"/>
    <p:sldId id="682" r:id="rId26"/>
    <p:sldId id="660" r:id="rId27"/>
    <p:sldId id="684" r:id="rId28"/>
    <p:sldId id="678" r:id="rId29"/>
    <p:sldId id="661" r:id="rId30"/>
    <p:sldId id="662" r:id="rId31"/>
    <p:sldId id="649" r:id="rId32"/>
    <p:sldId id="667" r:id="rId33"/>
    <p:sldId id="656" r:id="rId34"/>
    <p:sldId id="305" r:id="rId35"/>
  </p:sldIdLst>
  <p:sldSz cx="12192000" cy="6858000"/>
  <p:notesSz cx="6797675" cy="9872663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Klara Konikova" initials="KK" lastIdx="1" clrIdx="1">
    <p:extLst>
      <p:ext uri="{19B8F6BF-5375-455C-9EA6-DF929625EA0E}">
        <p15:presenceInfo xmlns:p15="http://schemas.microsoft.com/office/powerpoint/2012/main" userId="S::klara.konikova@nxp.com::0b7789fc-7d85-441a-a16f-38964ebd0a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DAEEF3"/>
    <a:srgbClr val="DA9694"/>
    <a:srgbClr val="76933C"/>
    <a:srgbClr val="EBF1DE"/>
    <a:srgbClr val="C4D79B"/>
    <a:srgbClr val="D8E4BC"/>
    <a:srgbClr val="E6B8B7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EE634-5E66-4961-A241-2F1AEEF7EE89}" v="671" dt="2021-04-20T13:49:22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8" y="1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43" y="67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03135" y="9500683"/>
            <a:ext cx="2181343" cy="2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6/29/2021 4:29:03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0481" y="9500683"/>
            <a:ext cx="2538902" cy="28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894" y="9271983"/>
            <a:ext cx="386760" cy="4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74136" y="9500344"/>
            <a:ext cx="479823" cy="191249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689843"/>
            <a:ext cx="5437550" cy="444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03135" y="9500683"/>
            <a:ext cx="2181343" cy="2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6/29/2021 3:09:01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20481" y="9500683"/>
            <a:ext cx="2538902" cy="28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894" y="9271983"/>
            <a:ext cx="386760" cy="4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74136" y="9500344"/>
            <a:ext cx="479823" cy="191249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2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82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4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7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89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81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3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33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7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7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2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0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4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1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8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INTERNAL/proprietary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company INTERNAL/proprietary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June 29, 2021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INTERNAL/proprietary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Box 50"/>
          <p:cNvSpPr txBox="1"/>
          <p:nvPr userDrawn="1"/>
        </p:nvSpPr>
        <p:spPr>
          <a:xfrm>
            <a:off x="2225472" y="6412230"/>
            <a:ext cx="774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NXP and the NXP logo are trademarks of NXP B.V. All other product or service names are the property of their respective owners. © 2016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llabnet.nxp.com/sf/docman/do/downloadDocument/projects.smarttrx/docman.root.es0.011_ic_architecture_design_and_i.ip_design.ams_ips.bist_adc/doc421723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www.collabnet.nxp.com/sf/docman/do/viewDocument/projects.smarttrx/docman.root.es0.011_ic_architecture_design_and_i.ip_design.ams_ips.atb/doc497872?nav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abnet.nxp.com/sf/go/doc435009?nav=1&amp;pagenum=1&amp;pagesize=15" TargetMode="External"/><Relationship Id="rId2" Type="http://schemas.openxmlformats.org/officeDocument/2006/relationships/hyperlink" Target="https://www.collabnet.nxp.com/sf/go/doc494860?nav=1&amp;pagenum=1&amp;pagesize=15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abnet.nxp.com/sf/go/doc41986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Klara </a:t>
            </a:r>
            <a:r>
              <a:rPr lang="en-US" dirty="0" err="1"/>
              <a:t>konikova</a:t>
            </a:r>
            <a:endParaRPr lang="en-US" dirty="0"/>
          </a:p>
          <a:p>
            <a:r>
              <a:rPr lang="en-US" dirty="0"/>
              <a:t>Apr,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2971" y="2042632"/>
            <a:ext cx="5248734" cy="992668"/>
          </a:xfrm>
        </p:spPr>
        <p:txBody>
          <a:bodyPr/>
          <a:lstStyle/>
          <a:p>
            <a:r>
              <a:rPr lang="en-US" dirty="0"/>
              <a:t>ATB </a:t>
            </a:r>
            <a:r>
              <a:rPr lang="en-US" dirty="0" err="1"/>
              <a:t>VALIDATIOn</a:t>
            </a:r>
            <a:r>
              <a:rPr lang="en-US" dirty="0"/>
              <a:t> </a:t>
            </a:r>
          </a:p>
          <a:p>
            <a:r>
              <a:rPr lang="en-US" dirty="0"/>
              <a:t>Detailed TS/TC review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855262"/>
            <a:ext cx="6235647" cy="1716568"/>
          </a:xfrm>
        </p:spPr>
        <p:txBody>
          <a:bodyPr/>
          <a:lstStyle/>
          <a:p>
            <a:r>
              <a:rPr lang="en-US" dirty="0"/>
              <a:t>STRX</a:t>
            </a:r>
          </a:p>
        </p:txBody>
      </p:sp>
    </p:spTree>
    <p:extLst>
      <p:ext uri="{BB962C8B-B14F-4D97-AF65-F5344CB8AC3E}">
        <p14:creationId xmlns:p14="http://schemas.microsoft.com/office/powerpoint/2010/main" val="42365966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962-978F-4445-87B8-561FE374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BIST ADC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A241F-9539-4478-AA80-FA3A25DA1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1019916"/>
            <a:ext cx="6928590" cy="4667249"/>
          </a:xfrm>
        </p:spPr>
        <p:txBody>
          <a:bodyPr>
            <a:normAutofit/>
          </a:bodyPr>
          <a:lstStyle/>
          <a:p>
            <a:r>
              <a:rPr lang="fr-FR" sz="1800" dirty="0"/>
              <a:t>11 bit diff input</a:t>
            </a:r>
          </a:p>
          <a:p>
            <a:r>
              <a:rPr lang="fr-FR" sz="1800" dirty="0"/>
              <a:t>10 bit se input</a:t>
            </a:r>
          </a:p>
          <a:p>
            <a:endParaRPr lang="fr-FR" sz="1800" dirty="0"/>
          </a:p>
          <a:p>
            <a:r>
              <a:rPr lang="fr-FR" sz="1800" dirty="0"/>
              <a:t>SE: 0V &lt; </a:t>
            </a:r>
            <a:r>
              <a:rPr lang="fr-FR" sz="1800" dirty="0" err="1"/>
              <a:t>p_input</a:t>
            </a:r>
            <a:r>
              <a:rPr lang="fr-FR" sz="1800" dirty="0"/>
              <a:t> &lt; 0.78V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0.76mV </a:t>
            </a:r>
            <a:r>
              <a:rPr lang="fr-FR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resolution</a:t>
            </a:r>
            <a:br>
              <a:rPr lang="fr-FR" sz="1800" dirty="0">
                <a:sym typeface="Wingdings" panose="05000000000000000000" pitchFamily="2" charset="2"/>
              </a:rPr>
            </a:br>
            <a:r>
              <a:rPr lang="fr-FR" sz="1800" dirty="0">
                <a:sym typeface="Wingdings" panose="05000000000000000000" pitchFamily="2" charset="2"/>
              </a:rPr>
              <a:t>       -20mV &lt; </a:t>
            </a:r>
            <a:r>
              <a:rPr lang="fr-FR" sz="1800" dirty="0" err="1">
                <a:sym typeface="Wingdings" panose="05000000000000000000" pitchFamily="2" charset="2"/>
              </a:rPr>
              <a:t>n_input</a:t>
            </a:r>
            <a:r>
              <a:rPr lang="fr-FR" sz="1800" dirty="0">
                <a:sym typeface="Wingdings" panose="05000000000000000000" pitchFamily="2" charset="2"/>
              </a:rPr>
              <a:t> &lt; 100mV</a:t>
            </a:r>
            <a:endParaRPr lang="fr-FR" sz="1800" dirty="0"/>
          </a:p>
          <a:p>
            <a:r>
              <a:rPr lang="fr-FR" sz="1800" dirty="0"/>
              <a:t>Diff:</a:t>
            </a:r>
          </a:p>
          <a:p>
            <a:pPr lvl="1"/>
            <a:r>
              <a:rPr lang="fr-FR" sz="1600" dirty="0"/>
              <a:t>Common mode: 0.45V</a:t>
            </a:r>
          </a:p>
          <a:p>
            <a:pPr lvl="1"/>
            <a:r>
              <a:rPr lang="fr-FR" sz="1600" dirty="0" err="1"/>
              <a:t>Typ</a:t>
            </a:r>
            <a:r>
              <a:rPr lang="fr-FR" sz="1600" dirty="0"/>
              <a:t> 0.78V -&gt; </a:t>
            </a:r>
            <a:r>
              <a:rPr lang="fr-FR" sz="1600" dirty="0">
                <a:solidFill>
                  <a:schemeClr val="tx1"/>
                </a:solidFill>
              </a:rPr>
              <a:t>0.38mV </a:t>
            </a:r>
            <a:r>
              <a:rPr lang="fr-FR" sz="1600" dirty="0" err="1">
                <a:solidFill>
                  <a:schemeClr val="tx1"/>
                </a:solidFill>
              </a:rPr>
              <a:t>resolution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CE62C-56B5-4341-82DB-A26D1436B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96"/>
          <a:stretch/>
        </p:blipFill>
        <p:spPr>
          <a:xfrm>
            <a:off x="7768929" y="4669048"/>
            <a:ext cx="4160636" cy="1988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DD5E6-728B-4234-941C-182303A6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39" y="3238450"/>
            <a:ext cx="3240946" cy="11734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95802D-4453-4409-8038-BFEC921EDBAA}"/>
              </a:ext>
            </a:extLst>
          </p:cNvPr>
          <p:cNvSpPr/>
          <p:nvPr/>
        </p:nvSpPr>
        <p:spPr>
          <a:xfrm>
            <a:off x="8314196" y="3296162"/>
            <a:ext cx="1532708" cy="7064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CBB26-A5FB-4233-9ED3-4BE5AA4CE579}"/>
              </a:ext>
            </a:extLst>
          </p:cNvPr>
          <p:cNvSpPr/>
          <p:nvPr/>
        </p:nvSpPr>
        <p:spPr>
          <a:xfrm>
            <a:off x="8097739" y="4747396"/>
            <a:ext cx="3586674" cy="17806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A7C90-DBB1-4CB4-BECE-87B5BAC826FD}"/>
              </a:ext>
            </a:extLst>
          </p:cNvPr>
          <p:cNvCxnSpPr/>
          <p:nvPr/>
        </p:nvCxnSpPr>
        <p:spPr>
          <a:xfrm flipH="1">
            <a:off x="8097739" y="4002591"/>
            <a:ext cx="216457" cy="744805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99714-FFDF-4E11-B893-18259C4F2D1C}"/>
              </a:ext>
            </a:extLst>
          </p:cNvPr>
          <p:cNvCxnSpPr>
            <a:cxnSpLocks/>
          </p:cNvCxnSpPr>
          <p:nvPr/>
        </p:nvCxnSpPr>
        <p:spPr>
          <a:xfrm>
            <a:off x="9846905" y="3987372"/>
            <a:ext cx="1820590" cy="76002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A0187-01D8-4C52-81A8-E4B4C6C3E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536" y="361139"/>
            <a:ext cx="4734877" cy="26201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F4B067-23A1-4FFB-AB16-D4E5FB6E1214}"/>
              </a:ext>
            </a:extLst>
          </p:cNvPr>
          <p:cNvSpPr/>
          <p:nvPr/>
        </p:nvSpPr>
        <p:spPr>
          <a:xfrm>
            <a:off x="312264" y="5037572"/>
            <a:ext cx="6096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BIST ADC datasheet:</a:t>
            </a:r>
          </a:p>
          <a:p>
            <a:r>
              <a:rPr lang="fr-FR" sz="1100" dirty="0">
                <a:hlinkClick r:id="rId5"/>
              </a:rPr>
              <a:t>https://www.collabnet.nxp.com/sf/docman/do/downloadDocument/projects.smarttrx/docman.root.es0.011_ic_architecture_design_and_i.ip_design.ams_ips.bist_adc/doc421723</a:t>
            </a:r>
            <a:r>
              <a:rPr lang="fr-F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4980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Freq</a:t>
            </a:r>
            <a:r>
              <a:rPr lang="fr-FR" dirty="0"/>
              <a:t>. </a:t>
            </a:r>
            <a:r>
              <a:rPr lang="fr-FR" dirty="0" err="1"/>
              <a:t>divider</a:t>
            </a:r>
            <a:r>
              <a:rPr lang="fr-FR" dirty="0"/>
              <a:t> and data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averaging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558" y="3302496"/>
            <a:ext cx="3612741" cy="798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oscilloscope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48430"/>
              </p:ext>
            </p:extLst>
          </p:nvPr>
        </p:nvGraphicFramePr>
        <p:xfrm>
          <a:off x="334558" y="865094"/>
          <a:ext cx="11627987" cy="232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99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17745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861147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047466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795585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8178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5029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1349535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 averaging function shall offer an enable or disable mode according to the measurement to be 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1306822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 need to average all DC voltages being measured. Need to have a 'bypass mode'.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04366"/>
                  </a:ext>
                </a:extLst>
              </a:tr>
              <a:tr h="502969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1306822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 IP frequency divider shall offer a programmable division range to allow different BIST ADC clock frequencies (5MHz, 4MHz, 2.5MHz)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the DUT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(including trimming)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Connect BIST ADC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ATB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Set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frequency to 2.5MHz (field ADC1_CLOCK_DIV and ADC2_CLOCK_DIV)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 Keep duty cycle at 50%)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Enable data averaging (ADC1/2_AVE_EN) for both ADCs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Trigger a single ADC capture for ATB-ADC1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Observe the ADC clock with an oscilloscope (16 edges), measure ADC clock frequency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with a capture on ATB-ADC2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with data averaging disabled (observe 1 clock edge)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for 4MHz, 5MHz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4075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AE6E115-3C30-4E72-A269-C0C5C61D90A6}"/>
              </a:ext>
            </a:extLst>
          </p:cNvPr>
          <p:cNvSpPr txBox="1"/>
          <p:nvPr/>
        </p:nvSpPr>
        <p:spPr>
          <a:xfrm>
            <a:off x="10233660" y="2166083"/>
            <a:ext cx="1658335" cy="72189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050" dirty="0" err="1">
                <a:solidFill>
                  <a:srgbClr val="92D050"/>
                </a:solidFill>
              </a:rPr>
              <a:t>Clock</a:t>
            </a:r>
            <a:r>
              <a:rPr lang="fr-FR" sz="1050" dirty="0">
                <a:solidFill>
                  <a:srgbClr val="92D050"/>
                </a:solidFill>
              </a:rPr>
              <a:t> can </a:t>
            </a:r>
            <a:r>
              <a:rPr lang="fr-FR" sz="1050" dirty="0" err="1">
                <a:solidFill>
                  <a:srgbClr val="92D050"/>
                </a:solidFill>
              </a:rPr>
              <a:t>be</a:t>
            </a:r>
            <a:r>
              <a:rPr lang="fr-FR" sz="1050" dirty="0">
                <a:solidFill>
                  <a:srgbClr val="92D050"/>
                </a:solidFill>
              </a:rPr>
              <a:t> </a:t>
            </a:r>
            <a:r>
              <a:rPr lang="fr-FR" sz="1050" dirty="0" err="1">
                <a:solidFill>
                  <a:srgbClr val="92D050"/>
                </a:solidFill>
              </a:rPr>
              <a:t>routed</a:t>
            </a:r>
            <a:r>
              <a:rPr lang="fr-FR" sz="1050" dirty="0">
                <a:solidFill>
                  <a:srgbClr val="92D050"/>
                </a:solidFill>
              </a:rPr>
              <a:t> to </a:t>
            </a:r>
            <a:r>
              <a:rPr lang="fr-FR" sz="1050" dirty="0" err="1">
                <a:solidFill>
                  <a:srgbClr val="92D050"/>
                </a:solidFill>
              </a:rPr>
              <a:t>outside</a:t>
            </a:r>
            <a:r>
              <a:rPr lang="fr-FR" sz="1050" dirty="0">
                <a:solidFill>
                  <a:srgbClr val="92D050"/>
                </a:solidFill>
              </a:rPr>
              <a:t> the circuit </a:t>
            </a:r>
            <a:r>
              <a:rPr lang="fr-FR" sz="1050" dirty="0">
                <a:highlight>
                  <a:srgbClr val="FFFF00"/>
                </a:highlight>
              </a:rPr>
              <a:t>-&gt; not </a:t>
            </a:r>
            <a:r>
              <a:rPr lang="fr-FR" sz="1050" dirty="0" err="1">
                <a:highlight>
                  <a:srgbClr val="FFFF00"/>
                </a:highlight>
              </a:rPr>
              <a:t>clear</a:t>
            </a:r>
            <a:r>
              <a:rPr lang="fr-FR" sz="1050" dirty="0">
                <a:highlight>
                  <a:srgbClr val="FFFF00"/>
                </a:highlight>
              </a:rPr>
              <a:t> </a:t>
            </a:r>
            <a:r>
              <a:rPr lang="fr-FR" sz="1050" dirty="0" err="1">
                <a:highlight>
                  <a:srgbClr val="FFFF00"/>
                </a:highlight>
              </a:rPr>
              <a:t>yet</a:t>
            </a:r>
            <a:r>
              <a:rPr lang="fr-FR" sz="1050" dirty="0">
                <a:highlight>
                  <a:srgbClr val="FFFF00"/>
                </a:highlight>
              </a:rPr>
              <a:t> on </a:t>
            </a:r>
            <a:r>
              <a:rPr lang="fr-FR" sz="1050" dirty="0" err="1">
                <a:highlight>
                  <a:srgbClr val="FFFF00"/>
                </a:highlight>
              </a:rPr>
              <a:t>which</a:t>
            </a:r>
            <a:r>
              <a:rPr lang="fr-FR" sz="1050" dirty="0">
                <a:highlight>
                  <a:srgbClr val="FFFF00"/>
                </a:highlight>
              </a:rPr>
              <a:t> pins (14/4/21)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A9F924-7847-4529-9C56-54699DA4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65" y="3436175"/>
            <a:ext cx="3612740" cy="3325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279E31-C0B2-4FB6-A13C-5430BAC5CF43}"/>
              </a:ext>
            </a:extLst>
          </p:cNvPr>
          <p:cNvSpPr/>
          <p:nvPr/>
        </p:nvSpPr>
        <p:spPr>
          <a:xfrm>
            <a:off x="10690397" y="3436175"/>
            <a:ext cx="12015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/>
              <a:t>Source: </a:t>
            </a:r>
            <a:r>
              <a:rPr lang="fr-FR" sz="900" dirty="0">
                <a:hlinkClick r:id="rId4"/>
              </a:rPr>
              <a:t>ATB Digital</a:t>
            </a:r>
            <a:endParaRPr lang="fr-FR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267C8E-69E0-435A-BCE4-95CB11C43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928" y="3586627"/>
            <a:ext cx="5916930" cy="26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352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INL/DNL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558" y="3429000"/>
            <a:ext cx="3612741" cy="798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precision</a:t>
            </a:r>
            <a:r>
              <a:rPr lang="fr-FR" sz="1400" dirty="0"/>
              <a:t> power </a:t>
            </a:r>
            <a:r>
              <a:rPr lang="fr-FR" sz="1400" dirty="0" err="1"/>
              <a:t>supply</a:t>
            </a:r>
            <a:r>
              <a:rPr lang="fr-FR" sz="1400" dirty="0"/>
              <a:t> (*2)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91923"/>
              </p:ext>
            </p:extLst>
          </p:nvPr>
        </p:nvGraphicFramePr>
        <p:xfrm>
          <a:off x="334558" y="865094"/>
          <a:ext cx="11627988" cy="18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742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27571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295471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723034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496984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639186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8178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4438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1138623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DNL of the BIST-ADC for both differential and single-ended modes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the DUT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(including trimming)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Set ATB-ADC to a single-ended conversion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Connect an external voltage source to ATB1 and sweep voltage from 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0V to 780mV by 0.2mV step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At each step make n A/D conversion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Calculate DNL and INL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for ATB-ADC2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for differential conversion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-1 LSB &lt; DNL &lt; +1 LSB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465414"/>
                  </a:ext>
                </a:extLst>
              </a:tr>
              <a:tr h="4302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1138624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INL of the BIST-ADC for both differential and single-ended modes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TS 1138623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-1 LSB &lt; INL &lt; +1 LSB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4074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CE8D2765-8559-4993-8616-B18D2571F3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3109" y="3983580"/>
                <a:ext cx="2652482" cy="1104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33363" indent="-233363" algn="l" rtl="0" fontAlgn="base">
                  <a:lnSpc>
                    <a:spcPct val="100000"/>
                  </a:lnSpc>
                  <a:spcBef>
                    <a:spcPts val="575"/>
                  </a:spcBef>
                  <a:spcAft>
                    <a:spcPts val="75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 sz="2400"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01638" indent="-168275" algn="l" rtl="0" fontAlgn="base">
                  <a:lnSpc>
                    <a:spcPct val="100000"/>
                  </a:lnSpc>
                  <a:spcBef>
                    <a:spcPts val="575"/>
                  </a:spcBef>
                  <a:spcAft>
                    <a:spcPts val="75"/>
                  </a:spcAft>
                  <a:buClr>
                    <a:schemeClr val="tx1"/>
                  </a:buClr>
                  <a:buSzPct val="80000"/>
                  <a:buFont typeface="Arial" pitchFamily="34" charset="0"/>
                  <a:buChar char="−"/>
                  <a:defRPr sz="2200">
                    <a:solidFill>
                      <a:srgbClr val="000000"/>
                    </a:solidFill>
                    <a:latin typeface="+mn-lt"/>
                  </a:defRPr>
                </a:lvl2pPr>
                <a:lvl3pPr marL="569913" indent="-168275" algn="l" rtl="0" fontAlgn="base">
                  <a:lnSpc>
                    <a:spcPct val="100000"/>
                  </a:lnSpc>
                  <a:spcBef>
                    <a:spcPts val="575"/>
                  </a:spcBef>
                  <a:spcAft>
                    <a:spcPts val="75"/>
                  </a:spcAft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+mn-lt"/>
                  </a:defRPr>
                </a:lvl3pPr>
                <a:lvl4pPr marL="746125" indent="-176213" algn="l" rtl="0" fontAlgn="base">
                  <a:lnSpc>
                    <a:spcPct val="100000"/>
                  </a:lnSpc>
                  <a:spcBef>
                    <a:spcPts val="575"/>
                  </a:spcBef>
                  <a:spcAft>
                    <a:spcPts val="75"/>
                  </a:spcAft>
                  <a:buClr>
                    <a:schemeClr val="tx1"/>
                  </a:buClr>
                  <a:buSzPct val="80000"/>
                  <a:buFont typeface="Arial" pitchFamily="34" charset="0"/>
                  <a:buChar char="•"/>
                  <a:defRPr sz="1800">
                    <a:solidFill>
                      <a:srgbClr val="000000"/>
                    </a:solidFill>
                    <a:latin typeface="+mn-lt"/>
                  </a:defRPr>
                </a:lvl4pPr>
                <a:lvl5pPr marL="969963" indent="-223838" algn="l" rtl="0" fontAlgn="base">
                  <a:lnSpc>
                    <a:spcPct val="100000"/>
                  </a:lnSpc>
                  <a:spcBef>
                    <a:spcPts val="575"/>
                  </a:spcBef>
                  <a:spcAft>
                    <a:spcPts val="75"/>
                  </a:spcAft>
                  <a:buClr>
                    <a:schemeClr val="tx1"/>
                  </a:buClr>
                  <a:buSzPct val="70000"/>
                  <a:buFont typeface="Arial" pitchFamily="34" charset="0"/>
                  <a:buChar char="−"/>
                  <a:defRPr sz="1600">
                    <a:solidFill>
                      <a:srgbClr val="000000"/>
                    </a:solidFill>
                    <a:latin typeface="+mn-lt"/>
                  </a:defRPr>
                </a:lvl5pPr>
                <a:lvl6pPr marL="2230438" indent="-157163" algn="l" rtl="0" fontAlgn="base">
                  <a:spcBef>
                    <a:spcPct val="20000"/>
                  </a:spcBef>
                  <a:spcAft>
                    <a:spcPct val="3000"/>
                  </a:spcAft>
                  <a:buClr>
                    <a:schemeClr val="tx1"/>
                  </a:buClr>
                  <a:buSzPct val="70000"/>
                  <a:buFont typeface="Arial" charset="0"/>
                  <a:buChar char="►"/>
                  <a:defRPr sz="1400">
                    <a:solidFill>
                      <a:srgbClr val="000000"/>
                    </a:solidFill>
                    <a:latin typeface="+mn-lt"/>
                  </a:defRPr>
                </a:lvl6pPr>
                <a:lvl7pPr marL="2687638" indent="-157163" algn="l" rtl="0" fontAlgn="base">
                  <a:spcBef>
                    <a:spcPct val="20000"/>
                  </a:spcBef>
                  <a:spcAft>
                    <a:spcPct val="3000"/>
                  </a:spcAft>
                  <a:buClr>
                    <a:schemeClr val="tx1"/>
                  </a:buClr>
                  <a:buSzPct val="70000"/>
                  <a:buFont typeface="Arial" charset="0"/>
                  <a:buChar char="►"/>
                  <a:defRPr sz="1400">
                    <a:solidFill>
                      <a:srgbClr val="000000"/>
                    </a:solidFill>
                    <a:latin typeface="+mn-lt"/>
                  </a:defRPr>
                </a:lvl7pPr>
                <a:lvl8pPr marL="3144838" indent="-157163" algn="l" rtl="0" fontAlgn="base">
                  <a:spcBef>
                    <a:spcPct val="20000"/>
                  </a:spcBef>
                  <a:spcAft>
                    <a:spcPct val="3000"/>
                  </a:spcAft>
                  <a:buClr>
                    <a:schemeClr val="tx1"/>
                  </a:buClr>
                  <a:buSzPct val="70000"/>
                  <a:buFont typeface="Arial" charset="0"/>
                  <a:buChar char="►"/>
                  <a:defRPr sz="1400">
                    <a:solidFill>
                      <a:srgbClr val="000000"/>
                    </a:solidFill>
                    <a:latin typeface="+mn-lt"/>
                  </a:defRPr>
                </a:lvl8pPr>
                <a:lvl9pPr marL="3602038" indent="-157163" algn="l" rtl="0" fontAlgn="base">
                  <a:spcBef>
                    <a:spcPct val="20000"/>
                  </a:spcBef>
                  <a:spcAft>
                    <a:spcPct val="3000"/>
                  </a:spcAft>
                  <a:buClr>
                    <a:schemeClr val="tx1"/>
                  </a:buClr>
                  <a:buSzPct val="70000"/>
                  <a:buFont typeface="Arial" charset="0"/>
                  <a:buChar char="►"/>
                  <a:defRPr sz="1400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kern="0" smtClean="0">
                          <a:latin typeface="Cambria Math" panose="02040503050406030204" pitchFamily="18" charset="0"/>
                        </a:rPr>
                        <m:t>𝐷𝑁𝐿</m:t>
                      </m:r>
                      <m:d>
                        <m:dPr>
                          <m:ctrlP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1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kern="0" smtClean="0">
                                  <a:latin typeface="Cambria Math" panose="02040503050406030204" pitchFamily="18" charset="0"/>
                                </a:rPr>
                                <m:t>𝐿𝑆𝐵</m:t>
                              </m:r>
                            </m:sub>
                          </m:sSub>
                        </m:den>
                      </m:f>
                      <m:r>
                        <a:rPr lang="fr-FR" sz="1400" b="0" i="1" kern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sz="1400" kern="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kern="0" smtClean="0">
                          <a:latin typeface="Cambria Math" panose="02040503050406030204" pitchFamily="18" charset="0"/>
                        </a:rPr>
                        <m:t>𝐼𝑁𝐿</m:t>
                      </m:r>
                      <m:d>
                        <m:dPr>
                          <m:ctrlP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1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𝐷𝑁𝐿</m:t>
                          </m:r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4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CE8D2765-8559-4993-8616-B18D257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9" y="3983580"/>
                <a:ext cx="2652482" cy="1104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2654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</a:t>
            </a:r>
            <a:r>
              <a:rPr lang="fr-FR" dirty="0"/>
              <a:t> voltages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3817036"/>
            <a:ext cx="2061825" cy="741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multimeter</a:t>
            </a:r>
            <a:r>
              <a:rPr lang="fr-FR" sz="1400" dirty="0"/>
              <a:t> (*2)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48925"/>
              </p:ext>
            </p:extLst>
          </p:nvPr>
        </p:nvGraphicFramePr>
        <p:xfrm>
          <a:off x="299524" y="748549"/>
          <a:ext cx="11663021" cy="241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77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06152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760726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081851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335554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2061861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446886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1134535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BIST-ADC requires a bandgap reference voltage with value and accuracy of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DUT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(trimming)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Enable bandgap circuit (ENA_BG)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Connect the 0.7V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reference to the ATB and measure voltage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- </a:t>
                      </a:r>
                      <a:r>
                        <a:rPr lang="fr-FR" sz="800" b="0" i="0" u="none" strike="noStrike" kern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fr-FR" sz="800" kern="0" dirty="0" err="1"/>
                        <a:t>egister</a:t>
                      </a:r>
                      <a:r>
                        <a:rPr lang="fr-FR" sz="800" kern="0" dirty="0"/>
                        <a:t> PVT_REF_GEN_BIST_0, </a:t>
                      </a:r>
                      <a:r>
                        <a:rPr lang="fr-FR" sz="800" kern="0" dirty="0" err="1"/>
                        <a:t>field</a:t>
                      </a:r>
                      <a:r>
                        <a:rPr lang="fr-FR" sz="800" kern="0" dirty="0"/>
                        <a:t> </a:t>
                      </a:r>
                      <a:r>
                        <a:rPr lang="fr-FR" sz="800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MUX_SEL </a:t>
                      </a:r>
                      <a:r>
                        <a:rPr lang="fr-FR" sz="800" kern="0" dirty="0"/>
                        <a:t>@ 0b100</a:t>
                      </a:r>
                      <a:br>
                        <a:rPr lang="fr-FR" sz="800" kern="0" dirty="0"/>
                      </a:br>
                      <a:r>
                        <a:rPr lang="fr-FR" sz="800" kern="0" dirty="0"/>
                        <a:t>             - </a:t>
                      </a:r>
                      <a:r>
                        <a:rPr lang="fr-FR" sz="800" kern="0" dirty="0" err="1"/>
                        <a:t>register</a:t>
                      </a:r>
                      <a:r>
                        <a:rPr lang="fr-FR" sz="800" kern="0" dirty="0"/>
                        <a:t> ATB_CTL1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field </a:t>
                      </a:r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ATB1_SEL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@ 0b00000101 (REF_BIST_VREF)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(Keep possibility to modify </a:t>
                      </a:r>
                      <a:r>
                        <a:rPr lang="fr-FR" sz="800" kern="0" dirty="0"/>
                        <a:t>PVT_REF_GEN_BIST_0, </a:t>
                      </a:r>
                      <a:r>
                        <a:rPr lang="fr-FR" sz="800" kern="0" dirty="0" err="1"/>
                        <a:t>field</a:t>
                      </a:r>
                      <a:r>
                        <a:rPr lang="fr-FR" sz="800" kern="0" dirty="0"/>
                        <a:t> TR_BG_SETDC)</a:t>
                      </a:r>
                      <a:endParaRPr lang="fr-FR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0.665V &lt; V &lt; 0.735V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Artf639876</a:t>
                      </a:r>
                      <a:br>
                        <a:rPr lang="fr-FR" sz="800" dirty="0"/>
                      </a:br>
                      <a:r>
                        <a:rPr lang="en-US" sz="800" dirty="0"/>
                        <a:t>The ATB is validated </a:t>
                      </a:r>
                      <a:r>
                        <a:rPr lang="en-US" sz="800" dirty="0" err="1"/>
                        <a:t>implicitely</a:t>
                      </a:r>
                      <a:r>
                        <a:rPr lang="en-US" sz="800" dirty="0"/>
                        <a:t> in measurements of other IP-blocks.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776681"/>
                  </a:ext>
                </a:extLst>
              </a:tr>
              <a:tr h="38190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1134552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BIST-ADCs reference voltage shall be measurable outside the IC using the ATB pins.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1194408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739728"/>
                  </a:ext>
                </a:extLst>
              </a:tr>
              <a:tr h="446886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1194408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-ATB] The BIST ADC reference Voltage needs to be measurable outside the IC.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DUT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(trimming)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Connect the 0.9V reference voltage to the ATB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- register</a:t>
                      </a:r>
                      <a:r>
                        <a:rPr lang="fr-FR" sz="800" kern="0" dirty="0"/>
                        <a:t> ATB_CTL1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field </a:t>
                      </a:r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ATB1_SEL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@ 0b00000110 (ADC2_VDDA_0V9)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- register</a:t>
                      </a:r>
                      <a:r>
                        <a:rPr lang="fr-FR" sz="800" kern="0" dirty="0"/>
                        <a:t> ATB_CTL1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field </a:t>
                      </a:r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ATB2_SEL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@ 0b00000010 (ADC1_VDDA_0V9)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Measure the voltage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For </a:t>
                      </a:r>
                      <a:r>
                        <a:rPr lang="fr-FR" sz="800" dirty="0" err="1"/>
                        <a:t>trimming</a:t>
                      </a:r>
                      <a:r>
                        <a:rPr lang="fr-FR" sz="800" dirty="0"/>
                        <a:t>, calibration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13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799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5001-F9C0-4F99-84D2-9639CBD5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PN (HF) buffer</a:t>
            </a:r>
          </a:p>
        </p:txBody>
      </p:sp>
    </p:spTree>
    <p:extLst>
      <p:ext uri="{BB962C8B-B14F-4D97-AF65-F5344CB8AC3E}">
        <p14:creationId xmlns:p14="http://schemas.microsoft.com/office/powerpoint/2010/main" val="13772791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141C-4F78-475A-9EE9-7586BFC5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C575-4949-48D9-A944-D524CC6C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6345117" cy="4667249"/>
          </a:xfrm>
        </p:spPr>
        <p:txBody>
          <a:bodyPr/>
          <a:lstStyle/>
          <a:p>
            <a:r>
              <a:rPr lang="fr-FR" dirty="0" err="1"/>
              <a:t>Clock</a:t>
            </a:r>
            <a:r>
              <a:rPr lang="fr-FR" dirty="0"/>
              <a:t> PLL = </a:t>
            </a:r>
            <a:r>
              <a:rPr lang="fr-FR" dirty="0" err="1"/>
              <a:t>MCGen</a:t>
            </a:r>
            <a:r>
              <a:rPr lang="fr-FR" dirty="0"/>
              <a:t> </a:t>
            </a:r>
            <a:r>
              <a:rPr lang="fr-FR" dirty="0" err="1"/>
              <a:t>clk</a:t>
            </a:r>
            <a:endParaRPr lang="fr-FR" dirty="0"/>
          </a:p>
          <a:p>
            <a:pPr lvl="1"/>
            <a:r>
              <a:rPr lang="fr-FR" dirty="0"/>
              <a:t>p/n</a:t>
            </a:r>
          </a:p>
          <a:p>
            <a:r>
              <a:rPr lang="fr-FR" dirty="0" err="1"/>
              <a:t>ChirpPLL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6567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ATB HF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658" y="2976556"/>
            <a:ext cx="2885173" cy="686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IF </a:t>
            </a:r>
            <a:r>
              <a:rPr lang="fr-FR" sz="1400" dirty="0" err="1"/>
              <a:t>generator</a:t>
            </a:r>
            <a:r>
              <a:rPr lang="fr-FR" sz="1400" dirty="0"/>
              <a:t> (single-</a:t>
            </a:r>
            <a:r>
              <a:rPr lang="fr-FR" sz="1400" dirty="0" err="1"/>
              <a:t>ended</a:t>
            </a:r>
            <a:r>
              <a:rPr lang="fr-FR" sz="1400" dirty="0"/>
              <a:t>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35333"/>
              </p:ext>
            </p:extLst>
          </p:nvPr>
        </p:nvGraphicFramePr>
        <p:xfrm>
          <a:off x="334558" y="817591"/>
          <a:ext cx="11663021" cy="176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11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017755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3855271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932881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2414340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05571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1134523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ground the ATB inputs relative to the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MasterClock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Generator signals inside the ATB IP.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ENA_RFINT_TO_VSS not </a:t>
                      </a:r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connected</a:t>
                      </a: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grounding</a:t>
                      </a: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 in ATB IP impossible -&gt; </a:t>
                      </a:r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this</a:t>
                      </a: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 RS </a:t>
                      </a:r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 to </a:t>
                      </a:r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removed</a:t>
                      </a:r>
                      <a:endParaRPr lang="fr-FR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699788"/>
                  </a:ext>
                </a:extLst>
              </a:tr>
              <a:tr h="555030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1398820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When signal is injected from external (tester) at PLL_PN test pin, for PPD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characterisation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the HF buffer shall be high impedance mode (attenuation of PLL signal by more than 25dB)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the DUT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(including trimming)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Keep PN buffers disabled (register RF_BUF_1 field ENA_RF_BUF) and enable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(register PPD field ENA_PPD)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Calibrate the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Inject a known signal on the PN buffer pin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Make measurement with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(value PPD_VO_PEAK on fields ATB1_SEL or ATB2_SEL)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5733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C55597-7664-45DF-9212-5226C560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49" y="3965785"/>
            <a:ext cx="4894953" cy="13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625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ATB HF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558" y="4880041"/>
            <a:ext cx="2885173" cy="686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spectrum</a:t>
            </a:r>
            <a:r>
              <a:rPr lang="fr-FR" sz="1400" dirty="0"/>
              <a:t> </a:t>
            </a:r>
            <a:r>
              <a:rPr lang="fr-FR" sz="1400" dirty="0" err="1"/>
              <a:t>analyzer</a:t>
            </a: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57952"/>
              </p:ext>
            </p:extLst>
          </p:nvPr>
        </p:nvGraphicFramePr>
        <p:xfrm>
          <a:off x="334558" y="817591"/>
          <a:ext cx="11663021" cy="38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11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017755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3855271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932881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2414340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05571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1244676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HF buffer for PN test shall operate in the range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TS 1246545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0.32 &lt; x &lt; 6 GHz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 GHz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00469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1246534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HF buffer for PN test output power shall be in the range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TS 1246545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-8 &lt; x &lt; 6 dBm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(0 dBm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509034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1308690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connect the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ChirpPLL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divided output (around 5GHz) to the ATB PN TEST mux inside ATB IP 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TS 1246545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222089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1233199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ATB IP shall offer a high frequency (HF)  buffer to drive external PN test pin and 50ohms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equipement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Implicit validation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TS 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1246545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117756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1246584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HF buffer current consumption shall be less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TS 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1246545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 25 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ATB </a:t>
                      </a:r>
                      <a:r>
                        <a:rPr lang="fr-FR" sz="800" dirty="0" err="1"/>
                        <a:t>powered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through</a:t>
                      </a:r>
                      <a:r>
                        <a:rPr lang="fr-FR" sz="800" dirty="0"/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VDDA_GBIAS_1V45 (shared with GBIAS)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859930"/>
                  </a:ext>
                </a:extLst>
              </a:tr>
              <a:tr h="494065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1246545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HF buffer for PN test shall </a:t>
                      </a:r>
                      <a:r>
                        <a:rPr lang="en-US" sz="800" b="0" i="0" u="none" strike="sng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(integrate a mux at its input to)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allow selecting between one of the two different inputs (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clkPLL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chirpPLL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 that will be measured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the DUT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Power ATB directly through pin VDDA_GBIAS_1V45 with an external supply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(including trimming), enable ATB IP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Keep buffer LDO disabled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Measure ATB power consumption 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i_off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Start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clkPLL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chirpPLL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Connect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clkPLL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ATB PN TEST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Measure power and observe the signal (with a spectrum) on the PN buffer output and the output power 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for the n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for p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Measure ATB power consumption 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i_on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for chirp PLL (only p – single ended)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To </a:t>
                      </a:r>
                      <a:r>
                        <a:rPr lang="fr-FR" sz="800" dirty="0" err="1"/>
                        <a:t>connect</a:t>
                      </a:r>
                      <a:r>
                        <a:rPr lang="fr-FR" sz="800" dirty="0"/>
                        <a:t> the </a:t>
                      </a:r>
                      <a:r>
                        <a:rPr lang="fr-FR" sz="800" dirty="0" err="1"/>
                        <a:t>clkPLL</a:t>
                      </a:r>
                      <a:r>
                        <a:rPr lang="fr-FR" sz="800" dirty="0"/>
                        <a:t>: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fr-FR" sz="800" dirty="0"/>
                        <a:t>ATB IP </a:t>
                      </a:r>
                      <a:r>
                        <a:rPr lang="fr-FR" sz="800" dirty="0" err="1"/>
                        <a:t>regmap</a:t>
                      </a:r>
                      <a:r>
                        <a:rPr lang="fr-FR" sz="800" dirty="0"/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RF_BUF_1 register</a:t>
                      </a:r>
                      <a:r>
                        <a:rPr lang="fr-FR" sz="800" dirty="0"/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ENA_RF1_TO_RFINT @1 ENA_RF2_TO_RFINT @0 in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clk_adpll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regmap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ENA_RF_TEST_BUF in ENABLE_LDO register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fr-FR" sz="800" dirty="0"/>
                      </a:br>
                      <a:r>
                        <a:rPr lang="fr-FR" sz="800" dirty="0"/>
                        <a:t>To </a:t>
                      </a:r>
                      <a:r>
                        <a:rPr lang="fr-FR" sz="800" dirty="0" err="1"/>
                        <a:t>connect</a:t>
                      </a:r>
                      <a:r>
                        <a:rPr lang="fr-FR" sz="800" dirty="0"/>
                        <a:t> the </a:t>
                      </a:r>
                      <a:r>
                        <a:rPr lang="fr-FR" sz="800" dirty="0" err="1"/>
                        <a:t>clkPLL</a:t>
                      </a:r>
                      <a:r>
                        <a:rPr lang="fr-FR" sz="800" dirty="0"/>
                        <a:t>: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fr-FR" sz="800" dirty="0"/>
                        <a:t>- </a:t>
                      </a:r>
                      <a:r>
                        <a:rPr lang="fr-FR" sz="800" dirty="0" err="1"/>
                        <a:t>chirpPLL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regmap</a:t>
                      </a:r>
                      <a:r>
                        <a:rPr lang="fr-FR" sz="800" dirty="0"/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ENABLE_DIV2 in ANA_MISC_CTL register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376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217DD4-F881-459F-9AE0-C0A6C1674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1" y="4686371"/>
            <a:ext cx="4411103" cy="201603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CEBE278-41BF-4CBA-8D2E-971108F8FEE6}"/>
              </a:ext>
            </a:extLst>
          </p:cNvPr>
          <p:cNvSpPr txBox="1">
            <a:spLocks/>
          </p:cNvSpPr>
          <p:nvPr/>
        </p:nvSpPr>
        <p:spPr>
          <a:xfrm>
            <a:off x="6034781" y="2751981"/>
            <a:ext cx="1935739" cy="285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400" kern="0" dirty="0"/>
              <a:t>25 mA for </a:t>
            </a:r>
            <a:r>
              <a:rPr lang="fr-FR" sz="1400" kern="0" dirty="0" err="1"/>
              <a:t>each</a:t>
            </a:r>
            <a:r>
              <a:rPr lang="fr-FR" sz="1400" kern="0" dirty="0"/>
              <a:t> buffer</a:t>
            </a:r>
          </a:p>
        </p:txBody>
      </p:sp>
    </p:spTree>
    <p:extLst>
      <p:ext uri="{BB962C8B-B14F-4D97-AF65-F5344CB8AC3E}">
        <p14:creationId xmlns:p14="http://schemas.microsoft.com/office/powerpoint/2010/main" val="22774354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150-A65E-48D2-86B9-C1F0F9CF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</a:t>
            </a:r>
            <a:br>
              <a:rPr lang="fr-FR" dirty="0"/>
            </a:br>
            <a:r>
              <a:rPr lang="fr-FR" dirty="0"/>
              <a:t>(not RX IF)</a:t>
            </a:r>
          </a:p>
        </p:txBody>
      </p:sp>
    </p:spTree>
    <p:extLst>
      <p:ext uri="{BB962C8B-B14F-4D97-AF65-F5344CB8AC3E}">
        <p14:creationId xmlns:p14="http://schemas.microsoft.com/office/powerpoint/2010/main" val="1027234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F809-A49B-49F1-9AC3-9B274D56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</a:t>
            </a:r>
            <a:r>
              <a:rPr lang="fr-FR" dirty="0" err="1"/>
              <a:t>masterswitch</a:t>
            </a:r>
            <a:r>
              <a:rPr lang="fr-FR" dirty="0"/>
              <a:t> </a:t>
            </a:r>
            <a:r>
              <a:rPr lang="fr-FR" dirty="0" err="1"/>
              <a:t>schematics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35A5D-6518-4588-920B-D693FB1B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3" y="1319587"/>
            <a:ext cx="4297356" cy="5318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C65A39-7035-4108-8E14-F9680B6A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95" y="1173496"/>
            <a:ext cx="4297357" cy="54037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C88062-2CF6-4F47-9103-EBCC68892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857" y="819194"/>
            <a:ext cx="2769430" cy="205028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4B4A5-9281-438D-A97E-AEF57B93DAE6}"/>
              </a:ext>
            </a:extLst>
          </p:cNvPr>
          <p:cNvSpPr/>
          <p:nvPr/>
        </p:nvSpPr>
        <p:spPr>
          <a:xfrm>
            <a:off x="6316981" y="1590695"/>
            <a:ext cx="144780" cy="28382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02D0AD-2B10-4E77-99E6-7E144F51D16A}"/>
              </a:ext>
            </a:extLst>
          </p:cNvPr>
          <p:cNvSpPr/>
          <p:nvPr/>
        </p:nvSpPr>
        <p:spPr>
          <a:xfrm>
            <a:off x="7482841" y="1590695"/>
            <a:ext cx="144780" cy="28382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E31FDE-8CBA-42D5-8F54-49ABCBD2BD99}"/>
              </a:ext>
            </a:extLst>
          </p:cNvPr>
          <p:cNvCxnSpPr/>
          <p:nvPr/>
        </p:nvCxnSpPr>
        <p:spPr>
          <a:xfrm flipH="1">
            <a:off x="4686300" y="1790700"/>
            <a:ext cx="163068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B22A8D-60B9-4A4B-A664-1F131660EE44}"/>
              </a:ext>
            </a:extLst>
          </p:cNvPr>
          <p:cNvCxnSpPr>
            <a:cxnSpLocks/>
          </p:cNvCxnSpPr>
          <p:nvPr/>
        </p:nvCxnSpPr>
        <p:spPr>
          <a:xfrm>
            <a:off x="7608270" y="1790700"/>
            <a:ext cx="37749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274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D4C0-18BE-4DB6-B868-D56D33E7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2E1D25-5789-4497-A4C5-32BFB2F2D20F}"/>
              </a:ext>
            </a:extLst>
          </p:cNvPr>
          <p:cNvSpPr/>
          <p:nvPr/>
        </p:nvSpPr>
        <p:spPr>
          <a:xfrm>
            <a:off x="713434" y="5336312"/>
            <a:ext cx="9891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Bronze DR:</a:t>
            </a:r>
          </a:p>
          <a:p>
            <a:r>
              <a:rPr lang="fr-FR" sz="1400" dirty="0">
                <a:hlinkClick r:id="rId2"/>
              </a:rPr>
              <a:t>https://www.collabnet.nxp.com/sf/go/doc494860?nav=1&amp;pagenum=1&amp;pagesize=15</a:t>
            </a:r>
            <a:r>
              <a:rPr lang="fr-FR" sz="1400" dirty="0"/>
              <a:t> </a:t>
            </a:r>
          </a:p>
          <a:p>
            <a:r>
              <a:rPr lang="fr-FR" sz="1400" dirty="0"/>
              <a:t>ATB </a:t>
            </a:r>
            <a:r>
              <a:rPr lang="fr-FR" sz="1400" dirty="0" err="1"/>
              <a:t>register</a:t>
            </a:r>
            <a:r>
              <a:rPr lang="fr-FR" sz="1400" dirty="0"/>
              <a:t> </a:t>
            </a:r>
            <a:r>
              <a:rPr lang="fr-FR" sz="1400" dirty="0" err="1"/>
              <a:t>map</a:t>
            </a:r>
            <a:r>
              <a:rPr lang="fr-FR" sz="1400" dirty="0"/>
              <a:t>:</a:t>
            </a:r>
          </a:p>
          <a:p>
            <a:r>
              <a:rPr lang="fr-FR" sz="1400" dirty="0">
                <a:hlinkClick r:id="rId3"/>
              </a:rPr>
              <a:t>https://www.collabnet.nxp.com/sf/go/doc435009?nav=1&amp;pagenum=1&amp;pagesize=15</a:t>
            </a:r>
            <a:r>
              <a:rPr lang="fr-FR" sz="14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97DBE-25D6-4BFC-AFD3-EEE6D13D75FD}"/>
              </a:ext>
            </a:extLst>
          </p:cNvPr>
          <p:cNvSpPr/>
          <p:nvPr/>
        </p:nvSpPr>
        <p:spPr>
          <a:xfrm>
            <a:off x="6508296" y="1010962"/>
            <a:ext cx="4891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Design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Michiel Hallie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IP owner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Hemant Bhasin (</a:t>
            </a:r>
            <a:r>
              <a:rPr lang="en-US" dirty="0" err="1"/>
              <a:t>Blr</a:t>
            </a:r>
            <a:r>
              <a:rPr lang="en-US" dirty="0"/>
              <a:t> – BL RFP)</a:t>
            </a:r>
          </a:p>
          <a:p>
            <a:pPr lvl="2"/>
            <a:r>
              <a:rPr lang="en-US" sz="1200" dirty="0"/>
              <a:t>RF buffer (incl. PPD)</a:t>
            </a:r>
          </a:p>
          <a:p>
            <a:pPr lvl="2"/>
            <a:r>
              <a:rPr lang="en-US" sz="1200" dirty="0"/>
              <a:t>Ref - BIST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Chandra Prakash (</a:t>
            </a:r>
            <a:r>
              <a:rPr lang="en-US" dirty="0" err="1"/>
              <a:t>Blr</a:t>
            </a:r>
            <a:r>
              <a:rPr lang="en-US" dirty="0"/>
              <a:t> – BL AA)</a:t>
            </a:r>
          </a:p>
          <a:p>
            <a:pPr lvl="2"/>
            <a:r>
              <a:rPr lang="en-US" sz="1200" dirty="0"/>
              <a:t>AC-ATB</a:t>
            </a:r>
          </a:p>
          <a:p>
            <a:pPr lvl="2"/>
            <a:r>
              <a:rPr lang="en-US" sz="1200" dirty="0"/>
              <a:t>DC-ATB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Anindita Roy Chowdhury (</a:t>
            </a:r>
            <a:r>
              <a:rPr lang="en-US" dirty="0" err="1"/>
              <a:t>Blr</a:t>
            </a:r>
            <a:r>
              <a:rPr lang="en-US" dirty="0"/>
              <a:t> – RFP)</a:t>
            </a:r>
          </a:p>
          <a:p>
            <a:pPr lvl="2"/>
            <a:r>
              <a:rPr lang="en-US" sz="1200" dirty="0"/>
              <a:t>top-level test-bench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Andreas </a:t>
            </a:r>
            <a:r>
              <a:rPr lang="en-US" dirty="0" err="1"/>
              <a:t>Kannengiesser</a:t>
            </a:r>
            <a:r>
              <a:rPr lang="en-US" dirty="0"/>
              <a:t> (</a:t>
            </a:r>
            <a:r>
              <a:rPr lang="en-US" dirty="0" err="1"/>
              <a:t>Hbg</a:t>
            </a:r>
            <a:r>
              <a:rPr lang="en-US" dirty="0"/>
              <a:t> – RFP)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BA967-1E53-4E8F-A781-906751EFCA65}"/>
              </a:ext>
            </a:extLst>
          </p:cNvPr>
          <p:cNvSpPr/>
          <p:nvPr/>
        </p:nvSpPr>
        <p:spPr>
          <a:xfrm>
            <a:off x="434341" y="1010962"/>
            <a:ext cx="4891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ATB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specifications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DC-ATB (15)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BIST-ADC (7)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HF buffer (7)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AC-ATB (27)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Safety</a:t>
            </a:r>
            <a:r>
              <a:rPr lang="fr-FR" dirty="0"/>
              <a:t> (4)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7317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343" y="2708845"/>
            <a:ext cx="3612741" cy="661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multimeter</a:t>
            </a: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02358"/>
              </p:ext>
            </p:extLst>
          </p:nvPr>
        </p:nvGraphicFramePr>
        <p:xfrm>
          <a:off x="299524" y="831018"/>
          <a:ext cx="11663021" cy="162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60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23726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352807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3688154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412919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744855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446886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1134516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 IP shall support the possibility to monitor the VCO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Vtune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voltage (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ChirpGen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IP) via the ATB. Because of the sensitivity of the VCO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Vtune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signal a separate ATB connection for the Chirp IP shall be used (can not share DC bus with other IPs)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the DUT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(including trimming)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Turn on VCO-PLL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Connect VCO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Vtune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AC ATB2 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ChirpPLL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RegMap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register ATB_AC, field CHIRP_VTUNE_SEL)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Measure voltage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164326"/>
                  </a:ext>
                </a:extLst>
              </a:tr>
              <a:tr h="446886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1134521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connect the dedicated ATB connection from the </a:t>
                      </a:r>
                      <a:r>
                        <a:rPr 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ChirpPLL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IP to ATB2.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RS 1134516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Dedicated</a:t>
                      </a:r>
                      <a:r>
                        <a:rPr lang="fr-FR" sz="800" dirty="0"/>
                        <a:t> ATB </a:t>
                      </a:r>
                      <a:r>
                        <a:rPr lang="fr-FR" sz="800" dirty="0" err="1"/>
                        <a:t>connection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from</a:t>
                      </a:r>
                      <a:r>
                        <a:rPr lang="fr-FR" sz="800" dirty="0"/>
                        <a:t> the </a:t>
                      </a:r>
                      <a:r>
                        <a:rPr lang="fr-FR" sz="800" dirty="0" err="1"/>
                        <a:t>ChirpPLL</a:t>
                      </a:r>
                      <a:r>
                        <a:rPr lang="fr-FR" sz="800" dirty="0"/>
                        <a:t> = </a:t>
                      </a:r>
                      <a:r>
                        <a:rPr lang="fr-FR" sz="800" dirty="0" err="1"/>
                        <a:t>Vtune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1366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BD47E2D-5CCA-4294-A516-2CED269A5D98}"/>
              </a:ext>
            </a:extLst>
          </p:cNvPr>
          <p:cNvSpPr txBox="1">
            <a:spLocks/>
          </p:cNvSpPr>
          <p:nvPr/>
        </p:nvSpPr>
        <p:spPr>
          <a:xfrm>
            <a:off x="11237975" y="104865"/>
            <a:ext cx="895785" cy="351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400" kern="0" dirty="0"/>
              <a:t>Bench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B75F0-20DD-4386-9D67-57B7CDB5F78C}"/>
              </a:ext>
            </a:extLst>
          </p:cNvPr>
          <p:cNvSpPr txBox="1"/>
          <p:nvPr/>
        </p:nvSpPr>
        <p:spPr>
          <a:xfrm>
            <a:off x="6887811" y="1968889"/>
            <a:ext cx="3153005" cy="34834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Cannot</a:t>
            </a:r>
            <a:r>
              <a:rPr lang="fr-FR" sz="1200" dirty="0">
                <a:solidFill>
                  <a:srgbClr val="FF0000"/>
                </a:solidFill>
              </a:rPr>
              <a:t> check for the </a:t>
            </a:r>
            <a:r>
              <a:rPr lang="fr-FR" sz="1200" dirty="0" err="1">
                <a:solidFill>
                  <a:srgbClr val="FF0000"/>
                </a:solidFill>
              </a:rPr>
              <a:t>separate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connection</a:t>
            </a:r>
            <a:endParaRPr lang="fr-FR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EC1-06C9-4DD1-A544-437FDDA8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4175895"/>
            <a:ext cx="6932295" cy="4046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9DFD0B-583E-4AB4-B67D-1D94DAE0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658" y="3429000"/>
            <a:ext cx="39719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1082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5BE1-6B8B-4705-8581-3FCBC190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</a:t>
            </a:r>
            <a:br>
              <a:rPr lang="fr-FR" dirty="0"/>
            </a:br>
            <a:r>
              <a:rPr lang="fr-FR" dirty="0"/>
              <a:t>(RX IF)</a:t>
            </a:r>
          </a:p>
        </p:txBody>
      </p:sp>
    </p:spTree>
    <p:extLst>
      <p:ext uri="{BB962C8B-B14F-4D97-AF65-F5344CB8AC3E}">
        <p14:creationId xmlns:p14="http://schemas.microsoft.com/office/powerpoint/2010/main" val="239329646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109286B-10DC-4392-AC4E-9678215BD727}"/>
              </a:ext>
            </a:extLst>
          </p:cNvPr>
          <p:cNvSpPr/>
          <p:nvPr/>
        </p:nvSpPr>
        <p:spPr>
          <a:xfrm>
            <a:off x="2282301" y="1638064"/>
            <a:ext cx="4370193" cy="16987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E461C0-0C54-42C1-8409-F3503DDA0A87}"/>
              </a:ext>
            </a:extLst>
          </p:cNvPr>
          <p:cNvSpPr/>
          <p:nvPr/>
        </p:nvSpPr>
        <p:spPr>
          <a:xfrm>
            <a:off x="2138044" y="1480423"/>
            <a:ext cx="4370193" cy="16987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RX </a:t>
            </a:r>
            <a:r>
              <a:rPr lang="fr-FR" dirty="0" err="1"/>
              <a:t>with</a:t>
            </a:r>
            <a:r>
              <a:rPr lang="fr-FR" dirty="0"/>
              <a:t> IFBIST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5741B2-B0C6-4B22-880C-45721A8BB805}"/>
              </a:ext>
            </a:extLst>
          </p:cNvPr>
          <p:cNvSpPr txBox="1"/>
          <p:nvPr/>
        </p:nvSpPr>
        <p:spPr>
          <a:xfrm>
            <a:off x="8292778" y="2333284"/>
            <a:ext cx="209384" cy="3030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endParaRPr lang="fr-FR" sz="1600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4A963-CE3D-467B-930F-8803BC187E1A}"/>
              </a:ext>
            </a:extLst>
          </p:cNvPr>
          <p:cNvSpPr/>
          <p:nvPr/>
        </p:nvSpPr>
        <p:spPr>
          <a:xfrm>
            <a:off x="2012811" y="1324807"/>
            <a:ext cx="4370193" cy="16987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F39DB0-48BE-4719-ADB1-5B3B582BFE9F}"/>
              </a:ext>
            </a:extLst>
          </p:cNvPr>
          <p:cNvSpPr/>
          <p:nvPr/>
        </p:nvSpPr>
        <p:spPr>
          <a:xfrm>
            <a:off x="1868554" y="1159580"/>
            <a:ext cx="4370193" cy="16987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15E4AFF-4C27-413B-AC6C-8D967D11C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1947684" y="1208951"/>
            <a:ext cx="4002549" cy="143964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AF4E9FE-7940-4A31-94DD-F048A2501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2157068" y="1418668"/>
            <a:ext cx="4002549" cy="143964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3872B59-7D5B-4D9C-85F0-29D266480FEF}"/>
              </a:ext>
            </a:extLst>
          </p:cNvPr>
          <p:cNvSpPr txBox="1"/>
          <p:nvPr/>
        </p:nvSpPr>
        <p:spPr>
          <a:xfrm>
            <a:off x="5950233" y="1418668"/>
            <a:ext cx="209384" cy="3030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1DCA15-6832-4BE9-8872-4328729E0B77}"/>
              </a:ext>
            </a:extLst>
          </p:cNvPr>
          <p:cNvSpPr txBox="1"/>
          <p:nvPr/>
        </p:nvSpPr>
        <p:spPr>
          <a:xfrm>
            <a:off x="5652929" y="1159579"/>
            <a:ext cx="209384" cy="3030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Q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DC9EB7-16AC-4545-9118-D9A58103AFDD}"/>
              </a:ext>
            </a:extLst>
          </p:cNvPr>
          <p:cNvSpPr txBox="1"/>
          <p:nvPr/>
        </p:nvSpPr>
        <p:spPr>
          <a:xfrm>
            <a:off x="5444678" y="853694"/>
            <a:ext cx="835270" cy="3030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RX1..4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603CE8-E740-4C2F-B88A-C68939ED43DA}"/>
              </a:ext>
            </a:extLst>
          </p:cNvPr>
          <p:cNvCxnSpPr>
            <a:cxnSpLocks/>
          </p:cNvCxnSpPr>
          <p:nvPr/>
        </p:nvCxnSpPr>
        <p:spPr>
          <a:xfrm>
            <a:off x="545757" y="2526713"/>
            <a:ext cx="1903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257DE3-C64F-4F7D-A5F2-1E7C7A1C93B9}"/>
              </a:ext>
            </a:extLst>
          </p:cNvPr>
          <p:cNvCxnSpPr>
            <a:cxnSpLocks/>
          </p:cNvCxnSpPr>
          <p:nvPr/>
        </p:nvCxnSpPr>
        <p:spPr>
          <a:xfrm>
            <a:off x="330376" y="2294623"/>
            <a:ext cx="16824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EB0D54-F49A-4965-91F8-98D951EDF9CB}"/>
              </a:ext>
            </a:extLst>
          </p:cNvPr>
          <p:cNvSpPr txBox="1"/>
          <p:nvPr/>
        </p:nvSpPr>
        <p:spPr>
          <a:xfrm>
            <a:off x="530332" y="1991573"/>
            <a:ext cx="1266093" cy="3030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IF BIST Q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C693B0-5999-4B9D-945B-46A99D820957}"/>
              </a:ext>
            </a:extLst>
          </p:cNvPr>
          <p:cNvSpPr txBox="1"/>
          <p:nvPr/>
        </p:nvSpPr>
        <p:spPr>
          <a:xfrm>
            <a:off x="693012" y="2508600"/>
            <a:ext cx="1266093" cy="3030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IF BIST I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F2B8EB52-94DB-4F5D-8D0C-9ABDA1E15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4399659"/>
            <a:ext cx="11663021" cy="1287506"/>
          </a:xfrm>
        </p:spPr>
        <p:txBody>
          <a:bodyPr/>
          <a:lstStyle/>
          <a:p>
            <a:endParaRPr lang="fr-FR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D18D2E-BF58-4D00-86A2-DDDF1D7DB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89" y="1240834"/>
            <a:ext cx="4195357" cy="21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97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connections (RX loopback)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944" y="3910527"/>
            <a:ext cx="3125629" cy="102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Differential</a:t>
            </a:r>
            <a:r>
              <a:rPr lang="fr-FR" sz="1400" dirty="0"/>
              <a:t> IF </a:t>
            </a:r>
            <a:r>
              <a:rPr lang="fr-FR" sz="1400" dirty="0" err="1"/>
              <a:t>generator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-&gt; Oscilloscope (RTO/RTP)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23790"/>
              </p:ext>
            </p:extLst>
          </p:nvPr>
        </p:nvGraphicFramePr>
        <p:xfrm>
          <a:off x="299524" y="831018"/>
          <a:ext cx="11663020" cy="292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60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23726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558384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223490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672005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744855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28101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1134466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ATB_AC connections shall be bidirectional.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1308810 &amp; 1308702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57866"/>
                  </a:ext>
                </a:extLst>
              </a:tr>
              <a:tr h="28101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1308700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connect I and Q output signal of each of the receiver to the AC_ATB bus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1308810 (AC-ATB IRR)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691071"/>
                  </a:ext>
                </a:extLst>
              </a:tr>
              <a:tr h="30244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1308705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inject a differential IF signal at one AC_ATB access ,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send it to a receiver node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and read it back with another AC_ATB2 access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1308702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200kHz to 40MHz, small signal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 de-embed test path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240297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1308706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inject a differential IF signal at AC_ATB pins and make it available at all the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receivers IF nodes 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simultaneously (broadcast mode)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1308702</a:t>
                      </a:r>
                      <a:endParaRPr lang="fr-FR" sz="800" b="0" i="0" u="none" strike="noStrike" kern="1200" dirty="0">
                        <a:solidFill>
                          <a:srgbClr val="92D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18843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1320789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inject an IF signal at one AC_ATB access , send it to any ADC input, and read it back with the other AC_ATB2 access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1308702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394374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inject a differential IF signal from ATB external pins to each of the receiver's IF inputs or nodes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Inject a differential IF signal of 200kHz to 40MHz (small signal) on ATB2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Route the signal via RX1 I BIST_OUT (RS 1308702) and loopback to ATB1 (RS 1308705)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Make an ADC capture (API) of RX1 and observe the signal on ATB1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Q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RX 2-4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observe a signal at the given frequency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200kHz to 40MHz, small signal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57007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FF5F803-0C16-4FED-83F6-ADA521D06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3994415" y="4245327"/>
            <a:ext cx="5234059" cy="18826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CA8938-9EB2-4B6A-B91B-64BD180DF020}"/>
              </a:ext>
            </a:extLst>
          </p:cNvPr>
          <p:cNvSpPr/>
          <p:nvPr/>
        </p:nvSpPr>
        <p:spPr>
          <a:xfrm>
            <a:off x="6554070" y="5395736"/>
            <a:ext cx="1645704" cy="830752"/>
          </a:xfrm>
          <a:custGeom>
            <a:avLst/>
            <a:gdLst>
              <a:gd name="connsiteX0" fmla="*/ 1645704 w 1645704"/>
              <a:gd name="connsiteY0" fmla="*/ 734036 h 830752"/>
              <a:gd name="connsiteX1" fmla="*/ 1628119 w 1645704"/>
              <a:gd name="connsiteY1" fmla="*/ 663698 h 830752"/>
              <a:gd name="connsiteX2" fmla="*/ 1610534 w 1645704"/>
              <a:gd name="connsiteY2" fmla="*/ 593359 h 830752"/>
              <a:gd name="connsiteX3" fmla="*/ 1601742 w 1645704"/>
              <a:gd name="connsiteY3" fmla="*/ 496644 h 830752"/>
              <a:gd name="connsiteX4" fmla="*/ 1548988 w 1645704"/>
              <a:gd name="connsiteY4" fmla="*/ 461475 h 830752"/>
              <a:gd name="connsiteX5" fmla="*/ 1496234 w 1645704"/>
              <a:gd name="connsiteY5" fmla="*/ 443890 h 830752"/>
              <a:gd name="connsiteX6" fmla="*/ 1381934 w 1645704"/>
              <a:gd name="connsiteY6" fmla="*/ 426306 h 830752"/>
              <a:gd name="connsiteX7" fmla="*/ 1346765 w 1645704"/>
              <a:gd name="connsiteY7" fmla="*/ 417513 h 830752"/>
              <a:gd name="connsiteX8" fmla="*/ 845604 w 1645704"/>
              <a:gd name="connsiteY8" fmla="*/ 417513 h 830752"/>
              <a:gd name="connsiteX9" fmla="*/ 370819 w 1645704"/>
              <a:gd name="connsiteY9" fmla="*/ 426306 h 830752"/>
              <a:gd name="connsiteX10" fmla="*/ 115842 w 1645704"/>
              <a:gd name="connsiteY10" fmla="*/ 426306 h 830752"/>
              <a:gd name="connsiteX11" fmla="*/ 80673 w 1645704"/>
              <a:gd name="connsiteY11" fmla="*/ 417513 h 830752"/>
              <a:gd name="connsiteX12" fmla="*/ 27919 w 1645704"/>
              <a:gd name="connsiteY12" fmla="*/ 399929 h 830752"/>
              <a:gd name="connsiteX13" fmla="*/ 1542 w 1645704"/>
              <a:gd name="connsiteY13" fmla="*/ 338383 h 830752"/>
              <a:gd name="connsiteX14" fmla="*/ 10334 w 1645704"/>
              <a:gd name="connsiteY14" fmla="*/ 232875 h 830752"/>
              <a:gd name="connsiteX15" fmla="*/ 63088 w 1645704"/>
              <a:gd name="connsiteY15" fmla="*/ 215290 h 830752"/>
              <a:gd name="connsiteX16" fmla="*/ 151011 w 1645704"/>
              <a:gd name="connsiteY16" fmla="*/ 197706 h 830752"/>
              <a:gd name="connsiteX17" fmla="*/ 493911 w 1645704"/>
              <a:gd name="connsiteY17" fmla="*/ 188913 h 830752"/>
              <a:gd name="connsiteX18" fmla="*/ 581834 w 1645704"/>
              <a:gd name="connsiteY18" fmla="*/ 162536 h 830752"/>
              <a:gd name="connsiteX19" fmla="*/ 608211 w 1645704"/>
              <a:gd name="connsiteY19" fmla="*/ 153744 h 830752"/>
              <a:gd name="connsiteX20" fmla="*/ 634588 w 1645704"/>
              <a:gd name="connsiteY20" fmla="*/ 144952 h 830752"/>
              <a:gd name="connsiteX21" fmla="*/ 687342 w 1645704"/>
              <a:gd name="connsiteY21" fmla="*/ 100990 h 830752"/>
              <a:gd name="connsiteX22" fmla="*/ 740096 w 1645704"/>
              <a:gd name="connsiteY22" fmla="*/ 57029 h 830752"/>
              <a:gd name="connsiteX23" fmla="*/ 766473 w 1645704"/>
              <a:gd name="connsiteY23" fmla="*/ 48236 h 830752"/>
              <a:gd name="connsiteX24" fmla="*/ 792850 w 1645704"/>
              <a:gd name="connsiteY24" fmla="*/ 30652 h 830752"/>
              <a:gd name="connsiteX25" fmla="*/ 898357 w 1645704"/>
              <a:gd name="connsiteY25" fmla="*/ 4275 h 830752"/>
              <a:gd name="connsiteX26" fmla="*/ 1082996 w 1645704"/>
              <a:gd name="connsiteY26" fmla="*/ 39444 h 830752"/>
              <a:gd name="connsiteX27" fmla="*/ 1091788 w 1645704"/>
              <a:gd name="connsiteY27" fmla="*/ 65821 h 830752"/>
              <a:gd name="connsiteX28" fmla="*/ 1100580 w 1645704"/>
              <a:gd name="connsiteY28" fmla="*/ 435098 h 830752"/>
              <a:gd name="connsiteX29" fmla="*/ 1109373 w 1645704"/>
              <a:gd name="connsiteY29" fmla="*/ 470267 h 830752"/>
              <a:gd name="connsiteX30" fmla="*/ 1118165 w 1645704"/>
              <a:gd name="connsiteY30" fmla="*/ 558190 h 830752"/>
              <a:gd name="connsiteX31" fmla="*/ 1118165 w 1645704"/>
              <a:gd name="connsiteY31" fmla="*/ 830752 h 83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45704" h="830752">
                <a:moveTo>
                  <a:pt x="1645704" y="734036"/>
                </a:moveTo>
                <a:cubicBezTo>
                  <a:pt x="1624193" y="626491"/>
                  <a:pt x="1648397" y="738050"/>
                  <a:pt x="1628119" y="663698"/>
                </a:cubicBezTo>
                <a:cubicBezTo>
                  <a:pt x="1621760" y="640382"/>
                  <a:pt x="1610534" y="593359"/>
                  <a:pt x="1610534" y="593359"/>
                </a:cubicBezTo>
                <a:cubicBezTo>
                  <a:pt x="1607603" y="561121"/>
                  <a:pt x="1615431" y="525978"/>
                  <a:pt x="1601742" y="496644"/>
                </a:cubicBezTo>
                <a:cubicBezTo>
                  <a:pt x="1592805" y="477493"/>
                  <a:pt x="1569038" y="468158"/>
                  <a:pt x="1548988" y="461475"/>
                </a:cubicBezTo>
                <a:cubicBezTo>
                  <a:pt x="1531403" y="455613"/>
                  <a:pt x="1514410" y="447525"/>
                  <a:pt x="1496234" y="443890"/>
                </a:cubicBezTo>
                <a:cubicBezTo>
                  <a:pt x="1429103" y="430464"/>
                  <a:pt x="1467101" y="436951"/>
                  <a:pt x="1381934" y="426306"/>
                </a:cubicBezTo>
                <a:cubicBezTo>
                  <a:pt x="1370211" y="423375"/>
                  <a:pt x="1358727" y="419222"/>
                  <a:pt x="1346765" y="417513"/>
                </a:cubicBezTo>
                <a:cubicBezTo>
                  <a:pt x="1180186" y="393715"/>
                  <a:pt x="1014933" y="414160"/>
                  <a:pt x="845604" y="417513"/>
                </a:cubicBezTo>
                <a:lnTo>
                  <a:pt x="370819" y="426306"/>
                </a:lnTo>
                <a:cubicBezTo>
                  <a:pt x="236800" y="434682"/>
                  <a:pt x="240554" y="440978"/>
                  <a:pt x="115842" y="426306"/>
                </a:cubicBezTo>
                <a:cubicBezTo>
                  <a:pt x="103841" y="424894"/>
                  <a:pt x="92247" y="420985"/>
                  <a:pt x="80673" y="417513"/>
                </a:cubicBezTo>
                <a:cubicBezTo>
                  <a:pt x="62919" y="412187"/>
                  <a:pt x="27919" y="399929"/>
                  <a:pt x="27919" y="399929"/>
                </a:cubicBezTo>
                <a:cubicBezTo>
                  <a:pt x="13561" y="378392"/>
                  <a:pt x="1542" y="366772"/>
                  <a:pt x="1542" y="338383"/>
                </a:cubicBezTo>
                <a:cubicBezTo>
                  <a:pt x="1542" y="303092"/>
                  <a:pt x="-5449" y="264440"/>
                  <a:pt x="10334" y="232875"/>
                </a:cubicBezTo>
                <a:cubicBezTo>
                  <a:pt x="18623" y="216296"/>
                  <a:pt x="45503" y="221152"/>
                  <a:pt x="63088" y="215290"/>
                </a:cubicBezTo>
                <a:cubicBezTo>
                  <a:pt x="98280" y="203559"/>
                  <a:pt x="104541" y="199726"/>
                  <a:pt x="151011" y="197706"/>
                </a:cubicBezTo>
                <a:cubicBezTo>
                  <a:pt x="265241" y="192739"/>
                  <a:pt x="379611" y="191844"/>
                  <a:pt x="493911" y="188913"/>
                </a:cubicBezTo>
                <a:cubicBezTo>
                  <a:pt x="547066" y="175625"/>
                  <a:pt x="517611" y="183944"/>
                  <a:pt x="581834" y="162536"/>
                </a:cubicBezTo>
                <a:lnTo>
                  <a:pt x="608211" y="153744"/>
                </a:lnTo>
                <a:lnTo>
                  <a:pt x="634588" y="144952"/>
                </a:lnTo>
                <a:cubicBezTo>
                  <a:pt x="711648" y="67892"/>
                  <a:pt x="613896" y="162195"/>
                  <a:pt x="687342" y="100990"/>
                </a:cubicBezTo>
                <a:cubicBezTo>
                  <a:pt x="716512" y="76682"/>
                  <a:pt x="707349" y="73402"/>
                  <a:pt x="740096" y="57029"/>
                </a:cubicBezTo>
                <a:cubicBezTo>
                  <a:pt x="748386" y="52884"/>
                  <a:pt x="758183" y="52381"/>
                  <a:pt x="766473" y="48236"/>
                </a:cubicBezTo>
                <a:cubicBezTo>
                  <a:pt x="775924" y="43510"/>
                  <a:pt x="783194" y="34944"/>
                  <a:pt x="792850" y="30652"/>
                </a:cubicBezTo>
                <a:cubicBezTo>
                  <a:pt x="834652" y="12073"/>
                  <a:pt x="854118" y="11648"/>
                  <a:pt x="898357" y="4275"/>
                </a:cubicBezTo>
                <a:cubicBezTo>
                  <a:pt x="975283" y="8549"/>
                  <a:pt x="1041322" y="-23068"/>
                  <a:pt x="1082996" y="39444"/>
                </a:cubicBezTo>
                <a:cubicBezTo>
                  <a:pt x="1088137" y="47155"/>
                  <a:pt x="1088857" y="57029"/>
                  <a:pt x="1091788" y="65821"/>
                </a:cubicBezTo>
                <a:cubicBezTo>
                  <a:pt x="1094719" y="188913"/>
                  <a:pt x="1095232" y="312087"/>
                  <a:pt x="1100580" y="435098"/>
                </a:cubicBezTo>
                <a:cubicBezTo>
                  <a:pt x="1101105" y="447170"/>
                  <a:pt x="1107664" y="458305"/>
                  <a:pt x="1109373" y="470267"/>
                </a:cubicBezTo>
                <a:cubicBezTo>
                  <a:pt x="1113539" y="499425"/>
                  <a:pt x="1117447" y="528745"/>
                  <a:pt x="1118165" y="558190"/>
                </a:cubicBezTo>
                <a:cubicBezTo>
                  <a:pt x="1120380" y="649017"/>
                  <a:pt x="1118165" y="739898"/>
                  <a:pt x="1118165" y="830752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9AC86E-76F8-4109-AE7A-13328A93407D}"/>
              </a:ext>
            </a:extLst>
          </p:cNvPr>
          <p:cNvSpPr/>
          <p:nvPr/>
        </p:nvSpPr>
        <p:spPr>
          <a:xfrm>
            <a:off x="7610689" y="6138565"/>
            <a:ext cx="140677" cy="89130"/>
          </a:xfrm>
          <a:custGeom>
            <a:avLst/>
            <a:gdLst>
              <a:gd name="connsiteX0" fmla="*/ 0 w 140677"/>
              <a:gd name="connsiteY0" fmla="*/ 0 h 89130"/>
              <a:gd name="connsiteX1" fmla="*/ 70338 w 140677"/>
              <a:gd name="connsiteY1" fmla="*/ 87923 h 89130"/>
              <a:gd name="connsiteX2" fmla="*/ 96715 w 140677"/>
              <a:gd name="connsiteY2" fmla="*/ 61546 h 89130"/>
              <a:gd name="connsiteX3" fmla="*/ 105508 w 140677"/>
              <a:gd name="connsiteY3" fmla="*/ 35169 h 89130"/>
              <a:gd name="connsiteX4" fmla="*/ 140677 w 140677"/>
              <a:gd name="connsiteY4" fmla="*/ 0 h 8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77" h="89130">
                <a:moveTo>
                  <a:pt x="0" y="0"/>
                </a:moveTo>
                <a:cubicBezTo>
                  <a:pt x="23446" y="29308"/>
                  <a:pt x="38674" y="67773"/>
                  <a:pt x="70338" y="87923"/>
                </a:cubicBezTo>
                <a:cubicBezTo>
                  <a:pt x="80828" y="94599"/>
                  <a:pt x="89818" y="71892"/>
                  <a:pt x="96715" y="61546"/>
                </a:cubicBezTo>
                <a:cubicBezTo>
                  <a:pt x="101856" y="53835"/>
                  <a:pt x="101363" y="43459"/>
                  <a:pt x="105508" y="35169"/>
                </a:cubicBezTo>
                <a:cubicBezTo>
                  <a:pt x="119655" y="6875"/>
                  <a:pt x="118027" y="11325"/>
                  <a:pt x="140677" y="0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670EF1-2722-4DC4-B737-9AFB91E0BDB5}"/>
              </a:ext>
            </a:extLst>
          </p:cNvPr>
          <p:cNvSpPr/>
          <p:nvPr/>
        </p:nvSpPr>
        <p:spPr>
          <a:xfrm>
            <a:off x="7672235" y="5109865"/>
            <a:ext cx="1732085" cy="290146"/>
          </a:xfrm>
          <a:custGeom>
            <a:avLst/>
            <a:gdLst>
              <a:gd name="connsiteX0" fmla="*/ 0 w 1732085"/>
              <a:gd name="connsiteY0" fmla="*/ 290146 h 290146"/>
              <a:gd name="connsiteX1" fmla="*/ 334108 w 1732085"/>
              <a:gd name="connsiteY1" fmla="*/ 281354 h 290146"/>
              <a:gd name="connsiteX2" fmla="*/ 369277 w 1732085"/>
              <a:gd name="connsiteY2" fmla="*/ 246184 h 290146"/>
              <a:gd name="connsiteX3" fmla="*/ 360485 w 1732085"/>
              <a:gd name="connsiteY3" fmla="*/ 175846 h 290146"/>
              <a:gd name="connsiteX4" fmla="*/ 369277 w 1732085"/>
              <a:gd name="connsiteY4" fmla="*/ 43961 h 290146"/>
              <a:gd name="connsiteX5" fmla="*/ 422031 w 1732085"/>
              <a:gd name="connsiteY5" fmla="*/ 8792 h 290146"/>
              <a:gd name="connsiteX6" fmla="*/ 844062 w 1732085"/>
              <a:gd name="connsiteY6" fmla="*/ 0 h 290146"/>
              <a:gd name="connsiteX7" fmla="*/ 1134208 w 1732085"/>
              <a:gd name="connsiteY7" fmla="*/ 8792 h 290146"/>
              <a:gd name="connsiteX8" fmla="*/ 1160585 w 1732085"/>
              <a:gd name="connsiteY8" fmla="*/ 17584 h 290146"/>
              <a:gd name="connsiteX9" fmla="*/ 1266092 w 1732085"/>
              <a:gd name="connsiteY9" fmla="*/ 70338 h 290146"/>
              <a:gd name="connsiteX10" fmla="*/ 1732085 w 1732085"/>
              <a:gd name="connsiteY10" fmla="*/ 70338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2085" h="290146">
                <a:moveTo>
                  <a:pt x="0" y="290146"/>
                </a:moveTo>
                <a:cubicBezTo>
                  <a:pt x="111369" y="287215"/>
                  <a:pt x="222832" y="286782"/>
                  <a:pt x="334108" y="281354"/>
                </a:cubicBezTo>
                <a:cubicBezTo>
                  <a:pt x="365886" y="279804"/>
                  <a:pt x="360945" y="271180"/>
                  <a:pt x="369277" y="246184"/>
                </a:cubicBezTo>
                <a:cubicBezTo>
                  <a:pt x="366346" y="222738"/>
                  <a:pt x="360485" y="199474"/>
                  <a:pt x="360485" y="175846"/>
                </a:cubicBezTo>
                <a:cubicBezTo>
                  <a:pt x="360485" y="131787"/>
                  <a:pt x="354046" y="85304"/>
                  <a:pt x="369277" y="43961"/>
                </a:cubicBezTo>
                <a:cubicBezTo>
                  <a:pt x="376583" y="24130"/>
                  <a:pt x="400902" y="9232"/>
                  <a:pt x="422031" y="8792"/>
                </a:cubicBezTo>
                <a:lnTo>
                  <a:pt x="844062" y="0"/>
                </a:lnTo>
                <a:cubicBezTo>
                  <a:pt x="940777" y="2931"/>
                  <a:pt x="1037597" y="3425"/>
                  <a:pt x="1134208" y="8792"/>
                </a:cubicBezTo>
                <a:cubicBezTo>
                  <a:pt x="1143462" y="9306"/>
                  <a:pt x="1152483" y="13083"/>
                  <a:pt x="1160585" y="17584"/>
                </a:cubicBezTo>
                <a:cubicBezTo>
                  <a:pt x="1192593" y="35366"/>
                  <a:pt x="1225010" y="70338"/>
                  <a:pt x="1266092" y="70338"/>
                </a:cubicBezTo>
                <a:lnTo>
                  <a:pt x="1732085" y="70338"/>
                </a:lnTo>
              </a:path>
            </a:pathLst>
          </a:custGeom>
          <a:ln w="28575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FF77A0-9285-45E9-9BD0-EC3FF9AC88FA}"/>
              </a:ext>
            </a:extLst>
          </p:cNvPr>
          <p:cNvSpPr/>
          <p:nvPr/>
        </p:nvSpPr>
        <p:spPr>
          <a:xfrm>
            <a:off x="9193304" y="5057111"/>
            <a:ext cx="176100" cy="290146"/>
          </a:xfrm>
          <a:custGeom>
            <a:avLst/>
            <a:gdLst>
              <a:gd name="connsiteX0" fmla="*/ 0 w 176100"/>
              <a:gd name="connsiteY0" fmla="*/ 0 h 290146"/>
              <a:gd name="connsiteX1" fmla="*/ 158262 w 176100"/>
              <a:gd name="connsiteY1" fmla="*/ 158261 h 290146"/>
              <a:gd name="connsiteX2" fmla="*/ 131885 w 176100"/>
              <a:gd name="connsiteY2" fmla="*/ 175846 h 290146"/>
              <a:gd name="connsiteX3" fmla="*/ 105508 w 176100"/>
              <a:gd name="connsiteY3" fmla="*/ 202223 h 290146"/>
              <a:gd name="connsiteX4" fmla="*/ 61546 w 176100"/>
              <a:gd name="connsiteY4" fmla="*/ 237392 h 290146"/>
              <a:gd name="connsiteX5" fmla="*/ 52754 w 176100"/>
              <a:gd name="connsiteY5" fmla="*/ 263769 h 290146"/>
              <a:gd name="connsiteX6" fmla="*/ 26377 w 176100"/>
              <a:gd name="connsiteY6" fmla="*/ 281354 h 290146"/>
              <a:gd name="connsiteX7" fmla="*/ 17585 w 176100"/>
              <a:gd name="connsiteY7" fmla="*/ 290146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100" h="290146">
                <a:moveTo>
                  <a:pt x="0" y="0"/>
                </a:moveTo>
                <a:cubicBezTo>
                  <a:pt x="72616" y="50831"/>
                  <a:pt x="228720" y="73710"/>
                  <a:pt x="158262" y="158261"/>
                </a:cubicBezTo>
                <a:cubicBezTo>
                  <a:pt x="151497" y="166379"/>
                  <a:pt x="140003" y="169081"/>
                  <a:pt x="131885" y="175846"/>
                </a:cubicBezTo>
                <a:cubicBezTo>
                  <a:pt x="122333" y="183806"/>
                  <a:pt x="113468" y="192671"/>
                  <a:pt x="105508" y="202223"/>
                </a:cubicBezTo>
                <a:cubicBezTo>
                  <a:pt x="74916" y="238933"/>
                  <a:pt x="104847" y="222959"/>
                  <a:pt x="61546" y="237392"/>
                </a:cubicBezTo>
                <a:cubicBezTo>
                  <a:pt x="58615" y="246184"/>
                  <a:pt x="58544" y="256532"/>
                  <a:pt x="52754" y="263769"/>
                </a:cubicBezTo>
                <a:cubicBezTo>
                  <a:pt x="46153" y="272021"/>
                  <a:pt x="34831" y="275014"/>
                  <a:pt x="26377" y="281354"/>
                </a:cubicBezTo>
                <a:cubicBezTo>
                  <a:pt x="23061" y="283841"/>
                  <a:pt x="20516" y="287215"/>
                  <a:pt x="17585" y="290146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0F8A9-D9EF-4810-B350-9B2B94079EAE}"/>
              </a:ext>
            </a:extLst>
          </p:cNvPr>
          <p:cNvSpPr/>
          <p:nvPr/>
        </p:nvSpPr>
        <p:spPr>
          <a:xfrm>
            <a:off x="5627730" y="5164451"/>
            <a:ext cx="152935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RX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regmap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register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IF_A -&gt;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field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SW_BIST_LOOPBACK (sw5)</a:t>
            </a:r>
            <a:endParaRPr lang="fr-FR" sz="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D84401-450B-4AB4-B978-06121112E7F6}"/>
              </a:ext>
            </a:extLst>
          </p:cNvPr>
          <p:cNvSpPr/>
          <p:nvPr/>
        </p:nvSpPr>
        <p:spPr>
          <a:xfrm>
            <a:off x="7575519" y="4613895"/>
            <a:ext cx="192551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ADC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regmap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register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SEL_MUX_IN -&gt;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field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SEL_MUX_ADC_IN_I or Q -&gt; 1 (test input)</a:t>
            </a:r>
            <a:endParaRPr lang="fr-FR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99823-E5C7-4F96-AB52-74F789D0CFE0}"/>
              </a:ext>
            </a:extLst>
          </p:cNvPr>
          <p:cNvSpPr txBox="1"/>
          <p:nvPr/>
        </p:nvSpPr>
        <p:spPr>
          <a:xfrm>
            <a:off x="8428965" y="6012331"/>
            <a:ext cx="976742" cy="231191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diff.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CFF91-7367-4390-9B2A-64283482EC63}"/>
              </a:ext>
            </a:extLst>
          </p:cNvPr>
          <p:cNvSpPr txBox="1"/>
          <p:nvPr/>
        </p:nvSpPr>
        <p:spPr>
          <a:xfrm>
            <a:off x="9984880" y="4871561"/>
            <a:ext cx="1977665" cy="3077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16 </a:t>
            </a:r>
            <a:r>
              <a:rPr lang="fr-FR" sz="1400" dirty="0" err="1">
                <a:solidFill>
                  <a:schemeClr val="tx1"/>
                </a:solidFill>
              </a:rPr>
              <a:t>lines</a:t>
            </a:r>
            <a:r>
              <a:rPr lang="fr-FR" sz="1400" dirty="0">
                <a:solidFill>
                  <a:schemeClr val="tx1"/>
                </a:solidFill>
              </a:rPr>
              <a:t> n + 16 </a:t>
            </a:r>
            <a:r>
              <a:rPr lang="fr-FR" sz="1400" dirty="0" err="1">
                <a:solidFill>
                  <a:schemeClr val="tx1"/>
                </a:solidFill>
              </a:rPr>
              <a:t>lines</a:t>
            </a:r>
            <a:r>
              <a:rPr lang="fr-FR" sz="1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871BC-A0B6-4F0B-A8E5-EB56CE269BBB}"/>
              </a:ext>
            </a:extLst>
          </p:cNvPr>
          <p:cNvSpPr txBox="1"/>
          <p:nvPr/>
        </p:nvSpPr>
        <p:spPr>
          <a:xfrm>
            <a:off x="9988997" y="4556353"/>
            <a:ext cx="1882963" cy="48881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8 </a:t>
            </a:r>
            <a:r>
              <a:rPr lang="fr-FR" sz="1400" dirty="0" err="1">
                <a:solidFill>
                  <a:schemeClr val="tx1"/>
                </a:solidFill>
              </a:rPr>
              <a:t>lines</a:t>
            </a:r>
            <a:r>
              <a:rPr lang="fr-FR" sz="1400" dirty="0">
                <a:solidFill>
                  <a:schemeClr val="tx1"/>
                </a:solidFill>
              </a:rPr>
              <a:t>/RX (I and Q)</a:t>
            </a:r>
          </a:p>
        </p:txBody>
      </p:sp>
    </p:spTree>
    <p:extLst>
      <p:ext uri="{BB962C8B-B14F-4D97-AF65-F5344CB8AC3E}">
        <p14:creationId xmlns:p14="http://schemas.microsoft.com/office/powerpoint/2010/main" val="11873873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towards</a:t>
            </a:r>
            <a:r>
              <a:rPr lang="fr-FR" dirty="0"/>
              <a:t> ADC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370" y="2863275"/>
            <a:ext cx="3125629" cy="102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Differential</a:t>
            </a:r>
            <a:r>
              <a:rPr lang="fr-FR" sz="1400" dirty="0"/>
              <a:t> IF </a:t>
            </a:r>
            <a:r>
              <a:rPr lang="fr-FR" sz="1400" dirty="0" err="1"/>
              <a:t>generator</a:t>
            </a: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57995"/>
              </p:ext>
            </p:extLst>
          </p:nvPr>
        </p:nvGraphicFramePr>
        <p:xfrm>
          <a:off x="299524" y="831018"/>
          <a:ext cx="11663020" cy="172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60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23726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558384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223490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672005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744855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1320788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inject an IF signal from ATB external pin to each of the ADC IP inputs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1320790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042598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1320790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inject an IF signal from AC_ATB pins at all the ADCs inputs simultaneously (broadcast mode)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Inject a differential IF signal of 200kHz to 40MHz (small signal) on ATB1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Route the signal to ADC1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Make an ADC1 capture (API)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ADC2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with a signal routed to both ADCs simultaneously (RS 1320788)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2964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FF5F803-0C16-4FED-83F6-ADA521D06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3039503" y="3483021"/>
            <a:ext cx="5234059" cy="188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D84401-450B-4AB4-B978-06121112E7F6}"/>
              </a:ext>
            </a:extLst>
          </p:cNvPr>
          <p:cNvSpPr/>
          <p:nvPr/>
        </p:nvSpPr>
        <p:spPr>
          <a:xfrm>
            <a:off x="6410601" y="4000240"/>
            <a:ext cx="208716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ADC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regmap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register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SEL_MUX_IN -&gt;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field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SEL_MUX_ADC_IN_I or Q -&gt; 2 (AC_ATB input)</a:t>
            </a:r>
            <a:endParaRPr lang="fr-FR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99823-E5C7-4F96-AB52-74F789D0CFE0}"/>
              </a:ext>
            </a:extLst>
          </p:cNvPr>
          <p:cNvSpPr txBox="1"/>
          <p:nvPr/>
        </p:nvSpPr>
        <p:spPr>
          <a:xfrm>
            <a:off x="7521024" y="5081676"/>
            <a:ext cx="976742" cy="231191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diff.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8FA47B-0357-4AE4-83E0-2C034A99BB16}"/>
              </a:ext>
            </a:extLst>
          </p:cNvPr>
          <p:cNvSpPr/>
          <p:nvPr/>
        </p:nvSpPr>
        <p:spPr>
          <a:xfrm>
            <a:off x="7189365" y="4463311"/>
            <a:ext cx="1084197" cy="687897"/>
          </a:xfrm>
          <a:custGeom>
            <a:avLst/>
            <a:gdLst>
              <a:gd name="connsiteX0" fmla="*/ 33556 w 822121"/>
              <a:gd name="connsiteY0" fmla="*/ 687897 h 687897"/>
              <a:gd name="connsiteX1" fmla="*/ 16778 w 822121"/>
              <a:gd name="connsiteY1" fmla="*/ 645952 h 687897"/>
              <a:gd name="connsiteX2" fmla="*/ 8389 w 822121"/>
              <a:gd name="connsiteY2" fmla="*/ 620785 h 687897"/>
              <a:gd name="connsiteX3" fmla="*/ 0 w 822121"/>
              <a:gd name="connsiteY3" fmla="*/ 469783 h 687897"/>
              <a:gd name="connsiteX4" fmla="*/ 25167 w 822121"/>
              <a:gd name="connsiteY4" fmla="*/ 125834 h 687897"/>
              <a:gd name="connsiteX5" fmla="*/ 41945 w 822121"/>
              <a:gd name="connsiteY5" fmla="*/ 75501 h 687897"/>
              <a:gd name="connsiteX6" fmla="*/ 50334 w 822121"/>
              <a:gd name="connsiteY6" fmla="*/ 50334 h 687897"/>
              <a:gd name="connsiteX7" fmla="*/ 100668 w 822121"/>
              <a:gd name="connsiteY7" fmla="*/ 25167 h 687897"/>
              <a:gd name="connsiteX8" fmla="*/ 151002 w 822121"/>
              <a:gd name="connsiteY8" fmla="*/ 8389 h 687897"/>
              <a:gd name="connsiteX9" fmla="*/ 176169 w 822121"/>
              <a:gd name="connsiteY9" fmla="*/ 0 h 687897"/>
              <a:gd name="connsiteX10" fmla="*/ 587229 w 822121"/>
              <a:gd name="connsiteY10" fmla="*/ 8389 h 687897"/>
              <a:gd name="connsiteX11" fmla="*/ 637563 w 822121"/>
              <a:gd name="connsiteY11" fmla="*/ 16778 h 687897"/>
              <a:gd name="connsiteX12" fmla="*/ 822121 w 822121"/>
              <a:gd name="connsiteY12" fmla="*/ 16778 h 68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121" h="687897">
                <a:moveTo>
                  <a:pt x="33556" y="687897"/>
                </a:moveTo>
                <a:cubicBezTo>
                  <a:pt x="27963" y="673915"/>
                  <a:pt x="22065" y="660052"/>
                  <a:pt x="16778" y="645952"/>
                </a:cubicBezTo>
                <a:cubicBezTo>
                  <a:pt x="13673" y="637672"/>
                  <a:pt x="9227" y="629588"/>
                  <a:pt x="8389" y="620785"/>
                </a:cubicBezTo>
                <a:cubicBezTo>
                  <a:pt x="3610" y="570600"/>
                  <a:pt x="2796" y="520117"/>
                  <a:pt x="0" y="469783"/>
                </a:cubicBezTo>
                <a:cubicBezTo>
                  <a:pt x="1858" y="430762"/>
                  <a:pt x="11339" y="167317"/>
                  <a:pt x="25167" y="125834"/>
                </a:cubicBezTo>
                <a:lnTo>
                  <a:pt x="41945" y="75501"/>
                </a:lnTo>
                <a:cubicBezTo>
                  <a:pt x="44741" y="67112"/>
                  <a:pt x="41945" y="53130"/>
                  <a:pt x="50334" y="50334"/>
                </a:cubicBezTo>
                <a:cubicBezTo>
                  <a:pt x="142118" y="19739"/>
                  <a:pt x="3094" y="68533"/>
                  <a:pt x="100668" y="25167"/>
                </a:cubicBezTo>
                <a:cubicBezTo>
                  <a:pt x="116829" y="17984"/>
                  <a:pt x="134224" y="13982"/>
                  <a:pt x="151002" y="8389"/>
                </a:cubicBezTo>
                <a:lnTo>
                  <a:pt x="176169" y="0"/>
                </a:lnTo>
                <a:lnTo>
                  <a:pt x="587229" y="8389"/>
                </a:lnTo>
                <a:cubicBezTo>
                  <a:pt x="604227" y="9007"/>
                  <a:pt x="620564" y="16171"/>
                  <a:pt x="637563" y="16778"/>
                </a:cubicBezTo>
                <a:cubicBezTo>
                  <a:pt x="699043" y="18974"/>
                  <a:pt x="760602" y="16778"/>
                  <a:pt x="822121" y="167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CD051A-A06A-436B-8FB9-D3446520D1A1}"/>
              </a:ext>
            </a:extLst>
          </p:cNvPr>
          <p:cNvSpPr/>
          <p:nvPr/>
        </p:nvSpPr>
        <p:spPr>
          <a:xfrm>
            <a:off x="8086987" y="4337108"/>
            <a:ext cx="201336" cy="318797"/>
          </a:xfrm>
          <a:custGeom>
            <a:avLst/>
            <a:gdLst>
              <a:gd name="connsiteX0" fmla="*/ 25167 w 201336"/>
              <a:gd name="connsiteY0" fmla="*/ 0 h 318797"/>
              <a:gd name="connsiteX1" fmla="*/ 75501 w 201336"/>
              <a:gd name="connsiteY1" fmla="*/ 41945 h 318797"/>
              <a:gd name="connsiteX2" fmla="*/ 125835 w 201336"/>
              <a:gd name="connsiteY2" fmla="*/ 75501 h 318797"/>
              <a:gd name="connsiteX3" fmla="*/ 151002 w 201336"/>
              <a:gd name="connsiteY3" fmla="*/ 100668 h 318797"/>
              <a:gd name="connsiteX4" fmla="*/ 201336 w 201336"/>
              <a:gd name="connsiteY4" fmla="*/ 134224 h 318797"/>
              <a:gd name="connsiteX5" fmla="*/ 192947 w 201336"/>
              <a:gd name="connsiteY5" fmla="*/ 159391 h 318797"/>
              <a:gd name="connsiteX6" fmla="*/ 167780 w 201336"/>
              <a:gd name="connsiteY6" fmla="*/ 167780 h 318797"/>
              <a:gd name="connsiteX7" fmla="*/ 109057 w 201336"/>
              <a:gd name="connsiteY7" fmla="*/ 201336 h 318797"/>
              <a:gd name="connsiteX8" fmla="*/ 67112 w 201336"/>
              <a:gd name="connsiteY8" fmla="*/ 251670 h 318797"/>
              <a:gd name="connsiteX9" fmla="*/ 41945 w 201336"/>
              <a:gd name="connsiteY9" fmla="*/ 268448 h 318797"/>
              <a:gd name="connsiteX10" fmla="*/ 0 w 201336"/>
              <a:gd name="connsiteY10" fmla="*/ 318782 h 31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336" h="318797">
                <a:moveTo>
                  <a:pt x="25167" y="0"/>
                </a:moveTo>
                <a:cubicBezTo>
                  <a:pt x="41945" y="13982"/>
                  <a:pt x="58029" y="28841"/>
                  <a:pt x="75501" y="41945"/>
                </a:cubicBezTo>
                <a:cubicBezTo>
                  <a:pt x="91633" y="54044"/>
                  <a:pt x="111576" y="61242"/>
                  <a:pt x="125835" y="75501"/>
                </a:cubicBezTo>
                <a:cubicBezTo>
                  <a:pt x="134224" y="83890"/>
                  <a:pt x="141637" y="93384"/>
                  <a:pt x="151002" y="100668"/>
                </a:cubicBezTo>
                <a:cubicBezTo>
                  <a:pt x="166919" y="113048"/>
                  <a:pt x="201336" y="134224"/>
                  <a:pt x="201336" y="134224"/>
                </a:cubicBezTo>
                <a:cubicBezTo>
                  <a:pt x="198540" y="142613"/>
                  <a:pt x="199200" y="153138"/>
                  <a:pt x="192947" y="159391"/>
                </a:cubicBezTo>
                <a:cubicBezTo>
                  <a:pt x="186694" y="165644"/>
                  <a:pt x="175908" y="164297"/>
                  <a:pt x="167780" y="167780"/>
                </a:cubicBezTo>
                <a:cubicBezTo>
                  <a:pt x="150887" y="175020"/>
                  <a:pt x="123925" y="188946"/>
                  <a:pt x="109057" y="201336"/>
                </a:cubicBezTo>
                <a:cubicBezTo>
                  <a:pt x="26598" y="270052"/>
                  <a:pt x="133101" y="185681"/>
                  <a:pt x="67112" y="251670"/>
                </a:cubicBezTo>
                <a:cubicBezTo>
                  <a:pt x="59983" y="258799"/>
                  <a:pt x="50334" y="262855"/>
                  <a:pt x="41945" y="268448"/>
                </a:cubicBezTo>
                <a:cubicBezTo>
                  <a:pt x="6838" y="321109"/>
                  <a:pt x="28554" y="318782"/>
                  <a:pt x="0" y="31878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22633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– AC </a:t>
            </a:r>
            <a:r>
              <a:rPr lang="fr-FR" dirty="0" err="1"/>
              <a:t>characteristics</a:t>
            </a:r>
            <a:r>
              <a:rPr lang="fr-FR" dirty="0"/>
              <a:t> (oip3)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218" y="2960598"/>
            <a:ext cx="3084752" cy="9368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2 </a:t>
            </a:r>
            <a:r>
              <a:rPr lang="fr-FR" sz="1400" dirty="0" err="1"/>
              <a:t>differential</a:t>
            </a:r>
            <a:r>
              <a:rPr lang="fr-FR" sz="1400" dirty="0"/>
              <a:t> IF </a:t>
            </a:r>
            <a:r>
              <a:rPr lang="fr-FR" sz="1400" dirty="0" err="1"/>
              <a:t>generators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-&gt; -&gt; Oscilloscope (RTO/RTP + VSE)</a:t>
            </a:r>
          </a:p>
          <a:p>
            <a:pPr marL="0" indent="0">
              <a:buNone/>
            </a:pP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19623"/>
              </p:ext>
            </p:extLst>
          </p:nvPr>
        </p:nvGraphicFramePr>
        <p:xfrm>
          <a:off x="299524" y="831018"/>
          <a:ext cx="11592953" cy="179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54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15708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832856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935631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847319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531685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134730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1308712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linearity (oip3) of the signal path from the RX outputs to the ATB IP outputs shall be better than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Perform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calibrations (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trimming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Inject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two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differential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signals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at -13dBm, F1=4*f, F2=4.4*f, f=200kHz on AC-ATB1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Loopback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through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BIST_OUT buffer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Route to AC-ATB2 </a:t>
                      </a:r>
                      <a:r>
                        <a:rPr lang="fr-FR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through</a:t>
                      </a:r>
                      <a:r>
                        <a:rPr lang="fr-F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IF buffer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RTO/RTP (+VSE)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measure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the 3rd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intermodulation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signals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power (dB)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OIP3 = P1 + (P1 + P3)/2, P1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being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the first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output power, P3 the 3rd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output power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Repeat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for f=400kHz, 800KHz, 1.6MHz, 3.2MHz.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OIP3 &gt; 17dB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perf needed for ATB buffer to measure RX in-band linearity </a:t>
                      </a:r>
                    </a:p>
                    <a:p>
                      <a:pPr marL="0" algn="ctr" defTabSz="914400" rtl="0" eaLnBrk="1" fontAlgn="t" latinLnBrk="0" hangingPunct="1"/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input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tones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at -13dBm (-56dBm + 43dB RX CG gain), F1=4xHPF, F2=4.4xHPF, HPF=200kHz, 400kHz, 800KHz, 1.6MHz, 3.2MHz.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128007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99957053-5DEF-4189-ACC9-CE39A5FF9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3478970" y="3429000"/>
            <a:ext cx="5234059" cy="18826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49200C-5DFF-4522-BCA3-226290794482}"/>
              </a:ext>
            </a:extLst>
          </p:cNvPr>
          <p:cNvSpPr/>
          <p:nvPr/>
        </p:nvSpPr>
        <p:spPr>
          <a:xfrm>
            <a:off x="6038625" y="4579409"/>
            <a:ext cx="1645704" cy="830752"/>
          </a:xfrm>
          <a:custGeom>
            <a:avLst/>
            <a:gdLst>
              <a:gd name="connsiteX0" fmla="*/ 1645704 w 1645704"/>
              <a:gd name="connsiteY0" fmla="*/ 734036 h 830752"/>
              <a:gd name="connsiteX1" fmla="*/ 1628119 w 1645704"/>
              <a:gd name="connsiteY1" fmla="*/ 663698 h 830752"/>
              <a:gd name="connsiteX2" fmla="*/ 1610534 w 1645704"/>
              <a:gd name="connsiteY2" fmla="*/ 593359 h 830752"/>
              <a:gd name="connsiteX3" fmla="*/ 1601742 w 1645704"/>
              <a:gd name="connsiteY3" fmla="*/ 496644 h 830752"/>
              <a:gd name="connsiteX4" fmla="*/ 1548988 w 1645704"/>
              <a:gd name="connsiteY4" fmla="*/ 461475 h 830752"/>
              <a:gd name="connsiteX5" fmla="*/ 1496234 w 1645704"/>
              <a:gd name="connsiteY5" fmla="*/ 443890 h 830752"/>
              <a:gd name="connsiteX6" fmla="*/ 1381934 w 1645704"/>
              <a:gd name="connsiteY6" fmla="*/ 426306 h 830752"/>
              <a:gd name="connsiteX7" fmla="*/ 1346765 w 1645704"/>
              <a:gd name="connsiteY7" fmla="*/ 417513 h 830752"/>
              <a:gd name="connsiteX8" fmla="*/ 845604 w 1645704"/>
              <a:gd name="connsiteY8" fmla="*/ 417513 h 830752"/>
              <a:gd name="connsiteX9" fmla="*/ 370819 w 1645704"/>
              <a:gd name="connsiteY9" fmla="*/ 426306 h 830752"/>
              <a:gd name="connsiteX10" fmla="*/ 115842 w 1645704"/>
              <a:gd name="connsiteY10" fmla="*/ 426306 h 830752"/>
              <a:gd name="connsiteX11" fmla="*/ 80673 w 1645704"/>
              <a:gd name="connsiteY11" fmla="*/ 417513 h 830752"/>
              <a:gd name="connsiteX12" fmla="*/ 27919 w 1645704"/>
              <a:gd name="connsiteY12" fmla="*/ 399929 h 830752"/>
              <a:gd name="connsiteX13" fmla="*/ 1542 w 1645704"/>
              <a:gd name="connsiteY13" fmla="*/ 338383 h 830752"/>
              <a:gd name="connsiteX14" fmla="*/ 10334 w 1645704"/>
              <a:gd name="connsiteY14" fmla="*/ 232875 h 830752"/>
              <a:gd name="connsiteX15" fmla="*/ 63088 w 1645704"/>
              <a:gd name="connsiteY15" fmla="*/ 215290 h 830752"/>
              <a:gd name="connsiteX16" fmla="*/ 151011 w 1645704"/>
              <a:gd name="connsiteY16" fmla="*/ 197706 h 830752"/>
              <a:gd name="connsiteX17" fmla="*/ 493911 w 1645704"/>
              <a:gd name="connsiteY17" fmla="*/ 188913 h 830752"/>
              <a:gd name="connsiteX18" fmla="*/ 581834 w 1645704"/>
              <a:gd name="connsiteY18" fmla="*/ 162536 h 830752"/>
              <a:gd name="connsiteX19" fmla="*/ 608211 w 1645704"/>
              <a:gd name="connsiteY19" fmla="*/ 153744 h 830752"/>
              <a:gd name="connsiteX20" fmla="*/ 634588 w 1645704"/>
              <a:gd name="connsiteY20" fmla="*/ 144952 h 830752"/>
              <a:gd name="connsiteX21" fmla="*/ 687342 w 1645704"/>
              <a:gd name="connsiteY21" fmla="*/ 100990 h 830752"/>
              <a:gd name="connsiteX22" fmla="*/ 740096 w 1645704"/>
              <a:gd name="connsiteY22" fmla="*/ 57029 h 830752"/>
              <a:gd name="connsiteX23" fmla="*/ 766473 w 1645704"/>
              <a:gd name="connsiteY23" fmla="*/ 48236 h 830752"/>
              <a:gd name="connsiteX24" fmla="*/ 792850 w 1645704"/>
              <a:gd name="connsiteY24" fmla="*/ 30652 h 830752"/>
              <a:gd name="connsiteX25" fmla="*/ 898357 w 1645704"/>
              <a:gd name="connsiteY25" fmla="*/ 4275 h 830752"/>
              <a:gd name="connsiteX26" fmla="*/ 1082996 w 1645704"/>
              <a:gd name="connsiteY26" fmla="*/ 39444 h 830752"/>
              <a:gd name="connsiteX27" fmla="*/ 1091788 w 1645704"/>
              <a:gd name="connsiteY27" fmla="*/ 65821 h 830752"/>
              <a:gd name="connsiteX28" fmla="*/ 1100580 w 1645704"/>
              <a:gd name="connsiteY28" fmla="*/ 435098 h 830752"/>
              <a:gd name="connsiteX29" fmla="*/ 1109373 w 1645704"/>
              <a:gd name="connsiteY29" fmla="*/ 470267 h 830752"/>
              <a:gd name="connsiteX30" fmla="*/ 1118165 w 1645704"/>
              <a:gd name="connsiteY30" fmla="*/ 558190 h 830752"/>
              <a:gd name="connsiteX31" fmla="*/ 1118165 w 1645704"/>
              <a:gd name="connsiteY31" fmla="*/ 830752 h 83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45704" h="830752">
                <a:moveTo>
                  <a:pt x="1645704" y="734036"/>
                </a:moveTo>
                <a:cubicBezTo>
                  <a:pt x="1624193" y="626491"/>
                  <a:pt x="1648397" y="738050"/>
                  <a:pt x="1628119" y="663698"/>
                </a:cubicBezTo>
                <a:cubicBezTo>
                  <a:pt x="1621760" y="640382"/>
                  <a:pt x="1610534" y="593359"/>
                  <a:pt x="1610534" y="593359"/>
                </a:cubicBezTo>
                <a:cubicBezTo>
                  <a:pt x="1607603" y="561121"/>
                  <a:pt x="1615431" y="525978"/>
                  <a:pt x="1601742" y="496644"/>
                </a:cubicBezTo>
                <a:cubicBezTo>
                  <a:pt x="1592805" y="477493"/>
                  <a:pt x="1569038" y="468158"/>
                  <a:pt x="1548988" y="461475"/>
                </a:cubicBezTo>
                <a:cubicBezTo>
                  <a:pt x="1531403" y="455613"/>
                  <a:pt x="1514410" y="447525"/>
                  <a:pt x="1496234" y="443890"/>
                </a:cubicBezTo>
                <a:cubicBezTo>
                  <a:pt x="1429103" y="430464"/>
                  <a:pt x="1467101" y="436951"/>
                  <a:pt x="1381934" y="426306"/>
                </a:cubicBezTo>
                <a:cubicBezTo>
                  <a:pt x="1370211" y="423375"/>
                  <a:pt x="1358727" y="419222"/>
                  <a:pt x="1346765" y="417513"/>
                </a:cubicBezTo>
                <a:cubicBezTo>
                  <a:pt x="1180186" y="393715"/>
                  <a:pt x="1014933" y="414160"/>
                  <a:pt x="845604" y="417513"/>
                </a:cubicBezTo>
                <a:lnTo>
                  <a:pt x="370819" y="426306"/>
                </a:lnTo>
                <a:cubicBezTo>
                  <a:pt x="236800" y="434682"/>
                  <a:pt x="240554" y="440978"/>
                  <a:pt x="115842" y="426306"/>
                </a:cubicBezTo>
                <a:cubicBezTo>
                  <a:pt x="103841" y="424894"/>
                  <a:pt x="92247" y="420985"/>
                  <a:pt x="80673" y="417513"/>
                </a:cubicBezTo>
                <a:cubicBezTo>
                  <a:pt x="62919" y="412187"/>
                  <a:pt x="27919" y="399929"/>
                  <a:pt x="27919" y="399929"/>
                </a:cubicBezTo>
                <a:cubicBezTo>
                  <a:pt x="13561" y="378392"/>
                  <a:pt x="1542" y="366772"/>
                  <a:pt x="1542" y="338383"/>
                </a:cubicBezTo>
                <a:cubicBezTo>
                  <a:pt x="1542" y="303092"/>
                  <a:pt x="-5449" y="264440"/>
                  <a:pt x="10334" y="232875"/>
                </a:cubicBezTo>
                <a:cubicBezTo>
                  <a:pt x="18623" y="216296"/>
                  <a:pt x="45503" y="221152"/>
                  <a:pt x="63088" y="215290"/>
                </a:cubicBezTo>
                <a:cubicBezTo>
                  <a:pt x="98280" y="203559"/>
                  <a:pt x="104541" y="199726"/>
                  <a:pt x="151011" y="197706"/>
                </a:cubicBezTo>
                <a:cubicBezTo>
                  <a:pt x="265241" y="192739"/>
                  <a:pt x="379611" y="191844"/>
                  <a:pt x="493911" y="188913"/>
                </a:cubicBezTo>
                <a:cubicBezTo>
                  <a:pt x="547066" y="175625"/>
                  <a:pt x="517611" y="183944"/>
                  <a:pt x="581834" y="162536"/>
                </a:cubicBezTo>
                <a:lnTo>
                  <a:pt x="608211" y="153744"/>
                </a:lnTo>
                <a:lnTo>
                  <a:pt x="634588" y="144952"/>
                </a:lnTo>
                <a:cubicBezTo>
                  <a:pt x="711648" y="67892"/>
                  <a:pt x="613896" y="162195"/>
                  <a:pt x="687342" y="100990"/>
                </a:cubicBezTo>
                <a:cubicBezTo>
                  <a:pt x="716512" y="76682"/>
                  <a:pt x="707349" y="73402"/>
                  <a:pt x="740096" y="57029"/>
                </a:cubicBezTo>
                <a:cubicBezTo>
                  <a:pt x="748386" y="52884"/>
                  <a:pt x="758183" y="52381"/>
                  <a:pt x="766473" y="48236"/>
                </a:cubicBezTo>
                <a:cubicBezTo>
                  <a:pt x="775924" y="43510"/>
                  <a:pt x="783194" y="34944"/>
                  <a:pt x="792850" y="30652"/>
                </a:cubicBezTo>
                <a:cubicBezTo>
                  <a:pt x="834652" y="12073"/>
                  <a:pt x="854118" y="11648"/>
                  <a:pt x="898357" y="4275"/>
                </a:cubicBezTo>
                <a:cubicBezTo>
                  <a:pt x="975283" y="8549"/>
                  <a:pt x="1041322" y="-23068"/>
                  <a:pt x="1082996" y="39444"/>
                </a:cubicBezTo>
                <a:cubicBezTo>
                  <a:pt x="1088137" y="47155"/>
                  <a:pt x="1088857" y="57029"/>
                  <a:pt x="1091788" y="65821"/>
                </a:cubicBezTo>
                <a:cubicBezTo>
                  <a:pt x="1094719" y="188913"/>
                  <a:pt x="1095232" y="312087"/>
                  <a:pt x="1100580" y="435098"/>
                </a:cubicBezTo>
                <a:cubicBezTo>
                  <a:pt x="1101105" y="447170"/>
                  <a:pt x="1107664" y="458305"/>
                  <a:pt x="1109373" y="470267"/>
                </a:cubicBezTo>
                <a:cubicBezTo>
                  <a:pt x="1113539" y="499425"/>
                  <a:pt x="1117447" y="528745"/>
                  <a:pt x="1118165" y="558190"/>
                </a:cubicBezTo>
                <a:cubicBezTo>
                  <a:pt x="1120380" y="649017"/>
                  <a:pt x="1118165" y="739898"/>
                  <a:pt x="1118165" y="830752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867973-5F32-43BA-A474-8457A7182C28}"/>
              </a:ext>
            </a:extLst>
          </p:cNvPr>
          <p:cNvSpPr/>
          <p:nvPr/>
        </p:nvSpPr>
        <p:spPr>
          <a:xfrm>
            <a:off x="7095244" y="5322238"/>
            <a:ext cx="140677" cy="89130"/>
          </a:xfrm>
          <a:custGeom>
            <a:avLst/>
            <a:gdLst>
              <a:gd name="connsiteX0" fmla="*/ 0 w 140677"/>
              <a:gd name="connsiteY0" fmla="*/ 0 h 89130"/>
              <a:gd name="connsiteX1" fmla="*/ 70338 w 140677"/>
              <a:gd name="connsiteY1" fmla="*/ 87923 h 89130"/>
              <a:gd name="connsiteX2" fmla="*/ 96715 w 140677"/>
              <a:gd name="connsiteY2" fmla="*/ 61546 h 89130"/>
              <a:gd name="connsiteX3" fmla="*/ 105508 w 140677"/>
              <a:gd name="connsiteY3" fmla="*/ 35169 h 89130"/>
              <a:gd name="connsiteX4" fmla="*/ 140677 w 140677"/>
              <a:gd name="connsiteY4" fmla="*/ 0 h 8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77" h="89130">
                <a:moveTo>
                  <a:pt x="0" y="0"/>
                </a:moveTo>
                <a:cubicBezTo>
                  <a:pt x="23446" y="29308"/>
                  <a:pt x="38674" y="67773"/>
                  <a:pt x="70338" y="87923"/>
                </a:cubicBezTo>
                <a:cubicBezTo>
                  <a:pt x="80828" y="94599"/>
                  <a:pt x="89818" y="71892"/>
                  <a:pt x="96715" y="61546"/>
                </a:cubicBezTo>
                <a:cubicBezTo>
                  <a:pt x="101856" y="53835"/>
                  <a:pt x="101363" y="43459"/>
                  <a:pt x="105508" y="35169"/>
                </a:cubicBezTo>
                <a:cubicBezTo>
                  <a:pt x="119655" y="6875"/>
                  <a:pt x="118027" y="11325"/>
                  <a:pt x="140677" y="0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8F0FC0-033E-46A5-862F-651B6617293E}"/>
              </a:ext>
            </a:extLst>
          </p:cNvPr>
          <p:cNvSpPr/>
          <p:nvPr/>
        </p:nvSpPr>
        <p:spPr>
          <a:xfrm>
            <a:off x="5112285" y="4370300"/>
            <a:ext cx="152935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RX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regmap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register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IF_A -&gt;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field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SW_BIST_LOOPBACK (sw5)</a:t>
            </a:r>
            <a:endParaRPr lang="fr-FR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61039-CECC-47EB-A678-98706CEE336F}"/>
              </a:ext>
            </a:extLst>
          </p:cNvPr>
          <p:cNvSpPr txBox="1"/>
          <p:nvPr/>
        </p:nvSpPr>
        <p:spPr>
          <a:xfrm>
            <a:off x="8861009" y="3000427"/>
            <a:ext cx="3220518" cy="35017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750mVpp diff max due to the IF buffer lin. </a:t>
            </a:r>
          </a:p>
        </p:txBody>
      </p:sp>
    </p:spTree>
    <p:extLst>
      <p:ext uri="{BB962C8B-B14F-4D97-AF65-F5344CB8AC3E}">
        <p14:creationId xmlns:p14="http://schemas.microsoft.com/office/powerpoint/2010/main" val="287046205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– AC </a:t>
            </a:r>
            <a:r>
              <a:rPr lang="fr-FR" dirty="0" err="1"/>
              <a:t>characteristics</a:t>
            </a:r>
            <a:r>
              <a:rPr lang="fr-FR" dirty="0"/>
              <a:t> (</a:t>
            </a:r>
            <a:r>
              <a:rPr lang="fr-FR" dirty="0" err="1"/>
              <a:t>irr</a:t>
            </a:r>
            <a:r>
              <a:rPr lang="fr-FR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659" y="4205648"/>
            <a:ext cx="2973821" cy="661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Oscilloscope RTO/RTP (+VSE)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70207"/>
              </p:ext>
            </p:extLst>
          </p:nvPr>
        </p:nvGraphicFramePr>
        <p:xfrm>
          <a:off x="299524" y="831018"/>
          <a:ext cx="11592953" cy="154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54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15708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832856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935631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847319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531685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87085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1308810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image rejection ratio (IRR) between I &amp; Q signals path from a receiver output to the ATB output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Perform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calibrations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Enable IF BIST and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inject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differential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IQ signal (1.2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Vpp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 at 200kHz to 40MHz (SSB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modulator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Route the signal via BIST_OUT buffer to AC-ATB1 (I) and AC-ATB2 (Q),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through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IF buffers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RTO/RTP (+VSE)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measure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the I/Q IRR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Repeat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for RX2-4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IRR &gt; 40dB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 be able to measure externally the image rejection of IQ receiver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1.2Vpp diff (all path, ATB SWs,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muxes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IF buffer + load condition). MC simulations. 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1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370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– AC </a:t>
            </a:r>
            <a:r>
              <a:rPr lang="fr-FR" dirty="0" err="1"/>
              <a:t>characteristics</a:t>
            </a:r>
            <a:r>
              <a:rPr lang="fr-FR" dirty="0"/>
              <a:t> (noise </a:t>
            </a:r>
            <a:r>
              <a:rPr lang="fr-FR" dirty="0" err="1"/>
              <a:t>floor</a:t>
            </a:r>
            <a:r>
              <a:rPr lang="fr-FR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632" y="3938934"/>
            <a:ext cx="2590571" cy="661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RTO/RTP + VSE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08635"/>
              </p:ext>
            </p:extLst>
          </p:nvPr>
        </p:nvGraphicFramePr>
        <p:xfrm>
          <a:off x="299524" y="831018"/>
          <a:ext cx="11592953" cy="251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186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557517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268975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431547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890589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2647139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1189406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equivalent Noise Floor of the AC_ATB at the IF output / ATB input interface shall be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DC trim)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Terminate the RX1 path with 50 ohm load</a:t>
                      </a:r>
                      <a:b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Enable RX1, set the receiver in the configuration with the lowest noise (lowest gain,…)</a:t>
                      </a:r>
                      <a:b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Enable LO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Close the switch 4 (see diagram)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Connect RX1 BB I to AC-ATB through BIST_OUT,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with going through IF buffer 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Connect the n and p paths to a RTO/RTP (+ VSE)</a:t>
                      </a:r>
                      <a:b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noise floor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Q path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RX 2-4</a:t>
                      </a:r>
                    </a:p>
                    <a:p>
                      <a:pPr marL="0" algn="l" defTabSz="914400" rtl="0" eaLnBrk="1" fontAlgn="t" latinLnBrk="0" hangingPunct="1"/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Expected results: difficulty to measure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Cannot be measured separately from the RX noise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Noise floor 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 -140dBm/Hz</a:t>
                      </a:r>
                      <a:endParaRPr lang="fr-FR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Required to enable measurement of the RX Noise Floor at the analog output of the IF signal chain.</a:t>
                      </a:r>
                    </a:p>
                    <a:p>
                      <a:pPr marL="0" algn="ctr" defTabSz="914400" rtl="0" eaLnBrk="1" fontAlgn="t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Assumed RX NF in I or Q= 14dB (12dB after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Hilber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Filter) </a:t>
                      </a:r>
                    </a:p>
                    <a:p>
                      <a:pPr marL="0" algn="ctr" defTabSz="914400" rtl="0" eaLnBrk="1" fontAlgn="t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Conversion Gain = 40dB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Noise Level = -174 + 40 + 14 = -120dBm/Hz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Margin = 20dB, measurement error = 0.04dB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64493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79D45DD-8146-44FE-AFF6-4F914C2BA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3478970" y="3865724"/>
            <a:ext cx="5234059" cy="18826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EBC542-6E04-4F92-9C4B-FB905DB81C76}"/>
              </a:ext>
            </a:extLst>
          </p:cNvPr>
          <p:cNvSpPr/>
          <p:nvPr/>
        </p:nvSpPr>
        <p:spPr>
          <a:xfrm>
            <a:off x="6308521" y="4516997"/>
            <a:ext cx="863421" cy="1057801"/>
          </a:xfrm>
          <a:custGeom>
            <a:avLst/>
            <a:gdLst>
              <a:gd name="connsiteX0" fmla="*/ 0 w 863421"/>
              <a:gd name="connsiteY0" fmla="*/ 9177 h 1057801"/>
              <a:gd name="connsiteX1" fmla="*/ 83890 w 863421"/>
              <a:gd name="connsiteY1" fmla="*/ 9177 h 1057801"/>
              <a:gd name="connsiteX2" fmla="*/ 100668 w 863421"/>
              <a:gd name="connsiteY2" fmla="*/ 59511 h 1057801"/>
              <a:gd name="connsiteX3" fmla="*/ 109057 w 863421"/>
              <a:gd name="connsiteY3" fmla="*/ 84678 h 1057801"/>
              <a:gd name="connsiteX4" fmla="*/ 100668 w 863421"/>
              <a:gd name="connsiteY4" fmla="*/ 210513 h 1057801"/>
              <a:gd name="connsiteX5" fmla="*/ 100668 w 863421"/>
              <a:gd name="connsiteY5" fmla="*/ 353126 h 1057801"/>
              <a:gd name="connsiteX6" fmla="*/ 125835 w 863421"/>
              <a:gd name="connsiteY6" fmla="*/ 361515 h 1057801"/>
              <a:gd name="connsiteX7" fmla="*/ 226503 w 863421"/>
              <a:gd name="connsiteY7" fmla="*/ 378293 h 1057801"/>
              <a:gd name="connsiteX8" fmla="*/ 360727 w 863421"/>
              <a:gd name="connsiteY8" fmla="*/ 411849 h 1057801"/>
              <a:gd name="connsiteX9" fmla="*/ 385894 w 863421"/>
              <a:gd name="connsiteY9" fmla="*/ 420238 h 1057801"/>
              <a:gd name="connsiteX10" fmla="*/ 411061 w 863421"/>
              <a:gd name="connsiteY10" fmla="*/ 428627 h 1057801"/>
              <a:gd name="connsiteX11" fmla="*/ 486562 w 863421"/>
              <a:gd name="connsiteY11" fmla="*/ 462183 h 1057801"/>
              <a:gd name="connsiteX12" fmla="*/ 511729 w 863421"/>
              <a:gd name="connsiteY12" fmla="*/ 470572 h 1057801"/>
              <a:gd name="connsiteX13" fmla="*/ 536896 w 863421"/>
              <a:gd name="connsiteY13" fmla="*/ 478961 h 1057801"/>
              <a:gd name="connsiteX14" fmla="*/ 696286 w 863421"/>
              <a:gd name="connsiteY14" fmla="*/ 487350 h 1057801"/>
              <a:gd name="connsiteX15" fmla="*/ 796954 w 863421"/>
              <a:gd name="connsiteY15" fmla="*/ 504127 h 1057801"/>
              <a:gd name="connsiteX16" fmla="*/ 847288 w 863421"/>
              <a:gd name="connsiteY16" fmla="*/ 520905 h 1057801"/>
              <a:gd name="connsiteX17" fmla="*/ 847288 w 863421"/>
              <a:gd name="connsiteY17" fmla="*/ 739019 h 1057801"/>
              <a:gd name="connsiteX18" fmla="*/ 838899 w 863421"/>
              <a:gd name="connsiteY18" fmla="*/ 772575 h 1057801"/>
              <a:gd name="connsiteX19" fmla="*/ 830510 w 863421"/>
              <a:gd name="connsiteY19" fmla="*/ 839687 h 1057801"/>
              <a:gd name="connsiteX20" fmla="*/ 830510 w 863421"/>
              <a:gd name="connsiteY20" fmla="*/ 1057801 h 105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3421" h="1057801">
                <a:moveTo>
                  <a:pt x="0" y="9177"/>
                </a:moveTo>
                <a:cubicBezTo>
                  <a:pt x="18642" y="5449"/>
                  <a:pt x="65248" y="-9465"/>
                  <a:pt x="83890" y="9177"/>
                </a:cubicBezTo>
                <a:cubicBezTo>
                  <a:pt x="96396" y="21683"/>
                  <a:pt x="95075" y="42733"/>
                  <a:pt x="100668" y="59511"/>
                </a:cubicBezTo>
                <a:lnTo>
                  <a:pt x="109057" y="84678"/>
                </a:lnTo>
                <a:cubicBezTo>
                  <a:pt x="106261" y="126623"/>
                  <a:pt x="104310" y="168633"/>
                  <a:pt x="100668" y="210513"/>
                </a:cubicBezTo>
                <a:cubicBezTo>
                  <a:pt x="96518" y="258243"/>
                  <a:pt x="81501" y="305209"/>
                  <a:pt x="100668" y="353126"/>
                </a:cubicBezTo>
                <a:cubicBezTo>
                  <a:pt x="103952" y="361336"/>
                  <a:pt x="117332" y="359086"/>
                  <a:pt x="125835" y="361515"/>
                </a:cubicBezTo>
                <a:cubicBezTo>
                  <a:pt x="178695" y="376618"/>
                  <a:pt x="152972" y="366038"/>
                  <a:pt x="226503" y="378293"/>
                </a:cubicBezTo>
                <a:cubicBezTo>
                  <a:pt x="307489" y="391791"/>
                  <a:pt x="295896" y="390239"/>
                  <a:pt x="360727" y="411849"/>
                </a:cubicBezTo>
                <a:lnTo>
                  <a:pt x="385894" y="420238"/>
                </a:lnTo>
                <a:cubicBezTo>
                  <a:pt x="394283" y="423034"/>
                  <a:pt x="403703" y="423722"/>
                  <a:pt x="411061" y="428627"/>
                </a:cubicBezTo>
                <a:cubicBezTo>
                  <a:pt x="450943" y="455215"/>
                  <a:pt x="426663" y="442217"/>
                  <a:pt x="486562" y="462183"/>
                </a:cubicBezTo>
                <a:lnTo>
                  <a:pt x="511729" y="470572"/>
                </a:lnTo>
                <a:cubicBezTo>
                  <a:pt x="520118" y="473368"/>
                  <a:pt x="528065" y="478496"/>
                  <a:pt x="536896" y="478961"/>
                </a:cubicBezTo>
                <a:lnTo>
                  <a:pt x="696286" y="487350"/>
                </a:lnTo>
                <a:cubicBezTo>
                  <a:pt x="729842" y="492942"/>
                  <a:pt x="764681" y="493369"/>
                  <a:pt x="796954" y="504127"/>
                </a:cubicBezTo>
                <a:lnTo>
                  <a:pt x="847288" y="520905"/>
                </a:lnTo>
                <a:cubicBezTo>
                  <a:pt x="875341" y="605063"/>
                  <a:pt x="861112" y="552391"/>
                  <a:pt x="847288" y="739019"/>
                </a:cubicBezTo>
                <a:cubicBezTo>
                  <a:pt x="846436" y="750517"/>
                  <a:pt x="840794" y="761202"/>
                  <a:pt x="838899" y="772575"/>
                </a:cubicBezTo>
                <a:cubicBezTo>
                  <a:pt x="835193" y="794813"/>
                  <a:pt x="831173" y="817152"/>
                  <a:pt x="830510" y="839687"/>
                </a:cubicBezTo>
                <a:cubicBezTo>
                  <a:pt x="828373" y="912360"/>
                  <a:pt x="830510" y="985096"/>
                  <a:pt x="830510" y="105780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45A935-CF27-4873-BEF8-467D10981F73}"/>
              </a:ext>
            </a:extLst>
          </p:cNvPr>
          <p:cNvSpPr/>
          <p:nvPr/>
        </p:nvSpPr>
        <p:spPr>
          <a:xfrm>
            <a:off x="7046752" y="5465741"/>
            <a:ext cx="201336" cy="152123"/>
          </a:xfrm>
          <a:custGeom>
            <a:avLst/>
            <a:gdLst>
              <a:gd name="connsiteX0" fmla="*/ 0 w 201336"/>
              <a:gd name="connsiteY0" fmla="*/ 0 h 152123"/>
              <a:gd name="connsiteX1" fmla="*/ 125835 w 201336"/>
              <a:gd name="connsiteY1" fmla="*/ 151002 h 152123"/>
              <a:gd name="connsiteX2" fmla="*/ 117446 w 201336"/>
              <a:gd name="connsiteY2" fmla="*/ 125835 h 152123"/>
              <a:gd name="connsiteX3" fmla="*/ 151002 w 201336"/>
              <a:gd name="connsiteY3" fmla="*/ 75501 h 152123"/>
              <a:gd name="connsiteX4" fmla="*/ 167780 w 201336"/>
              <a:gd name="connsiteY4" fmla="*/ 50334 h 152123"/>
              <a:gd name="connsiteX5" fmla="*/ 184558 w 201336"/>
              <a:gd name="connsiteY5" fmla="*/ 25167 h 152123"/>
              <a:gd name="connsiteX6" fmla="*/ 201336 w 201336"/>
              <a:gd name="connsiteY6" fmla="*/ 8389 h 15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336" h="152123">
                <a:moveTo>
                  <a:pt x="0" y="0"/>
                </a:moveTo>
                <a:cubicBezTo>
                  <a:pt x="41945" y="50334"/>
                  <a:pt x="81129" y="103103"/>
                  <a:pt x="125835" y="151002"/>
                </a:cubicBezTo>
                <a:cubicBezTo>
                  <a:pt x="131869" y="157467"/>
                  <a:pt x="114650" y="134224"/>
                  <a:pt x="117446" y="125835"/>
                </a:cubicBezTo>
                <a:cubicBezTo>
                  <a:pt x="123823" y="106705"/>
                  <a:pt x="139817" y="92279"/>
                  <a:pt x="151002" y="75501"/>
                </a:cubicBezTo>
                <a:lnTo>
                  <a:pt x="167780" y="50334"/>
                </a:lnTo>
                <a:cubicBezTo>
                  <a:pt x="173373" y="41945"/>
                  <a:pt x="177429" y="32296"/>
                  <a:pt x="184558" y="25167"/>
                </a:cubicBezTo>
                <a:lnTo>
                  <a:pt x="201336" y="8389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C9B06-BA36-480A-B533-C0B3ACE0BB12}"/>
              </a:ext>
            </a:extLst>
          </p:cNvPr>
          <p:cNvSpPr txBox="1"/>
          <p:nvPr/>
        </p:nvSpPr>
        <p:spPr>
          <a:xfrm>
            <a:off x="9567051" y="3790049"/>
            <a:ext cx="2325425" cy="29776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IF buffer gain: 1, 1/3</a:t>
            </a:r>
          </a:p>
          <a:p>
            <a:endParaRPr lang="fr-F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285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3" y="280714"/>
            <a:ext cx="11892477" cy="654049"/>
          </a:xfrm>
        </p:spPr>
        <p:txBody>
          <a:bodyPr/>
          <a:lstStyle/>
          <a:p>
            <a:r>
              <a:rPr lang="fr-FR" dirty="0"/>
              <a:t>AC-ATB - AC </a:t>
            </a:r>
            <a:r>
              <a:rPr lang="fr-FR" dirty="0" err="1"/>
              <a:t>characteristics</a:t>
            </a:r>
            <a:r>
              <a:rPr lang="fr-FR" dirty="0"/>
              <a:t> (gain </a:t>
            </a:r>
            <a:r>
              <a:rPr lang="fr-FR" dirty="0" err="1"/>
              <a:t>flatness</a:t>
            </a:r>
            <a:r>
              <a:rPr lang="fr-FR" dirty="0"/>
              <a:t>, gain &amp; phase diff, BW)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381" y="5006218"/>
            <a:ext cx="2914551" cy="957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Differential</a:t>
            </a:r>
            <a:r>
              <a:rPr lang="fr-FR" sz="1400" dirty="0"/>
              <a:t> IF </a:t>
            </a:r>
            <a:r>
              <a:rPr lang="fr-FR" sz="1400" dirty="0" err="1"/>
              <a:t>generator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-&gt; RTO/RTP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5736"/>
              </p:ext>
            </p:extLst>
          </p:nvPr>
        </p:nvGraphicFramePr>
        <p:xfrm>
          <a:off x="299524" y="831018"/>
          <a:ext cx="11656257" cy="408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10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271176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473804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398839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2186769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29609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1344146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AC_ATB connections from the RX output shall have a gain flatness over the IF frequency band (0.02-40MHz) with an accuracy of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Inject a differential signal of 20kHz on AC ATB1 750mV pp diff max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Loopback the signal through RX1 I BIST_OUT to AC ATB2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route through IF buffer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IF input and output power, calculate the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Gain = </a:t>
                      </a:r>
                      <a:r>
                        <a:rPr 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P_out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P_in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through 200kHz-40MHz (100kHz, 200kHz, 500kHz, 1MHz, 2MHz, 5MHz, 10MHz, 20MHz, 40MHz)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RX1-Q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RX2, RX3, RX4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-0.25 dB &lt; x &lt; 0.25 dB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required </a:t>
                      </a:r>
                      <a:r>
                        <a:rPr lang="en-US" sz="800" dirty="0" err="1"/>
                        <a:t>accuraccy</a:t>
                      </a:r>
                      <a:r>
                        <a:rPr lang="en-US" sz="800" dirty="0"/>
                        <a:t> to measure externally signals generated by BIST IP</a:t>
                      </a:r>
                    </a:p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800" dirty="0"/>
                        <a:t>IF from 200kHz to 40MHz (PVT)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65077"/>
                  </a:ext>
                </a:extLst>
              </a:tr>
              <a:tr h="350598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1344147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gain difference between all the different RX AC_ATB paths to the ATB outputs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Covered by TS 1344148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delta_G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&lt; 0.1dB for all IF frequencies, all RX, I and Q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measure externally signals generated by BIST IP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838691"/>
                  </a:ext>
                </a:extLst>
              </a:tr>
              <a:tr h="461478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1344148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phase difference between all the different RX AC_ATB paths to the ATB outputs shall be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Inject a differential signal at 200kHz on AC ATB1 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Loopback the signal through RX1 I BIST_OUT to AC ATB2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Connect the input and the output signal to an oscilloscope in order to measure the phase difference (n and p)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to cover the band 200kHz-40MHz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RX1 Q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RX2, RX3, RX4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all the phase differences have to be &lt; 1°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911859"/>
                  </a:ext>
                </a:extLst>
              </a:tr>
              <a:tr h="3209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1134492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bandwidth (-3dB) of the AC_ATB path between the IC balls and the IF output of the connected receiver (RX1...RX4)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Inject a differential 1 MHz signal 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Loopback the signal on the ATB1, without going through the IF buffer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output power in order to calculate the ratio Pin/Pout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until Pout(0dB)/Pout &gt; 6dB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Expected result: not expect to find 60MHz (loopback)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&gt; 60 MHz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required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accuraccy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to measure externally signals generated by BIST IP</a:t>
                      </a:r>
                    </a:p>
                    <a:p>
                      <a:pPr marL="0" algn="ctr" defTabSz="914400" rtl="0" eaLnBrk="1" fontAlgn="t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IF from 200kHz to 40MHz (PVT)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34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15A1B09-4B4C-43F2-AFAE-FEA07A456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6845904" y="4784118"/>
            <a:ext cx="5234059" cy="18826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8E3440-D950-40A2-AF12-40A38EF06853}"/>
              </a:ext>
            </a:extLst>
          </p:cNvPr>
          <p:cNvSpPr/>
          <p:nvPr/>
        </p:nvSpPr>
        <p:spPr>
          <a:xfrm>
            <a:off x="9405559" y="5934527"/>
            <a:ext cx="1645704" cy="830752"/>
          </a:xfrm>
          <a:custGeom>
            <a:avLst/>
            <a:gdLst>
              <a:gd name="connsiteX0" fmla="*/ 1645704 w 1645704"/>
              <a:gd name="connsiteY0" fmla="*/ 734036 h 830752"/>
              <a:gd name="connsiteX1" fmla="*/ 1628119 w 1645704"/>
              <a:gd name="connsiteY1" fmla="*/ 663698 h 830752"/>
              <a:gd name="connsiteX2" fmla="*/ 1610534 w 1645704"/>
              <a:gd name="connsiteY2" fmla="*/ 593359 h 830752"/>
              <a:gd name="connsiteX3" fmla="*/ 1601742 w 1645704"/>
              <a:gd name="connsiteY3" fmla="*/ 496644 h 830752"/>
              <a:gd name="connsiteX4" fmla="*/ 1548988 w 1645704"/>
              <a:gd name="connsiteY4" fmla="*/ 461475 h 830752"/>
              <a:gd name="connsiteX5" fmla="*/ 1496234 w 1645704"/>
              <a:gd name="connsiteY5" fmla="*/ 443890 h 830752"/>
              <a:gd name="connsiteX6" fmla="*/ 1381934 w 1645704"/>
              <a:gd name="connsiteY6" fmla="*/ 426306 h 830752"/>
              <a:gd name="connsiteX7" fmla="*/ 1346765 w 1645704"/>
              <a:gd name="connsiteY7" fmla="*/ 417513 h 830752"/>
              <a:gd name="connsiteX8" fmla="*/ 845604 w 1645704"/>
              <a:gd name="connsiteY8" fmla="*/ 417513 h 830752"/>
              <a:gd name="connsiteX9" fmla="*/ 370819 w 1645704"/>
              <a:gd name="connsiteY9" fmla="*/ 426306 h 830752"/>
              <a:gd name="connsiteX10" fmla="*/ 115842 w 1645704"/>
              <a:gd name="connsiteY10" fmla="*/ 426306 h 830752"/>
              <a:gd name="connsiteX11" fmla="*/ 80673 w 1645704"/>
              <a:gd name="connsiteY11" fmla="*/ 417513 h 830752"/>
              <a:gd name="connsiteX12" fmla="*/ 27919 w 1645704"/>
              <a:gd name="connsiteY12" fmla="*/ 399929 h 830752"/>
              <a:gd name="connsiteX13" fmla="*/ 1542 w 1645704"/>
              <a:gd name="connsiteY13" fmla="*/ 338383 h 830752"/>
              <a:gd name="connsiteX14" fmla="*/ 10334 w 1645704"/>
              <a:gd name="connsiteY14" fmla="*/ 232875 h 830752"/>
              <a:gd name="connsiteX15" fmla="*/ 63088 w 1645704"/>
              <a:gd name="connsiteY15" fmla="*/ 215290 h 830752"/>
              <a:gd name="connsiteX16" fmla="*/ 151011 w 1645704"/>
              <a:gd name="connsiteY16" fmla="*/ 197706 h 830752"/>
              <a:gd name="connsiteX17" fmla="*/ 493911 w 1645704"/>
              <a:gd name="connsiteY17" fmla="*/ 188913 h 830752"/>
              <a:gd name="connsiteX18" fmla="*/ 581834 w 1645704"/>
              <a:gd name="connsiteY18" fmla="*/ 162536 h 830752"/>
              <a:gd name="connsiteX19" fmla="*/ 608211 w 1645704"/>
              <a:gd name="connsiteY19" fmla="*/ 153744 h 830752"/>
              <a:gd name="connsiteX20" fmla="*/ 634588 w 1645704"/>
              <a:gd name="connsiteY20" fmla="*/ 144952 h 830752"/>
              <a:gd name="connsiteX21" fmla="*/ 687342 w 1645704"/>
              <a:gd name="connsiteY21" fmla="*/ 100990 h 830752"/>
              <a:gd name="connsiteX22" fmla="*/ 740096 w 1645704"/>
              <a:gd name="connsiteY22" fmla="*/ 57029 h 830752"/>
              <a:gd name="connsiteX23" fmla="*/ 766473 w 1645704"/>
              <a:gd name="connsiteY23" fmla="*/ 48236 h 830752"/>
              <a:gd name="connsiteX24" fmla="*/ 792850 w 1645704"/>
              <a:gd name="connsiteY24" fmla="*/ 30652 h 830752"/>
              <a:gd name="connsiteX25" fmla="*/ 898357 w 1645704"/>
              <a:gd name="connsiteY25" fmla="*/ 4275 h 830752"/>
              <a:gd name="connsiteX26" fmla="*/ 1082996 w 1645704"/>
              <a:gd name="connsiteY26" fmla="*/ 39444 h 830752"/>
              <a:gd name="connsiteX27" fmla="*/ 1091788 w 1645704"/>
              <a:gd name="connsiteY27" fmla="*/ 65821 h 830752"/>
              <a:gd name="connsiteX28" fmla="*/ 1100580 w 1645704"/>
              <a:gd name="connsiteY28" fmla="*/ 435098 h 830752"/>
              <a:gd name="connsiteX29" fmla="*/ 1109373 w 1645704"/>
              <a:gd name="connsiteY29" fmla="*/ 470267 h 830752"/>
              <a:gd name="connsiteX30" fmla="*/ 1118165 w 1645704"/>
              <a:gd name="connsiteY30" fmla="*/ 558190 h 830752"/>
              <a:gd name="connsiteX31" fmla="*/ 1118165 w 1645704"/>
              <a:gd name="connsiteY31" fmla="*/ 830752 h 83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45704" h="830752">
                <a:moveTo>
                  <a:pt x="1645704" y="734036"/>
                </a:moveTo>
                <a:cubicBezTo>
                  <a:pt x="1624193" y="626491"/>
                  <a:pt x="1648397" y="738050"/>
                  <a:pt x="1628119" y="663698"/>
                </a:cubicBezTo>
                <a:cubicBezTo>
                  <a:pt x="1621760" y="640382"/>
                  <a:pt x="1610534" y="593359"/>
                  <a:pt x="1610534" y="593359"/>
                </a:cubicBezTo>
                <a:cubicBezTo>
                  <a:pt x="1607603" y="561121"/>
                  <a:pt x="1615431" y="525978"/>
                  <a:pt x="1601742" y="496644"/>
                </a:cubicBezTo>
                <a:cubicBezTo>
                  <a:pt x="1592805" y="477493"/>
                  <a:pt x="1569038" y="468158"/>
                  <a:pt x="1548988" y="461475"/>
                </a:cubicBezTo>
                <a:cubicBezTo>
                  <a:pt x="1531403" y="455613"/>
                  <a:pt x="1514410" y="447525"/>
                  <a:pt x="1496234" y="443890"/>
                </a:cubicBezTo>
                <a:cubicBezTo>
                  <a:pt x="1429103" y="430464"/>
                  <a:pt x="1467101" y="436951"/>
                  <a:pt x="1381934" y="426306"/>
                </a:cubicBezTo>
                <a:cubicBezTo>
                  <a:pt x="1370211" y="423375"/>
                  <a:pt x="1358727" y="419222"/>
                  <a:pt x="1346765" y="417513"/>
                </a:cubicBezTo>
                <a:cubicBezTo>
                  <a:pt x="1180186" y="393715"/>
                  <a:pt x="1014933" y="414160"/>
                  <a:pt x="845604" y="417513"/>
                </a:cubicBezTo>
                <a:lnTo>
                  <a:pt x="370819" y="426306"/>
                </a:lnTo>
                <a:cubicBezTo>
                  <a:pt x="236800" y="434682"/>
                  <a:pt x="240554" y="440978"/>
                  <a:pt x="115842" y="426306"/>
                </a:cubicBezTo>
                <a:cubicBezTo>
                  <a:pt x="103841" y="424894"/>
                  <a:pt x="92247" y="420985"/>
                  <a:pt x="80673" y="417513"/>
                </a:cubicBezTo>
                <a:cubicBezTo>
                  <a:pt x="62919" y="412187"/>
                  <a:pt x="27919" y="399929"/>
                  <a:pt x="27919" y="399929"/>
                </a:cubicBezTo>
                <a:cubicBezTo>
                  <a:pt x="13561" y="378392"/>
                  <a:pt x="1542" y="366772"/>
                  <a:pt x="1542" y="338383"/>
                </a:cubicBezTo>
                <a:cubicBezTo>
                  <a:pt x="1542" y="303092"/>
                  <a:pt x="-5449" y="264440"/>
                  <a:pt x="10334" y="232875"/>
                </a:cubicBezTo>
                <a:cubicBezTo>
                  <a:pt x="18623" y="216296"/>
                  <a:pt x="45503" y="221152"/>
                  <a:pt x="63088" y="215290"/>
                </a:cubicBezTo>
                <a:cubicBezTo>
                  <a:pt x="98280" y="203559"/>
                  <a:pt x="104541" y="199726"/>
                  <a:pt x="151011" y="197706"/>
                </a:cubicBezTo>
                <a:cubicBezTo>
                  <a:pt x="265241" y="192739"/>
                  <a:pt x="379611" y="191844"/>
                  <a:pt x="493911" y="188913"/>
                </a:cubicBezTo>
                <a:cubicBezTo>
                  <a:pt x="547066" y="175625"/>
                  <a:pt x="517611" y="183944"/>
                  <a:pt x="581834" y="162536"/>
                </a:cubicBezTo>
                <a:lnTo>
                  <a:pt x="608211" y="153744"/>
                </a:lnTo>
                <a:lnTo>
                  <a:pt x="634588" y="144952"/>
                </a:lnTo>
                <a:cubicBezTo>
                  <a:pt x="711648" y="67892"/>
                  <a:pt x="613896" y="162195"/>
                  <a:pt x="687342" y="100990"/>
                </a:cubicBezTo>
                <a:cubicBezTo>
                  <a:pt x="716512" y="76682"/>
                  <a:pt x="707349" y="73402"/>
                  <a:pt x="740096" y="57029"/>
                </a:cubicBezTo>
                <a:cubicBezTo>
                  <a:pt x="748386" y="52884"/>
                  <a:pt x="758183" y="52381"/>
                  <a:pt x="766473" y="48236"/>
                </a:cubicBezTo>
                <a:cubicBezTo>
                  <a:pt x="775924" y="43510"/>
                  <a:pt x="783194" y="34944"/>
                  <a:pt x="792850" y="30652"/>
                </a:cubicBezTo>
                <a:cubicBezTo>
                  <a:pt x="834652" y="12073"/>
                  <a:pt x="854118" y="11648"/>
                  <a:pt x="898357" y="4275"/>
                </a:cubicBezTo>
                <a:cubicBezTo>
                  <a:pt x="975283" y="8549"/>
                  <a:pt x="1041322" y="-23068"/>
                  <a:pt x="1082996" y="39444"/>
                </a:cubicBezTo>
                <a:cubicBezTo>
                  <a:pt x="1088137" y="47155"/>
                  <a:pt x="1088857" y="57029"/>
                  <a:pt x="1091788" y="65821"/>
                </a:cubicBezTo>
                <a:cubicBezTo>
                  <a:pt x="1094719" y="188913"/>
                  <a:pt x="1095232" y="312087"/>
                  <a:pt x="1100580" y="435098"/>
                </a:cubicBezTo>
                <a:cubicBezTo>
                  <a:pt x="1101105" y="447170"/>
                  <a:pt x="1107664" y="458305"/>
                  <a:pt x="1109373" y="470267"/>
                </a:cubicBezTo>
                <a:cubicBezTo>
                  <a:pt x="1113539" y="499425"/>
                  <a:pt x="1117447" y="528745"/>
                  <a:pt x="1118165" y="558190"/>
                </a:cubicBezTo>
                <a:cubicBezTo>
                  <a:pt x="1120380" y="649017"/>
                  <a:pt x="1118165" y="739898"/>
                  <a:pt x="1118165" y="830752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8B7BB4-8ADE-44BA-A700-AF56F8BBF729}"/>
              </a:ext>
            </a:extLst>
          </p:cNvPr>
          <p:cNvSpPr/>
          <p:nvPr/>
        </p:nvSpPr>
        <p:spPr>
          <a:xfrm>
            <a:off x="10462178" y="6677356"/>
            <a:ext cx="140677" cy="89130"/>
          </a:xfrm>
          <a:custGeom>
            <a:avLst/>
            <a:gdLst>
              <a:gd name="connsiteX0" fmla="*/ 0 w 140677"/>
              <a:gd name="connsiteY0" fmla="*/ 0 h 89130"/>
              <a:gd name="connsiteX1" fmla="*/ 70338 w 140677"/>
              <a:gd name="connsiteY1" fmla="*/ 87923 h 89130"/>
              <a:gd name="connsiteX2" fmla="*/ 96715 w 140677"/>
              <a:gd name="connsiteY2" fmla="*/ 61546 h 89130"/>
              <a:gd name="connsiteX3" fmla="*/ 105508 w 140677"/>
              <a:gd name="connsiteY3" fmla="*/ 35169 h 89130"/>
              <a:gd name="connsiteX4" fmla="*/ 140677 w 140677"/>
              <a:gd name="connsiteY4" fmla="*/ 0 h 8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77" h="89130">
                <a:moveTo>
                  <a:pt x="0" y="0"/>
                </a:moveTo>
                <a:cubicBezTo>
                  <a:pt x="23446" y="29308"/>
                  <a:pt x="38674" y="67773"/>
                  <a:pt x="70338" y="87923"/>
                </a:cubicBezTo>
                <a:cubicBezTo>
                  <a:pt x="80828" y="94599"/>
                  <a:pt x="89818" y="71892"/>
                  <a:pt x="96715" y="61546"/>
                </a:cubicBezTo>
                <a:cubicBezTo>
                  <a:pt x="101856" y="53835"/>
                  <a:pt x="101363" y="43459"/>
                  <a:pt x="105508" y="35169"/>
                </a:cubicBezTo>
                <a:cubicBezTo>
                  <a:pt x="119655" y="6875"/>
                  <a:pt x="118027" y="11325"/>
                  <a:pt x="140677" y="0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A12CC-AF6C-443D-9156-AB07C355ED6D}"/>
              </a:ext>
            </a:extLst>
          </p:cNvPr>
          <p:cNvSpPr/>
          <p:nvPr/>
        </p:nvSpPr>
        <p:spPr>
          <a:xfrm>
            <a:off x="8479219" y="5725418"/>
            <a:ext cx="152935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RX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regmap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register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IF_A -&gt;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</a:rPr>
              <a:t>field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SW_BIST_LOOPBACK (sw5)</a:t>
            </a:r>
            <a:endParaRPr lang="fr-FR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A4C51-199B-4478-8DFC-956F6B102EEC}"/>
              </a:ext>
            </a:extLst>
          </p:cNvPr>
          <p:cNvSpPr txBox="1"/>
          <p:nvPr/>
        </p:nvSpPr>
        <p:spPr>
          <a:xfrm>
            <a:off x="7283476" y="1267958"/>
            <a:ext cx="2752553" cy="434218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050" dirty="0">
                <a:solidFill>
                  <a:schemeClr val="tx1"/>
                </a:solidFill>
              </a:rPr>
              <a:t>Calibration of the </a:t>
            </a:r>
            <a:r>
              <a:rPr lang="fr-FR" sz="1050" dirty="0" err="1">
                <a:solidFill>
                  <a:schemeClr val="tx1"/>
                </a:solidFill>
              </a:rPr>
              <a:t>external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r>
              <a:rPr lang="fr-FR" sz="1050" dirty="0" err="1">
                <a:solidFill>
                  <a:schemeClr val="tx1"/>
                </a:solidFill>
              </a:rPr>
              <a:t>path</a:t>
            </a:r>
            <a:r>
              <a:rPr lang="fr-FR" sz="1050" dirty="0">
                <a:solidFill>
                  <a:schemeClr val="tx1"/>
                </a:solidFill>
              </a:rPr>
              <a:t>? -&gt; </a:t>
            </a:r>
            <a:br>
              <a:rPr lang="fr-FR" sz="1050" dirty="0">
                <a:solidFill>
                  <a:schemeClr val="tx1"/>
                </a:solidFill>
              </a:rPr>
            </a:br>
            <a:r>
              <a:rPr lang="fr-FR" sz="1050" dirty="0">
                <a:solidFill>
                  <a:schemeClr val="tx1"/>
                </a:solidFill>
              </a:rPr>
              <a:t>input losses = output losses (</a:t>
            </a:r>
            <a:r>
              <a:rPr lang="fr-FR" sz="1050" dirty="0" err="1">
                <a:solidFill>
                  <a:schemeClr val="tx1"/>
                </a:solidFill>
              </a:rPr>
              <a:t>assumption</a:t>
            </a:r>
            <a:r>
              <a:rPr lang="fr-FR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10311-CD09-4CB0-A297-E898D161B96F}"/>
              </a:ext>
            </a:extLst>
          </p:cNvPr>
          <p:cNvSpPr txBox="1"/>
          <p:nvPr/>
        </p:nvSpPr>
        <p:spPr>
          <a:xfrm>
            <a:off x="7455633" y="2135708"/>
            <a:ext cx="904958" cy="23354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050" dirty="0">
                <a:solidFill>
                  <a:schemeClr val="tx1"/>
                </a:solidFill>
              </a:rPr>
              <a:t>Gain = 0dB</a:t>
            </a:r>
          </a:p>
        </p:txBody>
      </p:sp>
    </p:spTree>
    <p:extLst>
      <p:ext uri="{BB962C8B-B14F-4D97-AF65-F5344CB8AC3E}">
        <p14:creationId xmlns:p14="http://schemas.microsoft.com/office/powerpoint/2010/main" val="12643527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(RX IF)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326" y="4797894"/>
            <a:ext cx="3612741" cy="92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Differential</a:t>
            </a:r>
            <a:r>
              <a:rPr lang="fr-FR" sz="1400" dirty="0"/>
              <a:t> IF </a:t>
            </a:r>
            <a:r>
              <a:rPr lang="fr-FR" sz="1400" dirty="0" err="1"/>
              <a:t>generator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-&gt; RTO/RTP</a:t>
            </a:r>
          </a:p>
          <a:p>
            <a:pPr marL="0" indent="0">
              <a:buNone/>
            </a:pP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33014"/>
              </p:ext>
            </p:extLst>
          </p:nvPr>
        </p:nvGraphicFramePr>
        <p:xfrm>
          <a:off x="299523" y="974625"/>
          <a:ext cx="11663020" cy="360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11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549978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444773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5010323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901092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928643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311911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1308893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IF analog buffer input voltage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Maximum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by simulation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750mVpp diff</a:t>
                      </a:r>
                      <a:b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1309100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 1.2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Vpp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No d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anger of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</a:rPr>
                        <a:t>damagin</a:t>
                      </a:r>
                      <a:r>
                        <a:rPr lang="fr-FR" sz="800" dirty="0" err="1"/>
                        <a:t>g</a:t>
                      </a:r>
                      <a:r>
                        <a:rPr lang="fr-FR" sz="800" dirty="0"/>
                        <a:t> IF </a:t>
                      </a:r>
                      <a:r>
                        <a:rPr lang="fr-FR" sz="800" dirty="0" err="1"/>
                        <a:t>bufffer</a:t>
                      </a:r>
                      <a:r>
                        <a:rPr lang="fr-FR" sz="800" dirty="0"/>
                        <a:t> by </a:t>
                      </a:r>
                      <a:r>
                        <a:rPr lang="fr-FR" sz="800" dirty="0" err="1"/>
                        <a:t>applying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higher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levels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431003"/>
                  </a:ext>
                </a:extLst>
              </a:tr>
              <a:tr h="31191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1233198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ATB IP shall offer an IF analog buffer to drive an external IF load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Implicit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validation</a:t>
                      </a:r>
                    </a:p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1309100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983462"/>
                  </a:ext>
                </a:extLst>
              </a:tr>
              <a:tr h="311911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1242829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IF analog test buffer shall present a broadband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behaviour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(-3dB cutoff) such to not degrade transfer function of RX blocks being measured of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1309100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MHz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to be able to </a:t>
                      </a:r>
                      <a:r>
                        <a:rPr lang="en-US" sz="800" dirty="0" err="1"/>
                        <a:t>caracterize</a:t>
                      </a:r>
                      <a:r>
                        <a:rPr lang="en-US" sz="800" dirty="0"/>
                        <a:t> all IF </a:t>
                      </a:r>
                      <a:r>
                        <a:rPr lang="en-US" sz="800" dirty="0" err="1"/>
                        <a:t>freq</a:t>
                      </a:r>
                      <a:r>
                        <a:rPr lang="en-US" sz="800" dirty="0"/>
                        <a:t> range (up to 40MHz). 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86330"/>
                  </a:ext>
                </a:extLst>
              </a:tr>
              <a:tr h="311911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1246587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IF buffer current consumption shall be less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1309100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 25mA 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42381"/>
                  </a:ext>
                </a:extLst>
              </a:tr>
              <a:tr h="311911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1309100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IF analog buffer shall have a compression point higher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Inject a differential 20kHz signal on ATB2 (100mVpp)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Loopback the signal on the ATB1 (direct loopback, not through RX)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output signal power and calculate the ratio Pout(buffer)/Pout(direct path)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Vin = 200mVpp, 400mVpp, 500mVpp, [550mV;650mVpp;10mV] to get P1dB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100kHz, 200kHz, 500kHz, 1MHz, 5MHz, 10MHz, 20MHz and 40MHz (RS 1309100)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At each step measure current consumption on the 1.45V supply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Disable the analog buffer (route the signal to the outside through direct path) and measure current consumption on the 1.45V supply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Calculate the current difference (RS 1246587)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Using loopback, inject a 1 MHz 100mVpp signal (linear zone)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output power in order to calculate the ratio Pout/Pout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[36MHz; 66MHz; 2MHz] (RS 1242829)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&gt; 0dBm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1014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2D838E1-3CD6-4A23-8CAD-44EA7C30D147}"/>
              </a:ext>
            </a:extLst>
          </p:cNvPr>
          <p:cNvSpPr txBox="1"/>
          <p:nvPr/>
        </p:nvSpPr>
        <p:spPr>
          <a:xfrm>
            <a:off x="10101099" y="2953398"/>
            <a:ext cx="1393644" cy="249588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100" dirty="0" err="1">
                <a:solidFill>
                  <a:schemeClr val="tx1"/>
                </a:solidFill>
              </a:rPr>
              <a:t>Impedance</a:t>
            </a:r>
            <a:r>
              <a:rPr lang="fr-FR" sz="1100" dirty="0">
                <a:solidFill>
                  <a:schemeClr val="tx1"/>
                </a:solidFill>
              </a:rPr>
              <a:t>: 3kohm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5B363-8CB9-46FA-BF65-6B5A4803E71B}"/>
              </a:ext>
            </a:extLst>
          </p:cNvPr>
          <p:cNvSpPr txBox="1"/>
          <p:nvPr/>
        </p:nvSpPr>
        <p:spPr>
          <a:xfrm>
            <a:off x="10118661" y="3471436"/>
            <a:ext cx="1393644" cy="48867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100" dirty="0">
                <a:solidFill>
                  <a:schemeClr val="tx1"/>
                </a:solidFill>
              </a:rPr>
              <a:t>Direct loopback (not </a:t>
            </a:r>
            <a:r>
              <a:rPr lang="fr-FR" sz="1100" dirty="0" err="1">
                <a:solidFill>
                  <a:schemeClr val="tx1"/>
                </a:solidFill>
              </a:rPr>
              <a:t>through</a:t>
            </a:r>
            <a:r>
              <a:rPr lang="fr-FR" sz="1100" dirty="0">
                <a:solidFill>
                  <a:schemeClr val="tx1"/>
                </a:solidFill>
              </a:rPr>
              <a:t> RX)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5164D-30CE-4A0A-A690-7D4F3BB78B68}"/>
              </a:ext>
            </a:extLst>
          </p:cNvPr>
          <p:cNvSpPr txBox="1"/>
          <p:nvPr/>
        </p:nvSpPr>
        <p:spPr>
          <a:xfrm>
            <a:off x="10118661" y="3999977"/>
            <a:ext cx="1393644" cy="48867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100" dirty="0">
                <a:solidFill>
                  <a:schemeClr val="tx1"/>
                </a:solidFill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4224334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EEEB04-7312-4579-805C-7504902F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62431"/>
            <a:ext cx="9074565" cy="6718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D4C0-18BE-4DB6-B868-D56D33E7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ATB-IP </a:t>
            </a:r>
            <a:r>
              <a:rPr lang="fr-FR" dirty="0" err="1"/>
              <a:t>schematics</a:t>
            </a:r>
            <a:r>
              <a:rPr lang="fr-FR" dirty="0"/>
              <a:t> (14/04/21)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23598-9B31-4D07-9004-32B006427AC2}"/>
              </a:ext>
            </a:extLst>
          </p:cNvPr>
          <p:cNvSpPr/>
          <p:nvPr/>
        </p:nvSpPr>
        <p:spPr>
          <a:xfrm>
            <a:off x="3619500" y="1318260"/>
            <a:ext cx="693420" cy="38176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ATB </a:t>
            </a:r>
            <a:r>
              <a:rPr lang="fr-FR" dirty="0" err="1"/>
              <a:t>RFEDig</a:t>
            </a:r>
            <a:r>
              <a:rPr lang="fr-FR" dirty="0"/>
              <a:t>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ACFCF-B9CA-455A-A74F-22CAEE888725}"/>
              </a:ext>
            </a:extLst>
          </p:cNvPr>
          <p:cNvSpPr/>
          <p:nvPr/>
        </p:nvSpPr>
        <p:spPr>
          <a:xfrm>
            <a:off x="5913120" y="1447800"/>
            <a:ext cx="640080" cy="4800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err="1"/>
              <a:t>Supply</a:t>
            </a:r>
            <a:r>
              <a:rPr lang="fr-FR" sz="700" dirty="0"/>
              <a:t> RF Buffer, AC-ATB, </a:t>
            </a:r>
            <a:r>
              <a:rPr lang="fr-FR" sz="700" dirty="0" err="1"/>
              <a:t>ppd</a:t>
            </a:r>
            <a:endParaRPr lang="fr-FR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FFDE37-49C1-47AC-8A99-71F678C1309F}"/>
              </a:ext>
            </a:extLst>
          </p:cNvPr>
          <p:cNvSpPr/>
          <p:nvPr/>
        </p:nvSpPr>
        <p:spPr>
          <a:xfrm>
            <a:off x="6000750" y="2269447"/>
            <a:ext cx="419100" cy="3733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ATB </a:t>
            </a:r>
            <a:r>
              <a:rPr lang="fr-FR" sz="700" dirty="0" err="1"/>
              <a:t>int</a:t>
            </a:r>
            <a:endParaRPr lang="fr-FR" sz="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84182-E31B-4DD4-A159-F88C83D97F95}"/>
              </a:ext>
            </a:extLst>
          </p:cNvPr>
          <p:cNvSpPr/>
          <p:nvPr/>
        </p:nvSpPr>
        <p:spPr>
          <a:xfrm>
            <a:off x="5966460" y="3055620"/>
            <a:ext cx="586740" cy="4800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err="1"/>
              <a:t>Ref</a:t>
            </a:r>
            <a:r>
              <a:rPr lang="fr-FR" sz="700" dirty="0"/>
              <a:t> BIST + ADC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8A3C9-348E-4DD8-BAB3-CD1CC61B544C}"/>
              </a:ext>
            </a:extLst>
          </p:cNvPr>
          <p:cNvSpPr/>
          <p:nvPr/>
        </p:nvSpPr>
        <p:spPr>
          <a:xfrm>
            <a:off x="5840730" y="3828437"/>
            <a:ext cx="491490" cy="4235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PPD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F9CCC-EAD5-42E3-8A12-583E482F9757}"/>
              </a:ext>
            </a:extLst>
          </p:cNvPr>
          <p:cNvSpPr/>
          <p:nvPr/>
        </p:nvSpPr>
        <p:spPr>
          <a:xfrm>
            <a:off x="6553200" y="4560942"/>
            <a:ext cx="449580" cy="4301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RF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DB895-9AB3-4AEF-A6D1-AB828CB8E62F}"/>
              </a:ext>
            </a:extLst>
          </p:cNvPr>
          <p:cNvSpPr/>
          <p:nvPr/>
        </p:nvSpPr>
        <p:spPr>
          <a:xfrm>
            <a:off x="7360920" y="2642826"/>
            <a:ext cx="457200" cy="8928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AC-ATB1 master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A44CA-E1D1-4C68-BC2E-AB2DC7B8A548}"/>
              </a:ext>
            </a:extLst>
          </p:cNvPr>
          <p:cNvSpPr/>
          <p:nvPr/>
        </p:nvSpPr>
        <p:spPr>
          <a:xfrm>
            <a:off x="11170920" y="2642825"/>
            <a:ext cx="457200" cy="8928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AC-ATB2 master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2FEB7-88EB-40E5-BC35-83B6D896CE63}"/>
              </a:ext>
            </a:extLst>
          </p:cNvPr>
          <p:cNvSpPr/>
          <p:nvPr/>
        </p:nvSpPr>
        <p:spPr>
          <a:xfrm>
            <a:off x="7905322" y="2642825"/>
            <a:ext cx="838628" cy="8928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DC-ATB1 master + ATB-ADC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6B159-F267-4462-8C1E-F474352B64E3}"/>
              </a:ext>
            </a:extLst>
          </p:cNvPr>
          <p:cNvSpPr/>
          <p:nvPr/>
        </p:nvSpPr>
        <p:spPr>
          <a:xfrm>
            <a:off x="10229422" y="2642824"/>
            <a:ext cx="838628" cy="8928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DC-ATB2 master + ATB-ADC</a:t>
            </a:r>
          </a:p>
        </p:txBody>
      </p:sp>
    </p:spTree>
    <p:extLst>
      <p:ext uri="{BB962C8B-B14F-4D97-AF65-F5344CB8AC3E}">
        <p14:creationId xmlns:p14="http://schemas.microsoft.com/office/powerpoint/2010/main" val="354870213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AC-ATB (RX IF)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31" y="5181831"/>
            <a:ext cx="2567529" cy="1033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Differential</a:t>
            </a:r>
            <a:r>
              <a:rPr lang="fr-FR" sz="1400" dirty="0"/>
              <a:t> IF </a:t>
            </a:r>
            <a:r>
              <a:rPr lang="fr-FR" sz="1400" dirty="0" err="1"/>
              <a:t>generator</a:t>
            </a:r>
            <a:r>
              <a:rPr lang="fr-FR" sz="1400" dirty="0"/>
              <a:t> *2</a:t>
            </a:r>
          </a:p>
          <a:p>
            <a:pPr marL="0" indent="0">
              <a:buNone/>
            </a:pPr>
            <a:r>
              <a:rPr lang="fr-FR" sz="1400" dirty="0"/>
              <a:t>-&gt; RTO/RTP (+VSE)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13559"/>
              </p:ext>
            </p:extLst>
          </p:nvPr>
        </p:nvGraphicFramePr>
        <p:xfrm>
          <a:off x="299524" y="974625"/>
          <a:ext cx="11663021" cy="395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64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529490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2712382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4279692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348613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967980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51962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1309094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select between which ATB Buffer (Buf1 or Buf2) to use together with any of the receiver channels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1344146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81511"/>
                  </a:ext>
                </a:extLst>
              </a:tr>
              <a:tr h="680291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1308945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isolation between two IF analog buffers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From the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ssb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modulator inject a 100kHz differential signal and route it to AC-ATB1 through IF buffer (750mVpp diff – max linear input)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Enable and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ground AC-ATB2 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and connect through IF buffer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power on ATB1 &amp; ATB2, the difference should be &gt;40dB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with ATB1 and ATB2 switched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500kHz, 1MHz, 5MHz, 10MHz, 20MHz, 30MHz, 40MHz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&gt; 40dB isolation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 order to measure RX mixer IQ image rejection via external mode 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150442"/>
                  </a:ext>
                </a:extLst>
              </a:tr>
              <a:tr h="816850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1308889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IF analog buffer shall have a linearity (IM3) better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Inject 2 differential tones (750mVpp diff) on ATB2 at </a:t>
                      </a:r>
                      <a:r>
                        <a:rPr lang="fr-FR" sz="800" dirty="0">
                          <a:latin typeface="Arial" panose="020B0604020202020204" pitchFamily="34" charset="0"/>
                        </a:rPr>
                        <a:t>F1=4xf, F2=4.4xf, f=200kHz</a:t>
                      </a:r>
                      <a:br>
                        <a:rPr lang="en-US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Loopback the signal on the ATB1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3rd order intermodulation signals power (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dBc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</a:t>
                      </a:r>
                      <a:r>
                        <a:rPr lang="fr-FR" sz="800" dirty="0">
                          <a:latin typeface="Arial" panose="020B0604020202020204" pitchFamily="34" charset="0"/>
                        </a:rPr>
                        <a:t>f=400kHz, 800KHz, 1.6MHz, 3.2MHz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&gt; 73dBc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fully loaded (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load), input at 1.2Vpp_diff, PVT, all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parasitics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take into account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712055"/>
                  </a:ext>
                </a:extLst>
              </a:tr>
              <a:tr h="625421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1309095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IF analog buffer shall offer a bypass mode while presenting a high input impedance (&gt;1MOhm)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Disable both IF buffers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Keep open switches on ATB1, measure impedance (between n and p) on ATB2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Keep open switches on ATB2, measure impedance (between n and p) on ATB1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to make possible to disable it and do not influence internal AC measurement (via BIST ADC)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169411"/>
                  </a:ext>
                </a:extLst>
              </a:tr>
              <a:tr h="414496"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1244624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Each IF analog test buffer shall be able to drive an external load SAMTEC twin-axial 20cm cable and AD8130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Implicit validation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all the TS ATB (all the measurements done with this setup)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5222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315F-A164-44FE-A7E1-7FA85F7E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Safety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26352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Safety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176" y="5112738"/>
            <a:ext cx="4671803" cy="99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No </a:t>
            </a:r>
            <a:r>
              <a:rPr lang="fr-FR" sz="1400" dirty="0" err="1"/>
              <a:t>specific</a:t>
            </a:r>
            <a:r>
              <a:rPr lang="fr-FR" sz="1400" dirty="0"/>
              <a:t> </a:t>
            </a:r>
            <a:r>
              <a:rPr lang="fr-FR" sz="1400" dirty="0" err="1"/>
              <a:t>measurement</a:t>
            </a:r>
            <a:r>
              <a:rPr lang="fr-FR" sz="1400" dirty="0"/>
              <a:t> </a:t>
            </a:r>
            <a:r>
              <a:rPr lang="fr-FR" sz="1400" dirty="0" err="1"/>
              <a:t>equipment</a:t>
            </a:r>
            <a:r>
              <a:rPr lang="fr-FR" sz="1400" dirty="0"/>
              <a:t> </a:t>
            </a:r>
            <a:r>
              <a:rPr lang="fr-FR" sz="1400" dirty="0" err="1"/>
              <a:t>needed</a:t>
            </a:r>
            <a:endParaRPr lang="fr-FR" sz="1400" dirty="0"/>
          </a:p>
          <a:p>
            <a:pPr marL="0" indent="0">
              <a:buNone/>
            </a:pPr>
            <a:r>
              <a:rPr lang="fr-FR" sz="1400" dirty="0" err="1"/>
              <a:t>Measurement</a:t>
            </a:r>
            <a:r>
              <a:rPr lang="fr-FR" sz="1400" dirty="0"/>
              <a:t> </a:t>
            </a:r>
            <a:r>
              <a:rPr lang="fr-FR" sz="1400" dirty="0" err="1"/>
              <a:t>done</a:t>
            </a:r>
            <a:r>
              <a:rPr lang="fr-FR" sz="1400" dirty="0"/>
              <a:t> by </a:t>
            </a:r>
            <a:r>
              <a:rPr lang="fr-FR" sz="1400" dirty="0" err="1"/>
              <a:t>register</a:t>
            </a:r>
            <a:r>
              <a:rPr lang="fr-FR" sz="1400" dirty="0"/>
              <a:t> </a:t>
            </a:r>
            <a:r>
              <a:rPr lang="fr-FR" sz="1400" dirty="0" err="1"/>
              <a:t>reading</a:t>
            </a:r>
            <a:r>
              <a:rPr lang="fr-FR" sz="1400" dirty="0"/>
              <a:t>/</a:t>
            </a:r>
            <a:r>
              <a:rPr lang="fr-FR" sz="1400" dirty="0" err="1"/>
              <a:t>writing</a:t>
            </a: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21318"/>
              </p:ext>
            </p:extLst>
          </p:nvPr>
        </p:nvGraphicFramePr>
        <p:xfrm>
          <a:off x="299524" y="974625"/>
          <a:ext cx="11663021" cy="298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77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22180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288797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3734709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370868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807990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5196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1286767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force an error (positive asserted) at digital interface to check for its functionality (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Force_Error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Initialize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Enable ATB IP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Reset all ATB error registers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Assert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Force_error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bit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BBD_FORCE_ERR_HI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Read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Error_Flag_N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bit (should be asserted)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Assert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Reset_error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bit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Read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Error_Flag_N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(should not be asserted)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MISO_CRC_FORCE, MOSI_CRC_FORCE, CRC_ERR_FORCE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Error_Flag_N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bit should be asserted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then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deasserted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70618"/>
                  </a:ext>
                </a:extLst>
              </a:tr>
              <a:tr h="3463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1286769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latched error flag of the ATB IP shall remain in its asserted state until the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Reset_Error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(positive asserted) interface clears it.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1286767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517903"/>
                  </a:ext>
                </a:extLst>
              </a:tr>
              <a:tr h="54648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1286770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Any safety monitor of the ATB IP reporting into the ISM shall assert and latch the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Error_Flag_N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(negative asserted) line when a fault condition is observed.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1286767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Error_Flag_N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should be asserted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38691"/>
                  </a:ext>
                </a:extLst>
              </a:tr>
              <a:tr h="5464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1222143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 IP shall offer the capability to self test the safety check path of all ADCs and switches (fault injection)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Implicit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validation (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safety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monitor and all the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paths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are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implcitely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validated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To emulate a fault in the path (safety mechanism check), comply with fault injection 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603168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438C512-1FE1-4360-A8DE-ED6467C2C641}"/>
              </a:ext>
            </a:extLst>
          </p:cNvPr>
          <p:cNvSpPr txBox="1">
            <a:spLocks/>
          </p:cNvSpPr>
          <p:nvPr/>
        </p:nvSpPr>
        <p:spPr>
          <a:xfrm>
            <a:off x="5076979" y="6296807"/>
            <a:ext cx="4889908" cy="357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300" baseline="30000" dirty="0"/>
              <a:t>1</a:t>
            </a:r>
            <a:r>
              <a:rPr lang="fr-FR" sz="1400" kern="0" dirty="0" err="1"/>
              <a:t>PinPad</a:t>
            </a:r>
            <a:r>
              <a:rPr lang="fr-FR" sz="1400" kern="0" dirty="0"/>
              <a:t> </a:t>
            </a:r>
            <a:r>
              <a:rPr lang="fr-FR" sz="1400" kern="0" dirty="0" err="1"/>
              <a:t>list</a:t>
            </a:r>
            <a:r>
              <a:rPr lang="fr-FR" sz="1400" kern="0" dirty="0"/>
              <a:t>: </a:t>
            </a:r>
            <a:r>
              <a:rPr lang="fr-FR" sz="1400" kern="0" dirty="0">
                <a:hlinkClick r:id="rId3"/>
              </a:rPr>
              <a:t>https://www.collabnet.nxp.com/sf/go/doc419869</a:t>
            </a:r>
            <a:r>
              <a:rPr lang="fr-FR" sz="1400" kern="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9C1F1-34CC-4F66-8A28-502649AB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516" y="4294880"/>
            <a:ext cx="3612741" cy="16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17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2456-EBE1-497D-8B17-8AF8809C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DC connexions</a:t>
            </a:r>
          </a:p>
        </p:txBody>
      </p:sp>
    </p:spTree>
    <p:extLst>
      <p:ext uri="{BB962C8B-B14F-4D97-AF65-F5344CB8AC3E}">
        <p14:creationId xmlns:p14="http://schemas.microsoft.com/office/powerpoint/2010/main" val="274881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F809-A49B-49F1-9AC3-9B274D56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DC-ATB </a:t>
            </a:r>
            <a:r>
              <a:rPr lang="fr-FR" dirty="0" err="1"/>
              <a:t>masterswitch</a:t>
            </a:r>
            <a:r>
              <a:rPr lang="fr-FR" dirty="0"/>
              <a:t> </a:t>
            </a:r>
            <a:r>
              <a:rPr lang="fr-FR" dirty="0" err="1"/>
              <a:t>schematics</a:t>
            </a:r>
            <a:r>
              <a:rPr lang="fr-FR" dirty="0"/>
              <a:t> (14/4/21)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C88062-2CF6-4F47-9103-EBCC6889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77" y="1064573"/>
            <a:ext cx="2769430" cy="205028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4B4A5-9281-438D-A97E-AEF57B93DAE6}"/>
              </a:ext>
            </a:extLst>
          </p:cNvPr>
          <p:cNvSpPr/>
          <p:nvPr/>
        </p:nvSpPr>
        <p:spPr>
          <a:xfrm>
            <a:off x="3368852" y="1848433"/>
            <a:ext cx="243027" cy="27781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B22A8D-60B9-4A4B-A664-1F131660EE44}"/>
              </a:ext>
            </a:extLst>
          </p:cNvPr>
          <p:cNvCxnSpPr>
            <a:cxnSpLocks/>
          </p:cNvCxnSpPr>
          <p:nvPr/>
        </p:nvCxnSpPr>
        <p:spPr>
          <a:xfrm>
            <a:off x="3609170" y="1972101"/>
            <a:ext cx="1838450" cy="61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B49C00-C353-4FA0-BB3D-8F25B84D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02" y="934763"/>
            <a:ext cx="4446238" cy="583207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16F1E2-2064-4922-A24A-8C3E20C05943}"/>
              </a:ext>
            </a:extLst>
          </p:cNvPr>
          <p:cNvSpPr/>
          <p:nvPr/>
        </p:nvSpPr>
        <p:spPr>
          <a:xfrm>
            <a:off x="2663286" y="1848433"/>
            <a:ext cx="243027" cy="27781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692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Power </a:t>
            </a:r>
            <a:r>
              <a:rPr lang="fr-FR" dirty="0" err="1"/>
              <a:t>consumption</a:t>
            </a:r>
            <a:r>
              <a:rPr lang="fr-FR" dirty="0"/>
              <a:t> DC 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093" y="4778597"/>
            <a:ext cx="3612741" cy="83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no </a:t>
            </a:r>
            <a:r>
              <a:rPr lang="fr-FR" sz="1400" dirty="0" err="1"/>
              <a:t>additional</a:t>
            </a:r>
            <a:r>
              <a:rPr lang="fr-FR" sz="1400" dirty="0"/>
              <a:t> </a:t>
            </a:r>
            <a:r>
              <a:rPr lang="fr-FR" sz="1400" dirty="0" err="1"/>
              <a:t>equipment</a:t>
            </a:r>
            <a:r>
              <a:rPr lang="fr-FR" sz="1400" dirty="0"/>
              <a:t> </a:t>
            </a:r>
            <a:r>
              <a:rPr lang="fr-FR" sz="1400" dirty="0" err="1"/>
              <a:t>needed</a:t>
            </a: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96353"/>
              </p:ext>
            </p:extLst>
          </p:nvPr>
        </p:nvGraphicFramePr>
        <p:xfrm>
          <a:off x="229455" y="847677"/>
          <a:ext cx="11733091" cy="287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015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519500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864529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3481685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188876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681486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6835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1246579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leakage current of the ATB IP in DC OFF state at test supply shall 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1246560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 100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uA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Cannot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discriminated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the GBIAS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leakage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since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they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share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the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supply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ball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993811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1133908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 IP DC ON current consumption (1.8V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FuSA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domain)  (considering all internal ATB blocks are operating) shall be less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Supply 1.8V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FuSa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with an external supply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Turn the ATB IP off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current on 1.8V supply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measurement with ATB IP on (+ADC)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current on 1.8V supply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Calculate the difference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I_on-I_off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 15 mA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 max power supply, max temperature</a:t>
                      </a:r>
                    </a:p>
                    <a:p>
                      <a:pPr marL="0" algn="ctr" defTabSz="914400" rtl="0" eaLnBrk="1" fontAlgn="t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Quiescent current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102354"/>
                  </a:ext>
                </a:extLst>
              </a:tr>
              <a:tr h="96665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Characteristic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1246560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 IP DC ON current consumption (1.45V GLDO domain) of the (all test buffers are enabled) shall be less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Supply ATB IP via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VDDA_GBIAS_1V45 with an external supply 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Turn the ATB IP off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current on 1.45V supply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with ATB IP on (with IF and PN buffers, and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ppd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on)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Measure the current on 1.45V supply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Calculate the difference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I_on-I_off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 40 mA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IF analog buffer and HF PN test buffer activated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53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818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DC connections – dis-/</a:t>
            </a:r>
            <a:r>
              <a:rPr lang="fr-FR" dirty="0" err="1"/>
              <a:t>connect</a:t>
            </a:r>
            <a:r>
              <a:rPr lang="fr-FR" dirty="0"/>
              <a:t>, </a:t>
            </a:r>
            <a:r>
              <a:rPr lang="fr-FR" dirty="0" err="1"/>
              <a:t>tristate</a:t>
            </a:r>
            <a:r>
              <a:rPr lang="fr-FR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902" y="5854509"/>
            <a:ext cx="3182756" cy="722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multimeter</a:t>
            </a:r>
            <a:r>
              <a:rPr lang="fr-FR" sz="1400" dirty="0"/>
              <a:t> (*2)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53170"/>
              </p:ext>
            </p:extLst>
          </p:nvPr>
        </p:nvGraphicFramePr>
        <p:xfrm>
          <a:off x="190089" y="934763"/>
          <a:ext cx="11772456" cy="463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88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627710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555250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3691711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342130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604367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5939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8459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1207685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-ATB] The ATB shall connect temperature sensor (TSENSE) to calibrate the sensor via voltage reference (lowest leakage)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</a:p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Enable temp sensor IP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Connect temp sensor to ATB (ATB2_SEL @ob1, ATB1_SEL @0b1001)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Force a 1.25V through ATB1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Read the voltage at ATB2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enable voltage calibration of the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tempsensor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it is strived for +/- 1.5 °C accuracy . Therefore very accurate voltage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refrence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from the industrial tester is required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866382"/>
                  </a:ext>
                </a:extLst>
              </a:tr>
              <a:tr h="24806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1133898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disconnect (tri-state) the external ATB connections.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1134471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80743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1134469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(dis-)connect ATB2_DC to ATB2 (or pins DEBUG_ATB2P, DEBUG_ATB2N).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TS 1134471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108750"/>
                  </a:ext>
                </a:extLst>
              </a:tr>
              <a:tr h="22642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1194399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-ATB] The 4 ATB device pins shall be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disconnectable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from the ATB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1134471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228506"/>
                  </a:ext>
                </a:extLst>
              </a:tr>
              <a:tr h="22642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connect ATB2_DC to ground at ATB IP.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1134471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77015"/>
                  </a:ext>
                </a:extLst>
              </a:tr>
              <a:tr h="22642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1134476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connect ATB1_DC to ground at ATB IP.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TS 1134471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7052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(dis-)connect ATB1_DC to ATB1 (or pins DEBUG_ATB1P, DEBUG_ATB1N).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Init the DUT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Perform calibrations (including trimming)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Force a voltage on ATB1 (1V) and route the loopback to ATB2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With a SMU force a voltage (990mV) and measure the current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Disconnect the ATB1 from ATB IP 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(switches on high impedance)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measure the current at ATB2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for ATB1 and ATB2 switched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Ground the ATB1_DC (ATB_PULLDOWN register, field ENA_DC_PULLDOWN)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Force a small voltage (10mV) on ATB1 and read the current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Repeat for ATB2_DC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517903"/>
                  </a:ext>
                </a:extLst>
              </a:tr>
              <a:tr h="37599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1306873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control the ATB IP and all the ATB SWs inside the RFE IPs via external SPI path (bypassing RFE CPU CTRL) for debug purposes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implicit validation after RFE validation</a:t>
                      </a:r>
                    </a:p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all the IP RS requesting ATB use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054344"/>
                  </a:ext>
                </a:extLst>
              </a:tr>
              <a:tr h="36222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1134479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ATB_DC connections shall be bidirectional.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Implicit validation after RFE validation</a:t>
                      </a:r>
                    </a:p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all the IP RS requesting DC ATB use (e.g. RS 1134471)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5333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A00E39C-4B77-451C-B58F-A1445DB7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32" y="6215897"/>
            <a:ext cx="5703570" cy="4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274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E76-4EAD-4E49-9EA5-BC670B9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DC connections – </a:t>
            </a:r>
            <a:r>
              <a:rPr lang="fr-FR" dirty="0" err="1"/>
              <a:t>trimmable</a:t>
            </a:r>
            <a:r>
              <a:rPr lang="fr-FR" dirty="0"/>
              <a:t> </a:t>
            </a:r>
            <a:r>
              <a:rPr lang="fr-FR" dirty="0" err="1"/>
              <a:t>resistors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261E-65C6-4F9F-B871-5F2CDDA38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852" y="3321576"/>
            <a:ext cx="2913196" cy="110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/>
              <a:t>Meas</a:t>
            </a:r>
            <a:r>
              <a:rPr lang="fr-FR" sz="1400" dirty="0"/>
              <a:t>. </a:t>
            </a:r>
            <a:r>
              <a:rPr lang="fr-FR" sz="1400" dirty="0" err="1"/>
              <a:t>equipment</a:t>
            </a:r>
            <a:r>
              <a:rPr lang="fr-FR" sz="1400" dirty="0"/>
              <a:t>: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precision</a:t>
            </a:r>
            <a:r>
              <a:rPr lang="fr-FR" sz="1400" dirty="0"/>
              <a:t> power </a:t>
            </a:r>
            <a:r>
              <a:rPr lang="fr-FR" sz="1400" dirty="0" err="1"/>
              <a:t>supply</a:t>
            </a:r>
            <a:r>
              <a:rPr lang="fr-FR" sz="1400" dirty="0"/>
              <a:t> or SMU</a:t>
            </a:r>
          </a:p>
          <a:p>
            <a:pPr marL="0" indent="0">
              <a:buNone/>
            </a:pPr>
            <a:r>
              <a:rPr lang="fr-FR" sz="1400" dirty="0"/>
              <a:t>-&gt; </a:t>
            </a:r>
            <a:r>
              <a:rPr lang="fr-FR" sz="1400" dirty="0" err="1"/>
              <a:t>multimeter</a:t>
            </a:r>
            <a:endParaRPr lang="fr-FR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538829-F1C4-4E0F-9670-E2D99E6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15094"/>
              </p:ext>
            </p:extLst>
          </p:nvPr>
        </p:nvGraphicFramePr>
        <p:xfrm>
          <a:off x="229455" y="847677"/>
          <a:ext cx="11733091" cy="196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015">
                  <a:extLst>
                    <a:ext uri="{9D8B030D-6E8A-4147-A177-3AD203B41FA5}">
                      <a16:colId xmlns:a16="http://schemas.microsoft.com/office/drawing/2014/main" val="2534038730"/>
                    </a:ext>
                  </a:extLst>
                </a:gridCol>
                <a:gridCol w="519500">
                  <a:extLst>
                    <a:ext uri="{9D8B030D-6E8A-4147-A177-3AD203B41FA5}">
                      <a16:colId xmlns:a16="http://schemas.microsoft.com/office/drawing/2014/main" val="1388272814"/>
                    </a:ext>
                  </a:extLst>
                </a:gridCol>
                <a:gridCol w="3864529">
                  <a:extLst>
                    <a:ext uri="{9D8B030D-6E8A-4147-A177-3AD203B41FA5}">
                      <a16:colId xmlns:a16="http://schemas.microsoft.com/office/drawing/2014/main" val="852707227"/>
                    </a:ext>
                  </a:extLst>
                </a:gridCol>
                <a:gridCol w="3481685">
                  <a:extLst>
                    <a:ext uri="{9D8B030D-6E8A-4147-A177-3AD203B41FA5}">
                      <a16:colId xmlns:a16="http://schemas.microsoft.com/office/drawing/2014/main" val="4282388979"/>
                    </a:ext>
                  </a:extLst>
                </a:gridCol>
                <a:gridCol w="1188876">
                  <a:extLst>
                    <a:ext uri="{9D8B030D-6E8A-4147-A177-3AD203B41FA5}">
                      <a16:colId xmlns:a16="http://schemas.microsoft.com/office/drawing/2014/main" val="650557971"/>
                    </a:ext>
                  </a:extLst>
                </a:gridCol>
                <a:gridCol w="1681486">
                  <a:extLst>
                    <a:ext uri="{9D8B030D-6E8A-4147-A177-3AD203B41FA5}">
                      <a16:colId xmlns:a16="http://schemas.microsoft.com/office/drawing/2014/main" val="751259346"/>
                    </a:ext>
                  </a:extLst>
                </a:gridCol>
              </a:tblGrid>
              <a:tr h="4468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Artifact</a:t>
                      </a:r>
                      <a:r>
                        <a:rPr lang="fr-FR" sz="105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Primary</a:t>
                      </a:r>
                      <a:r>
                        <a:rPr lang="fr-FR" sz="1050" dirty="0"/>
                        <a:t> </a:t>
                      </a:r>
                      <a:r>
                        <a:rPr lang="fr-FR" sz="1050" dirty="0" err="1"/>
                        <a:t>Text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Test </a:t>
                      </a:r>
                      <a:r>
                        <a:rPr lang="fr-FR" sz="1050" dirty="0" err="1"/>
                        <a:t>Procedure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Pass</a:t>
                      </a:r>
                      <a:r>
                        <a:rPr lang="fr-FR" sz="1050" dirty="0"/>
                        <a:t>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Comments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23330"/>
                  </a:ext>
                </a:extLst>
              </a:tr>
              <a:tr h="40274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1194425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DfT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-ATB] The ATB shall have a provision to connect the ATB primitives block to both ATB's. The ATB primitives block contains fixed and trimmable resistors.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implicit validation after RFE validation</a:t>
                      </a:r>
                    </a:p>
                    <a:p>
                      <a:pPr marL="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all the IP RS requesting DC ATB use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551314"/>
                  </a:ext>
                </a:extLst>
              </a:tr>
              <a:tr h="40274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1134549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force a current, supplied via the ATB balls, through a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first trimmable reference resistor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such that the voltage over the resistor can be observed through the ATB.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Init the DUT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Perform calibrations (including trimming)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Make connection through the first trimmable resistor (RS 1134549)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Force current (e.g. 50mA) through ATB1 pins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Read the voltage at ATB2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Repeat for the second trimmable resistor (RS 1134542)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Read voltage corresponding to U=RI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70618"/>
                  </a:ext>
                </a:extLst>
              </a:tr>
              <a:tr h="38340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1134542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 shall be possible to force a current, supplied via the ATB balls, through a second trimmable reference resistor, such that the voltage over the resistor can be observed through the ATB.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Covered by 1134549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5179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F631E2-B81A-4FC7-86A8-29078AB3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56067"/>
            <a:ext cx="6706902" cy="371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F782C-1A68-4F0F-9580-FD9FAE7E4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15" y="5443060"/>
            <a:ext cx="180985" cy="148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AB1B2A-6FF7-4E8A-8696-D542E15094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31" t="-3905"/>
          <a:stretch/>
        </p:blipFill>
        <p:spPr>
          <a:xfrm>
            <a:off x="6472299" y="5591870"/>
            <a:ext cx="180985" cy="640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D7E9EB-A46C-4339-8FEB-5D5CFF3E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55" y="4689643"/>
            <a:ext cx="180985" cy="148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B12E69-A4A9-420B-9D4A-AB024BDF8C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41" t="7023" r="-3" b="1"/>
          <a:stretch/>
        </p:blipFill>
        <p:spPr>
          <a:xfrm>
            <a:off x="5785475" y="4838453"/>
            <a:ext cx="161157" cy="137854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2A6A892-63C6-4C10-8942-C2F1C2D03BC2}"/>
              </a:ext>
            </a:extLst>
          </p:cNvPr>
          <p:cNvSpPr/>
          <p:nvPr/>
        </p:nvSpPr>
        <p:spPr>
          <a:xfrm>
            <a:off x="5758027" y="5768340"/>
            <a:ext cx="180985" cy="34866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4346A2-756D-4490-AA9B-AF870CF99C79}"/>
              </a:ext>
            </a:extLst>
          </p:cNvPr>
          <p:cNvSpPr/>
          <p:nvPr/>
        </p:nvSpPr>
        <p:spPr>
          <a:xfrm>
            <a:off x="6433175" y="5768340"/>
            <a:ext cx="180985" cy="34866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B72D85-8431-48C9-87F4-DD3684A0140A}"/>
              </a:ext>
            </a:extLst>
          </p:cNvPr>
          <p:cNvSpPr/>
          <p:nvPr/>
        </p:nvSpPr>
        <p:spPr>
          <a:xfrm>
            <a:off x="4398635" y="6284643"/>
            <a:ext cx="310525" cy="1524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EA7F4B7-8160-4601-92FA-2DA1FA5E055F}"/>
              </a:ext>
            </a:extLst>
          </p:cNvPr>
          <p:cNvSpPr txBox="1">
            <a:spLocks/>
          </p:cNvSpPr>
          <p:nvPr/>
        </p:nvSpPr>
        <p:spPr>
          <a:xfrm>
            <a:off x="4647615" y="6269382"/>
            <a:ext cx="1966545" cy="205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800" kern="0" dirty="0"/>
              <a:t>Extra </a:t>
            </a:r>
            <a:r>
              <a:rPr lang="fr-FR" sz="800" kern="0" dirty="0" err="1"/>
              <a:t>ground</a:t>
            </a:r>
            <a:r>
              <a:rPr lang="fr-FR" sz="800" kern="0" dirty="0"/>
              <a:t> connections to </a:t>
            </a:r>
            <a:r>
              <a:rPr lang="fr-FR" sz="800" kern="0" dirty="0" err="1"/>
              <a:t>be</a:t>
            </a:r>
            <a:r>
              <a:rPr lang="fr-FR" sz="800" kern="0" dirty="0"/>
              <a:t> </a:t>
            </a:r>
            <a:r>
              <a:rPr lang="fr-FR" sz="800" kern="0" dirty="0" err="1"/>
              <a:t>added</a:t>
            </a:r>
            <a:endParaRPr lang="fr-FR" sz="800" kern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30A704-55F5-4CF0-A9D3-8689A8B39100}"/>
              </a:ext>
            </a:extLst>
          </p:cNvPr>
          <p:cNvSpPr/>
          <p:nvPr/>
        </p:nvSpPr>
        <p:spPr>
          <a:xfrm>
            <a:off x="5539609" y="4648200"/>
            <a:ext cx="3543431" cy="1577340"/>
          </a:xfrm>
          <a:custGeom>
            <a:avLst/>
            <a:gdLst>
              <a:gd name="connsiteX0" fmla="*/ 2636651 w 3543431"/>
              <a:gd name="connsiteY0" fmla="*/ 1402080 h 1577340"/>
              <a:gd name="connsiteX1" fmla="*/ 2225171 w 3543431"/>
              <a:gd name="connsiteY1" fmla="*/ 1409700 h 1577340"/>
              <a:gd name="connsiteX2" fmla="*/ 2141351 w 3543431"/>
              <a:gd name="connsiteY2" fmla="*/ 1424940 h 1577340"/>
              <a:gd name="connsiteX3" fmla="*/ 1912751 w 3543431"/>
              <a:gd name="connsiteY3" fmla="*/ 1417320 h 1577340"/>
              <a:gd name="connsiteX4" fmla="*/ 1867031 w 3543431"/>
              <a:gd name="connsiteY4" fmla="*/ 1409700 h 1577340"/>
              <a:gd name="connsiteX5" fmla="*/ 1813691 w 3543431"/>
              <a:gd name="connsiteY5" fmla="*/ 1402080 h 1577340"/>
              <a:gd name="connsiteX6" fmla="*/ 1585091 w 3543431"/>
              <a:gd name="connsiteY6" fmla="*/ 1394460 h 1577340"/>
              <a:gd name="connsiteX7" fmla="*/ 1326011 w 3543431"/>
              <a:gd name="connsiteY7" fmla="*/ 1379220 h 1577340"/>
              <a:gd name="connsiteX8" fmla="*/ 746891 w 3543431"/>
              <a:gd name="connsiteY8" fmla="*/ 1386840 h 1577340"/>
              <a:gd name="connsiteX9" fmla="*/ 297311 w 3543431"/>
              <a:gd name="connsiteY9" fmla="*/ 1386840 h 1577340"/>
              <a:gd name="connsiteX10" fmla="*/ 251591 w 3543431"/>
              <a:gd name="connsiteY10" fmla="*/ 1379220 h 1577340"/>
              <a:gd name="connsiteX11" fmla="*/ 22991 w 3543431"/>
              <a:gd name="connsiteY11" fmla="*/ 1371600 h 1577340"/>
              <a:gd name="connsiteX12" fmla="*/ 15371 w 3543431"/>
              <a:gd name="connsiteY12" fmla="*/ 1348740 h 1577340"/>
              <a:gd name="connsiteX13" fmla="*/ 15371 w 3543431"/>
              <a:gd name="connsiteY13" fmla="*/ 1028700 h 1577340"/>
              <a:gd name="connsiteX14" fmla="*/ 30611 w 3543431"/>
              <a:gd name="connsiteY14" fmla="*/ 891540 h 1577340"/>
              <a:gd name="connsiteX15" fmla="*/ 22991 w 3543431"/>
              <a:gd name="connsiteY15" fmla="*/ 739140 h 1577340"/>
              <a:gd name="connsiteX16" fmla="*/ 7751 w 3543431"/>
              <a:gd name="connsiteY16" fmla="*/ 594360 h 1577340"/>
              <a:gd name="connsiteX17" fmla="*/ 131 w 3543431"/>
              <a:gd name="connsiteY17" fmla="*/ 510540 h 1577340"/>
              <a:gd name="connsiteX18" fmla="*/ 7751 w 3543431"/>
              <a:gd name="connsiteY18" fmla="*/ 83820 h 1577340"/>
              <a:gd name="connsiteX19" fmla="*/ 30611 w 3543431"/>
              <a:gd name="connsiteY19" fmla="*/ 38100 h 1577340"/>
              <a:gd name="connsiteX20" fmla="*/ 99191 w 3543431"/>
              <a:gd name="connsiteY20" fmla="*/ 22860 h 1577340"/>
              <a:gd name="connsiteX21" fmla="*/ 198251 w 3543431"/>
              <a:gd name="connsiteY21" fmla="*/ 15240 h 1577340"/>
              <a:gd name="connsiteX22" fmla="*/ 312551 w 3543431"/>
              <a:gd name="connsiteY22" fmla="*/ 7620 h 1577340"/>
              <a:gd name="connsiteX23" fmla="*/ 579251 w 3543431"/>
              <a:gd name="connsiteY23" fmla="*/ 0 h 1577340"/>
              <a:gd name="connsiteX24" fmla="*/ 2232791 w 3543431"/>
              <a:gd name="connsiteY24" fmla="*/ 7620 h 1577340"/>
              <a:gd name="connsiteX25" fmla="*/ 2286131 w 3543431"/>
              <a:gd name="connsiteY25" fmla="*/ 15240 h 1577340"/>
              <a:gd name="connsiteX26" fmla="*/ 2446151 w 3543431"/>
              <a:gd name="connsiteY26" fmla="*/ 30480 h 1577340"/>
              <a:gd name="connsiteX27" fmla="*/ 3520571 w 3543431"/>
              <a:gd name="connsiteY27" fmla="*/ 30480 h 1577340"/>
              <a:gd name="connsiteX28" fmla="*/ 3543431 w 3543431"/>
              <a:gd name="connsiteY28" fmla="*/ 76200 h 1577340"/>
              <a:gd name="connsiteX29" fmla="*/ 3535811 w 3543431"/>
              <a:gd name="connsiteY29" fmla="*/ 106680 h 1577340"/>
              <a:gd name="connsiteX30" fmla="*/ 3490091 w 3543431"/>
              <a:gd name="connsiteY30" fmla="*/ 121920 h 1577340"/>
              <a:gd name="connsiteX31" fmla="*/ 3291971 w 3543431"/>
              <a:gd name="connsiteY31" fmla="*/ 114300 h 1577340"/>
              <a:gd name="connsiteX32" fmla="*/ 2979551 w 3543431"/>
              <a:gd name="connsiteY32" fmla="*/ 99060 h 1577340"/>
              <a:gd name="connsiteX33" fmla="*/ 2933831 w 3543431"/>
              <a:gd name="connsiteY33" fmla="*/ 106680 h 1577340"/>
              <a:gd name="connsiteX34" fmla="*/ 2888111 w 3543431"/>
              <a:gd name="connsiteY34" fmla="*/ 121920 h 1577340"/>
              <a:gd name="connsiteX35" fmla="*/ 2865251 w 3543431"/>
              <a:gd name="connsiteY35" fmla="*/ 129540 h 1577340"/>
              <a:gd name="connsiteX36" fmla="*/ 2796671 w 3543431"/>
              <a:gd name="connsiteY36" fmla="*/ 137160 h 1577340"/>
              <a:gd name="connsiteX37" fmla="*/ 2529971 w 3543431"/>
              <a:gd name="connsiteY37" fmla="*/ 129540 h 1577340"/>
              <a:gd name="connsiteX38" fmla="*/ 2461391 w 3543431"/>
              <a:gd name="connsiteY38" fmla="*/ 121920 h 1577340"/>
              <a:gd name="connsiteX39" fmla="*/ 2331851 w 3543431"/>
              <a:gd name="connsiteY39" fmla="*/ 114300 h 1577340"/>
              <a:gd name="connsiteX40" fmla="*/ 2232791 w 3543431"/>
              <a:gd name="connsiteY40" fmla="*/ 99060 h 1577340"/>
              <a:gd name="connsiteX41" fmla="*/ 1988951 w 3543431"/>
              <a:gd name="connsiteY41" fmla="*/ 83820 h 1577340"/>
              <a:gd name="connsiteX42" fmla="*/ 1813691 w 3543431"/>
              <a:gd name="connsiteY42" fmla="*/ 91440 h 1577340"/>
              <a:gd name="connsiteX43" fmla="*/ 1783211 w 3543431"/>
              <a:gd name="connsiteY43" fmla="*/ 99060 h 1577340"/>
              <a:gd name="connsiteX44" fmla="*/ 1714631 w 3543431"/>
              <a:gd name="connsiteY44" fmla="*/ 106680 h 1577340"/>
              <a:gd name="connsiteX45" fmla="*/ 1661291 w 3543431"/>
              <a:gd name="connsiteY45" fmla="*/ 114300 h 1577340"/>
              <a:gd name="connsiteX46" fmla="*/ 1082171 w 3543431"/>
              <a:gd name="connsiteY46" fmla="*/ 106680 h 1577340"/>
              <a:gd name="connsiteX47" fmla="*/ 853571 w 3543431"/>
              <a:gd name="connsiteY47" fmla="*/ 91440 h 1577340"/>
              <a:gd name="connsiteX48" fmla="*/ 373511 w 3543431"/>
              <a:gd name="connsiteY48" fmla="*/ 99060 h 1577340"/>
              <a:gd name="connsiteX49" fmla="*/ 350651 w 3543431"/>
              <a:gd name="connsiteY49" fmla="*/ 106680 h 1577340"/>
              <a:gd name="connsiteX50" fmla="*/ 312551 w 3543431"/>
              <a:gd name="connsiteY50" fmla="*/ 137160 h 1577340"/>
              <a:gd name="connsiteX51" fmla="*/ 304931 w 3543431"/>
              <a:gd name="connsiteY51" fmla="*/ 160020 h 1577340"/>
              <a:gd name="connsiteX52" fmla="*/ 320171 w 3543431"/>
              <a:gd name="connsiteY52" fmla="*/ 281940 h 1577340"/>
              <a:gd name="connsiteX53" fmla="*/ 304931 w 3543431"/>
              <a:gd name="connsiteY53" fmla="*/ 594360 h 1577340"/>
              <a:gd name="connsiteX54" fmla="*/ 297311 w 3543431"/>
              <a:gd name="connsiteY54" fmla="*/ 632460 h 1577340"/>
              <a:gd name="connsiteX55" fmla="*/ 289691 w 3543431"/>
              <a:gd name="connsiteY55" fmla="*/ 655320 h 1577340"/>
              <a:gd name="connsiteX56" fmla="*/ 282071 w 3543431"/>
              <a:gd name="connsiteY56" fmla="*/ 708660 h 1577340"/>
              <a:gd name="connsiteX57" fmla="*/ 289691 w 3543431"/>
              <a:gd name="connsiteY57" fmla="*/ 830580 h 1577340"/>
              <a:gd name="connsiteX58" fmla="*/ 297311 w 3543431"/>
              <a:gd name="connsiteY58" fmla="*/ 861060 h 1577340"/>
              <a:gd name="connsiteX59" fmla="*/ 304931 w 3543431"/>
              <a:gd name="connsiteY59" fmla="*/ 922020 h 1577340"/>
              <a:gd name="connsiteX60" fmla="*/ 297311 w 3543431"/>
              <a:gd name="connsiteY60" fmla="*/ 1234440 h 1577340"/>
              <a:gd name="connsiteX61" fmla="*/ 289691 w 3543431"/>
              <a:gd name="connsiteY61" fmla="*/ 1280160 h 1577340"/>
              <a:gd name="connsiteX62" fmla="*/ 297311 w 3543431"/>
              <a:gd name="connsiteY62" fmla="*/ 1447800 h 1577340"/>
              <a:gd name="connsiteX63" fmla="*/ 304931 w 3543431"/>
              <a:gd name="connsiteY63" fmla="*/ 1470660 h 1577340"/>
              <a:gd name="connsiteX64" fmla="*/ 320171 w 3543431"/>
              <a:gd name="connsiteY64" fmla="*/ 1493520 h 1577340"/>
              <a:gd name="connsiteX65" fmla="*/ 426851 w 3543431"/>
              <a:gd name="connsiteY65" fmla="*/ 1524000 h 1577340"/>
              <a:gd name="connsiteX66" fmla="*/ 472571 w 3543431"/>
              <a:gd name="connsiteY66" fmla="*/ 1531620 h 1577340"/>
              <a:gd name="connsiteX67" fmla="*/ 495431 w 3543431"/>
              <a:gd name="connsiteY67" fmla="*/ 1539240 h 1577340"/>
              <a:gd name="connsiteX68" fmla="*/ 975491 w 3543431"/>
              <a:gd name="connsiteY68" fmla="*/ 1554480 h 1577340"/>
              <a:gd name="connsiteX69" fmla="*/ 1021211 w 3543431"/>
              <a:gd name="connsiteY69" fmla="*/ 1562100 h 1577340"/>
              <a:gd name="connsiteX70" fmla="*/ 1158371 w 3543431"/>
              <a:gd name="connsiteY70" fmla="*/ 1577340 h 1577340"/>
              <a:gd name="connsiteX71" fmla="*/ 1326011 w 3543431"/>
              <a:gd name="connsiteY71" fmla="*/ 1569720 h 1577340"/>
              <a:gd name="connsiteX72" fmla="*/ 1356491 w 3543431"/>
              <a:gd name="connsiteY72" fmla="*/ 1562100 h 1577340"/>
              <a:gd name="connsiteX73" fmla="*/ 1432691 w 3543431"/>
              <a:gd name="connsiteY73" fmla="*/ 1539240 h 1577340"/>
              <a:gd name="connsiteX74" fmla="*/ 1737491 w 3543431"/>
              <a:gd name="connsiteY74" fmla="*/ 1546860 h 1577340"/>
              <a:gd name="connsiteX75" fmla="*/ 2446151 w 3543431"/>
              <a:gd name="connsiteY75" fmla="*/ 1531620 h 1577340"/>
              <a:gd name="connsiteX76" fmla="*/ 2743331 w 3543431"/>
              <a:gd name="connsiteY76" fmla="*/ 1531620 h 15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43431" h="1577340">
                <a:moveTo>
                  <a:pt x="2636651" y="1402080"/>
                </a:moveTo>
                <a:lnTo>
                  <a:pt x="2225171" y="1409700"/>
                </a:lnTo>
                <a:cubicBezTo>
                  <a:pt x="2213472" y="1410090"/>
                  <a:pt x="2155373" y="1422136"/>
                  <a:pt x="2141351" y="1424940"/>
                </a:cubicBezTo>
                <a:cubicBezTo>
                  <a:pt x="2065151" y="1422400"/>
                  <a:pt x="1988876" y="1421549"/>
                  <a:pt x="1912751" y="1417320"/>
                </a:cubicBezTo>
                <a:cubicBezTo>
                  <a:pt x="1897325" y="1416463"/>
                  <a:pt x="1882302" y="1412049"/>
                  <a:pt x="1867031" y="1409700"/>
                </a:cubicBezTo>
                <a:cubicBezTo>
                  <a:pt x="1849279" y="1406969"/>
                  <a:pt x="1831625" y="1403049"/>
                  <a:pt x="1813691" y="1402080"/>
                </a:cubicBezTo>
                <a:cubicBezTo>
                  <a:pt x="1737560" y="1397965"/>
                  <a:pt x="1661291" y="1397000"/>
                  <a:pt x="1585091" y="1394460"/>
                </a:cubicBezTo>
                <a:cubicBezTo>
                  <a:pt x="1478991" y="1379303"/>
                  <a:pt x="1491706" y="1379220"/>
                  <a:pt x="1326011" y="1379220"/>
                </a:cubicBezTo>
                <a:cubicBezTo>
                  <a:pt x="1132954" y="1379220"/>
                  <a:pt x="939931" y="1384300"/>
                  <a:pt x="746891" y="1386840"/>
                </a:cubicBezTo>
                <a:cubicBezTo>
                  <a:pt x="582523" y="1427932"/>
                  <a:pt x="704696" y="1400197"/>
                  <a:pt x="297311" y="1386840"/>
                </a:cubicBezTo>
                <a:cubicBezTo>
                  <a:pt x="281869" y="1386334"/>
                  <a:pt x="267017" y="1380077"/>
                  <a:pt x="251591" y="1379220"/>
                </a:cubicBezTo>
                <a:cubicBezTo>
                  <a:pt x="175466" y="1374991"/>
                  <a:pt x="99191" y="1374140"/>
                  <a:pt x="22991" y="1371600"/>
                </a:cubicBezTo>
                <a:cubicBezTo>
                  <a:pt x="20451" y="1363980"/>
                  <a:pt x="17578" y="1356463"/>
                  <a:pt x="15371" y="1348740"/>
                </a:cubicBezTo>
                <a:cubicBezTo>
                  <a:pt x="-15844" y="1239486"/>
                  <a:pt x="9114" y="1191387"/>
                  <a:pt x="15371" y="1028700"/>
                </a:cubicBezTo>
                <a:cubicBezTo>
                  <a:pt x="19174" y="929827"/>
                  <a:pt x="15685" y="951244"/>
                  <a:pt x="30611" y="891540"/>
                </a:cubicBezTo>
                <a:cubicBezTo>
                  <a:pt x="28071" y="840740"/>
                  <a:pt x="26266" y="789898"/>
                  <a:pt x="22991" y="739140"/>
                </a:cubicBezTo>
                <a:cubicBezTo>
                  <a:pt x="16821" y="643502"/>
                  <a:pt x="16439" y="676899"/>
                  <a:pt x="7751" y="594360"/>
                </a:cubicBezTo>
                <a:cubicBezTo>
                  <a:pt x="4814" y="566459"/>
                  <a:pt x="2671" y="538480"/>
                  <a:pt x="131" y="510540"/>
                </a:cubicBezTo>
                <a:cubicBezTo>
                  <a:pt x="2671" y="368300"/>
                  <a:pt x="2931" y="226001"/>
                  <a:pt x="7751" y="83820"/>
                </a:cubicBezTo>
                <a:cubicBezTo>
                  <a:pt x="8103" y="73443"/>
                  <a:pt x="22505" y="43504"/>
                  <a:pt x="30611" y="38100"/>
                </a:cubicBezTo>
                <a:cubicBezTo>
                  <a:pt x="35114" y="35098"/>
                  <a:pt x="98486" y="22938"/>
                  <a:pt x="99191" y="22860"/>
                </a:cubicBezTo>
                <a:cubicBezTo>
                  <a:pt x="132106" y="19203"/>
                  <a:pt x="165218" y="17600"/>
                  <a:pt x="198251" y="15240"/>
                </a:cubicBezTo>
                <a:cubicBezTo>
                  <a:pt x="236339" y="12519"/>
                  <a:pt x="274397" y="9146"/>
                  <a:pt x="312551" y="7620"/>
                </a:cubicBezTo>
                <a:cubicBezTo>
                  <a:pt x="401416" y="4065"/>
                  <a:pt x="490351" y="2540"/>
                  <a:pt x="579251" y="0"/>
                </a:cubicBezTo>
                <a:lnTo>
                  <a:pt x="2232791" y="7620"/>
                </a:lnTo>
                <a:cubicBezTo>
                  <a:pt x="2250751" y="7780"/>
                  <a:pt x="2268328" y="12866"/>
                  <a:pt x="2286131" y="15240"/>
                </a:cubicBezTo>
                <a:cubicBezTo>
                  <a:pt x="2366093" y="25902"/>
                  <a:pt x="2349088" y="23014"/>
                  <a:pt x="2446151" y="30480"/>
                </a:cubicBezTo>
                <a:cubicBezTo>
                  <a:pt x="2841605" y="21692"/>
                  <a:pt x="3082627" y="12605"/>
                  <a:pt x="3520571" y="30480"/>
                </a:cubicBezTo>
                <a:cubicBezTo>
                  <a:pt x="3530555" y="30887"/>
                  <a:pt x="3541433" y="70206"/>
                  <a:pt x="3543431" y="76200"/>
                </a:cubicBezTo>
                <a:cubicBezTo>
                  <a:pt x="3540891" y="86360"/>
                  <a:pt x="3543762" y="99864"/>
                  <a:pt x="3535811" y="106680"/>
                </a:cubicBezTo>
                <a:cubicBezTo>
                  <a:pt x="3523614" y="117135"/>
                  <a:pt x="3490091" y="121920"/>
                  <a:pt x="3490091" y="121920"/>
                </a:cubicBezTo>
                <a:lnTo>
                  <a:pt x="3291971" y="114300"/>
                </a:lnTo>
                <a:cubicBezTo>
                  <a:pt x="3000943" y="104758"/>
                  <a:pt x="3114541" y="121558"/>
                  <a:pt x="2979551" y="99060"/>
                </a:cubicBezTo>
                <a:cubicBezTo>
                  <a:pt x="2964311" y="101600"/>
                  <a:pt x="2948820" y="102933"/>
                  <a:pt x="2933831" y="106680"/>
                </a:cubicBezTo>
                <a:cubicBezTo>
                  <a:pt x="2918246" y="110576"/>
                  <a:pt x="2903351" y="116840"/>
                  <a:pt x="2888111" y="121920"/>
                </a:cubicBezTo>
                <a:cubicBezTo>
                  <a:pt x="2880491" y="124460"/>
                  <a:pt x="2873234" y="128653"/>
                  <a:pt x="2865251" y="129540"/>
                </a:cubicBezTo>
                <a:lnTo>
                  <a:pt x="2796671" y="137160"/>
                </a:lnTo>
                <a:lnTo>
                  <a:pt x="2529971" y="129540"/>
                </a:lnTo>
                <a:cubicBezTo>
                  <a:pt x="2506994" y="128496"/>
                  <a:pt x="2484324" y="123684"/>
                  <a:pt x="2461391" y="121920"/>
                </a:cubicBezTo>
                <a:cubicBezTo>
                  <a:pt x="2418264" y="118603"/>
                  <a:pt x="2375031" y="116840"/>
                  <a:pt x="2331851" y="114300"/>
                </a:cubicBezTo>
                <a:cubicBezTo>
                  <a:pt x="2281721" y="101768"/>
                  <a:pt x="2305929" y="106374"/>
                  <a:pt x="2232791" y="99060"/>
                </a:cubicBezTo>
                <a:cubicBezTo>
                  <a:pt x="2119567" y="87738"/>
                  <a:pt x="2131737" y="90619"/>
                  <a:pt x="1988951" y="83820"/>
                </a:cubicBezTo>
                <a:cubicBezTo>
                  <a:pt x="1930531" y="86360"/>
                  <a:pt x="1872006" y="87120"/>
                  <a:pt x="1813691" y="91440"/>
                </a:cubicBezTo>
                <a:cubicBezTo>
                  <a:pt x="1803247" y="92214"/>
                  <a:pt x="1793562" y="97468"/>
                  <a:pt x="1783211" y="99060"/>
                </a:cubicBezTo>
                <a:cubicBezTo>
                  <a:pt x="1760478" y="102557"/>
                  <a:pt x="1737454" y="103827"/>
                  <a:pt x="1714631" y="106680"/>
                </a:cubicBezTo>
                <a:cubicBezTo>
                  <a:pt x="1696809" y="108908"/>
                  <a:pt x="1679071" y="111760"/>
                  <a:pt x="1661291" y="114300"/>
                </a:cubicBezTo>
                <a:lnTo>
                  <a:pt x="1082171" y="106680"/>
                </a:lnTo>
                <a:cubicBezTo>
                  <a:pt x="1029065" y="105538"/>
                  <a:pt x="911925" y="95929"/>
                  <a:pt x="853571" y="91440"/>
                </a:cubicBezTo>
                <a:lnTo>
                  <a:pt x="373511" y="99060"/>
                </a:lnTo>
                <a:cubicBezTo>
                  <a:pt x="365483" y="99303"/>
                  <a:pt x="356923" y="101662"/>
                  <a:pt x="350651" y="106680"/>
                </a:cubicBezTo>
                <a:cubicBezTo>
                  <a:pt x="301412" y="146071"/>
                  <a:pt x="370010" y="118007"/>
                  <a:pt x="312551" y="137160"/>
                </a:cubicBezTo>
                <a:cubicBezTo>
                  <a:pt x="310011" y="144780"/>
                  <a:pt x="304509" y="151999"/>
                  <a:pt x="304931" y="160020"/>
                </a:cubicBezTo>
                <a:cubicBezTo>
                  <a:pt x="307084" y="200920"/>
                  <a:pt x="320171" y="281940"/>
                  <a:pt x="320171" y="281940"/>
                </a:cubicBezTo>
                <a:cubicBezTo>
                  <a:pt x="314280" y="488136"/>
                  <a:pt x="326795" y="474108"/>
                  <a:pt x="304931" y="594360"/>
                </a:cubicBezTo>
                <a:cubicBezTo>
                  <a:pt x="302614" y="607103"/>
                  <a:pt x="300452" y="619895"/>
                  <a:pt x="297311" y="632460"/>
                </a:cubicBezTo>
                <a:cubicBezTo>
                  <a:pt x="295363" y="640252"/>
                  <a:pt x="292231" y="647700"/>
                  <a:pt x="289691" y="655320"/>
                </a:cubicBezTo>
                <a:cubicBezTo>
                  <a:pt x="287151" y="673100"/>
                  <a:pt x="282071" y="690699"/>
                  <a:pt x="282071" y="708660"/>
                </a:cubicBezTo>
                <a:cubicBezTo>
                  <a:pt x="282071" y="749379"/>
                  <a:pt x="285639" y="790063"/>
                  <a:pt x="289691" y="830580"/>
                </a:cubicBezTo>
                <a:cubicBezTo>
                  <a:pt x="290733" y="841001"/>
                  <a:pt x="295589" y="850730"/>
                  <a:pt x="297311" y="861060"/>
                </a:cubicBezTo>
                <a:cubicBezTo>
                  <a:pt x="300678" y="881260"/>
                  <a:pt x="302391" y="901700"/>
                  <a:pt x="304931" y="922020"/>
                </a:cubicBezTo>
                <a:cubicBezTo>
                  <a:pt x="302391" y="1026160"/>
                  <a:pt x="301740" y="1130363"/>
                  <a:pt x="297311" y="1234440"/>
                </a:cubicBezTo>
                <a:cubicBezTo>
                  <a:pt x="296654" y="1249876"/>
                  <a:pt x="289691" y="1264710"/>
                  <a:pt x="289691" y="1280160"/>
                </a:cubicBezTo>
                <a:cubicBezTo>
                  <a:pt x="289691" y="1336098"/>
                  <a:pt x="292850" y="1392040"/>
                  <a:pt x="297311" y="1447800"/>
                </a:cubicBezTo>
                <a:cubicBezTo>
                  <a:pt x="297952" y="1455807"/>
                  <a:pt x="301339" y="1463476"/>
                  <a:pt x="304931" y="1470660"/>
                </a:cubicBezTo>
                <a:cubicBezTo>
                  <a:pt x="309027" y="1478851"/>
                  <a:pt x="313695" y="1487044"/>
                  <a:pt x="320171" y="1493520"/>
                </a:cubicBezTo>
                <a:cubicBezTo>
                  <a:pt x="347812" y="1521161"/>
                  <a:pt x="392151" y="1519043"/>
                  <a:pt x="426851" y="1524000"/>
                </a:cubicBezTo>
                <a:cubicBezTo>
                  <a:pt x="442146" y="1526185"/>
                  <a:pt x="457489" y="1528268"/>
                  <a:pt x="472571" y="1531620"/>
                </a:cubicBezTo>
                <a:cubicBezTo>
                  <a:pt x="480412" y="1533362"/>
                  <a:pt x="487639" y="1537292"/>
                  <a:pt x="495431" y="1539240"/>
                </a:cubicBezTo>
                <a:cubicBezTo>
                  <a:pt x="638791" y="1575080"/>
                  <a:pt x="966776" y="1554330"/>
                  <a:pt x="975491" y="1554480"/>
                </a:cubicBezTo>
                <a:cubicBezTo>
                  <a:pt x="990731" y="1557020"/>
                  <a:pt x="1005880" y="1560184"/>
                  <a:pt x="1021211" y="1562100"/>
                </a:cubicBezTo>
                <a:cubicBezTo>
                  <a:pt x="1066857" y="1567806"/>
                  <a:pt x="1158371" y="1577340"/>
                  <a:pt x="1158371" y="1577340"/>
                </a:cubicBezTo>
                <a:cubicBezTo>
                  <a:pt x="1214251" y="1574800"/>
                  <a:pt x="1270238" y="1574010"/>
                  <a:pt x="1326011" y="1569720"/>
                </a:cubicBezTo>
                <a:cubicBezTo>
                  <a:pt x="1336453" y="1568917"/>
                  <a:pt x="1346460" y="1565109"/>
                  <a:pt x="1356491" y="1562100"/>
                </a:cubicBezTo>
                <a:cubicBezTo>
                  <a:pt x="1449250" y="1534272"/>
                  <a:pt x="1362438" y="1556803"/>
                  <a:pt x="1432691" y="1539240"/>
                </a:cubicBezTo>
                <a:cubicBezTo>
                  <a:pt x="1534291" y="1541780"/>
                  <a:pt x="1635859" y="1546860"/>
                  <a:pt x="1737491" y="1546860"/>
                </a:cubicBezTo>
                <a:cubicBezTo>
                  <a:pt x="2496698" y="1546860"/>
                  <a:pt x="1922314" y="1538896"/>
                  <a:pt x="2446151" y="1531620"/>
                </a:cubicBezTo>
                <a:cubicBezTo>
                  <a:pt x="2545201" y="1530244"/>
                  <a:pt x="2644271" y="1531620"/>
                  <a:pt x="2743331" y="1531620"/>
                </a:cubicBezTo>
              </a:path>
            </a:pathLst>
          </a:cu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E7A58-CA7D-44DF-B67E-8723AA7C1686}"/>
              </a:ext>
            </a:extLst>
          </p:cNvPr>
          <p:cNvCxnSpPr/>
          <p:nvPr/>
        </p:nvCxnSpPr>
        <p:spPr>
          <a:xfrm>
            <a:off x="10135902" y="3659733"/>
            <a:ext cx="4572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44C5260-C5C5-41D8-9769-BD83065CF312}"/>
              </a:ext>
            </a:extLst>
          </p:cNvPr>
          <p:cNvSpPr txBox="1">
            <a:spLocks/>
          </p:cNvSpPr>
          <p:nvPr/>
        </p:nvSpPr>
        <p:spPr>
          <a:xfrm>
            <a:off x="10593102" y="3556783"/>
            <a:ext cx="808305" cy="205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800" kern="0" dirty="0" err="1"/>
              <a:t>Current</a:t>
            </a:r>
            <a:r>
              <a:rPr lang="fr-FR" sz="800" kern="0" dirty="0"/>
              <a:t> </a:t>
            </a:r>
            <a:r>
              <a:rPr lang="fr-FR" sz="800" kern="0" dirty="0" err="1"/>
              <a:t>path</a:t>
            </a:r>
            <a:endParaRPr lang="fr-FR" sz="800" kern="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9B7C215-70F1-466A-816C-F0611EFC1984}"/>
              </a:ext>
            </a:extLst>
          </p:cNvPr>
          <p:cNvSpPr txBox="1">
            <a:spLocks/>
          </p:cNvSpPr>
          <p:nvPr/>
        </p:nvSpPr>
        <p:spPr>
          <a:xfrm>
            <a:off x="10135902" y="3842751"/>
            <a:ext cx="1881131" cy="4625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800" kern="0" dirty="0" err="1"/>
              <a:t>Measure</a:t>
            </a:r>
            <a:r>
              <a:rPr lang="fr-FR" sz="800" kern="0" dirty="0"/>
              <a:t> voltage by </a:t>
            </a:r>
            <a:r>
              <a:rPr lang="fr-FR" sz="800" kern="0" dirty="0" err="1"/>
              <a:t>connecting</a:t>
            </a:r>
            <a:r>
              <a:rPr lang="fr-FR" sz="800" kern="0" dirty="0"/>
              <a:t> </a:t>
            </a:r>
            <a:r>
              <a:rPr lang="fr-FR" sz="800" kern="0" dirty="0" err="1"/>
              <a:t>ext_p</a:t>
            </a:r>
            <a:r>
              <a:rPr lang="fr-FR" sz="800" kern="0" dirty="0"/>
              <a:t> (close </a:t>
            </a:r>
            <a:r>
              <a:rPr lang="fr-FR" sz="800" kern="0" dirty="0" err="1"/>
              <a:t>ext_res</a:t>
            </a:r>
            <a:r>
              <a:rPr lang="fr-FR" sz="800" kern="0" dirty="0"/>
              <a:t> switch) to </a:t>
            </a:r>
            <a:r>
              <a:rPr lang="fr-FR" sz="800" kern="0" dirty="0" err="1"/>
              <a:t>another</a:t>
            </a:r>
            <a:r>
              <a:rPr lang="fr-FR" sz="800" kern="0" dirty="0"/>
              <a:t> ATB_P_DEBUG pin </a:t>
            </a:r>
          </a:p>
        </p:txBody>
      </p:sp>
    </p:spTree>
    <p:extLst>
      <p:ext uri="{BB962C8B-B14F-4D97-AF65-F5344CB8AC3E}">
        <p14:creationId xmlns:p14="http://schemas.microsoft.com/office/powerpoint/2010/main" val="15035218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024E-5B72-49C6-8022-C4B6F271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ATB-ADC</a:t>
            </a:r>
            <a:br>
              <a:rPr lang="fr-FR" dirty="0"/>
            </a:br>
            <a:r>
              <a:rPr lang="fr-FR" dirty="0"/>
              <a:t>(BIST ADC)</a:t>
            </a:r>
          </a:p>
        </p:txBody>
      </p:sp>
    </p:spTree>
    <p:extLst>
      <p:ext uri="{BB962C8B-B14F-4D97-AF65-F5344CB8AC3E}">
        <p14:creationId xmlns:p14="http://schemas.microsoft.com/office/powerpoint/2010/main" val="2717649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5573</Words>
  <Characters>0</Characters>
  <Application>Microsoft Office PowerPoint</Application>
  <DocSecurity>0</DocSecurity>
  <PresentationFormat>Widescreen</PresentationFormat>
  <Lines>0</Lines>
  <Paragraphs>625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Wingdings</vt:lpstr>
      <vt:lpstr>0_Master Content Slide</vt:lpstr>
      <vt:lpstr>10_ FSL Logo Slide</vt:lpstr>
      <vt:lpstr>STRX</vt:lpstr>
      <vt:lpstr>Overview</vt:lpstr>
      <vt:lpstr>ATB-IP schematics (14/04/21)</vt:lpstr>
      <vt:lpstr>DC connexions</vt:lpstr>
      <vt:lpstr>DC-ATB masterswitch schematics (14/4/21)</vt:lpstr>
      <vt:lpstr>Power consumption DC on </vt:lpstr>
      <vt:lpstr>DC connections – dis-/connect, tristate…</vt:lpstr>
      <vt:lpstr>DC connections – trimmable resistors</vt:lpstr>
      <vt:lpstr>ATB-ADC (BIST ADC)</vt:lpstr>
      <vt:lpstr>BIST ADC</vt:lpstr>
      <vt:lpstr>Freq. divider and data stream averaging</vt:lpstr>
      <vt:lpstr>INL/DNL</vt:lpstr>
      <vt:lpstr>Ref voltages</vt:lpstr>
      <vt:lpstr>PN (HF) buffer</vt:lpstr>
      <vt:lpstr>PowerPoint Presentation</vt:lpstr>
      <vt:lpstr>ATB HF buffer</vt:lpstr>
      <vt:lpstr>ATB HF buffer</vt:lpstr>
      <vt:lpstr>AC-ATB (not RX IF)</vt:lpstr>
      <vt:lpstr>AC-ATB masterswitch schematics</vt:lpstr>
      <vt:lpstr>AC-ATB connections</vt:lpstr>
      <vt:lpstr>AC-ATB (RX IF)</vt:lpstr>
      <vt:lpstr>RX with IFBIST diagram</vt:lpstr>
      <vt:lpstr>AC-ATB connections (RX loopback)</vt:lpstr>
      <vt:lpstr>AC-ATB connection towards ADC</vt:lpstr>
      <vt:lpstr>AC-ATB – AC characteristics (oip3)</vt:lpstr>
      <vt:lpstr>AC-ATB – AC characteristics (irr)</vt:lpstr>
      <vt:lpstr>AC-ATB – AC characteristics (noise floor)</vt:lpstr>
      <vt:lpstr>AC-ATB - AC characteristics (gain flatness, gain &amp; phase diff, BW)</vt:lpstr>
      <vt:lpstr>AC-ATB (RX IF) buffers</vt:lpstr>
      <vt:lpstr>AC-ATB (RX IF) buffers</vt:lpstr>
      <vt:lpstr>Safety</vt:lpstr>
      <vt:lpstr>Safety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Javier Cuadros Linde</cp:lastModifiedBy>
  <cp:revision>761</cp:revision>
  <cp:lastPrinted>2019-12-04T15:16:01Z</cp:lastPrinted>
  <dcterms:created xsi:type="dcterms:W3CDTF">2012-11-14T23:25:03Z</dcterms:created>
  <dcterms:modified xsi:type="dcterms:W3CDTF">2021-06-29T14:29:03Z</dcterms:modified>
</cp:coreProperties>
</file>