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0" r:id="rId2"/>
    <p:sldId id="3098" r:id="rId3"/>
    <p:sldId id="262" r:id="rId4"/>
    <p:sldId id="3172" r:id="rId5"/>
    <p:sldId id="3170" r:id="rId6"/>
    <p:sldId id="268" r:id="rId7"/>
    <p:sldId id="270" r:id="rId8"/>
    <p:sldId id="273" r:id="rId9"/>
    <p:sldId id="263" r:id="rId10"/>
    <p:sldId id="259" r:id="rId11"/>
    <p:sldId id="257" r:id="rId12"/>
    <p:sldId id="3171" r:id="rId13"/>
    <p:sldId id="266" r:id="rId14"/>
    <p:sldId id="267" r:id="rId15"/>
    <p:sldId id="2998" r:id="rId16"/>
    <p:sldId id="265" r:id="rId17"/>
    <p:sldId id="3173" r:id="rId18"/>
    <p:sldId id="3174" r:id="rId19"/>
    <p:sldId id="3175" r:id="rId20"/>
    <p:sldId id="3176" r:id="rId21"/>
    <p:sldId id="258" r:id="rId22"/>
    <p:sldId id="260" r:id="rId23"/>
    <p:sldId id="3177" r:id="rId24"/>
    <p:sldId id="264" r:id="rId25"/>
    <p:sldId id="3178" r:id="rId26"/>
    <p:sldId id="3179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4" y="90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7E64-C446-43A9-A6FF-C90B0A28D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2A59D-56B5-4B17-BB4D-8A132F76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E253-D0C9-442A-8627-A74290BC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B759-1B03-43A4-8332-F1378C02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B1A0-A9F7-4295-9252-0A49C498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4330-255B-44B1-AACA-11DB2BF5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63E2A-2A1F-45DC-8F82-A7CFD902A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65A4-46CC-486E-A8C4-3991D5DE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2416-121F-4370-8FF2-578B8616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4DB9-584A-410E-A330-F2E8CC73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F6987-34F3-4094-A992-31600892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A8876-6FD5-4048-96A6-7D31DA45F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974B-3A10-4A38-95BA-0C53F36D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B66D-986A-4B96-B830-8453EC4C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F273-2652-4F6F-82DE-5BC99848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042538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7975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7654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7162859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19459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7B70-1940-4F28-9ACE-7C2EB982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25EE-96E2-4152-9EF8-D3E9C594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D05C-7F3C-4D7E-9966-E748ED28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4DCD-9A5E-4C02-95FE-6FCC6156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DE16-0599-47A7-B556-1DBAB276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9859-BCF7-409D-AF34-8827CEED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18DD2-1B19-4070-8852-493E1894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82F2-8BA8-4C88-9F2E-BAA5A5C3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1251-34C2-46B3-AEED-AAA10F30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66BA-8066-4D41-9C54-187D042B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8430-5018-4E6B-A969-2559884B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7207-D826-4C1B-826D-FF245D197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F3CAD-1B4B-4CFE-B1C2-CBB842C50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5007-1906-40BC-9B95-D906260B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F39FE-FF15-4B05-895E-16DC17E7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01D3-4EE8-4A7E-80D7-26DB9DB5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8897-A60B-4CB2-8D63-A72C910C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ECC8-10DD-4425-BD78-F8D55B14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27240-3537-4074-90FD-5D65A7DA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6714B-63BF-480B-8B40-B32956581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E69AA-6481-4E0C-A684-66ECDBF3E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72EF7-18A6-4323-B3B5-DD4DE06E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BF8AA-155D-483B-B919-7B8B644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30B35-5202-41E4-81D4-79916AB3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3BB4-2116-43A2-915A-2374D743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709F9-7990-4F2A-8E03-1E957F2D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F9656-7EA7-43E6-8955-CDB7F593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9145B-01D2-4570-BF8F-50F5257F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52198-3A00-45D8-A4CF-E69E6A98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9B2F3-9F3D-4CC7-B372-CB182BE3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9D489-54C8-43DE-8E6E-76E2E26C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4BCE-C050-4A95-B921-CD44F7BC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5BC3-2CF2-4D31-8B59-3792CC13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E58A1-8EC5-4A19-BC3B-A9750869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01D9-5C90-433C-9AC9-E99784A8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49B75-0858-4EEF-AD87-23525AE7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679FF-F577-4BAE-B003-37F126AE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A07A-BDFD-4547-A2C8-350D41B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92406-D239-44CA-A26B-38C749777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DF4E0-95E0-4B31-942A-63035FD1C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19029-0E73-467A-9B6E-326BF241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FD125-B596-43E4-93B7-401C7F36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35DE-C99D-4DB3-A6DC-C4A6EC5C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BEE15-EAAB-40AC-9076-359B173B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747D-C8F2-4B66-976A-3D9BDAE2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35EF-42F5-486E-BCC7-90A4E77C4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54DE-A49B-4EBE-B9BA-7FDC8863644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670F-69CE-448F-824C-2EF4535D3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82D71-F209-414E-BE31-8AED378EE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abnet.nxp.com/sf/go/artf825496" TargetMode="External"/><Relationship Id="rId2" Type="http://schemas.openxmlformats.org/officeDocument/2006/relationships/hyperlink" Target="https://www.collabnet.nxp.com/sf/go/artf81357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llabnet.nxp.com/sf/go/artf82550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collabnet.nxp.com/sf/go/artf81357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collabnet.nxp.com/sf/go/artf82549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ww.sharepoint.nxp.com/teams/13/Analog_Mixed_Signal_IP/Shared%20Documents/Managed%20IP/cmos028hpcp/docs/amos_c028hpcp_ad10b5m_data_sheet.pdf" TargetMode="Externa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collabnet.nxp.com/sf/go/artf8255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nww.sharepoint.nxp.com/teams/13/Analog_Mixed_Signal_IP/Shared%20Documents/Managed%20IP/cmos028hpcp/docs/amos_c028hpcp_ad10b5m_data_sheet.pdf" TargetMode="Externa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ww.sharepoint.nxp.com/teams/13/Analog_Mixed_Signal_IP/Shared%20Documents/Managed%20IP/cmos028hpcp/docs/amos_c028hpcp_ad10b5m_data_sheet.pdf" TargetMode="External"/><Relationship Id="rId2" Type="http://schemas.openxmlformats.org/officeDocument/2006/relationships/hyperlink" Target="https://nww.sharepoint.nxp.com/teams/13/Analog_Mixed_Signal_IP/Shared%20Documents/Managed%20IP/cmos028hpcp/docs/amos_c028hpcp_bg0v9_data_shee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llabnet.nxp.com/ctf/documents/list/projects.smarttrx/docman.root.es0.011_ic_architecture_design_and_i.non_fdo_documents.analog_ip_design.ams_ips.atb" TargetMode="External"/><Relationship Id="rId5" Type="http://schemas.openxmlformats.org/officeDocument/2006/relationships/hyperlink" Target="https://www.collabnet.nxp.com/sf/go/doc435009?nav=1&amp;pagenum=1&amp;pagesize=15" TargetMode="External"/><Relationship Id="rId4" Type="http://schemas.openxmlformats.org/officeDocument/2006/relationships/hyperlink" Target="https://www.collabnet.nxp.com/sf/go/doc426961?nav=1&amp;pagenum=1&amp;pagesize=1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11380-5D43-4F90-97AB-AD9714888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47354" y="252480"/>
            <a:ext cx="6174317" cy="307422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DATE:  </a:t>
            </a:r>
            <a:r>
              <a:rPr lang="fr-FR">
                <a:solidFill>
                  <a:schemeClr val="bg1">
                    <a:lumMod val="50000"/>
                  </a:schemeClr>
                </a:solidFill>
              </a:rPr>
              <a:t>Jun/30/2021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21BDC-6B94-427F-A3F4-2DB3FEC45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079" y="3674076"/>
            <a:ext cx="6174317" cy="1237576"/>
          </a:xfrm>
        </p:spPr>
        <p:txBody>
          <a:bodyPr/>
          <a:lstStyle/>
          <a:p>
            <a:endParaRPr lang="fr-FR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Michiel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Hallie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(IP lead)</a:t>
            </a:r>
          </a:p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Anindita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Roy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Chowdhury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(IP lead)</a:t>
            </a:r>
          </a:p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Hemant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Bhasin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(Design)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Chandra Prakash (Design)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1079" y="1033056"/>
            <a:ext cx="6165127" cy="1848098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br>
              <a:rPr lang="en-US" sz="3600" dirty="0"/>
            </a:br>
            <a:r>
              <a:rPr lang="en-US" sz="3600" dirty="0"/>
              <a:t> </a:t>
            </a:r>
            <a:r>
              <a:rPr lang="en-US" sz="3200" i="1" dirty="0"/>
              <a:t>RFE ATB </a:t>
            </a:r>
            <a:br>
              <a:rPr lang="en-US" sz="3200" dirty="0"/>
            </a:br>
            <a:r>
              <a:rPr lang="en-US" sz="3600" dirty="0"/>
              <a:t> Q</a:t>
            </a:r>
            <a:r>
              <a:rPr lang="en-US" sz="2800" dirty="0"/>
              <a:t>uick </a:t>
            </a:r>
            <a:r>
              <a:rPr lang="en-US" sz="3600" dirty="0"/>
              <a:t>R</a:t>
            </a:r>
            <a:r>
              <a:rPr lang="en-US" sz="2800" dirty="0"/>
              <a:t>eference (v1.5)</a:t>
            </a:r>
            <a:br>
              <a:rPr lang="en-US" sz="2800" dirty="0"/>
            </a:br>
            <a:r>
              <a:rPr lang="en-US" sz="800" dirty="0"/>
              <a:t>(documentation made for </a:t>
            </a:r>
            <a:r>
              <a:rPr lang="en-US" sz="800" dirty="0" err="1"/>
              <a:t>W</a:t>
            </a:r>
            <a:r>
              <a:rPr lang="en-US" sz="600" dirty="0" err="1"/>
              <a:t>ork</a:t>
            </a:r>
            <a:r>
              <a:rPr lang="en-US" sz="800" dirty="0" err="1"/>
              <a:t>P</a:t>
            </a:r>
            <a:r>
              <a:rPr lang="en-US" sz="600" dirty="0" err="1"/>
              <a:t>ackage</a:t>
            </a:r>
            <a:r>
              <a:rPr lang="en-US" sz="800" dirty="0"/>
              <a:t> software)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009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0BF0ADF-512B-42E7-AF15-FEF51EEC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" y="0"/>
            <a:ext cx="8128630" cy="685800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0BBAD1-2A1D-4FD4-9576-2275FC87E022}"/>
              </a:ext>
            </a:extLst>
          </p:cNvPr>
          <p:cNvCxnSpPr>
            <a:cxnSpLocks/>
          </p:cNvCxnSpPr>
          <p:nvPr/>
        </p:nvCxnSpPr>
        <p:spPr>
          <a:xfrm>
            <a:off x="9048374" y="2172755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213066D-6B6F-4AC9-9F16-7C46E9BB2497}"/>
              </a:ext>
            </a:extLst>
          </p:cNvPr>
          <p:cNvCxnSpPr>
            <a:cxnSpLocks/>
          </p:cNvCxnSpPr>
          <p:nvPr/>
        </p:nvCxnSpPr>
        <p:spPr>
          <a:xfrm>
            <a:off x="8557605" y="2080011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7C48E06-A380-40BC-9A44-2AF51265161A}"/>
              </a:ext>
            </a:extLst>
          </p:cNvPr>
          <p:cNvCxnSpPr>
            <a:cxnSpLocks/>
          </p:cNvCxnSpPr>
          <p:nvPr/>
        </p:nvCxnSpPr>
        <p:spPr>
          <a:xfrm>
            <a:off x="8556625" y="2271029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4EEF7D-C819-4314-A3A1-C09F3D9FCB7B}"/>
              </a:ext>
            </a:extLst>
          </p:cNvPr>
          <p:cNvCxnSpPr/>
          <p:nvPr/>
        </p:nvCxnSpPr>
        <p:spPr>
          <a:xfrm flipV="1">
            <a:off x="8943079" y="2876253"/>
            <a:ext cx="180284" cy="304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957A1DA-4BCF-4A53-BE10-DC415A1C5568}"/>
              </a:ext>
            </a:extLst>
          </p:cNvPr>
          <p:cNvCxnSpPr>
            <a:cxnSpLocks/>
          </p:cNvCxnSpPr>
          <p:nvPr/>
        </p:nvCxnSpPr>
        <p:spPr>
          <a:xfrm>
            <a:off x="8641974" y="3046723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D03CA2-251E-4A48-9077-0BFC458B18E7}"/>
              </a:ext>
            </a:extLst>
          </p:cNvPr>
          <p:cNvSpPr txBox="1"/>
          <p:nvPr/>
        </p:nvSpPr>
        <p:spPr>
          <a:xfrm>
            <a:off x="7733667" y="937646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dc_p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8EDCE-4E50-4587-BB26-0E54E4C3860A}"/>
              </a:ext>
            </a:extLst>
          </p:cNvPr>
          <p:cNvSpPr txBox="1"/>
          <p:nvPr/>
        </p:nvSpPr>
        <p:spPr>
          <a:xfrm>
            <a:off x="7733667" y="1131373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dc_n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82E20-648B-4C92-806A-C3C970200895}"/>
              </a:ext>
            </a:extLst>
          </p:cNvPr>
          <p:cNvSpPr txBox="1"/>
          <p:nvPr/>
        </p:nvSpPr>
        <p:spPr>
          <a:xfrm>
            <a:off x="7733667" y="5362429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esd_p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9DF70-8F58-482B-A4DE-56AA951B7D8C}"/>
              </a:ext>
            </a:extLst>
          </p:cNvPr>
          <p:cNvSpPr txBox="1"/>
          <p:nvPr/>
        </p:nvSpPr>
        <p:spPr>
          <a:xfrm>
            <a:off x="7733667" y="5556156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esd_n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3A8EB-99E3-4BEC-8201-767854E510EF}"/>
              </a:ext>
            </a:extLst>
          </p:cNvPr>
          <p:cNvSpPr txBox="1"/>
          <p:nvPr/>
        </p:nvSpPr>
        <p:spPr>
          <a:xfrm>
            <a:off x="7733667" y="1899851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vp_adc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0C673-54BF-4600-A39F-5C7DE5ED1A8B}"/>
              </a:ext>
            </a:extLst>
          </p:cNvPr>
          <p:cNvSpPr txBox="1"/>
          <p:nvPr/>
        </p:nvSpPr>
        <p:spPr>
          <a:xfrm>
            <a:off x="7733667" y="2093578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vn_adc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654EC-6755-41A5-AD11-3D40B0E2D979}"/>
              </a:ext>
            </a:extLst>
          </p:cNvPr>
          <p:cNvSpPr txBox="1"/>
          <p:nvPr/>
        </p:nvSpPr>
        <p:spPr>
          <a:xfrm>
            <a:off x="7733667" y="2278246"/>
            <a:ext cx="257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D935E-BC27-4EC8-A7BE-51B4C3155556}"/>
              </a:ext>
            </a:extLst>
          </p:cNvPr>
          <p:cNvSpPr txBox="1"/>
          <p:nvPr/>
        </p:nvSpPr>
        <p:spPr>
          <a:xfrm>
            <a:off x="7733666" y="2471973"/>
            <a:ext cx="279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8B358F-7C6A-4A6E-96CC-5D80D8CEA9CD}"/>
              </a:ext>
            </a:extLst>
          </p:cNvPr>
          <p:cNvSpPr txBox="1"/>
          <p:nvPr/>
        </p:nvSpPr>
        <p:spPr>
          <a:xfrm>
            <a:off x="7733667" y="2854326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res0_p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045F0-34E5-45FD-85A5-CFE052F98129}"/>
              </a:ext>
            </a:extLst>
          </p:cNvPr>
          <p:cNvSpPr txBox="1"/>
          <p:nvPr/>
        </p:nvSpPr>
        <p:spPr>
          <a:xfrm>
            <a:off x="7733667" y="3048053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vssa_1v8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3654A-CDAE-452D-B4A7-5D62E57EA47B}"/>
              </a:ext>
            </a:extLst>
          </p:cNvPr>
          <p:cNvSpPr txBox="1"/>
          <p:nvPr/>
        </p:nvSpPr>
        <p:spPr>
          <a:xfrm>
            <a:off x="7731348" y="3245569"/>
            <a:ext cx="4457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ext_p</a:t>
            </a:r>
            <a:r>
              <a:rPr lang="nl-NL" sz="1600" dirty="0">
                <a:solidFill>
                  <a:schemeClr val="accent1"/>
                </a:solidFill>
              </a:rPr>
              <a:t> </a:t>
            </a:r>
          </a:p>
          <a:p>
            <a:endParaRPr lang="nl-NL" sz="1200" dirty="0">
              <a:solidFill>
                <a:schemeClr val="accent1"/>
              </a:solidFill>
            </a:endParaRPr>
          </a:p>
          <a:p>
            <a:r>
              <a:rPr lang="nl-NL" sz="1200" dirty="0">
                <a:solidFill>
                  <a:schemeClr val="accent1"/>
                </a:solidFill>
              </a:rPr>
              <a:t>(</a:t>
            </a:r>
            <a:r>
              <a:rPr lang="nl-NL" sz="1200" dirty="0" err="1">
                <a:solidFill>
                  <a:schemeClr val="accent1"/>
                </a:solidFill>
              </a:rPr>
              <a:t>Alternative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measurement</a:t>
            </a:r>
            <a:r>
              <a:rPr lang="nl-NL" sz="1200" dirty="0">
                <a:solidFill>
                  <a:schemeClr val="accent1"/>
                </a:solidFill>
              </a:rPr>
              <a:t>: </a:t>
            </a:r>
            <a:r>
              <a:rPr lang="nl-NL" sz="1200" dirty="0" err="1">
                <a:solidFill>
                  <a:schemeClr val="accent1"/>
                </a:solidFill>
              </a:rPr>
              <a:t>to</a:t>
            </a:r>
            <a:r>
              <a:rPr lang="nl-NL" sz="1200" dirty="0">
                <a:solidFill>
                  <a:schemeClr val="accent1"/>
                </a:solidFill>
              </a:rPr>
              <a:t> input of ADC y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 </a:t>
            </a:r>
            <a:r>
              <a:rPr lang="nl-NL" sz="1200" dirty="0">
                <a:solidFill>
                  <a:schemeClr val="accent1"/>
                </a:solidFill>
              </a:rPr>
              <a:t>Kelvin </a:t>
            </a:r>
            <a:r>
              <a:rPr lang="nl-NL" sz="1200" dirty="0" err="1">
                <a:solidFill>
                  <a:schemeClr val="accent1"/>
                </a:solidFill>
              </a:rPr>
              <a:t>connection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</a:t>
            </a:r>
            <a:r>
              <a:rPr lang="nl-NL" sz="1200" dirty="0" err="1">
                <a:solidFill>
                  <a:schemeClr val="accent1"/>
                </a:solidFill>
              </a:rPr>
              <a:t>avoids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measuring</a:t>
            </a:r>
            <a:r>
              <a:rPr lang="nl-NL" sz="1200" dirty="0">
                <a:solidFill>
                  <a:schemeClr val="accent1"/>
                </a:solidFill>
              </a:rPr>
              <a:t> IR-drop @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lang="nl-NL" sz="1200" baseline="-25000" dirty="0">
                <a:solidFill>
                  <a:schemeClr val="accent1"/>
                </a:solidFill>
              </a:rPr>
              <a:t>0</a:t>
            </a:r>
            <a:r>
              <a:rPr lang="nl-NL" sz="1200" dirty="0">
                <a:solidFill>
                  <a:schemeClr val="accent1"/>
                </a:solidFill>
              </a:rPr>
              <a:t> via e.g., ADC x)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B5FD6-14E1-4326-BD4B-28D6272FB6A2}"/>
              </a:ext>
            </a:extLst>
          </p:cNvPr>
          <p:cNvSpPr txBox="1"/>
          <p:nvPr/>
        </p:nvSpPr>
        <p:spPr>
          <a:xfrm>
            <a:off x="7731348" y="4210425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res1_p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BEFB21-8260-4BD7-87F2-6D116E6733F6}"/>
              </a:ext>
            </a:extLst>
          </p:cNvPr>
          <p:cNvSpPr txBox="1"/>
          <p:nvPr/>
        </p:nvSpPr>
        <p:spPr>
          <a:xfrm>
            <a:off x="7731348" y="4404152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vssa_1v8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57F70-572B-4821-9709-890517E599B0}"/>
              </a:ext>
            </a:extLst>
          </p:cNvPr>
          <p:cNvSpPr txBox="1"/>
          <p:nvPr/>
        </p:nvSpPr>
        <p:spPr>
          <a:xfrm rot="5400000">
            <a:off x="4836678" y="3395520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adc&lt;0&gt;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4043A-4D54-4AF0-A6F8-478D618010EE}"/>
              </a:ext>
            </a:extLst>
          </p:cNvPr>
          <p:cNvSpPr txBox="1"/>
          <p:nvPr/>
        </p:nvSpPr>
        <p:spPr>
          <a:xfrm rot="5400000">
            <a:off x="5065900" y="3395144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adc&lt;1&gt;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04011-170F-4A06-9839-74EF8EB8F644}"/>
              </a:ext>
            </a:extLst>
          </p:cNvPr>
          <p:cNvSpPr txBox="1"/>
          <p:nvPr/>
        </p:nvSpPr>
        <p:spPr>
          <a:xfrm rot="5400000">
            <a:off x="3654081" y="4165010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res1&lt;0&gt;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CC82B3-8E8A-4E76-9FAE-ACBE230D0190}"/>
              </a:ext>
            </a:extLst>
          </p:cNvPr>
          <p:cNvSpPr txBox="1"/>
          <p:nvPr/>
        </p:nvSpPr>
        <p:spPr>
          <a:xfrm rot="5400000">
            <a:off x="3862983" y="4169714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res1&lt;1&gt;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529FA1-9BE3-4C46-B821-E4D81477AB75}"/>
              </a:ext>
            </a:extLst>
          </p:cNvPr>
          <p:cNvSpPr txBox="1"/>
          <p:nvPr/>
        </p:nvSpPr>
        <p:spPr>
          <a:xfrm rot="5400000">
            <a:off x="2506318" y="2818543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res0&lt;0&gt;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8B6C8E-B7E7-4B9D-8CC7-0D23C5B7E49D}"/>
              </a:ext>
            </a:extLst>
          </p:cNvPr>
          <p:cNvSpPr txBox="1"/>
          <p:nvPr/>
        </p:nvSpPr>
        <p:spPr>
          <a:xfrm rot="5400000">
            <a:off x="2699980" y="2823247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res0&lt;1&gt;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07896C-A40A-46ED-BE51-AEACB3C77E51}"/>
              </a:ext>
            </a:extLst>
          </p:cNvPr>
          <p:cNvSpPr txBox="1"/>
          <p:nvPr/>
        </p:nvSpPr>
        <p:spPr>
          <a:xfrm rot="5400000">
            <a:off x="1723156" y="4317410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1BF3A-E913-4F86-A253-A5782E683912}"/>
              </a:ext>
            </a:extLst>
          </p:cNvPr>
          <p:cNvSpPr txBox="1"/>
          <p:nvPr/>
        </p:nvSpPr>
        <p:spPr>
          <a:xfrm rot="5400000">
            <a:off x="1932058" y="4322114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57B0AE-1743-475A-8702-1D2D08302492}"/>
              </a:ext>
            </a:extLst>
          </p:cNvPr>
          <p:cNvSpPr/>
          <p:nvPr/>
        </p:nvSpPr>
        <p:spPr>
          <a:xfrm>
            <a:off x="2162014" y="2704454"/>
            <a:ext cx="534691" cy="343599"/>
          </a:xfrm>
          <a:prstGeom prst="ellipse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D8610E-89E7-4723-AE83-6D3A0D51E10A}"/>
              </a:ext>
            </a:extLst>
          </p:cNvPr>
          <p:cNvSpPr/>
          <p:nvPr/>
        </p:nvSpPr>
        <p:spPr>
          <a:xfrm>
            <a:off x="5246844" y="1627321"/>
            <a:ext cx="534691" cy="343599"/>
          </a:xfrm>
          <a:prstGeom prst="ellipse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85E201-AFE9-445A-A7B2-23665D10D7EC}"/>
              </a:ext>
            </a:extLst>
          </p:cNvPr>
          <p:cNvSpPr/>
          <p:nvPr/>
        </p:nvSpPr>
        <p:spPr>
          <a:xfrm>
            <a:off x="309965" y="1255395"/>
            <a:ext cx="1518835" cy="328613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4F28F5-7B88-4F5D-87C6-4ECD84E32DD7}"/>
              </a:ext>
            </a:extLst>
          </p:cNvPr>
          <p:cNvSpPr/>
          <p:nvPr/>
        </p:nvSpPr>
        <p:spPr>
          <a:xfrm>
            <a:off x="6373267" y="4610745"/>
            <a:ext cx="534691" cy="271221"/>
          </a:xfrm>
          <a:prstGeom prst="ellipse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039257-8BA9-4374-9E15-35C1F0C4F2EE}"/>
              </a:ext>
            </a:extLst>
          </p:cNvPr>
          <p:cNvSpPr/>
          <p:nvPr/>
        </p:nvSpPr>
        <p:spPr>
          <a:xfrm>
            <a:off x="6373267" y="3254645"/>
            <a:ext cx="534691" cy="271221"/>
          </a:xfrm>
          <a:prstGeom prst="ellipse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49DAF0-2A3E-428B-9917-B5000F11923E}"/>
              </a:ext>
            </a:extLst>
          </p:cNvPr>
          <p:cNvSpPr/>
          <p:nvPr/>
        </p:nvSpPr>
        <p:spPr>
          <a:xfrm>
            <a:off x="2817904" y="1627321"/>
            <a:ext cx="534691" cy="343599"/>
          </a:xfrm>
          <a:prstGeom prst="ellipse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23BDAD-2166-44E1-8DB9-C7C96D211365}"/>
              </a:ext>
            </a:extLst>
          </p:cNvPr>
          <p:cNvSpPr/>
          <p:nvPr/>
        </p:nvSpPr>
        <p:spPr>
          <a:xfrm>
            <a:off x="3988025" y="1626490"/>
            <a:ext cx="534691" cy="343599"/>
          </a:xfrm>
          <a:prstGeom prst="ellipse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A3FB25B-6159-461C-A4A9-12593B2417F0}"/>
              </a:ext>
            </a:extLst>
          </p:cNvPr>
          <p:cNvSpPr/>
          <p:nvPr/>
        </p:nvSpPr>
        <p:spPr>
          <a:xfrm>
            <a:off x="5231346" y="5089875"/>
            <a:ext cx="534691" cy="343599"/>
          </a:xfrm>
          <a:prstGeom prst="ellipse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238669-2AAC-4DCD-A55C-429DD4B14A9B}"/>
              </a:ext>
            </a:extLst>
          </p:cNvPr>
          <p:cNvSpPr/>
          <p:nvPr/>
        </p:nvSpPr>
        <p:spPr>
          <a:xfrm rot="16200000">
            <a:off x="3329348" y="2385484"/>
            <a:ext cx="534691" cy="343599"/>
          </a:xfrm>
          <a:prstGeom prst="ellipse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0621BC-9AA9-44C2-8E63-EE625BE48023}"/>
              </a:ext>
            </a:extLst>
          </p:cNvPr>
          <p:cNvSpPr/>
          <p:nvPr/>
        </p:nvSpPr>
        <p:spPr>
          <a:xfrm>
            <a:off x="4075109" y="5089874"/>
            <a:ext cx="534691" cy="343599"/>
          </a:xfrm>
          <a:prstGeom prst="ellipse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50A5E5-12EE-437A-8226-9D4B77BB3C63}"/>
              </a:ext>
            </a:extLst>
          </p:cNvPr>
          <p:cNvSpPr/>
          <p:nvPr/>
        </p:nvSpPr>
        <p:spPr>
          <a:xfrm>
            <a:off x="2927924" y="5087258"/>
            <a:ext cx="534691" cy="343599"/>
          </a:xfrm>
          <a:prstGeom prst="ellipse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4F5229B-C30A-44E3-8873-8C016856F2E1}"/>
              </a:ext>
            </a:extLst>
          </p:cNvPr>
          <p:cNvSpPr/>
          <p:nvPr/>
        </p:nvSpPr>
        <p:spPr>
          <a:xfrm rot="16200000">
            <a:off x="4483717" y="3745366"/>
            <a:ext cx="534691" cy="343599"/>
          </a:xfrm>
          <a:prstGeom prst="ellipse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64959C6-9470-4A97-82A6-36ABA7CB0E2E}"/>
              </a:ext>
            </a:extLst>
          </p:cNvPr>
          <p:cNvSpPr/>
          <p:nvPr/>
        </p:nvSpPr>
        <p:spPr>
          <a:xfrm rot="16200000">
            <a:off x="6410030" y="2389358"/>
            <a:ext cx="534691" cy="343599"/>
          </a:xfrm>
          <a:prstGeom prst="ellipse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951444-5B91-4CF2-BA48-DF8B07F4895C}"/>
              </a:ext>
            </a:extLst>
          </p:cNvPr>
          <p:cNvSpPr/>
          <p:nvPr/>
        </p:nvSpPr>
        <p:spPr>
          <a:xfrm>
            <a:off x="308509" y="1638779"/>
            <a:ext cx="1518835" cy="328613"/>
          </a:xfrm>
          <a:prstGeom prst="rect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7F15EB-06E0-41A8-B501-D5F82FCEE647}"/>
              </a:ext>
            </a:extLst>
          </p:cNvPr>
          <p:cNvSpPr/>
          <p:nvPr/>
        </p:nvSpPr>
        <p:spPr>
          <a:xfrm>
            <a:off x="308509" y="2026926"/>
            <a:ext cx="1518835" cy="328613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CBE558-6AFE-4412-8F36-E6C128239CCE}"/>
              </a:ext>
            </a:extLst>
          </p:cNvPr>
          <p:cNvSpPr/>
          <p:nvPr/>
        </p:nvSpPr>
        <p:spPr>
          <a:xfrm>
            <a:off x="312676" y="2415073"/>
            <a:ext cx="1518835" cy="328613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49DFBA-73DF-4C77-B867-338419ECCFF3}"/>
              </a:ext>
            </a:extLst>
          </p:cNvPr>
          <p:cNvSpPr/>
          <p:nvPr/>
        </p:nvSpPr>
        <p:spPr>
          <a:xfrm>
            <a:off x="309021" y="2798278"/>
            <a:ext cx="1518835" cy="328613"/>
          </a:xfrm>
          <a:prstGeom prst="rect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8CCA6B-49C4-4686-89AB-0E08C460D816}"/>
              </a:ext>
            </a:extLst>
          </p:cNvPr>
          <p:cNvSpPr/>
          <p:nvPr/>
        </p:nvSpPr>
        <p:spPr>
          <a:xfrm>
            <a:off x="308509" y="3180633"/>
            <a:ext cx="1518835" cy="328613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9A8C32-20D9-49C0-9507-EF3EC5E21B95}"/>
              </a:ext>
            </a:extLst>
          </p:cNvPr>
          <p:cNvSpPr/>
          <p:nvPr/>
        </p:nvSpPr>
        <p:spPr>
          <a:xfrm>
            <a:off x="308509" y="3565632"/>
            <a:ext cx="1518835" cy="3286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1A10F4-AB73-4F88-89CB-3AE5D3016674}"/>
              </a:ext>
            </a:extLst>
          </p:cNvPr>
          <p:cNvSpPr/>
          <p:nvPr/>
        </p:nvSpPr>
        <p:spPr>
          <a:xfrm>
            <a:off x="308509" y="3950956"/>
            <a:ext cx="1518835" cy="328613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6D9873-E130-4865-9864-86DA422F531B}"/>
              </a:ext>
            </a:extLst>
          </p:cNvPr>
          <p:cNvSpPr/>
          <p:nvPr/>
        </p:nvSpPr>
        <p:spPr>
          <a:xfrm>
            <a:off x="308509" y="4334983"/>
            <a:ext cx="1518835" cy="328613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6B7E75-E4D5-457F-AD71-8A7C0E011B47}"/>
              </a:ext>
            </a:extLst>
          </p:cNvPr>
          <p:cNvSpPr/>
          <p:nvPr/>
        </p:nvSpPr>
        <p:spPr>
          <a:xfrm>
            <a:off x="308509" y="4723773"/>
            <a:ext cx="1518835" cy="328613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CF74E3-C535-4B09-A7F6-EA15ABC278B2}"/>
              </a:ext>
            </a:extLst>
          </p:cNvPr>
          <p:cNvSpPr/>
          <p:nvPr/>
        </p:nvSpPr>
        <p:spPr>
          <a:xfrm>
            <a:off x="304991" y="5109527"/>
            <a:ext cx="1518835" cy="328613"/>
          </a:xfrm>
          <a:prstGeom prst="rect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BD1B31-65DE-4C0B-B860-DDA93AC860A9}"/>
              </a:ext>
            </a:extLst>
          </p:cNvPr>
          <p:cNvSpPr/>
          <p:nvPr/>
        </p:nvSpPr>
        <p:spPr>
          <a:xfrm>
            <a:off x="304990" y="5488376"/>
            <a:ext cx="1518835" cy="328613"/>
          </a:xfrm>
          <a:prstGeom prst="rect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EEF4-B166-4291-96F1-D2F2D3C2A158}"/>
              </a:ext>
            </a:extLst>
          </p:cNvPr>
          <p:cNvSpPr txBox="1"/>
          <p:nvPr/>
        </p:nvSpPr>
        <p:spPr>
          <a:xfrm>
            <a:off x="3413606" y="1991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F3BF8-6B4C-4386-8008-6DBB3AA8A580}"/>
              </a:ext>
            </a:extLst>
          </p:cNvPr>
          <p:cNvSpPr txBox="1"/>
          <p:nvPr/>
        </p:nvSpPr>
        <p:spPr>
          <a:xfrm>
            <a:off x="4571514" y="33566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FA2837-15BB-4049-890B-A042B90AD9A1}"/>
              </a:ext>
            </a:extLst>
          </p:cNvPr>
          <p:cNvSpPr txBox="1"/>
          <p:nvPr/>
        </p:nvSpPr>
        <p:spPr>
          <a:xfrm>
            <a:off x="7729029" y="4599085"/>
            <a:ext cx="4457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ext_p</a:t>
            </a:r>
            <a:r>
              <a:rPr lang="nl-NL" sz="1600" dirty="0">
                <a:solidFill>
                  <a:schemeClr val="accent1"/>
                </a:solidFill>
              </a:rPr>
              <a:t> </a:t>
            </a:r>
          </a:p>
          <a:p>
            <a:endParaRPr lang="nl-NL" sz="1200" dirty="0">
              <a:solidFill>
                <a:schemeClr val="accent1"/>
              </a:solidFill>
            </a:endParaRPr>
          </a:p>
          <a:p>
            <a:r>
              <a:rPr lang="nl-NL" sz="1200" dirty="0">
                <a:solidFill>
                  <a:schemeClr val="accent1"/>
                </a:solidFill>
              </a:rPr>
              <a:t>(</a:t>
            </a:r>
            <a:r>
              <a:rPr lang="nl-NL" sz="1200" dirty="0" err="1">
                <a:solidFill>
                  <a:schemeClr val="accent1"/>
                </a:solidFill>
              </a:rPr>
              <a:t>Alternative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measurement</a:t>
            </a:r>
            <a:r>
              <a:rPr lang="nl-NL" sz="1200" dirty="0">
                <a:solidFill>
                  <a:schemeClr val="accent1"/>
                </a:solidFill>
              </a:rPr>
              <a:t>: </a:t>
            </a:r>
            <a:r>
              <a:rPr lang="nl-NL" sz="1200" dirty="0" err="1">
                <a:solidFill>
                  <a:schemeClr val="accent1"/>
                </a:solidFill>
              </a:rPr>
              <a:t>to</a:t>
            </a:r>
            <a:r>
              <a:rPr lang="nl-NL" sz="1200" dirty="0">
                <a:solidFill>
                  <a:schemeClr val="accent1"/>
                </a:solidFill>
              </a:rPr>
              <a:t> input of ADC y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 </a:t>
            </a:r>
            <a:r>
              <a:rPr lang="nl-NL" sz="1200" dirty="0">
                <a:solidFill>
                  <a:schemeClr val="accent1"/>
                </a:solidFill>
              </a:rPr>
              <a:t>Kelvin </a:t>
            </a:r>
            <a:r>
              <a:rPr lang="nl-NL" sz="1200" dirty="0" err="1">
                <a:solidFill>
                  <a:schemeClr val="accent1"/>
                </a:solidFill>
              </a:rPr>
              <a:t>connection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</a:t>
            </a:r>
            <a:r>
              <a:rPr lang="nl-NL" sz="1200" dirty="0" err="1">
                <a:solidFill>
                  <a:schemeClr val="accent1"/>
                </a:solidFill>
              </a:rPr>
              <a:t>avoids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measuring</a:t>
            </a:r>
            <a:r>
              <a:rPr lang="nl-NL" sz="1200" dirty="0">
                <a:solidFill>
                  <a:schemeClr val="accent1"/>
                </a:solidFill>
              </a:rPr>
              <a:t> IR-drop @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lang="nl-NL" sz="1200" baseline="-25000" dirty="0">
                <a:solidFill>
                  <a:schemeClr val="accent1"/>
                </a:solidFill>
              </a:rPr>
              <a:t>1</a:t>
            </a:r>
            <a:r>
              <a:rPr lang="nl-NL" sz="1200" dirty="0">
                <a:solidFill>
                  <a:schemeClr val="accent1"/>
                </a:solidFill>
              </a:rPr>
              <a:t> via e.g., ADC x)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AB5BBA-8C9B-4990-A4FA-7402427B0B69}"/>
              </a:ext>
            </a:extLst>
          </p:cNvPr>
          <p:cNvSpPr/>
          <p:nvPr/>
        </p:nvSpPr>
        <p:spPr>
          <a:xfrm rot="16200000">
            <a:off x="8976138" y="2911059"/>
            <a:ext cx="116237" cy="271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48F87D-485E-4EF4-9BB1-545946673631}"/>
              </a:ext>
            </a:extLst>
          </p:cNvPr>
          <p:cNvCxnSpPr>
            <a:cxnSpLocks/>
          </p:cNvCxnSpPr>
          <p:nvPr/>
        </p:nvCxnSpPr>
        <p:spPr>
          <a:xfrm flipV="1">
            <a:off x="9426199" y="3044109"/>
            <a:ext cx="0" cy="1827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91B654C-AD4F-4A5F-BCD5-28DA67A558B3}"/>
              </a:ext>
            </a:extLst>
          </p:cNvPr>
          <p:cNvCxnSpPr>
            <a:cxnSpLocks/>
          </p:cNvCxnSpPr>
          <p:nvPr/>
        </p:nvCxnSpPr>
        <p:spPr>
          <a:xfrm>
            <a:off x="8635624" y="3223680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F3146C-A262-4AD4-8526-FB4A2E6372AF}"/>
              </a:ext>
            </a:extLst>
          </p:cNvPr>
          <p:cNvCxnSpPr/>
          <p:nvPr/>
        </p:nvCxnSpPr>
        <p:spPr>
          <a:xfrm flipV="1">
            <a:off x="8936607" y="4241217"/>
            <a:ext cx="180284" cy="304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B4C924-5160-4E9D-8FD7-B9763A7C96FB}"/>
              </a:ext>
            </a:extLst>
          </p:cNvPr>
          <p:cNvCxnSpPr>
            <a:cxnSpLocks/>
          </p:cNvCxnSpPr>
          <p:nvPr/>
        </p:nvCxnSpPr>
        <p:spPr>
          <a:xfrm>
            <a:off x="8635502" y="4411687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D2031F5-0E98-48D2-9F3B-DA057D3F04F3}"/>
              </a:ext>
            </a:extLst>
          </p:cNvPr>
          <p:cNvSpPr/>
          <p:nvPr/>
        </p:nvSpPr>
        <p:spPr>
          <a:xfrm rot="16200000">
            <a:off x="8969666" y="4276023"/>
            <a:ext cx="116237" cy="271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DE26B2E-0E96-494B-964E-5D392112EC94}"/>
              </a:ext>
            </a:extLst>
          </p:cNvPr>
          <p:cNvCxnSpPr>
            <a:cxnSpLocks/>
          </p:cNvCxnSpPr>
          <p:nvPr/>
        </p:nvCxnSpPr>
        <p:spPr>
          <a:xfrm flipV="1">
            <a:off x="9419727" y="4409073"/>
            <a:ext cx="0" cy="1827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961D68-0C57-4574-BD21-A40A0278B202}"/>
              </a:ext>
            </a:extLst>
          </p:cNvPr>
          <p:cNvCxnSpPr>
            <a:cxnSpLocks/>
          </p:cNvCxnSpPr>
          <p:nvPr/>
        </p:nvCxnSpPr>
        <p:spPr>
          <a:xfrm>
            <a:off x="8629152" y="4588644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6DA5622-B6D3-41FF-9650-653C4E23DF25}"/>
              </a:ext>
            </a:extLst>
          </p:cNvPr>
          <p:cNvSpPr txBox="1"/>
          <p:nvPr/>
        </p:nvSpPr>
        <p:spPr>
          <a:xfrm>
            <a:off x="8661062" y="2941950"/>
            <a:ext cx="737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b="1" dirty="0"/>
              <a:t>35k</a:t>
            </a:r>
            <a:r>
              <a:rPr lang="nl-NL" sz="800" b="1" dirty="0">
                <a:sym typeface="Symbol" panose="05050102010706020507" pitchFamily="18" charset="2"/>
              </a:rPr>
              <a:t></a:t>
            </a:r>
            <a:endParaRPr lang="en-US" sz="8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A4170C-5A42-4704-9CF6-647E4A02238C}"/>
              </a:ext>
            </a:extLst>
          </p:cNvPr>
          <p:cNvSpPr txBox="1"/>
          <p:nvPr/>
        </p:nvSpPr>
        <p:spPr>
          <a:xfrm>
            <a:off x="8652855" y="4306325"/>
            <a:ext cx="737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b="1" dirty="0"/>
              <a:t>7k8</a:t>
            </a:r>
            <a:r>
              <a:rPr lang="nl-NL" sz="800" b="1" dirty="0">
                <a:sym typeface="Symbol" panose="05050102010706020507" pitchFamily="18" charset="2"/>
              </a:rPr>
              <a:t></a:t>
            </a:r>
            <a:endParaRPr lang="en-US" sz="8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68A37F-798A-4F96-868F-BD3D65A9F9CA}"/>
              </a:ext>
            </a:extLst>
          </p:cNvPr>
          <p:cNvSpPr txBox="1"/>
          <p:nvPr/>
        </p:nvSpPr>
        <p:spPr>
          <a:xfrm>
            <a:off x="8426075" y="5378691"/>
            <a:ext cx="22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ATB[</a:t>
            </a:r>
            <a:r>
              <a:rPr lang="nl-NL" sz="16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x,y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]_P_DEBUG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90E4C7-9B1A-454A-BE52-D33DDE2ECB9E}"/>
              </a:ext>
            </a:extLst>
          </p:cNvPr>
          <p:cNvSpPr txBox="1"/>
          <p:nvPr/>
        </p:nvSpPr>
        <p:spPr>
          <a:xfrm>
            <a:off x="8426074" y="5572418"/>
            <a:ext cx="230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ATB[</a:t>
            </a:r>
            <a:r>
              <a:rPr lang="nl-NL" sz="16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x,y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]_N</a:t>
            </a:r>
            <a:r>
              <a:rPr lang="nl-NL" sz="1200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_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Flowchart: Off-page Connector 86">
            <a:extLst>
              <a:ext uri="{FF2B5EF4-FFF2-40B4-BE49-F238E27FC236}">
                <a16:creationId xmlns:a16="http://schemas.microsoft.com/office/drawing/2014/main" id="{D9BAC058-8AF2-4A50-A83B-FFC3630C5E8A}"/>
              </a:ext>
            </a:extLst>
          </p:cNvPr>
          <p:cNvSpPr/>
          <p:nvPr/>
        </p:nvSpPr>
        <p:spPr>
          <a:xfrm rot="5400000">
            <a:off x="8886202" y="1887262"/>
            <a:ext cx="363540" cy="571155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92D050"/>
                </a:solidFill>
              </a:rPr>
              <a:t>x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1E948D-069F-4F2C-92DD-B86CF2B9FE50}"/>
              </a:ext>
            </a:extLst>
          </p:cNvPr>
          <p:cNvSpPr txBox="1"/>
          <p:nvPr/>
        </p:nvSpPr>
        <p:spPr>
          <a:xfrm>
            <a:off x="9282822" y="1996799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37D683B-5AA0-4129-A249-FE93ED2991E8}"/>
              </a:ext>
            </a:extLst>
          </p:cNvPr>
          <p:cNvCxnSpPr>
            <a:cxnSpLocks/>
          </p:cNvCxnSpPr>
          <p:nvPr/>
        </p:nvCxnSpPr>
        <p:spPr>
          <a:xfrm>
            <a:off x="9045557" y="2592708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3190CEB-4EB8-4CF2-9DAB-2945DB811BC7}"/>
              </a:ext>
            </a:extLst>
          </p:cNvPr>
          <p:cNvCxnSpPr>
            <a:cxnSpLocks/>
          </p:cNvCxnSpPr>
          <p:nvPr/>
        </p:nvCxnSpPr>
        <p:spPr>
          <a:xfrm>
            <a:off x="8554788" y="2499964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1F4BBA7-F94F-4668-ADBC-199F07D06B11}"/>
              </a:ext>
            </a:extLst>
          </p:cNvPr>
          <p:cNvCxnSpPr>
            <a:cxnSpLocks/>
          </p:cNvCxnSpPr>
          <p:nvPr/>
        </p:nvCxnSpPr>
        <p:spPr>
          <a:xfrm>
            <a:off x="8553808" y="2690982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Off-page Connector 96">
            <a:extLst>
              <a:ext uri="{FF2B5EF4-FFF2-40B4-BE49-F238E27FC236}">
                <a16:creationId xmlns:a16="http://schemas.microsoft.com/office/drawing/2014/main" id="{73F73845-7220-44EF-81EC-36CC016C56C4}"/>
              </a:ext>
            </a:extLst>
          </p:cNvPr>
          <p:cNvSpPr/>
          <p:nvPr/>
        </p:nvSpPr>
        <p:spPr>
          <a:xfrm rot="5400000">
            <a:off x="8883386" y="2307215"/>
            <a:ext cx="363540" cy="571156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FF0000"/>
                </a:solidFill>
              </a:rPr>
              <a:t>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78A289-5D10-4813-B6E0-EAA3C7035496}"/>
              </a:ext>
            </a:extLst>
          </p:cNvPr>
          <p:cNvSpPr txBox="1"/>
          <p:nvPr/>
        </p:nvSpPr>
        <p:spPr>
          <a:xfrm>
            <a:off x="9280005" y="2416752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D7072C-44C3-49D1-AEB5-ED09D80A6A02}"/>
              </a:ext>
            </a:extLst>
          </p:cNvPr>
          <p:cNvCxnSpPr>
            <a:cxnSpLocks/>
          </p:cNvCxnSpPr>
          <p:nvPr/>
        </p:nvCxnSpPr>
        <p:spPr>
          <a:xfrm>
            <a:off x="9049995" y="3523792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AC2975E-9ED5-4FC6-AF49-17FC5C898477}"/>
              </a:ext>
            </a:extLst>
          </p:cNvPr>
          <p:cNvCxnSpPr>
            <a:cxnSpLocks/>
          </p:cNvCxnSpPr>
          <p:nvPr/>
        </p:nvCxnSpPr>
        <p:spPr>
          <a:xfrm>
            <a:off x="8559226" y="3431048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4DE1B0-8848-4A32-BA05-0649B0FAAF71}"/>
              </a:ext>
            </a:extLst>
          </p:cNvPr>
          <p:cNvCxnSpPr>
            <a:cxnSpLocks/>
          </p:cNvCxnSpPr>
          <p:nvPr/>
        </p:nvCxnSpPr>
        <p:spPr>
          <a:xfrm>
            <a:off x="8558246" y="3622066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Off-page Connector 101">
            <a:extLst>
              <a:ext uri="{FF2B5EF4-FFF2-40B4-BE49-F238E27FC236}">
                <a16:creationId xmlns:a16="http://schemas.microsoft.com/office/drawing/2014/main" id="{15977323-A86B-448B-B451-FE5FC92C53C0}"/>
              </a:ext>
            </a:extLst>
          </p:cNvPr>
          <p:cNvSpPr/>
          <p:nvPr/>
        </p:nvSpPr>
        <p:spPr>
          <a:xfrm rot="5400000">
            <a:off x="8887824" y="3238299"/>
            <a:ext cx="363540" cy="571156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FF0000"/>
                </a:solidFill>
              </a:rPr>
              <a:t>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7188CA5-D53E-44AE-B8B3-1FD322B62472}"/>
              </a:ext>
            </a:extLst>
          </p:cNvPr>
          <p:cNvSpPr txBox="1"/>
          <p:nvPr/>
        </p:nvSpPr>
        <p:spPr>
          <a:xfrm>
            <a:off x="9284443" y="3347836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444ACF04-A81E-4D3F-8BEE-18996CE1896B}"/>
              </a:ext>
            </a:extLst>
          </p:cNvPr>
          <p:cNvSpPr/>
          <p:nvPr/>
        </p:nvSpPr>
        <p:spPr>
          <a:xfrm rot="16200000">
            <a:off x="8503444" y="3590326"/>
            <a:ext cx="60657" cy="6341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910993B-6EAD-43C5-B594-690C26836BCA}"/>
              </a:ext>
            </a:extLst>
          </p:cNvPr>
          <p:cNvCxnSpPr>
            <a:cxnSpLocks/>
          </p:cNvCxnSpPr>
          <p:nvPr/>
        </p:nvCxnSpPr>
        <p:spPr>
          <a:xfrm>
            <a:off x="9052885" y="4876144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F8A5F2-4C2C-42A0-AD92-8E147735517A}"/>
              </a:ext>
            </a:extLst>
          </p:cNvPr>
          <p:cNvCxnSpPr>
            <a:cxnSpLocks/>
          </p:cNvCxnSpPr>
          <p:nvPr/>
        </p:nvCxnSpPr>
        <p:spPr>
          <a:xfrm>
            <a:off x="8562116" y="4783400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76AE083-12FD-4B9F-B30B-53E585F67F3C}"/>
              </a:ext>
            </a:extLst>
          </p:cNvPr>
          <p:cNvCxnSpPr>
            <a:cxnSpLocks/>
          </p:cNvCxnSpPr>
          <p:nvPr/>
        </p:nvCxnSpPr>
        <p:spPr>
          <a:xfrm>
            <a:off x="8561136" y="4974418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Off-page Connector 107">
            <a:extLst>
              <a:ext uri="{FF2B5EF4-FFF2-40B4-BE49-F238E27FC236}">
                <a16:creationId xmlns:a16="http://schemas.microsoft.com/office/drawing/2014/main" id="{FF995B0F-4FD2-49DD-BB0D-273E38E93FD6}"/>
              </a:ext>
            </a:extLst>
          </p:cNvPr>
          <p:cNvSpPr/>
          <p:nvPr/>
        </p:nvSpPr>
        <p:spPr>
          <a:xfrm rot="5400000">
            <a:off x="8890714" y="4590651"/>
            <a:ext cx="363540" cy="571156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FF0000"/>
                </a:solidFill>
              </a:rPr>
              <a:t>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AA2108-5558-47B2-9C8F-53843D754803}"/>
              </a:ext>
            </a:extLst>
          </p:cNvPr>
          <p:cNvSpPr txBox="1"/>
          <p:nvPr/>
        </p:nvSpPr>
        <p:spPr>
          <a:xfrm>
            <a:off x="9287333" y="4700188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870EB2F5-BD3A-46D8-8B9D-92C034AE85D9}"/>
              </a:ext>
            </a:extLst>
          </p:cNvPr>
          <p:cNvSpPr/>
          <p:nvPr/>
        </p:nvSpPr>
        <p:spPr>
          <a:xfrm rot="16200000">
            <a:off x="8506334" y="4942678"/>
            <a:ext cx="60657" cy="6341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687C05-21AC-429C-B10E-0E9824F02ABD}"/>
              </a:ext>
            </a:extLst>
          </p:cNvPr>
          <p:cNvSpPr txBox="1"/>
          <p:nvPr/>
        </p:nvSpPr>
        <p:spPr>
          <a:xfrm>
            <a:off x="6263839" y="148351"/>
            <a:ext cx="128823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DC-ATB[</a:t>
            </a:r>
            <a:r>
              <a:rPr lang="nl-NL" dirty="0">
                <a:solidFill>
                  <a:srgbClr val="92D050"/>
                </a:solidFill>
              </a:rPr>
              <a:t>X</a:t>
            </a:r>
            <a:r>
              <a:rPr lang="nl-NL" dirty="0">
                <a:solidFill>
                  <a:schemeClr val="bg1"/>
                </a:solidFill>
              </a:rPr>
              <a:t>,</a:t>
            </a:r>
            <a:r>
              <a:rPr lang="nl-NL" dirty="0">
                <a:solidFill>
                  <a:srgbClr val="FF0000"/>
                </a:solidFill>
              </a:rPr>
              <a:t>Y</a:t>
            </a:r>
            <a:r>
              <a:rPr lang="nl-NL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6E2C42F-9701-4341-BB6D-238C6947144C}"/>
              </a:ext>
            </a:extLst>
          </p:cNvPr>
          <p:cNvCxnSpPr>
            <a:cxnSpLocks/>
          </p:cNvCxnSpPr>
          <p:nvPr/>
        </p:nvCxnSpPr>
        <p:spPr>
          <a:xfrm>
            <a:off x="8361641" y="1131373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9C9755-84A7-4951-ADED-1CA7B307CD9C}"/>
              </a:ext>
            </a:extLst>
          </p:cNvPr>
          <p:cNvCxnSpPr>
            <a:cxnSpLocks/>
          </p:cNvCxnSpPr>
          <p:nvPr/>
        </p:nvCxnSpPr>
        <p:spPr>
          <a:xfrm>
            <a:off x="8377406" y="1326640"/>
            <a:ext cx="79095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F94A38-E6F8-4C6C-BDE4-7A738C17A577}"/>
              </a:ext>
            </a:extLst>
          </p:cNvPr>
          <p:cNvSpPr/>
          <p:nvPr/>
        </p:nvSpPr>
        <p:spPr>
          <a:xfrm>
            <a:off x="8649608" y="1041767"/>
            <a:ext cx="1117956" cy="3691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IP @</a:t>
            </a:r>
            <a:r>
              <a:rPr lang="nl-NL" dirty="0" err="1"/>
              <a:t>ATB</a:t>
            </a:r>
            <a:r>
              <a:rPr lang="nl-NL" dirty="0" err="1">
                <a:solidFill>
                  <a:srgbClr val="92D050"/>
                </a:solidFill>
              </a:rPr>
              <a:t>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52B16D-954E-4336-BFBB-5B4C0AA35A80}"/>
              </a:ext>
            </a:extLst>
          </p:cNvPr>
          <p:cNvSpPr txBox="1"/>
          <p:nvPr/>
        </p:nvSpPr>
        <p:spPr>
          <a:xfrm>
            <a:off x="570867" y="40034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1.8V (</a:t>
            </a:r>
            <a:r>
              <a:rPr lang="nl-NL" sz="1600" dirty="0" err="1">
                <a:solidFill>
                  <a:schemeClr val="accent1"/>
                </a:solidFill>
              </a:rPr>
              <a:t>FuSa</a:t>
            </a:r>
            <a:r>
              <a:rPr lang="nl-NL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2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70D755-9105-491C-B1FA-E6526D35F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47" y="321356"/>
            <a:ext cx="9953369" cy="65366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493620-FAAD-4E3A-953A-FDEB9A5E5201}"/>
              </a:ext>
            </a:extLst>
          </p:cNvPr>
          <p:cNvSpPr/>
          <p:nvPr/>
        </p:nvSpPr>
        <p:spPr>
          <a:xfrm>
            <a:off x="10842852" y="609600"/>
            <a:ext cx="830580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D7433-956E-4BA0-A690-30568F0506FE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sv-SE" dirty="0"/>
              <a:t>ida_mmw_rfe_atb_ana_dc_atb_model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57FD2-8F15-4080-BA0D-59309A85B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" y="4425673"/>
            <a:ext cx="2467082" cy="1283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00A23-5C3F-4634-88E8-64F1B9C88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" y="5811879"/>
            <a:ext cx="1973208" cy="495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B8B83-4101-4DD8-9F70-6DF668462033}"/>
              </a:ext>
            </a:extLst>
          </p:cNvPr>
          <p:cNvSpPr/>
          <p:nvPr/>
        </p:nvSpPr>
        <p:spPr>
          <a:xfrm>
            <a:off x="24714" y="4242493"/>
            <a:ext cx="2557698" cy="2372497"/>
          </a:xfrm>
          <a:prstGeom prst="rect">
            <a:avLst/>
          </a:prstGeom>
          <a:solidFill>
            <a:schemeClr val="accent1">
              <a:lumMod val="40000"/>
              <a:lumOff val="60000"/>
              <a:alpha val="29804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2FF431-8927-4CA3-A86C-179C247DA366}"/>
              </a:ext>
            </a:extLst>
          </p:cNvPr>
          <p:cNvCxnSpPr>
            <a:cxnSpLocks/>
          </p:cNvCxnSpPr>
          <p:nvPr/>
        </p:nvCxnSpPr>
        <p:spPr>
          <a:xfrm>
            <a:off x="1237556" y="3789405"/>
            <a:ext cx="0" cy="39649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088C6D-6C7D-415A-B7AD-2B1EFF4EB011}"/>
              </a:ext>
            </a:extLst>
          </p:cNvPr>
          <p:cNvSpPr txBox="1"/>
          <p:nvPr/>
        </p:nvSpPr>
        <p:spPr>
          <a:xfrm>
            <a:off x="306897" y="3309184"/>
            <a:ext cx="18573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DC ATB switch </a:t>
            </a:r>
            <a:r>
              <a:rPr lang="nl-NL" sz="1400" dirty="0" err="1"/>
              <a:t>controls</a:t>
            </a:r>
            <a:endParaRPr lang="nl-NL" sz="1400" dirty="0"/>
          </a:p>
          <a:p>
            <a:r>
              <a:rPr lang="nl-NL" sz="1100" dirty="0"/>
              <a:t>(top-level </a:t>
            </a:r>
            <a:r>
              <a:rPr lang="nl-NL" sz="1100" dirty="0" err="1"/>
              <a:t>symbol</a:t>
            </a:r>
            <a:r>
              <a:rPr lang="nl-NL" sz="1100" dirty="0"/>
              <a:t> ATB-RFE)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CC9FF-788F-4B5A-B8D7-676BD24E48F0}"/>
              </a:ext>
            </a:extLst>
          </p:cNvPr>
          <p:cNvSpPr txBox="1"/>
          <p:nvPr/>
        </p:nvSpPr>
        <p:spPr>
          <a:xfrm>
            <a:off x="230620" y="472399"/>
            <a:ext cx="22879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7030A0"/>
                </a:solidFill>
              </a:rPr>
              <a:t>Switch control versus</a:t>
            </a:r>
          </a:p>
          <a:p>
            <a:r>
              <a:rPr lang="nl-NL" sz="1400" dirty="0" err="1">
                <a:solidFill>
                  <a:srgbClr val="7030A0"/>
                </a:solidFill>
              </a:rPr>
              <a:t>physical</a:t>
            </a:r>
            <a:r>
              <a:rPr lang="nl-NL" sz="1400" dirty="0">
                <a:solidFill>
                  <a:srgbClr val="7030A0"/>
                </a:solidFill>
              </a:rPr>
              <a:t> switch @</a:t>
            </a:r>
            <a:r>
              <a:rPr lang="nl-NL" sz="1400" dirty="0" err="1">
                <a:solidFill>
                  <a:srgbClr val="7030A0"/>
                </a:solidFill>
              </a:rPr>
              <a:t>connection</a:t>
            </a:r>
            <a:endParaRPr lang="nl-NL" sz="1400" dirty="0">
              <a:solidFill>
                <a:srgbClr val="7030A0"/>
              </a:solidFill>
            </a:endParaRPr>
          </a:p>
          <a:p>
            <a:r>
              <a:rPr lang="nl-NL" sz="1400" dirty="0">
                <a:solidFill>
                  <a:srgbClr val="7030A0"/>
                </a:solidFill>
              </a:rPr>
              <a:t>diagram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16EBB-46E3-458B-8F85-4DC1B5276D94}"/>
              </a:ext>
            </a:extLst>
          </p:cNvPr>
          <p:cNvSpPr/>
          <p:nvPr/>
        </p:nvSpPr>
        <p:spPr>
          <a:xfrm>
            <a:off x="2616071" y="3264693"/>
            <a:ext cx="1518835" cy="328613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9381B2-49C8-425B-BD3E-056F5DB16C13}"/>
              </a:ext>
            </a:extLst>
          </p:cNvPr>
          <p:cNvSpPr/>
          <p:nvPr/>
        </p:nvSpPr>
        <p:spPr>
          <a:xfrm>
            <a:off x="4514027" y="3270066"/>
            <a:ext cx="1629306" cy="369332"/>
          </a:xfrm>
          <a:prstGeom prst="ellipse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BA8A91-502E-4AE9-8A70-4EC717B115FA}"/>
              </a:ext>
            </a:extLst>
          </p:cNvPr>
          <p:cNvCxnSpPr>
            <a:cxnSpLocks/>
          </p:cNvCxnSpPr>
          <p:nvPr/>
        </p:nvCxnSpPr>
        <p:spPr>
          <a:xfrm>
            <a:off x="2239047" y="976802"/>
            <a:ext cx="701861" cy="21637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49331B-D07F-416C-B877-CBE125FE9EBB}"/>
              </a:ext>
            </a:extLst>
          </p:cNvPr>
          <p:cNvSpPr/>
          <p:nvPr/>
        </p:nvSpPr>
        <p:spPr>
          <a:xfrm>
            <a:off x="4514027" y="3571880"/>
            <a:ext cx="1161843" cy="794174"/>
          </a:xfrm>
          <a:prstGeom prst="ellipse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EF8F2E-88E3-4B80-9C3C-26016A4E79DB}"/>
              </a:ext>
            </a:extLst>
          </p:cNvPr>
          <p:cNvSpPr/>
          <p:nvPr/>
        </p:nvSpPr>
        <p:spPr>
          <a:xfrm>
            <a:off x="2607126" y="3625098"/>
            <a:ext cx="1518835" cy="328613"/>
          </a:xfrm>
          <a:prstGeom prst="rect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2A8742-50B7-4993-97E3-7009EA153E64}"/>
              </a:ext>
            </a:extLst>
          </p:cNvPr>
          <p:cNvSpPr/>
          <p:nvPr/>
        </p:nvSpPr>
        <p:spPr>
          <a:xfrm>
            <a:off x="5981441" y="3659126"/>
            <a:ext cx="534691" cy="1176485"/>
          </a:xfrm>
          <a:prstGeom prst="ellipse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1AFA31-061D-4FB8-AEDA-A8074399DF49}"/>
              </a:ext>
            </a:extLst>
          </p:cNvPr>
          <p:cNvSpPr/>
          <p:nvPr/>
        </p:nvSpPr>
        <p:spPr>
          <a:xfrm>
            <a:off x="2616071" y="4185895"/>
            <a:ext cx="1518835" cy="328613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FA6E95-EBBC-497F-A4D5-78BDD89E948A}"/>
              </a:ext>
            </a:extLst>
          </p:cNvPr>
          <p:cNvSpPr/>
          <p:nvPr/>
        </p:nvSpPr>
        <p:spPr>
          <a:xfrm>
            <a:off x="4209753" y="4952704"/>
            <a:ext cx="1713252" cy="443080"/>
          </a:xfrm>
          <a:prstGeom prst="ellipse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4C42A9-E71E-4AC6-8524-6B17CA0FE3DF}"/>
              </a:ext>
            </a:extLst>
          </p:cNvPr>
          <p:cNvSpPr/>
          <p:nvPr/>
        </p:nvSpPr>
        <p:spPr>
          <a:xfrm>
            <a:off x="2616071" y="4985864"/>
            <a:ext cx="1518835" cy="409920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693F-F869-44BB-A0CC-7B6707F0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866749"/>
            <a:ext cx="7009333" cy="2454464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nl-NL" dirty="0"/>
              <a:t>AC-ATB</a:t>
            </a:r>
            <a:br>
              <a:rPr lang="nl-NL"/>
            </a:br>
            <a:r>
              <a:rPr lang="nl-NL"/>
              <a:t>quick </a:t>
            </a:r>
            <a:r>
              <a:rPr lang="nl-NL" dirty="0" err="1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20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9530E3-BBBD-47CA-ADB5-4E1A9CEEA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57" y="947060"/>
            <a:ext cx="3834580" cy="5054810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1D23CC8-2130-4BD8-9B21-0F38FE6E8A56}"/>
              </a:ext>
            </a:extLst>
          </p:cNvPr>
          <p:cNvSpPr/>
          <p:nvPr/>
        </p:nvSpPr>
        <p:spPr>
          <a:xfrm rot="16200000">
            <a:off x="10418311" y="159882"/>
            <a:ext cx="698045" cy="70485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99115-16AD-47DC-B082-C1C1631112D7}"/>
              </a:ext>
            </a:extLst>
          </p:cNvPr>
          <p:cNvSpPr txBox="1"/>
          <p:nvPr/>
        </p:nvSpPr>
        <p:spPr>
          <a:xfrm>
            <a:off x="10507901" y="402194"/>
            <a:ext cx="51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1CE1B63-0877-44AC-A732-B49C2DF40573}"/>
              </a:ext>
            </a:extLst>
          </p:cNvPr>
          <p:cNvSpPr/>
          <p:nvPr/>
        </p:nvSpPr>
        <p:spPr>
          <a:xfrm rot="5400000">
            <a:off x="10417379" y="6065955"/>
            <a:ext cx="698045" cy="70485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CAFF3-D276-4938-B7DD-9BB399B95CFF}"/>
              </a:ext>
            </a:extLst>
          </p:cNvPr>
          <p:cNvSpPr txBox="1"/>
          <p:nvPr/>
        </p:nvSpPr>
        <p:spPr>
          <a:xfrm>
            <a:off x="10035033" y="6069357"/>
            <a:ext cx="146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external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EE202-461C-46A8-A5A3-B2E442319A13}"/>
              </a:ext>
            </a:extLst>
          </p:cNvPr>
          <p:cNvSpPr txBox="1"/>
          <p:nvPr/>
        </p:nvSpPr>
        <p:spPr>
          <a:xfrm>
            <a:off x="1209262" y="-156279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8A156-FA62-45B5-B90A-E90CC5614F5A}"/>
              </a:ext>
            </a:extLst>
          </p:cNvPr>
          <p:cNvSpPr txBox="1"/>
          <p:nvPr/>
        </p:nvSpPr>
        <p:spPr>
          <a:xfrm>
            <a:off x="1209976" y="2120928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A8115-11C1-4316-9E05-F9DDA7CA32D5}"/>
              </a:ext>
            </a:extLst>
          </p:cNvPr>
          <p:cNvSpPr txBox="1"/>
          <p:nvPr/>
        </p:nvSpPr>
        <p:spPr>
          <a:xfrm>
            <a:off x="2118180" y="-43143"/>
            <a:ext cx="5369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program 1.35V LDO (</a:t>
            </a:r>
            <a:r>
              <a:rPr lang="nl-NL" sz="1400" b="1" u="sng" dirty="0"/>
              <a:t>BUT</a:t>
            </a:r>
            <a:r>
              <a:rPr lang="nl-NL" sz="1400" dirty="0"/>
              <a:t> first program </a:t>
            </a:r>
            <a:r>
              <a:rPr lang="nl-NL" sz="1400" dirty="0" err="1"/>
              <a:t>the</a:t>
            </a:r>
            <a:r>
              <a:rPr lang="nl-NL" sz="1400" dirty="0"/>
              <a:t> LDO 0V9, </a:t>
            </a:r>
            <a:r>
              <a:rPr lang="nl-NL" sz="1400" dirty="0" err="1"/>
              <a:t>see</a:t>
            </a:r>
            <a:r>
              <a:rPr lang="nl-NL" sz="1400" dirty="0"/>
              <a:t> next slide)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A3FFA-055C-4455-ACAB-CC6C118CBDBC}"/>
              </a:ext>
            </a:extLst>
          </p:cNvPr>
          <p:cNvSpPr txBox="1"/>
          <p:nvPr/>
        </p:nvSpPr>
        <p:spPr>
          <a:xfrm>
            <a:off x="2118180" y="2241321"/>
            <a:ext cx="328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enable</a:t>
            </a:r>
            <a:r>
              <a:rPr lang="nl-NL" sz="1400" dirty="0"/>
              <a:t> </a:t>
            </a:r>
            <a:r>
              <a:rPr lang="nl-NL" sz="1400" dirty="0" err="1"/>
              <a:t>channel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test: </a:t>
            </a:r>
            <a:r>
              <a:rPr lang="nl-NL" sz="1400" i="1" dirty="0" err="1">
                <a:solidFill>
                  <a:schemeClr val="accent1"/>
                </a:solidFill>
              </a:rPr>
              <a:t>ac</a:t>
            </a:r>
            <a:r>
              <a:rPr lang="nl-NL" sz="1400" i="1" dirty="0">
                <a:solidFill>
                  <a:schemeClr val="accent1"/>
                </a:solidFill>
              </a:rPr>
              <a:t>_[</a:t>
            </a:r>
            <a:r>
              <a:rPr lang="nl-NL" sz="1400" i="1" dirty="0" err="1">
                <a:solidFill>
                  <a:schemeClr val="accent1"/>
                </a:solidFill>
              </a:rPr>
              <a:t>p,n</a:t>
            </a:r>
            <a:r>
              <a:rPr lang="nl-NL" sz="1400" i="1" dirty="0">
                <a:solidFill>
                  <a:schemeClr val="accent1"/>
                </a:solidFill>
              </a:rPr>
              <a:t>]&lt;16:0&gt;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8490D-B957-41BF-82E6-F96447BD10B1}"/>
              </a:ext>
            </a:extLst>
          </p:cNvPr>
          <p:cNvSpPr txBox="1"/>
          <p:nvPr/>
        </p:nvSpPr>
        <p:spPr>
          <a:xfrm>
            <a:off x="1209262" y="4423123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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3EF0FD-F3A9-4646-BA4B-5A6F1AAE56A6}"/>
              </a:ext>
            </a:extLst>
          </p:cNvPr>
          <p:cNvSpPr txBox="1"/>
          <p:nvPr/>
        </p:nvSpPr>
        <p:spPr>
          <a:xfrm>
            <a:off x="2115442" y="4527730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enable</a:t>
            </a:r>
            <a:r>
              <a:rPr lang="nl-NL" sz="1400" dirty="0"/>
              <a:t> </a:t>
            </a:r>
            <a:r>
              <a:rPr lang="nl-NL" sz="1400" dirty="0" err="1"/>
              <a:t>channel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test: </a:t>
            </a:r>
            <a:r>
              <a:rPr lang="nl-NL" sz="1400" i="1" dirty="0" err="1">
                <a:solidFill>
                  <a:schemeClr val="accent1"/>
                </a:solidFill>
              </a:rPr>
              <a:t>ac</a:t>
            </a:r>
            <a:r>
              <a:rPr lang="nl-NL" sz="1400" i="1" dirty="0">
                <a:solidFill>
                  <a:schemeClr val="accent1"/>
                </a:solidFill>
              </a:rPr>
              <a:t>_[</a:t>
            </a:r>
            <a:r>
              <a:rPr lang="nl-NL" sz="1400" i="1" dirty="0" err="1">
                <a:solidFill>
                  <a:schemeClr val="accent1"/>
                </a:solidFill>
              </a:rPr>
              <a:t>p,n</a:t>
            </a:r>
            <a:r>
              <a:rPr lang="nl-NL" sz="1400" i="1" dirty="0">
                <a:solidFill>
                  <a:schemeClr val="accent1"/>
                </a:solidFill>
              </a:rPr>
              <a:t>]&lt;16:0&gt;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01A80638-F3F7-4791-9294-56BD9634325B}"/>
              </a:ext>
            </a:extLst>
          </p:cNvPr>
          <p:cNvSpPr/>
          <p:nvPr/>
        </p:nvSpPr>
        <p:spPr>
          <a:xfrm>
            <a:off x="108008" y="163283"/>
            <a:ext cx="1190018" cy="1813597"/>
          </a:xfrm>
          <a:prstGeom prst="foldedCorner">
            <a:avLst>
              <a:gd name="adj" fmla="val 27381"/>
            </a:avLst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AC ATB[1,2]</a:t>
            </a:r>
          </a:p>
          <a:p>
            <a:pPr algn="ctr"/>
            <a:endParaRPr lang="nl-NL" sz="1400" dirty="0"/>
          </a:p>
          <a:p>
            <a:pPr algn="ctr"/>
            <a:r>
              <a:rPr lang="nl-NL" sz="1400" dirty="0" err="1"/>
              <a:t>valid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endParaRPr lang="nl-NL" sz="1400" dirty="0"/>
          </a:p>
          <a:p>
            <a:pPr algn="ctr"/>
            <a:r>
              <a:rPr lang="nl-NL" sz="1400" dirty="0"/>
              <a:t>RX IP, ADC IP,</a:t>
            </a:r>
          </a:p>
          <a:p>
            <a:pPr algn="ctr"/>
            <a:r>
              <a:rPr lang="nl-NL" sz="1400" dirty="0" err="1"/>
              <a:t>Vtune</a:t>
            </a:r>
            <a:r>
              <a:rPr lang="nl-NL" sz="1400" dirty="0"/>
              <a:t> @APLL</a:t>
            </a: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187D6F-D217-4FFF-9F70-D94DBF6C6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66" y="234425"/>
            <a:ext cx="4450896" cy="545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EBB0E9-6B96-4404-A629-440F39F8F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771" y="775836"/>
            <a:ext cx="4450896" cy="7513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EE385A-184A-4ABD-BEDE-E2FE5D4960DC}"/>
              </a:ext>
            </a:extLst>
          </p:cNvPr>
          <p:cNvSpPr txBox="1"/>
          <p:nvPr/>
        </p:nvSpPr>
        <p:spPr>
          <a:xfrm>
            <a:off x="3452711" y="76516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7AA973-AD9C-423A-AC19-9AEEF13C450C}"/>
              </a:ext>
            </a:extLst>
          </p:cNvPr>
          <p:cNvSpPr txBox="1"/>
          <p:nvPr/>
        </p:nvSpPr>
        <p:spPr>
          <a:xfrm>
            <a:off x="3453493" y="926923"/>
            <a:ext cx="75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D54D4-0A74-4B72-AA34-7AA92D7DA31F}"/>
              </a:ext>
            </a:extLst>
          </p:cNvPr>
          <p:cNvSpPr txBox="1"/>
          <p:nvPr/>
        </p:nvSpPr>
        <p:spPr>
          <a:xfrm>
            <a:off x="3452710" y="109913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75D6B1-127A-4133-B5AF-2653A0966657}"/>
              </a:ext>
            </a:extLst>
          </p:cNvPr>
          <p:cNvSpPr txBox="1"/>
          <p:nvPr/>
        </p:nvSpPr>
        <p:spPr>
          <a:xfrm>
            <a:off x="3453952" y="125970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6C170A-83C1-4A09-BAD9-129034095FD7}"/>
              </a:ext>
            </a:extLst>
          </p:cNvPr>
          <p:cNvSpPr/>
          <p:nvPr/>
        </p:nvSpPr>
        <p:spPr>
          <a:xfrm>
            <a:off x="10035033" y="947060"/>
            <a:ext cx="208971" cy="665829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BEA445-0C33-4901-82F8-B5847BC5F7B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3350" y="334736"/>
            <a:ext cx="6196169" cy="612324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9502C3B-F3E7-4AF2-9BB4-856AD2F79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865" y="2554448"/>
            <a:ext cx="4473087" cy="19197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96B086-FB14-4564-BB3C-3FD3B0AD5BFA}"/>
              </a:ext>
            </a:extLst>
          </p:cNvPr>
          <p:cNvSpPr txBox="1"/>
          <p:nvPr/>
        </p:nvSpPr>
        <p:spPr>
          <a:xfrm>
            <a:off x="3496169" y="270408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ADB327-0E39-4397-996D-44EC8B3841F3}"/>
              </a:ext>
            </a:extLst>
          </p:cNvPr>
          <p:cNvSpPr txBox="1"/>
          <p:nvPr/>
        </p:nvSpPr>
        <p:spPr>
          <a:xfrm>
            <a:off x="3495681" y="287419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AC65DD-2761-4311-946F-CEAA05D3CF8C}"/>
              </a:ext>
            </a:extLst>
          </p:cNvPr>
          <p:cNvSpPr txBox="1"/>
          <p:nvPr/>
        </p:nvSpPr>
        <p:spPr>
          <a:xfrm>
            <a:off x="3495681" y="255046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b’0..0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CB8A9-4043-4B3A-A409-6AA39A93E374}"/>
              </a:ext>
            </a:extLst>
          </p:cNvPr>
          <p:cNvSpPr txBox="1"/>
          <p:nvPr/>
        </p:nvSpPr>
        <p:spPr>
          <a:xfrm>
            <a:off x="3492289" y="312054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449D60-363D-40C8-863A-F0D49FDB797B}"/>
              </a:ext>
            </a:extLst>
          </p:cNvPr>
          <p:cNvSpPr txBox="1"/>
          <p:nvPr/>
        </p:nvSpPr>
        <p:spPr>
          <a:xfrm>
            <a:off x="3492289" y="328196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44BF6-513D-4ACA-9F13-B3CEEA369BDE}"/>
              </a:ext>
            </a:extLst>
          </p:cNvPr>
          <p:cNvSpPr txBox="1"/>
          <p:nvPr/>
        </p:nvSpPr>
        <p:spPr>
          <a:xfrm>
            <a:off x="3492289" y="344882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82F2C-8E1A-4B55-8B91-8523CAA88C94}"/>
              </a:ext>
            </a:extLst>
          </p:cNvPr>
          <p:cNvSpPr txBox="1"/>
          <p:nvPr/>
        </p:nvSpPr>
        <p:spPr>
          <a:xfrm>
            <a:off x="3492288" y="370080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B65073-88A1-4D5E-8BF1-FC5541F13E75}"/>
              </a:ext>
            </a:extLst>
          </p:cNvPr>
          <p:cNvSpPr txBox="1"/>
          <p:nvPr/>
        </p:nvSpPr>
        <p:spPr>
          <a:xfrm>
            <a:off x="3492288" y="394294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45396B-FB31-4BAA-B44C-2827EABEEE34}"/>
              </a:ext>
            </a:extLst>
          </p:cNvPr>
          <p:cNvSpPr txBox="1"/>
          <p:nvPr/>
        </p:nvSpPr>
        <p:spPr>
          <a:xfrm>
            <a:off x="3497789" y="419672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A55DB35-4BB2-476D-B171-CF2418814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366" y="1725610"/>
            <a:ext cx="4450896" cy="4202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9825223-CA1B-44A4-90EB-1FCA1EEBFF09}"/>
              </a:ext>
            </a:extLst>
          </p:cNvPr>
          <p:cNvSpPr txBox="1"/>
          <p:nvPr/>
        </p:nvSpPr>
        <p:spPr>
          <a:xfrm>
            <a:off x="3452709" y="169988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E585B9-BBD5-4335-8F66-95314BEEE2C0}"/>
              </a:ext>
            </a:extLst>
          </p:cNvPr>
          <p:cNvSpPr txBox="1"/>
          <p:nvPr/>
        </p:nvSpPr>
        <p:spPr>
          <a:xfrm>
            <a:off x="3458901" y="187668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190DCC-FB1C-47D3-90C9-229A129E40DA}"/>
              </a:ext>
            </a:extLst>
          </p:cNvPr>
          <p:cNvSpPr txBox="1"/>
          <p:nvPr/>
        </p:nvSpPr>
        <p:spPr>
          <a:xfrm>
            <a:off x="2107278" y="1464165"/>
            <a:ext cx="381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make </a:t>
            </a:r>
            <a:r>
              <a:rPr lang="nl-NL" sz="1400" dirty="0" err="1"/>
              <a:t>sure</a:t>
            </a:r>
            <a:r>
              <a:rPr lang="nl-NL" sz="1400" dirty="0"/>
              <a:t> (</a:t>
            </a:r>
            <a:r>
              <a:rPr lang="nl-NL" sz="1400" dirty="0" err="1"/>
              <a:t>ac</a:t>
            </a:r>
            <a:r>
              <a:rPr lang="nl-NL" sz="1400" dirty="0"/>
              <a:t>) atb </a:t>
            </a:r>
            <a:r>
              <a:rPr lang="nl-NL" sz="1400" dirty="0" err="1"/>
              <a:t>lines</a:t>
            </a:r>
            <a:r>
              <a:rPr lang="nl-NL" sz="1400" dirty="0"/>
              <a:t> are </a:t>
            </a:r>
            <a:r>
              <a:rPr lang="nl-NL" sz="1400" dirty="0" err="1"/>
              <a:t>not</a:t>
            </a:r>
            <a:r>
              <a:rPr lang="nl-NL" sz="1400" dirty="0"/>
              <a:t> </a:t>
            </a:r>
            <a:r>
              <a:rPr lang="nl-NL" sz="1400" dirty="0" err="1"/>
              <a:t>grounded</a:t>
            </a:r>
            <a:r>
              <a:rPr lang="nl-NL" sz="1400" dirty="0"/>
              <a:t>….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43B40E-BA81-464B-B610-44DBBB881865}"/>
              </a:ext>
            </a:extLst>
          </p:cNvPr>
          <p:cNvSpPr/>
          <p:nvPr/>
        </p:nvSpPr>
        <p:spPr>
          <a:xfrm>
            <a:off x="6096000" y="3216885"/>
            <a:ext cx="541564" cy="9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2FE88-77D8-4CBC-86F2-8B0F2656D3FB}"/>
              </a:ext>
            </a:extLst>
          </p:cNvPr>
          <p:cNvSpPr txBox="1"/>
          <p:nvPr/>
        </p:nvSpPr>
        <p:spPr>
          <a:xfrm>
            <a:off x="6600088" y="3120543"/>
            <a:ext cx="175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!</a:t>
            </a:r>
            <a:r>
              <a:rPr lang="nl-NL" sz="1200" dirty="0"/>
              <a:t> Bit </a:t>
            </a:r>
            <a:r>
              <a:rPr lang="nl-NL" sz="1200" i="1" dirty="0"/>
              <a:t>x</a:t>
            </a:r>
            <a:r>
              <a:rPr lang="nl-NL" sz="1200" dirty="0"/>
              <a:t> </a:t>
            </a:r>
            <a:r>
              <a:rPr lang="nl-NL" sz="1200" dirty="0" err="1"/>
              <a:t>activates</a:t>
            </a:r>
            <a:r>
              <a:rPr lang="nl-NL" sz="1200" dirty="0"/>
              <a:t> </a:t>
            </a:r>
            <a:r>
              <a:rPr lang="nl-NL" sz="1200" dirty="0" err="1"/>
              <a:t>channel</a:t>
            </a:r>
            <a:r>
              <a:rPr lang="nl-NL" sz="1200" dirty="0"/>
              <a:t> </a:t>
            </a:r>
            <a:r>
              <a:rPr lang="nl-NL" sz="1200" i="1" dirty="0"/>
              <a:t>x</a:t>
            </a:r>
            <a:endParaRPr lang="en-US" sz="1200" i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B1E5DC7-A4B2-4D20-BFE2-47CFD0A4E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865" y="4890115"/>
            <a:ext cx="4473087" cy="191978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80FDBF4-8592-4DA8-9C7E-8F64E1EE4760}"/>
              </a:ext>
            </a:extLst>
          </p:cNvPr>
          <p:cNvSpPr txBox="1"/>
          <p:nvPr/>
        </p:nvSpPr>
        <p:spPr>
          <a:xfrm>
            <a:off x="3496169" y="503975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4E013B-3348-4CCE-98E1-709E8A02DE27}"/>
              </a:ext>
            </a:extLst>
          </p:cNvPr>
          <p:cNvSpPr txBox="1"/>
          <p:nvPr/>
        </p:nvSpPr>
        <p:spPr>
          <a:xfrm>
            <a:off x="3495681" y="520986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5A58EB-69D6-43B9-9BE5-780795EA0444}"/>
              </a:ext>
            </a:extLst>
          </p:cNvPr>
          <p:cNvSpPr txBox="1"/>
          <p:nvPr/>
        </p:nvSpPr>
        <p:spPr>
          <a:xfrm>
            <a:off x="3495681" y="488612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b’0..0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850094-B986-4448-8076-F8B025999B54}"/>
              </a:ext>
            </a:extLst>
          </p:cNvPr>
          <p:cNvSpPr txBox="1"/>
          <p:nvPr/>
        </p:nvSpPr>
        <p:spPr>
          <a:xfrm>
            <a:off x="3492289" y="545621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336FBF-E06A-4E49-BDD2-A12DE0F5812F}"/>
              </a:ext>
            </a:extLst>
          </p:cNvPr>
          <p:cNvSpPr txBox="1"/>
          <p:nvPr/>
        </p:nvSpPr>
        <p:spPr>
          <a:xfrm>
            <a:off x="3492289" y="561763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4FA0D1-34F5-4004-9D9B-3702ED232BB1}"/>
              </a:ext>
            </a:extLst>
          </p:cNvPr>
          <p:cNvSpPr txBox="1"/>
          <p:nvPr/>
        </p:nvSpPr>
        <p:spPr>
          <a:xfrm>
            <a:off x="3492289" y="578449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DAA95-7AD6-4469-BE4C-90E570E1EB6D}"/>
              </a:ext>
            </a:extLst>
          </p:cNvPr>
          <p:cNvSpPr txBox="1"/>
          <p:nvPr/>
        </p:nvSpPr>
        <p:spPr>
          <a:xfrm>
            <a:off x="3492288" y="603646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74E1DE-DC89-4BCA-B3A2-C53FD4E603B0}"/>
              </a:ext>
            </a:extLst>
          </p:cNvPr>
          <p:cNvSpPr txBox="1"/>
          <p:nvPr/>
        </p:nvSpPr>
        <p:spPr>
          <a:xfrm>
            <a:off x="3492288" y="627860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94C8ED-DBF1-463C-8887-F56D81481439}"/>
              </a:ext>
            </a:extLst>
          </p:cNvPr>
          <p:cNvSpPr txBox="1"/>
          <p:nvPr/>
        </p:nvSpPr>
        <p:spPr>
          <a:xfrm>
            <a:off x="3497789" y="653239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43D9F6-0994-443A-9F9E-1C5F3FCC2D41}"/>
              </a:ext>
            </a:extLst>
          </p:cNvPr>
          <p:cNvSpPr/>
          <p:nvPr/>
        </p:nvSpPr>
        <p:spPr>
          <a:xfrm>
            <a:off x="6096000" y="5552552"/>
            <a:ext cx="541564" cy="9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E4AB87-349E-433E-8FDF-369AC4E90C7F}"/>
              </a:ext>
            </a:extLst>
          </p:cNvPr>
          <p:cNvSpPr txBox="1"/>
          <p:nvPr/>
        </p:nvSpPr>
        <p:spPr>
          <a:xfrm>
            <a:off x="6600088" y="5456210"/>
            <a:ext cx="175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!</a:t>
            </a:r>
            <a:r>
              <a:rPr lang="nl-NL" sz="1200" dirty="0"/>
              <a:t> Bit </a:t>
            </a:r>
            <a:r>
              <a:rPr lang="nl-NL" sz="1200" i="1" dirty="0"/>
              <a:t>x</a:t>
            </a:r>
            <a:r>
              <a:rPr lang="nl-NL" sz="1200" dirty="0"/>
              <a:t> </a:t>
            </a:r>
            <a:r>
              <a:rPr lang="nl-NL" sz="1200" dirty="0" err="1"/>
              <a:t>activates</a:t>
            </a:r>
            <a:r>
              <a:rPr lang="nl-NL" sz="1200" dirty="0"/>
              <a:t> </a:t>
            </a:r>
            <a:r>
              <a:rPr lang="nl-NL" sz="1200" dirty="0" err="1"/>
              <a:t>channel</a:t>
            </a:r>
            <a:r>
              <a:rPr lang="nl-NL" sz="1200" dirty="0"/>
              <a:t> </a:t>
            </a:r>
            <a:r>
              <a:rPr lang="nl-NL" sz="1200" i="1" dirty="0"/>
              <a:t>x</a:t>
            </a:r>
            <a:endParaRPr lang="en-US" sz="12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5DD504-533F-411D-B703-05615AFDD55F}"/>
              </a:ext>
            </a:extLst>
          </p:cNvPr>
          <p:cNvSpPr txBox="1"/>
          <p:nvPr/>
        </p:nvSpPr>
        <p:spPr>
          <a:xfrm>
            <a:off x="91534" y="2585258"/>
            <a:ext cx="1479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Signal</a:t>
            </a:r>
            <a:r>
              <a:rPr lang="nl-NL" b="1" dirty="0"/>
              <a:t>:</a:t>
            </a:r>
          </a:p>
          <a:p>
            <a:r>
              <a:rPr lang="nl-NL" b="1" dirty="0" err="1"/>
              <a:t>from</a:t>
            </a:r>
            <a:endParaRPr lang="nl-NL" b="1" dirty="0"/>
          </a:p>
          <a:p>
            <a:r>
              <a:rPr lang="nl-NL" b="1" i="1" dirty="0" err="1"/>
              <a:t>external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endParaRPr lang="nl-NL" b="1" dirty="0"/>
          </a:p>
          <a:p>
            <a:r>
              <a:rPr lang="nl-NL" b="1" dirty="0"/>
              <a:t>IP (=</a:t>
            </a:r>
            <a:r>
              <a:rPr lang="nl-NL" b="1" dirty="0" err="1"/>
              <a:t>internal</a:t>
            </a:r>
            <a:r>
              <a:rPr lang="nl-NL" b="1" dirty="0"/>
              <a:t>)</a:t>
            </a:r>
          </a:p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94FB1A-C531-4F5B-AD97-834084E939EC}"/>
              </a:ext>
            </a:extLst>
          </p:cNvPr>
          <p:cNvSpPr txBox="1"/>
          <p:nvPr/>
        </p:nvSpPr>
        <p:spPr>
          <a:xfrm>
            <a:off x="91117" y="5021463"/>
            <a:ext cx="144693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Signal</a:t>
            </a:r>
            <a:r>
              <a:rPr lang="nl-NL" b="1" dirty="0"/>
              <a:t>:</a:t>
            </a:r>
          </a:p>
          <a:p>
            <a:r>
              <a:rPr lang="nl-NL" b="1" dirty="0" err="1"/>
              <a:t>from</a:t>
            </a:r>
            <a:endParaRPr lang="nl-NL" b="1" dirty="0"/>
          </a:p>
          <a:p>
            <a:r>
              <a:rPr lang="nl-NL" b="1" dirty="0"/>
              <a:t>IP </a:t>
            </a:r>
            <a:r>
              <a:rPr lang="nl-NL" b="1" dirty="0" err="1"/>
              <a:t>to</a:t>
            </a:r>
            <a:endParaRPr lang="nl-NL" b="1" dirty="0"/>
          </a:p>
          <a:p>
            <a:r>
              <a:rPr lang="nl-NL" b="1" dirty="0" err="1"/>
              <a:t>External</a:t>
            </a:r>
            <a:endParaRPr lang="nl-NL" b="1" dirty="0"/>
          </a:p>
          <a:p>
            <a:r>
              <a:rPr lang="nl-NL" sz="1200" b="1" dirty="0"/>
              <a:t>(</a:t>
            </a:r>
            <a:r>
              <a:rPr lang="nl-NL" sz="1200" b="1" dirty="0" err="1"/>
              <a:t>buffered</a:t>
            </a:r>
            <a:r>
              <a:rPr lang="nl-NL" sz="1200" b="1" dirty="0"/>
              <a:t> </a:t>
            </a:r>
            <a:r>
              <a:rPr lang="nl-NL" sz="1200" b="1" dirty="0" err="1"/>
              <a:t>to</a:t>
            </a:r>
            <a:endParaRPr lang="nl-NL" sz="1200" b="1" dirty="0"/>
          </a:p>
          <a:p>
            <a:r>
              <a:rPr lang="nl-NL" sz="1200" b="1" dirty="0"/>
              <a:t>Drive </a:t>
            </a:r>
            <a:r>
              <a:rPr lang="nl-NL" sz="1200" b="1" dirty="0" err="1"/>
              <a:t>external</a:t>
            </a:r>
            <a:r>
              <a:rPr lang="nl-NL" sz="1200" b="1" dirty="0"/>
              <a:t> load)</a:t>
            </a:r>
            <a:endParaRPr lang="nl-NL" b="1" dirty="0"/>
          </a:p>
          <a:p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B4DAABB-F23C-4098-BFBD-25A4D1223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881" y="4056874"/>
            <a:ext cx="733477" cy="74000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9E8A46-9150-4601-A7E7-2F538AD2A055}"/>
              </a:ext>
            </a:extLst>
          </p:cNvPr>
          <p:cNvCxnSpPr>
            <a:cxnSpLocks/>
            <a:stCxn id="65" idx="3"/>
            <a:endCxn id="72" idx="3"/>
          </p:cNvCxnSpPr>
          <p:nvPr/>
        </p:nvCxnSpPr>
        <p:spPr>
          <a:xfrm flipV="1">
            <a:off x="7856358" y="1800703"/>
            <a:ext cx="2708400" cy="26261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481C092-D7A2-46DE-A4E4-F815F80C9B90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>
          <a:xfrm>
            <a:off x="7856358" y="4426876"/>
            <a:ext cx="2704514" cy="106629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90850D4-8B14-40D8-9691-B1B24A479656}"/>
              </a:ext>
            </a:extLst>
          </p:cNvPr>
          <p:cNvSpPr/>
          <p:nvPr/>
        </p:nvSpPr>
        <p:spPr>
          <a:xfrm>
            <a:off x="10479625" y="1232382"/>
            <a:ext cx="581324" cy="6658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3B7C930-5CF0-45BE-87B9-E1C856282BA0}"/>
              </a:ext>
            </a:extLst>
          </p:cNvPr>
          <p:cNvSpPr/>
          <p:nvPr/>
        </p:nvSpPr>
        <p:spPr>
          <a:xfrm>
            <a:off x="10475739" y="5395666"/>
            <a:ext cx="581324" cy="6658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C05889-00A2-445E-B41C-C8C171A751F1}"/>
              </a:ext>
            </a:extLst>
          </p:cNvPr>
          <p:cNvSpPr txBox="1"/>
          <p:nvPr/>
        </p:nvSpPr>
        <p:spPr>
          <a:xfrm>
            <a:off x="11038400" y="5513247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>
                <a:solidFill>
                  <a:srgbClr val="FF0000"/>
                </a:solidFill>
              </a:rPr>
              <a:t>only</a:t>
            </a:r>
            <a:endParaRPr lang="nl-NL" sz="1400" dirty="0">
              <a:solidFill>
                <a:srgbClr val="FF0000"/>
              </a:solidFill>
            </a:endParaRPr>
          </a:p>
          <a:p>
            <a:r>
              <a:rPr lang="nl-NL" sz="1400" dirty="0">
                <a:solidFill>
                  <a:srgbClr val="FF0000"/>
                </a:solidFill>
              </a:rPr>
              <a:t>1x </a:t>
            </a:r>
            <a:r>
              <a:rPr lang="nl-NL" sz="1400" i="1" dirty="0" err="1">
                <a:solidFill>
                  <a:srgbClr val="FF0000"/>
                </a:solidFill>
              </a:rPr>
              <a:t>p,n</a:t>
            </a:r>
            <a:r>
              <a:rPr lang="nl-NL" sz="1400" dirty="0">
                <a:solidFill>
                  <a:srgbClr val="FF0000"/>
                </a:solidFill>
              </a:rPr>
              <a:t> pair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DB068F-2A30-4470-911B-B669FE9AF886}"/>
              </a:ext>
            </a:extLst>
          </p:cNvPr>
          <p:cNvSpPr txBox="1"/>
          <p:nvPr/>
        </p:nvSpPr>
        <p:spPr>
          <a:xfrm>
            <a:off x="10944749" y="90366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17x</a:t>
            </a:r>
          </a:p>
          <a:p>
            <a:r>
              <a:rPr lang="nl-NL" sz="1400" i="1" dirty="0" err="1">
                <a:solidFill>
                  <a:srgbClr val="FF0000"/>
                </a:solidFill>
              </a:rPr>
              <a:t>p,n</a:t>
            </a:r>
            <a:r>
              <a:rPr lang="nl-NL" sz="1400" dirty="0">
                <a:solidFill>
                  <a:srgbClr val="FF0000"/>
                </a:solidFill>
              </a:rPr>
              <a:t> pair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72B3AB-2105-4A03-85C5-DC08AB8F61ED}"/>
              </a:ext>
            </a:extLst>
          </p:cNvPr>
          <p:cNvSpPr txBox="1"/>
          <p:nvPr/>
        </p:nvSpPr>
        <p:spPr>
          <a:xfrm>
            <a:off x="8028338" y="4099541"/>
            <a:ext cx="185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only</a:t>
            </a:r>
            <a:r>
              <a:rPr lang="nl-NL" sz="1200" dirty="0"/>
              <a:t> 1 </a:t>
            </a:r>
            <a:r>
              <a:rPr lang="nl-NL" sz="1200" dirty="0" err="1"/>
              <a:t>signal</a:t>
            </a:r>
            <a:r>
              <a:rPr lang="nl-NL" sz="1200" dirty="0"/>
              <a:t> pair (</a:t>
            </a:r>
            <a:r>
              <a:rPr lang="nl-NL" sz="1200" i="1" dirty="0" err="1"/>
              <a:t>p,n</a:t>
            </a:r>
            <a:r>
              <a:rPr lang="nl-NL" sz="1200" dirty="0"/>
              <a:t>)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occupy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bus</a:t>
            </a:r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591186-F0DA-4026-883A-70A862042237}"/>
              </a:ext>
            </a:extLst>
          </p:cNvPr>
          <p:cNvSpPr txBox="1"/>
          <p:nvPr/>
        </p:nvSpPr>
        <p:spPr>
          <a:xfrm>
            <a:off x="1701673" y="2600348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C012B09-0D06-4784-95A8-177BA074E8F1}"/>
              </a:ext>
            </a:extLst>
          </p:cNvPr>
          <p:cNvSpPr/>
          <p:nvPr/>
        </p:nvSpPr>
        <p:spPr>
          <a:xfrm>
            <a:off x="1974340" y="2511556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EB331F-757F-44F4-BB26-A7C188F7D627}"/>
              </a:ext>
            </a:extLst>
          </p:cNvPr>
          <p:cNvSpPr txBox="1"/>
          <p:nvPr/>
        </p:nvSpPr>
        <p:spPr>
          <a:xfrm>
            <a:off x="1709415" y="4939905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4267DDB-3FEE-472A-8A99-66C34A7CA331}"/>
              </a:ext>
            </a:extLst>
          </p:cNvPr>
          <p:cNvSpPr/>
          <p:nvPr/>
        </p:nvSpPr>
        <p:spPr>
          <a:xfrm>
            <a:off x="1982082" y="4851113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0D153DA4-5DA2-4551-BD99-400226BC8998}"/>
              </a:ext>
            </a:extLst>
          </p:cNvPr>
          <p:cNvSpPr/>
          <p:nvPr/>
        </p:nvSpPr>
        <p:spPr>
          <a:xfrm>
            <a:off x="108008" y="163283"/>
            <a:ext cx="914400" cy="1706337"/>
          </a:xfrm>
          <a:prstGeom prst="foldedCorner">
            <a:avLst>
              <a:gd name="adj" fmla="val 27381"/>
            </a:avLst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RF buffer</a:t>
            </a:r>
          </a:p>
          <a:p>
            <a:pPr algn="ctr"/>
            <a:r>
              <a:rPr lang="nl-NL" sz="1400" dirty="0" err="1"/>
              <a:t>valid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endParaRPr lang="nl-NL" sz="1400" dirty="0"/>
          </a:p>
          <a:p>
            <a:pPr algn="ctr"/>
            <a:r>
              <a:rPr lang="nl-NL" sz="1400" dirty="0"/>
              <a:t>MCGEN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BAF07-E72B-4BFF-B1AC-10CE758FC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04" y="1458421"/>
            <a:ext cx="5619025" cy="3901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1C38F-CA27-4067-AA4A-FE5EBEC6CF4F}"/>
              </a:ext>
            </a:extLst>
          </p:cNvPr>
          <p:cNvSpPr txBox="1"/>
          <p:nvPr/>
        </p:nvSpPr>
        <p:spPr>
          <a:xfrm>
            <a:off x="1209262" y="31726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D8D6E-D93D-4FDF-A195-39093ED550FE}"/>
              </a:ext>
            </a:extLst>
          </p:cNvPr>
          <p:cNvSpPr txBox="1"/>
          <p:nvPr/>
        </p:nvSpPr>
        <p:spPr>
          <a:xfrm>
            <a:off x="2118180" y="144862"/>
            <a:ext cx="180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program 0.9V LDO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7CA11-13B1-4359-A191-92A35E41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66" y="422430"/>
            <a:ext cx="4450896" cy="54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E79FC-CE28-4DEA-9CB7-FF97C151D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771" y="963841"/>
            <a:ext cx="4450896" cy="751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A29B5-7646-4760-9BE8-9052D24F6617}"/>
              </a:ext>
            </a:extLst>
          </p:cNvPr>
          <p:cNvSpPr txBox="1"/>
          <p:nvPr/>
        </p:nvSpPr>
        <p:spPr>
          <a:xfrm>
            <a:off x="3452711" y="95316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420D3-2742-4D9E-96DD-4430B82E34DF}"/>
              </a:ext>
            </a:extLst>
          </p:cNvPr>
          <p:cNvSpPr txBox="1"/>
          <p:nvPr/>
        </p:nvSpPr>
        <p:spPr>
          <a:xfrm>
            <a:off x="3453493" y="1114928"/>
            <a:ext cx="75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FF79F-BE7B-47A2-8376-E4CD7C278805}"/>
              </a:ext>
            </a:extLst>
          </p:cNvPr>
          <p:cNvSpPr txBox="1"/>
          <p:nvPr/>
        </p:nvSpPr>
        <p:spPr>
          <a:xfrm>
            <a:off x="3452710" y="128713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12132-8AFA-45E4-9FE3-C9A40A9B3563}"/>
              </a:ext>
            </a:extLst>
          </p:cNvPr>
          <p:cNvSpPr txBox="1"/>
          <p:nvPr/>
        </p:nvSpPr>
        <p:spPr>
          <a:xfrm>
            <a:off x="3453952" y="144771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5DB6BF-FD3B-4273-9852-B29E2C73C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366" y="1913615"/>
            <a:ext cx="4450896" cy="4202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7ED1E-CE5C-4D20-9091-DDB395E67E7B}"/>
              </a:ext>
            </a:extLst>
          </p:cNvPr>
          <p:cNvSpPr txBox="1"/>
          <p:nvPr/>
        </p:nvSpPr>
        <p:spPr>
          <a:xfrm>
            <a:off x="3452709" y="188788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BAFCC-CACE-4F32-9577-2C599963B79C}"/>
              </a:ext>
            </a:extLst>
          </p:cNvPr>
          <p:cNvSpPr txBox="1"/>
          <p:nvPr/>
        </p:nvSpPr>
        <p:spPr>
          <a:xfrm>
            <a:off x="3458901" y="206469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4E7B9-B23E-4FC0-8D01-6ED187A9F9CA}"/>
              </a:ext>
            </a:extLst>
          </p:cNvPr>
          <p:cNvSpPr txBox="1"/>
          <p:nvPr/>
        </p:nvSpPr>
        <p:spPr>
          <a:xfrm>
            <a:off x="2107278" y="1652170"/>
            <a:ext cx="381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make </a:t>
            </a:r>
            <a:r>
              <a:rPr lang="nl-NL" sz="1400" dirty="0" err="1"/>
              <a:t>sure</a:t>
            </a:r>
            <a:r>
              <a:rPr lang="nl-NL" sz="1400" dirty="0"/>
              <a:t> (</a:t>
            </a:r>
            <a:r>
              <a:rPr lang="nl-NL" sz="1400" dirty="0" err="1"/>
              <a:t>ac</a:t>
            </a:r>
            <a:r>
              <a:rPr lang="nl-NL" sz="1400" dirty="0"/>
              <a:t>) atb </a:t>
            </a:r>
            <a:r>
              <a:rPr lang="nl-NL" sz="1400" dirty="0" err="1"/>
              <a:t>lines</a:t>
            </a:r>
            <a:r>
              <a:rPr lang="nl-NL" sz="1400" dirty="0"/>
              <a:t> are </a:t>
            </a:r>
            <a:r>
              <a:rPr lang="nl-NL" sz="1400" dirty="0" err="1"/>
              <a:t>not</a:t>
            </a:r>
            <a:r>
              <a:rPr lang="nl-NL" sz="1400" dirty="0"/>
              <a:t> </a:t>
            </a:r>
            <a:r>
              <a:rPr lang="nl-NL" sz="1400" dirty="0" err="1"/>
              <a:t>grounded</a:t>
            </a:r>
            <a:r>
              <a:rPr lang="nl-NL" sz="1400" dirty="0"/>
              <a:t>….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524933-FF61-4B5F-A808-4D0809F0765E}"/>
              </a:ext>
            </a:extLst>
          </p:cNvPr>
          <p:cNvSpPr/>
          <p:nvPr/>
        </p:nvSpPr>
        <p:spPr>
          <a:xfrm>
            <a:off x="9685625" y="1249029"/>
            <a:ext cx="208971" cy="665829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EBF63C-4675-4F7B-A2E7-82235ADEA15F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3928163" y="298751"/>
            <a:ext cx="5861948" cy="950278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40C864-FDF2-453A-8249-F4DB6A249338}"/>
              </a:ext>
            </a:extLst>
          </p:cNvPr>
          <p:cNvSpPr txBox="1"/>
          <p:nvPr/>
        </p:nvSpPr>
        <p:spPr>
          <a:xfrm>
            <a:off x="1209976" y="2257664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84962A-D27C-423F-9B9C-9FF78E94BD19}"/>
              </a:ext>
            </a:extLst>
          </p:cNvPr>
          <p:cNvSpPr txBox="1"/>
          <p:nvPr/>
        </p:nvSpPr>
        <p:spPr>
          <a:xfrm>
            <a:off x="2118180" y="2378057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Apply</a:t>
            </a:r>
            <a:r>
              <a:rPr lang="nl-NL" sz="1400" dirty="0"/>
              <a:t> MCGEN </a:t>
            </a:r>
            <a:r>
              <a:rPr lang="nl-NL" sz="1400" dirty="0" err="1"/>
              <a:t>signal</a:t>
            </a:r>
            <a:endParaRPr lang="nl-NL" sz="1400" i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1DD9DB-1BE7-4100-87CA-A7AF4DFB7FED}"/>
              </a:ext>
            </a:extLst>
          </p:cNvPr>
          <p:cNvSpPr txBox="1"/>
          <p:nvPr/>
        </p:nvSpPr>
        <p:spPr>
          <a:xfrm>
            <a:off x="251948" y="3006274"/>
            <a:ext cx="1058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i="1" dirty="0" err="1"/>
              <a:t>mcgen_p</a:t>
            </a:r>
            <a:endParaRPr lang="nl-NL" b="1" i="1" dirty="0"/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nl-NL" b="1" i="1" dirty="0"/>
          </a:p>
          <a:p>
            <a:r>
              <a:rPr lang="nl-NL" b="1" i="1" dirty="0" err="1"/>
              <a:t>mcgen_n</a:t>
            </a:r>
            <a:endParaRPr lang="nl-NL" b="1" i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3D5614C-2FC7-49F4-B273-F1FB0B493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8772" y="2796291"/>
            <a:ext cx="4450896" cy="7513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6E4AEDE-1D7E-4BCF-B336-D35EDF077EA9}"/>
              </a:ext>
            </a:extLst>
          </p:cNvPr>
          <p:cNvSpPr txBox="1"/>
          <p:nvPr/>
        </p:nvSpPr>
        <p:spPr>
          <a:xfrm>
            <a:off x="3453569" y="278656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2BF59E0-CB1C-402A-914F-6938B90A74F8}"/>
              </a:ext>
            </a:extLst>
          </p:cNvPr>
          <p:cNvSpPr/>
          <p:nvPr/>
        </p:nvSpPr>
        <p:spPr>
          <a:xfrm>
            <a:off x="8086137" y="3341406"/>
            <a:ext cx="208971" cy="3076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0E55E2-B668-4583-8215-50377DDC905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059252" y="2521009"/>
            <a:ext cx="4057488" cy="865451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F517E5-FDF9-4D08-9A4D-BCFC8C06E63B}"/>
              </a:ext>
            </a:extLst>
          </p:cNvPr>
          <p:cNvSpPr txBox="1"/>
          <p:nvPr/>
        </p:nvSpPr>
        <p:spPr>
          <a:xfrm>
            <a:off x="3452708" y="293800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16BC40-270F-421A-983F-5A7F5F60F5AB}"/>
              </a:ext>
            </a:extLst>
          </p:cNvPr>
          <p:cNvSpPr txBox="1"/>
          <p:nvPr/>
        </p:nvSpPr>
        <p:spPr>
          <a:xfrm>
            <a:off x="3451847" y="310783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1CD182-28C6-4194-91FE-593BDC187F19}"/>
              </a:ext>
            </a:extLst>
          </p:cNvPr>
          <p:cNvSpPr txBox="1"/>
          <p:nvPr/>
        </p:nvSpPr>
        <p:spPr>
          <a:xfrm>
            <a:off x="3458901" y="329659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10C87-0906-421B-B83A-658B64DD9924}"/>
              </a:ext>
            </a:extLst>
          </p:cNvPr>
          <p:cNvSpPr txBox="1"/>
          <p:nvPr/>
        </p:nvSpPr>
        <p:spPr>
          <a:xfrm>
            <a:off x="2220245" y="2802024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chirp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dirty="0" err="1">
                <a:solidFill>
                  <a:schemeClr val="accent1"/>
                </a:solidFill>
              </a:rPr>
              <a:t>pll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33DEE7-AEF1-4869-B859-4DA90DB61A22}"/>
              </a:ext>
            </a:extLst>
          </p:cNvPr>
          <p:cNvSpPr txBox="1"/>
          <p:nvPr/>
        </p:nvSpPr>
        <p:spPr>
          <a:xfrm>
            <a:off x="2148686" y="2954040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p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C04693-1359-40A9-9B8C-282A5D616837}"/>
              </a:ext>
            </a:extLst>
          </p:cNvPr>
          <p:cNvSpPr txBox="1"/>
          <p:nvPr/>
        </p:nvSpPr>
        <p:spPr>
          <a:xfrm>
            <a:off x="2147261" y="3115449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n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B9C9284-39E6-4D7C-999D-8F27CB2E7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637" y="4015427"/>
            <a:ext cx="4450896" cy="7513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F8A26BE-7279-42D5-91DD-F8FC3EBF0B38}"/>
              </a:ext>
            </a:extLst>
          </p:cNvPr>
          <p:cNvSpPr txBox="1"/>
          <p:nvPr/>
        </p:nvSpPr>
        <p:spPr>
          <a:xfrm>
            <a:off x="3435434" y="400569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0F0DE3-AD17-4D7B-9F22-B1C1BD828B5C}"/>
              </a:ext>
            </a:extLst>
          </p:cNvPr>
          <p:cNvSpPr txBox="1"/>
          <p:nvPr/>
        </p:nvSpPr>
        <p:spPr>
          <a:xfrm>
            <a:off x="3434573" y="415713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127154-346C-4446-9BEF-42286297D286}"/>
              </a:ext>
            </a:extLst>
          </p:cNvPr>
          <p:cNvSpPr txBox="1"/>
          <p:nvPr/>
        </p:nvSpPr>
        <p:spPr>
          <a:xfrm>
            <a:off x="3433712" y="432696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B4B9A-5402-4A58-8511-6850BB6E3665}"/>
              </a:ext>
            </a:extLst>
          </p:cNvPr>
          <p:cNvSpPr txBox="1"/>
          <p:nvPr/>
        </p:nvSpPr>
        <p:spPr>
          <a:xfrm>
            <a:off x="3440766" y="451573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D6F9A8-79CA-425D-8D7B-5715B53F8204}"/>
              </a:ext>
            </a:extLst>
          </p:cNvPr>
          <p:cNvSpPr txBox="1"/>
          <p:nvPr/>
        </p:nvSpPr>
        <p:spPr>
          <a:xfrm>
            <a:off x="2202110" y="4021160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chirp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dirty="0" err="1">
                <a:solidFill>
                  <a:schemeClr val="accent1"/>
                </a:solidFill>
              </a:rPr>
              <a:t>pll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871D80-472E-4CFC-9652-1AD35BFE816B}"/>
              </a:ext>
            </a:extLst>
          </p:cNvPr>
          <p:cNvSpPr txBox="1"/>
          <p:nvPr/>
        </p:nvSpPr>
        <p:spPr>
          <a:xfrm>
            <a:off x="2130551" y="4173176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p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BC5E43-4516-4B58-AC39-DEF81BF401E0}"/>
              </a:ext>
            </a:extLst>
          </p:cNvPr>
          <p:cNvSpPr txBox="1"/>
          <p:nvPr/>
        </p:nvSpPr>
        <p:spPr>
          <a:xfrm>
            <a:off x="2129126" y="4334585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n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A931E90-8359-4585-82D9-DF4D748A0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889" y="5293040"/>
            <a:ext cx="733477" cy="74000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F414A65-4946-411C-B11A-DCCCD85D8423}"/>
              </a:ext>
            </a:extLst>
          </p:cNvPr>
          <p:cNvSpPr txBox="1"/>
          <p:nvPr/>
        </p:nvSpPr>
        <p:spPr>
          <a:xfrm>
            <a:off x="2040377" y="5489040"/>
            <a:ext cx="2786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only</a:t>
            </a:r>
            <a:r>
              <a:rPr lang="nl-NL" sz="1200" dirty="0"/>
              <a:t> 1 </a:t>
            </a:r>
            <a:r>
              <a:rPr lang="nl-NL" sz="1200" dirty="0" err="1"/>
              <a:t>signal</a:t>
            </a:r>
            <a:r>
              <a:rPr lang="nl-NL" sz="1200" dirty="0"/>
              <a:t> is </a:t>
            </a:r>
            <a:r>
              <a:rPr lang="nl-NL" sz="1200" dirty="0" err="1"/>
              <a:t>buffered</a:t>
            </a:r>
            <a:r>
              <a:rPr lang="nl-NL" sz="1200" dirty="0"/>
              <a:t>, </a:t>
            </a:r>
            <a:r>
              <a:rPr lang="nl-NL" sz="1200" dirty="0" err="1"/>
              <a:t>either</a:t>
            </a:r>
            <a:r>
              <a:rPr lang="nl-NL" sz="1200" dirty="0"/>
              <a:t> </a:t>
            </a:r>
            <a:r>
              <a:rPr lang="nl-NL" sz="1200" i="1" dirty="0"/>
              <a:t>p</a:t>
            </a:r>
            <a:r>
              <a:rPr lang="nl-NL" sz="1200" dirty="0"/>
              <a:t> or </a:t>
            </a:r>
            <a:r>
              <a:rPr lang="nl-NL" sz="1200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4883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605674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7F38E6-5F4E-41ED-9089-034E69CE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1B17E-6A37-41D1-9107-FF8466B64C40}"/>
              </a:ext>
            </a:extLst>
          </p:cNvPr>
          <p:cNvSpPr txBox="1"/>
          <p:nvPr/>
        </p:nvSpPr>
        <p:spPr>
          <a:xfrm>
            <a:off x="4427915" y="2529387"/>
            <a:ext cx="3591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smartTRX</a:t>
            </a:r>
            <a:r>
              <a:rPr lang="en-US" sz="2800" dirty="0"/>
              <a:t>/RFE</a:t>
            </a:r>
            <a:r>
              <a:rPr lang="en-US" sz="2800"/>
              <a:t>/ATB</a:t>
            </a:r>
            <a:endParaRPr lang="en-US" sz="2800" dirty="0"/>
          </a:p>
          <a:p>
            <a:endParaRPr lang="nl-NL" sz="1600" dirty="0"/>
          </a:p>
          <a:p>
            <a:r>
              <a:rPr lang="nl-NL" sz="1600" dirty="0"/>
              <a:t>Tickets: </a:t>
            </a:r>
            <a:r>
              <a:rPr lang="nl-NL" sz="1400" dirty="0"/>
              <a:t>artf813571 / artf825496 / artf825502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9D4FC-6BAA-442E-A079-7DB4AB91022E}"/>
              </a:ext>
            </a:extLst>
          </p:cNvPr>
          <p:cNvSpPr txBox="1"/>
          <p:nvPr/>
        </p:nvSpPr>
        <p:spPr>
          <a:xfrm>
            <a:off x="2544335" y="5029621"/>
            <a:ext cx="11721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Michiel Hallie</a:t>
            </a:r>
          </a:p>
          <a:p>
            <a:r>
              <a:rPr lang="en-US" sz="1000" i="1" dirty="0"/>
              <a:t>CTO Design Centre</a:t>
            </a:r>
          </a:p>
          <a:p>
            <a:r>
              <a:rPr lang="en-US" sz="1000" i="1" dirty="0"/>
              <a:t>Mar/2021</a:t>
            </a:r>
          </a:p>
          <a:p>
            <a:r>
              <a:rPr lang="en-US" sz="1000" i="1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254956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FA1D7D-E8F4-49AE-8780-83B460C2448F}"/>
              </a:ext>
            </a:extLst>
          </p:cNvPr>
          <p:cNvSpPr txBox="1"/>
          <p:nvPr/>
        </p:nvSpPr>
        <p:spPr>
          <a:xfrm>
            <a:off x="794084" y="8084"/>
            <a:ext cx="106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Introduction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CE3B6-4712-407C-8B72-82CE1176FE73}"/>
              </a:ext>
            </a:extLst>
          </p:cNvPr>
          <p:cNvSpPr txBox="1"/>
          <p:nvPr/>
        </p:nvSpPr>
        <p:spPr>
          <a:xfrm>
            <a:off x="921892" y="725618"/>
            <a:ext cx="9348906" cy="506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 </a:t>
            </a:r>
            <a:r>
              <a:rPr lang="nl-NL" sz="1600" b="1" dirty="0"/>
              <a:t>Tickets </a:t>
            </a:r>
            <a:r>
              <a:rPr lang="nl-NL" sz="1600" b="1" dirty="0" err="1"/>
              <a:t>being</a:t>
            </a:r>
            <a:r>
              <a:rPr lang="nl-NL" sz="1600" b="1" dirty="0"/>
              <a:t> </a:t>
            </a:r>
            <a:r>
              <a:rPr lang="nl-NL" sz="1600" b="1" dirty="0" err="1"/>
              <a:t>addressed</a:t>
            </a:r>
            <a:endParaRPr lang="nl-NL" sz="1600" b="1" dirty="0"/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/>
              <a:t>RFE_DFT_ATB]Add extra switch control to </a:t>
            </a:r>
            <a:r>
              <a:rPr lang="en-US" sz="1200" dirty="0" err="1"/>
              <a:t>vneg_se</a:t>
            </a:r>
            <a:r>
              <a:rPr lang="en-US" sz="1200" dirty="0"/>
              <a:t> signal in BISTADC block (</a:t>
            </a:r>
            <a:r>
              <a:rPr lang="en-US" sz="1200" dirty="0">
                <a:hlinkClick r:id="rId2"/>
              </a:rPr>
              <a:t>https://www.collabnet.nxp.com/sf/go/artf813571</a:t>
            </a:r>
            <a:r>
              <a:rPr lang="en-US" sz="1200" dirty="0"/>
              <a:t>)</a:t>
            </a:r>
          </a:p>
          <a:p>
            <a:r>
              <a:rPr lang="en-US" sz="1200" dirty="0"/>
              <a:t>	Details, see slide #3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/>
              <a:t>[ATB-RFE] possibility to cancel offset by swapping so-called p- and n-signal at DC-ATB (</a:t>
            </a:r>
            <a:r>
              <a:rPr lang="en-US" sz="1200" dirty="0">
                <a:hlinkClick r:id="rId3"/>
              </a:rPr>
              <a:t>https://www.collabnet.nxp.com/sf/go/artf825496</a:t>
            </a:r>
            <a:r>
              <a:rPr lang="en-US" sz="1200" dirty="0"/>
              <a:t>)</a:t>
            </a:r>
          </a:p>
          <a:p>
            <a:r>
              <a:rPr lang="en-US" sz="1200" dirty="0"/>
              <a:t>	Details, see slide #4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/>
              <a:t>[ATB-RFE] possibility to measure the voltage over the 'I2V' resistor differentially (</a:t>
            </a:r>
            <a:r>
              <a:rPr lang="en-US" sz="1200" dirty="0">
                <a:hlinkClick r:id="rId4"/>
              </a:rPr>
              <a:t>https://www.collabnet.nxp.com/sf/go/artf825502</a:t>
            </a:r>
            <a:r>
              <a:rPr lang="en-US" sz="1200" dirty="0"/>
              <a:t>)</a:t>
            </a:r>
          </a:p>
          <a:p>
            <a:pPr lvl="1"/>
            <a:r>
              <a:rPr lang="nl-NL" sz="1200" dirty="0"/>
              <a:t>	Details, </a:t>
            </a:r>
            <a:r>
              <a:rPr lang="nl-NL" sz="1200" dirty="0" err="1"/>
              <a:t>see</a:t>
            </a:r>
            <a:r>
              <a:rPr lang="nl-NL" sz="1200" dirty="0"/>
              <a:t> slide #5</a:t>
            </a:r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sz="1600" b="1" dirty="0"/>
              <a:t>Design </a:t>
            </a:r>
            <a:r>
              <a:rPr lang="nl-NL" sz="1600" b="1" dirty="0" err="1"/>
              <a:t>implementation</a:t>
            </a:r>
            <a:endParaRPr lang="nl-NL" b="1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nl-NL" sz="1200" dirty="0"/>
              <a:t>See slides #6..11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600" b="1" dirty="0">
                <a:sym typeface="Wingdings" panose="05000000000000000000" pitchFamily="2" charset="2"/>
              </a:rPr>
              <a:t>Cells involved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/ida_mmw_rfe_atb_ana_atb_dc_mux_31_nmos (slide #6, </a:t>
            </a:r>
            <a:r>
              <a:rPr lang="en-US" sz="1100" dirty="0">
                <a:solidFill>
                  <a:schemeClr val="accent1"/>
                </a:solidFill>
                <a:sym typeface="Wingdings" panose="05000000000000000000" pitchFamily="2" charset="2"/>
              </a:rPr>
              <a:t>1</a:t>
            </a:r>
            <a:r>
              <a:rPr lang="en-US" sz="1100" dirty="0">
                <a:sym typeface="Wingdings" panose="05000000000000000000" pitchFamily="2" charset="2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/ida_mmw_rfe_atb_ana_dcsw_h_nmos3u_pulldown (slide #7)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100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/ida_mmw_rfe_atb_ana_atb_dc_mux_31 (slide #6, </a:t>
            </a:r>
            <a:r>
              <a:rPr lang="en-US" sz="1100" dirty="0">
                <a:solidFill>
                  <a:schemeClr val="accent1"/>
                </a:solidFill>
                <a:sym typeface="Wingdings" panose="05000000000000000000" pitchFamily="2" charset="2"/>
              </a:rPr>
              <a:t>2</a:t>
            </a:r>
            <a:r>
              <a:rPr lang="en-US" sz="1100" dirty="0">
                <a:sym typeface="Wingdings" panose="05000000000000000000" pitchFamily="2" charset="2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</a:t>
            </a:r>
            <a:r>
              <a:rPr lang="en-US" sz="1100" dirty="0" err="1">
                <a:sym typeface="Wingdings" panose="05000000000000000000" pitchFamily="2" charset="2"/>
              </a:rPr>
              <a:t>ida_mmw_rfe_atb_ana_dcsw_t_cmos</a:t>
            </a:r>
            <a:r>
              <a:rPr lang="en-US" sz="1100" dirty="0">
                <a:sym typeface="Wingdings" panose="05000000000000000000" pitchFamily="2" charset="2"/>
              </a:rPr>
              <a:t> (slide #10)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</a:t>
            </a:r>
            <a:r>
              <a:rPr lang="es-ES" sz="1100" dirty="0">
                <a:sym typeface="Wingdings" panose="05000000000000000000" pitchFamily="2" charset="2"/>
              </a:rPr>
              <a:t>ida_mmw_rfe_atb_ana_dcsw_t_nmos3u_pulldown (</a:t>
            </a:r>
            <a:r>
              <a:rPr lang="es-ES" sz="1100" dirty="0" err="1">
                <a:sym typeface="Wingdings" panose="05000000000000000000" pitchFamily="2" charset="2"/>
              </a:rPr>
              <a:t>slide</a:t>
            </a:r>
            <a:r>
              <a:rPr lang="es-ES" sz="1100" dirty="0">
                <a:sym typeface="Wingdings" panose="05000000000000000000" pitchFamily="2" charset="2"/>
              </a:rPr>
              <a:t> #10)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</a:t>
            </a:r>
            <a:r>
              <a:rPr lang="pt-BR" sz="1100" dirty="0">
                <a:sym typeface="Wingdings" panose="05000000000000000000" pitchFamily="2" charset="2"/>
              </a:rPr>
              <a:t>ida_mmw_rfe_atb_ana_go2_decoder_2b_unit (slide #7, #8)</a:t>
            </a:r>
            <a:endParaRPr lang="nl-NL" sz="1200" dirty="0"/>
          </a:p>
          <a:p>
            <a:endParaRPr lang="nl-NL" sz="1200" dirty="0"/>
          </a:p>
          <a:p>
            <a:r>
              <a:rPr lang="nl-NL" sz="1600" b="1" dirty="0"/>
              <a:t>Summary</a:t>
            </a:r>
          </a:p>
          <a:p>
            <a:r>
              <a:rPr lang="nl-NL" sz="1200" dirty="0"/>
              <a:t>It </a:t>
            </a:r>
            <a:r>
              <a:rPr lang="nl-NL" sz="1200" dirty="0" err="1"/>
              <a:t>started</a:t>
            </a:r>
            <a:r>
              <a:rPr lang="nl-NL" sz="1200" dirty="0"/>
              <a:t> </a:t>
            </a:r>
            <a:r>
              <a:rPr lang="nl-NL" sz="1200" dirty="0" err="1"/>
              <a:t>with</a:t>
            </a:r>
            <a:r>
              <a:rPr lang="nl-NL" sz="1200" dirty="0"/>
              <a:t> ticket </a:t>
            </a:r>
            <a:r>
              <a:rPr lang="nl-NL" sz="1200" i="1" dirty="0">
                <a:solidFill>
                  <a:schemeClr val="accent1"/>
                </a:solidFill>
              </a:rPr>
              <a:t>artf813571</a:t>
            </a:r>
            <a:r>
              <a:rPr lang="nl-NL" sz="1200" i="1" dirty="0"/>
              <a:t>,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there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was </a:t>
            </a:r>
            <a:r>
              <a:rPr lang="nl-NL" sz="1200" dirty="0" err="1"/>
              <a:t>not</a:t>
            </a:r>
            <a:r>
              <a:rPr lang="nl-NL" sz="1200" dirty="0"/>
              <a:t> </a:t>
            </a:r>
            <a:r>
              <a:rPr lang="nl-NL" sz="1200" dirty="0" err="1"/>
              <a:t>so</a:t>
            </a:r>
            <a:r>
              <a:rPr lang="nl-NL" sz="1200" dirty="0"/>
              <a:t> </a:t>
            </a:r>
            <a:r>
              <a:rPr lang="nl-NL" sz="1200" dirty="0" err="1"/>
              <a:t>much</a:t>
            </a:r>
            <a:r>
              <a:rPr lang="nl-NL" sz="1200" dirty="0"/>
              <a:t> effort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implement</a:t>
            </a:r>
            <a:r>
              <a:rPr lang="nl-NL" sz="1200" dirty="0"/>
              <a:t> </a:t>
            </a:r>
            <a:r>
              <a:rPr lang="nl-NL" sz="1200" dirty="0" err="1"/>
              <a:t>also</a:t>
            </a:r>
            <a:r>
              <a:rPr lang="nl-NL" sz="1200" dirty="0"/>
              <a:t> </a:t>
            </a:r>
            <a:r>
              <a:rPr lang="nl-NL" sz="1200" i="1" dirty="0">
                <a:solidFill>
                  <a:schemeClr val="accent1"/>
                </a:solidFill>
              </a:rPr>
              <a:t>artf825496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i="1" dirty="0">
                <a:solidFill>
                  <a:schemeClr val="accent1"/>
                </a:solidFill>
              </a:rPr>
              <a:t>artf825502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823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D275EF-345D-4152-ADFA-EF813F2AFB25}"/>
              </a:ext>
            </a:extLst>
          </p:cNvPr>
          <p:cNvSpPr txBox="1"/>
          <p:nvPr/>
        </p:nvSpPr>
        <p:spPr>
          <a:xfrm>
            <a:off x="794084" y="8084"/>
            <a:ext cx="10619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RFE_DFT_ATB]Add extra switch control to </a:t>
            </a:r>
            <a:r>
              <a:rPr lang="en-US" dirty="0" err="1"/>
              <a:t>vneg_se</a:t>
            </a:r>
            <a:r>
              <a:rPr lang="en-US" dirty="0"/>
              <a:t> signal in BISTADC block</a:t>
            </a:r>
          </a:p>
          <a:p>
            <a:pPr lvl="1" algn="ctr"/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https://www.collabnet.nxp.com/sf/go/artf813571</a:t>
            </a:r>
            <a:r>
              <a:rPr lang="en-US" sz="1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0B968-9B92-44EE-91E9-460BB4EB6944}"/>
              </a:ext>
            </a:extLst>
          </p:cNvPr>
          <p:cNvSpPr txBox="1"/>
          <p:nvPr/>
        </p:nvSpPr>
        <p:spPr>
          <a:xfrm>
            <a:off x="212271" y="816428"/>
            <a:ext cx="1151164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  <a:p>
            <a:r>
              <a:rPr lang="en-US" sz="1100" dirty="0"/>
              <a:t>In the current design, in order to minimize the impact of ground offset during the measurement, </a:t>
            </a:r>
            <a:r>
              <a:rPr lang="en-US" sz="1100" dirty="0" err="1"/>
              <a:t>vneg_se</a:t>
            </a:r>
            <a:r>
              <a:rPr lang="en-US" sz="1100" dirty="0"/>
              <a:t> signal has been connected to </a:t>
            </a:r>
            <a:r>
              <a:rPr lang="en-US" sz="1100" dirty="0" err="1"/>
              <a:t>atb_n</a:t>
            </a:r>
            <a:r>
              <a:rPr lang="en-US" sz="1100" dirty="0"/>
              <a:t>. However, lately we have discovered the limitation for this implementation. In single-ended mode, the difference between </a:t>
            </a:r>
            <a:r>
              <a:rPr lang="en-US" sz="1100" dirty="0" err="1"/>
              <a:t>vneg_se</a:t>
            </a:r>
            <a:r>
              <a:rPr lang="en-US" sz="1100" dirty="0"/>
              <a:t> and BISTADC ground shall be within [-20mV, 100mV]. This cannot be guaranteed by all IPs. In order to create the maximal flexibility, we would like to propose a switch matrix like in TX IP to control the connection of </a:t>
            </a:r>
            <a:r>
              <a:rPr lang="en-US" sz="1100" dirty="0" err="1"/>
              <a:t>vneg_se</a:t>
            </a:r>
            <a:r>
              <a:rPr lang="en-US" sz="1100" dirty="0"/>
              <a:t> in ATB IP as well. The basic idea is to enable </a:t>
            </a:r>
            <a:r>
              <a:rPr lang="en-US" sz="1100" dirty="0" err="1"/>
              <a:t>vneg_se</a:t>
            </a:r>
            <a:r>
              <a:rPr lang="en-US" sz="1100" dirty="0"/>
              <a:t> to have 3 connection possibilities: </a:t>
            </a:r>
            <a:r>
              <a:rPr lang="en-US" sz="1100" dirty="0" err="1"/>
              <a:t>atb_n</a:t>
            </a:r>
            <a:r>
              <a:rPr lang="en-US" sz="1100" dirty="0"/>
              <a:t>, </a:t>
            </a:r>
            <a:r>
              <a:rPr lang="en-US" sz="1100" dirty="0" err="1"/>
              <a:t>atb_p</a:t>
            </a:r>
            <a:r>
              <a:rPr lang="en-US" sz="1100" dirty="0"/>
              <a:t> and ground of BISTADC.</a:t>
            </a:r>
          </a:p>
          <a:p>
            <a:endParaRPr lang="en-US" sz="1100" dirty="0"/>
          </a:p>
          <a:p>
            <a:r>
              <a:rPr lang="en-US" sz="1400" dirty="0"/>
              <a:t>Design implementation</a:t>
            </a:r>
            <a:endParaRPr lang="en-US" sz="1100" dirty="0"/>
          </a:p>
          <a:p>
            <a:r>
              <a:rPr lang="en-US" sz="1100" dirty="0"/>
              <a:t>In Fig.3.1 a 3-input-MUX is introduced which makes it possible to connect the following nodes to </a:t>
            </a:r>
            <a:r>
              <a:rPr lang="en-US" sz="1100" i="1" dirty="0" err="1"/>
              <a:t>vneg_se</a:t>
            </a:r>
            <a:r>
              <a:rPr lang="en-US" sz="1100" dirty="0"/>
              <a:t> of the ADC:</a:t>
            </a:r>
          </a:p>
          <a:p>
            <a:endParaRPr lang="en-US" sz="1100" dirty="0"/>
          </a:p>
          <a:p>
            <a:r>
              <a:rPr lang="en-US" sz="1100" dirty="0">
                <a:solidFill>
                  <a:schemeClr val="accent1"/>
                </a:solidFill>
              </a:rPr>
              <a:t>❶</a:t>
            </a:r>
            <a:r>
              <a:rPr lang="en-US" sz="1100" dirty="0"/>
              <a:t> </a:t>
            </a:r>
            <a:r>
              <a:rPr lang="en-US" sz="1100" i="1" dirty="0" err="1"/>
              <a:t>atb_p</a:t>
            </a:r>
            <a:r>
              <a:rPr lang="en-US" sz="1100" dirty="0"/>
              <a:t>	↔	</a:t>
            </a:r>
            <a:r>
              <a:rPr lang="en-US" sz="1100" i="1" dirty="0" err="1"/>
              <a:t>vp_adc_vneg_se</a:t>
            </a:r>
            <a:endParaRPr lang="en-US" sz="1100" i="1" dirty="0"/>
          </a:p>
          <a:p>
            <a:r>
              <a:rPr lang="en-US" sz="1100" dirty="0">
                <a:solidFill>
                  <a:schemeClr val="accent1"/>
                </a:solidFill>
              </a:rPr>
              <a:t>❷</a:t>
            </a:r>
            <a:r>
              <a:rPr lang="en-US" sz="1100" dirty="0"/>
              <a:t> </a:t>
            </a:r>
            <a:r>
              <a:rPr lang="en-US" sz="1100" i="1" dirty="0" err="1"/>
              <a:t>atb_n</a:t>
            </a:r>
            <a:r>
              <a:rPr lang="en-US" sz="1100" dirty="0"/>
              <a:t>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i="1" dirty="0" err="1"/>
              <a:t>vn_adc_vneg_se</a:t>
            </a:r>
            <a:endParaRPr lang="en-US" sz="1100" i="1" dirty="0"/>
          </a:p>
          <a:p>
            <a:r>
              <a:rPr lang="en-US" sz="1100" dirty="0">
                <a:solidFill>
                  <a:schemeClr val="accent1"/>
                </a:solidFill>
              </a:rPr>
              <a:t>❸</a:t>
            </a:r>
            <a:r>
              <a:rPr lang="en-US" sz="1100" dirty="0"/>
              <a:t> ground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i="1" dirty="0">
                <a:sym typeface="Wingdings" panose="05000000000000000000" pitchFamily="2" charset="2"/>
              </a:rPr>
              <a:t>vssa_1v8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The H(</a:t>
            </a:r>
            <a:r>
              <a:rPr lang="en-US" sz="1100" dirty="0" err="1">
                <a:sym typeface="Wingdings" panose="05000000000000000000" pitchFamily="2" charset="2"/>
              </a:rPr>
              <a:t>alf</a:t>
            </a:r>
            <a:r>
              <a:rPr lang="en-US" sz="1100" dirty="0">
                <a:sym typeface="Wingdings" panose="05000000000000000000" pitchFamily="2" charset="2"/>
              </a:rPr>
              <a:t>) switches in the MUX are implemented as NMOSTs and the input is pulled to ground when not</a:t>
            </a:r>
          </a:p>
          <a:p>
            <a:r>
              <a:rPr lang="en-US" sz="1100" dirty="0">
                <a:sym typeface="Wingdings" panose="05000000000000000000" pitchFamily="2" charset="2"/>
              </a:rPr>
              <a:t>Selected. This prevents possible floating inputs when not selected.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To get the bigger picture of the implementation, the MUX can also be found in the schematic @slide #6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12D0F-EEBF-4ECC-A541-34EA39D8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36" y="2514654"/>
            <a:ext cx="4849585" cy="4013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F8368C-A8A2-4187-ADDE-E87849038182}"/>
              </a:ext>
            </a:extLst>
          </p:cNvPr>
          <p:cNvSpPr txBox="1"/>
          <p:nvPr/>
        </p:nvSpPr>
        <p:spPr>
          <a:xfrm>
            <a:off x="6607128" y="6508218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i="1" dirty="0"/>
              <a:t>Fig.3.1 3-input-MUX: 2</a:t>
            </a:r>
            <a:endParaRPr lang="en-US" sz="1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D3065-8E1F-45A2-B150-48781546E09F}"/>
              </a:ext>
            </a:extLst>
          </p:cNvPr>
          <p:cNvSpPr txBox="1"/>
          <p:nvPr/>
        </p:nvSpPr>
        <p:spPr>
          <a:xfrm>
            <a:off x="6607128" y="420448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670E7-BA4F-4D16-A91F-3C59F61E613D}"/>
              </a:ext>
            </a:extLst>
          </p:cNvPr>
          <p:cNvSpPr txBox="1"/>
          <p:nvPr/>
        </p:nvSpPr>
        <p:spPr>
          <a:xfrm>
            <a:off x="6607128" y="390058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❶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3574C-60B0-4E3B-9EB6-B594535E2821}"/>
              </a:ext>
            </a:extLst>
          </p:cNvPr>
          <p:cNvSpPr txBox="1"/>
          <p:nvPr/>
        </p:nvSpPr>
        <p:spPr>
          <a:xfrm>
            <a:off x="6607128" y="450837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❸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61C29B-669C-4E9A-8B9D-60BAAA2F6A80}"/>
              </a:ext>
            </a:extLst>
          </p:cNvPr>
          <p:cNvSpPr/>
          <p:nvPr/>
        </p:nvSpPr>
        <p:spPr>
          <a:xfrm>
            <a:off x="9821636" y="4085253"/>
            <a:ext cx="1314450" cy="4885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3DDC5-7F24-4DF7-9D46-834FFE75A4B7}"/>
              </a:ext>
            </a:extLst>
          </p:cNvPr>
          <p:cNvSpPr txBox="1"/>
          <p:nvPr/>
        </p:nvSpPr>
        <p:spPr>
          <a:xfrm>
            <a:off x="3119261" y="2251825"/>
            <a:ext cx="2151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FF0000"/>
                </a:solidFill>
              </a:rPr>
              <a:t>MH@wk2126.3:</a:t>
            </a: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&lt;1:0&gt;=b’10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&lt;1:0&gt;=b’01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6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D275EF-345D-4152-ADFA-EF813F2AFB25}"/>
              </a:ext>
            </a:extLst>
          </p:cNvPr>
          <p:cNvSpPr txBox="1"/>
          <p:nvPr/>
        </p:nvSpPr>
        <p:spPr>
          <a:xfrm>
            <a:off x="794084" y="8084"/>
            <a:ext cx="10619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[ATB-RFE] possibility to cancel offset by swapping so-called p- and n-signal at DC-ATB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https://www.collabnet.nxp.com/sf/go/artf825496</a:t>
            </a:r>
            <a:r>
              <a:rPr lang="en-US" sz="12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CA05E-0108-4333-A1BD-8A08A71AC8C3}"/>
              </a:ext>
            </a:extLst>
          </p:cNvPr>
          <p:cNvSpPr txBox="1"/>
          <p:nvPr/>
        </p:nvSpPr>
        <p:spPr>
          <a:xfrm>
            <a:off x="70377" y="522513"/>
            <a:ext cx="1151164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  <a:p>
            <a:r>
              <a:rPr lang="en-US" sz="1100" dirty="0"/>
              <a:t>Based on Design Review @Bronze the question was raised for having this option.</a:t>
            </a:r>
          </a:p>
          <a:p>
            <a:endParaRPr lang="en-US" sz="1100" dirty="0"/>
          </a:p>
          <a:p>
            <a:r>
              <a:rPr lang="en-US" sz="1100" dirty="0"/>
              <a:t>This option is often used when no calibration is in place. However, the ADC @ATB can be calibrated, and as such this option is considered as nice to have. Alternatively, having this option makes the application more robust.</a:t>
            </a:r>
          </a:p>
          <a:p>
            <a:endParaRPr lang="en-US" sz="1100" dirty="0"/>
          </a:p>
          <a:p>
            <a:r>
              <a:rPr lang="en-US" sz="1400" dirty="0"/>
              <a:t>Design implementation</a:t>
            </a:r>
            <a:endParaRPr lang="en-US" sz="1100" dirty="0"/>
          </a:p>
          <a:p>
            <a:r>
              <a:rPr lang="en-US" sz="1100" dirty="0"/>
              <a:t>In Fig.4.2 a 3-input-MUX is introduced which makes it possible to swap nodes </a:t>
            </a:r>
            <a:r>
              <a:rPr lang="en-US" sz="1100" i="1" dirty="0" err="1"/>
              <a:t>vp_adc</a:t>
            </a:r>
            <a:r>
              <a:rPr lang="en-US" sz="1100" dirty="0"/>
              <a:t> and </a:t>
            </a:r>
            <a:r>
              <a:rPr lang="en-US" sz="1100" i="1" dirty="0" err="1"/>
              <a:t>vn_adc</a:t>
            </a:r>
            <a:r>
              <a:rPr lang="en-US" sz="1100" dirty="0"/>
              <a:t> going to the ADC:</a:t>
            </a:r>
          </a:p>
          <a:p>
            <a:endParaRPr lang="en-US" sz="1100" dirty="0"/>
          </a:p>
          <a:p>
            <a:r>
              <a:rPr lang="en-US" sz="1100" i="1" dirty="0" err="1"/>
              <a:t>vp_adc</a:t>
            </a:r>
            <a:r>
              <a:rPr lang="en-US" sz="1100" dirty="0"/>
              <a:t>	↔	</a:t>
            </a:r>
            <a:r>
              <a:rPr lang="en-US" sz="1100" dirty="0">
                <a:solidFill>
                  <a:srgbClr val="0070C0"/>
                </a:solidFill>
              </a:rPr>
              <a:t>pos.</a:t>
            </a:r>
            <a:r>
              <a:rPr lang="en-US" sz="1100" dirty="0"/>
              <a:t> input </a:t>
            </a:r>
            <a:r>
              <a:rPr lang="en-US" sz="1100" i="1" dirty="0" err="1"/>
              <a:t>vin_adc</a:t>
            </a:r>
            <a:r>
              <a:rPr lang="en-US" sz="1100" i="1" dirty="0"/>
              <a:t>&lt;0&gt;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</a:p>
          <a:p>
            <a:r>
              <a:rPr lang="en-US" sz="1100" dirty="0"/>
              <a:t>	OR	</a:t>
            </a:r>
            <a:r>
              <a:rPr lang="en-US" sz="1100" dirty="0">
                <a:solidFill>
                  <a:srgbClr val="FF0000"/>
                </a:solidFill>
              </a:rPr>
              <a:t>neg.</a:t>
            </a:r>
            <a:r>
              <a:rPr lang="en-US" sz="1100" dirty="0"/>
              <a:t> input </a:t>
            </a:r>
            <a:r>
              <a:rPr lang="en-US" sz="1100" i="1" dirty="0" err="1"/>
              <a:t>vin_adc</a:t>
            </a:r>
            <a:r>
              <a:rPr lang="en-US" sz="1100" i="1" dirty="0"/>
              <a:t>&lt;3&gt;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endParaRPr lang="en-US" sz="1100" i="1" dirty="0"/>
          </a:p>
          <a:p>
            <a:endParaRPr lang="en-US" sz="1100" dirty="0"/>
          </a:p>
          <a:p>
            <a:r>
              <a:rPr lang="en-US" sz="1100" i="1" dirty="0" err="1"/>
              <a:t>vn_adc</a:t>
            </a:r>
            <a:r>
              <a:rPr lang="en-US" sz="1100" dirty="0"/>
              <a:t>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neg.</a:t>
            </a:r>
            <a:r>
              <a:rPr lang="en-US" sz="1100" dirty="0">
                <a:sym typeface="Wingdings" panose="05000000000000000000" pitchFamily="2" charset="2"/>
              </a:rPr>
              <a:t> input </a:t>
            </a:r>
            <a:r>
              <a:rPr lang="en-US" sz="1100" i="1" dirty="0" err="1">
                <a:sym typeface="Wingdings" panose="05000000000000000000" pitchFamily="2" charset="2"/>
              </a:rPr>
              <a:t>vin_adc</a:t>
            </a:r>
            <a:r>
              <a:rPr lang="en-US" sz="1100" i="1" dirty="0">
                <a:sym typeface="Wingdings" panose="05000000000000000000" pitchFamily="2" charset="2"/>
              </a:rPr>
              <a:t>&lt;1&gt;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endParaRPr lang="en-US" sz="1100" i="1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	OR	</a:t>
            </a:r>
            <a:r>
              <a:rPr lang="en-US" sz="1100" dirty="0">
                <a:solidFill>
                  <a:srgbClr val="0070C0"/>
                </a:solidFill>
                <a:sym typeface="Wingdings" panose="05000000000000000000" pitchFamily="2" charset="2"/>
              </a:rPr>
              <a:t>pos.</a:t>
            </a:r>
            <a:r>
              <a:rPr lang="en-US" sz="1100" dirty="0">
                <a:sym typeface="Wingdings" panose="05000000000000000000" pitchFamily="2" charset="2"/>
              </a:rPr>
              <a:t> input </a:t>
            </a:r>
            <a:r>
              <a:rPr lang="en-US" sz="1100" i="1" dirty="0">
                <a:sym typeface="Wingdings" panose="05000000000000000000" pitchFamily="2" charset="2"/>
              </a:rPr>
              <a:t>vin&lt;</a:t>
            </a:r>
            <a:r>
              <a:rPr lang="en-US" sz="1100" i="1" dirty="0" err="1">
                <a:sym typeface="Wingdings" panose="05000000000000000000" pitchFamily="2" charset="2"/>
              </a:rPr>
              <a:t>adc</a:t>
            </a:r>
            <a:r>
              <a:rPr lang="en-US" sz="1100" i="1" dirty="0">
                <a:sym typeface="Wingdings" panose="05000000000000000000" pitchFamily="2" charset="2"/>
              </a:rPr>
              <a:t>&lt;2&gt;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endParaRPr lang="en-US" sz="1100" i="1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/>
              <a:t>see Fig.4.1 for details</a:t>
            </a:r>
            <a:endParaRPr lang="en-US" sz="1100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The T switches (see also slide #11) in the MUX are</a:t>
            </a:r>
          </a:p>
          <a:p>
            <a:r>
              <a:rPr lang="en-US" sz="1100" dirty="0">
                <a:sym typeface="Wingdings" panose="05000000000000000000" pitchFamily="2" charset="2"/>
              </a:rPr>
              <a:t>implemented as NMOS or CMOS (NMOS||PMOS) and</a:t>
            </a:r>
          </a:p>
          <a:p>
            <a:r>
              <a:rPr lang="en-US" sz="1100" dirty="0">
                <a:sym typeface="Wingdings" panose="05000000000000000000" pitchFamily="2" charset="2"/>
              </a:rPr>
              <a:t>the middle (T) node is pulled to </a:t>
            </a:r>
            <a:r>
              <a:rPr lang="en-US" sz="1100" i="1" dirty="0" err="1">
                <a:sym typeface="Wingdings" panose="05000000000000000000" pitchFamily="2" charset="2"/>
              </a:rPr>
              <a:t>ground</a:t>
            </a:r>
            <a:r>
              <a:rPr lang="en-US" sz="1100" dirty="0" err="1">
                <a:sym typeface="Wingdings" panose="05000000000000000000" pitchFamily="2" charset="2"/>
              </a:rPr>
              <a:t>@PMOST</a:t>
            </a:r>
            <a:r>
              <a:rPr lang="en-US" sz="1100" dirty="0">
                <a:sym typeface="Wingdings" panose="05000000000000000000" pitchFamily="2" charset="2"/>
              </a:rPr>
              <a:t> and</a:t>
            </a:r>
          </a:p>
          <a:p>
            <a:r>
              <a:rPr lang="en-US" sz="1100" dirty="0">
                <a:sym typeface="Wingdings" panose="05000000000000000000" pitchFamily="2" charset="2"/>
              </a:rPr>
              <a:t>pulled to </a:t>
            </a:r>
            <a:r>
              <a:rPr lang="en-US" sz="1100" i="1" dirty="0" err="1">
                <a:sym typeface="Wingdings" panose="05000000000000000000" pitchFamily="2" charset="2"/>
              </a:rPr>
              <a:t>supply</a:t>
            </a:r>
            <a:r>
              <a:rPr lang="en-US" sz="1100" dirty="0" err="1">
                <a:sym typeface="Wingdings" panose="05000000000000000000" pitchFamily="2" charset="2"/>
              </a:rPr>
              <a:t>@NMOST</a:t>
            </a:r>
            <a:r>
              <a:rPr lang="en-US" sz="1100" dirty="0">
                <a:sym typeface="Wingdings" panose="05000000000000000000" pitchFamily="2" charset="2"/>
              </a:rPr>
              <a:t>.</a:t>
            </a:r>
          </a:p>
          <a:p>
            <a:r>
              <a:rPr lang="en-US" sz="1100" dirty="0">
                <a:sym typeface="Wingdings" panose="05000000000000000000" pitchFamily="2" charset="2"/>
              </a:rPr>
              <a:t>The choice for pulling the T-node to ground or supply is</a:t>
            </a:r>
          </a:p>
          <a:p>
            <a:r>
              <a:rPr lang="en-US" sz="1100" dirty="0">
                <a:sym typeface="Wingdings" panose="05000000000000000000" pitchFamily="2" charset="2"/>
              </a:rPr>
              <a:t>based on not having any logic within the cells (i.e. optimize layout) 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To get the bigger picture of the implementation, the MUX</a:t>
            </a:r>
          </a:p>
          <a:p>
            <a:r>
              <a:rPr lang="en-US" sz="1100" dirty="0">
                <a:sym typeface="Wingdings" panose="05000000000000000000" pitchFamily="2" charset="2"/>
              </a:rPr>
              <a:t>can also be found in the schematic @slide #6</a:t>
            </a: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D45AD-D9F3-4CB9-9F61-14CCA01F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288" y="2588079"/>
            <a:ext cx="2638215" cy="3927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C8922-BB87-4547-8B56-C4519984EDAD}"/>
              </a:ext>
            </a:extLst>
          </p:cNvPr>
          <p:cNvSpPr txBox="1"/>
          <p:nvPr/>
        </p:nvSpPr>
        <p:spPr>
          <a:xfrm>
            <a:off x="9500101" y="6518185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Fig.4.2 </a:t>
            </a:r>
            <a:r>
              <a:rPr lang="nl-NL" sz="1000" i="1" dirty="0"/>
              <a:t>3-input-MUX: 2</a:t>
            </a:r>
            <a:endParaRPr lang="en-US" sz="1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B36B0-7B96-4001-8E67-0C95654D6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708" y="2041071"/>
            <a:ext cx="4975889" cy="4474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AFA17-2B49-4D1C-BF65-E43037F22ACB}"/>
              </a:ext>
            </a:extLst>
          </p:cNvPr>
          <p:cNvSpPr txBox="1"/>
          <p:nvPr/>
        </p:nvSpPr>
        <p:spPr>
          <a:xfrm>
            <a:off x="4393280" y="6432607"/>
            <a:ext cx="458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Fig.4.1 Source: </a:t>
            </a:r>
            <a:r>
              <a:rPr lang="en-US" sz="1000" i="1" dirty="0" err="1"/>
              <a:t>DataSheet</a:t>
            </a:r>
            <a:r>
              <a:rPr lang="en-US" sz="1000" i="1" dirty="0"/>
              <a:t> C028AD10b5M, Rev. 1.2 — 5 February 2020</a:t>
            </a:r>
          </a:p>
          <a:p>
            <a:r>
              <a:rPr lang="en-US" sz="1000" i="1" dirty="0"/>
              <a:t>link: </a:t>
            </a:r>
            <a:r>
              <a:rPr lang="en-US" sz="1000" i="1" dirty="0">
                <a:hlinkClick r:id="rId5"/>
              </a:rPr>
              <a:t>amos_c028hpcp_ad10b5m_data_sheet.pdf</a:t>
            </a:r>
            <a:endParaRPr lang="en-US" sz="1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D314F-FC1F-41FA-8F45-34009413FE83}"/>
              </a:ext>
            </a:extLst>
          </p:cNvPr>
          <p:cNvSpPr txBox="1"/>
          <p:nvPr/>
        </p:nvSpPr>
        <p:spPr>
          <a:xfrm>
            <a:off x="3285432" y="1943606"/>
            <a:ext cx="1731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FF0000"/>
                </a:solidFill>
              </a:rPr>
              <a:t>MH@wk2126.3:</a:t>
            </a: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sel_MUX_P</a:t>
            </a:r>
            <a:r>
              <a:rPr lang="nl-NL" sz="1100" dirty="0">
                <a:solidFill>
                  <a:srgbClr val="FF0000"/>
                </a:solidFill>
              </a:rPr>
              <a:t>&lt;1:0&gt;=b’10 </a:t>
            </a:r>
            <a:endParaRPr lang="en-US" sz="1100" dirty="0">
              <a:solidFill>
                <a:srgbClr val="FF0000"/>
              </a:solidFill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nl-NL" sz="1100" dirty="0" err="1">
                <a:solidFill>
                  <a:srgbClr val="FF0000"/>
                </a:solidFill>
              </a:rPr>
              <a:t>sel_MUX_P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nl-NL" sz="1100" dirty="0" err="1">
                <a:solidFill>
                  <a:srgbClr val="FF0000"/>
                </a:solidFill>
              </a:rPr>
              <a:t>sel_MUX_N</a:t>
            </a:r>
            <a:r>
              <a:rPr lang="nl-NL" sz="1100" dirty="0">
                <a:solidFill>
                  <a:srgbClr val="FF0000"/>
                </a:solidFill>
              </a:rPr>
              <a:t>&lt;1:0&gt;=b’10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nl-NL" sz="1100" dirty="0" err="1">
                <a:solidFill>
                  <a:srgbClr val="FF0000"/>
                </a:solidFill>
              </a:rPr>
              <a:t>sel_MUX_N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9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73D8-75BB-4AE0-89AE-3FA92329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634279"/>
            <a:ext cx="7919162" cy="2454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  <a:br>
              <a:rPr lang="en-US" dirty="0"/>
            </a:br>
            <a:r>
              <a:rPr lang="en-US" sz="2000" dirty="0"/>
              <a:t>AC + DC ATB</a:t>
            </a:r>
          </a:p>
        </p:txBody>
      </p:sp>
    </p:spTree>
    <p:extLst>
      <p:ext uri="{BB962C8B-B14F-4D97-AF65-F5344CB8AC3E}">
        <p14:creationId xmlns:p14="http://schemas.microsoft.com/office/powerpoint/2010/main" val="9180688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D275EF-345D-4152-ADFA-EF813F2AFB25}"/>
              </a:ext>
            </a:extLst>
          </p:cNvPr>
          <p:cNvSpPr txBox="1"/>
          <p:nvPr/>
        </p:nvSpPr>
        <p:spPr>
          <a:xfrm>
            <a:off x="794084" y="8084"/>
            <a:ext cx="10619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[ATB-RFE] possibility to measure the voltage over the 'I2V' resistor differentially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https://www.collabnet.nxp.com/sf/go/artf825502</a:t>
            </a:r>
            <a:r>
              <a:rPr lang="en-US" sz="1200" dirty="0"/>
              <a:t>)</a:t>
            </a:r>
            <a:endParaRPr lang="nl-NL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A173B-9A49-47A5-99E4-A8651E855B48}"/>
              </a:ext>
            </a:extLst>
          </p:cNvPr>
          <p:cNvSpPr txBox="1"/>
          <p:nvPr/>
        </p:nvSpPr>
        <p:spPr>
          <a:xfrm>
            <a:off x="212271" y="473529"/>
            <a:ext cx="11511643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  <a:p>
            <a:r>
              <a:rPr lang="en-US" sz="1100" dirty="0"/>
              <a:t>Based on the Design Review @Bronze, the option of measuring differentially instead of Single Ended (SE) came in view.</a:t>
            </a:r>
          </a:p>
          <a:p>
            <a:endParaRPr lang="en-US" sz="1100" dirty="0"/>
          </a:p>
          <a:p>
            <a:r>
              <a:rPr lang="en-US" sz="1100" dirty="0"/>
              <a:t>Currently the 'I2V' resistors, used for converting a current into voltage, can only be used for Single Ended (SE) measuring.</a:t>
            </a:r>
          </a:p>
          <a:p>
            <a:r>
              <a:rPr lang="en-US" sz="1100" dirty="0"/>
              <a:t>However, the concern is that the accuracy of the measurement might be affected by local ground bounce. As such, the option of being able to measure differentially is requested.</a:t>
            </a:r>
          </a:p>
          <a:p>
            <a:endParaRPr lang="en-US" sz="1100" dirty="0"/>
          </a:p>
          <a:p>
            <a:r>
              <a:rPr lang="en-US" sz="1100" dirty="0"/>
              <a:t>The DC-ATB path in combination with measuring via the ADC @ATB is part of the so-called Functional Safety.</a:t>
            </a:r>
          </a:p>
          <a:p>
            <a:endParaRPr lang="en-US" sz="1100" dirty="0"/>
          </a:p>
          <a:p>
            <a:r>
              <a:rPr lang="en-US" sz="1400" dirty="0"/>
              <a:t>Design implementation</a:t>
            </a:r>
            <a:endParaRPr lang="en-US" sz="1100" dirty="0"/>
          </a:p>
          <a:p>
            <a:r>
              <a:rPr lang="en-US" sz="1100" dirty="0"/>
              <a:t>In Fig.5.3 a 3-input-MUX is introduced which makes it possible to connect the following nodes to </a:t>
            </a:r>
            <a:r>
              <a:rPr lang="en-US" sz="1100" i="1" dirty="0" err="1"/>
              <a:t>vneg_se</a:t>
            </a:r>
            <a:r>
              <a:rPr lang="en-US" sz="1100" dirty="0"/>
              <a:t> of the ADC:</a:t>
            </a:r>
          </a:p>
          <a:p>
            <a:endParaRPr lang="en-US" sz="1100" dirty="0"/>
          </a:p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❶</a:t>
            </a:r>
            <a:r>
              <a:rPr lang="en-US" sz="1100" dirty="0"/>
              <a:t> 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atb_p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	↔	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vp_adc_vneg_se</a:t>
            </a:r>
            <a:endParaRPr lang="en-US" sz="110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❷ 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atb_n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	↔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vn_adc_vneg_se</a:t>
            </a:r>
            <a:endParaRPr lang="en-US" sz="110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1"/>
                </a:solidFill>
              </a:rPr>
              <a:t>❸</a:t>
            </a:r>
            <a:r>
              <a:rPr lang="en-US" sz="1100" dirty="0"/>
              <a:t> ground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i="1" dirty="0">
                <a:sym typeface="Wingdings" panose="05000000000000000000" pitchFamily="2" charset="2"/>
              </a:rPr>
              <a:t>vssa_1v8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The voltage over the ‘I2V’ resistor (SE mode) is</a:t>
            </a:r>
          </a:p>
          <a:p>
            <a:r>
              <a:rPr lang="en-US" sz="1100" dirty="0">
                <a:sym typeface="Wingdings" panose="05000000000000000000" pitchFamily="2" charset="2"/>
              </a:rPr>
              <a:t>measured via e.g., ‘</a:t>
            </a:r>
            <a:r>
              <a:rPr lang="en-US" sz="1100" i="1" dirty="0">
                <a:sym typeface="Wingdings" panose="05000000000000000000" pitchFamily="2" charset="2"/>
              </a:rPr>
              <a:t>res1_p</a:t>
            </a:r>
            <a:r>
              <a:rPr lang="en-US" sz="1100" dirty="0">
                <a:sym typeface="Wingdings" panose="05000000000000000000" pitchFamily="2" charset="2"/>
              </a:rPr>
              <a:t>’ (see Fig.5.1) and node </a:t>
            </a:r>
            <a:r>
              <a:rPr lang="en-US" sz="1100" i="1" dirty="0">
                <a:sym typeface="Wingdings" panose="05000000000000000000" pitchFamily="2" charset="2"/>
              </a:rPr>
              <a:t>vssa_1v8.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Where, node </a:t>
            </a:r>
            <a:r>
              <a:rPr lang="en-US" sz="1100" i="1" dirty="0">
                <a:sym typeface="Wingdings" panose="05000000000000000000" pitchFamily="2" charset="2"/>
              </a:rPr>
              <a:t>res1_p</a:t>
            </a:r>
            <a:r>
              <a:rPr lang="en-US" sz="1100" dirty="0">
                <a:sym typeface="Wingdings" panose="05000000000000000000" pitchFamily="2" charset="2"/>
              </a:rPr>
              <a:t> is conveyed to the ADC via the ATB</a:t>
            </a:r>
          </a:p>
          <a:p>
            <a:r>
              <a:rPr lang="en-US" sz="1100" dirty="0">
                <a:sym typeface="Wingdings" panose="05000000000000000000" pitchFamily="2" charset="2"/>
              </a:rPr>
              <a:t>connection and its reference (</a:t>
            </a:r>
            <a:r>
              <a:rPr lang="en-US" sz="1100" i="1" dirty="0">
                <a:sym typeface="Wingdings" panose="05000000000000000000" pitchFamily="2" charset="2"/>
              </a:rPr>
              <a:t>vssa_1v8</a:t>
            </a:r>
            <a:r>
              <a:rPr lang="en-US" sz="1100" dirty="0">
                <a:sym typeface="Wingdings" panose="05000000000000000000" pitchFamily="2" charset="2"/>
              </a:rPr>
              <a:t>) is conveyed via</a:t>
            </a:r>
          </a:p>
          <a:p>
            <a:r>
              <a:rPr lang="en-US" sz="1100" dirty="0">
                <a:sym typeface="Wingdings" panose="05000000000000000000" pitchFamily="2" charset="2"/>
              </a:rPr>
              <a:t>MUX_VNEG_SE (see Fig.5.3)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Fig.5.2 depicts the SE configuration for the ADC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16D54-8690-4D4D-904A-767C42C9C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995" y="1673673"/>
            <a:ext cx="3843710" cy="4759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C47C1E-EF32-448B-BC83-B5C8594C5630}"/>
              </a:ext>
            </a:extLst>
          </p:cNvPr>
          <p:cNvSpPr txBox="1"/>
          <p:nvPr/>
        </p:nvSpPr>
        <p:spPr>
          <a:xfrm>
            <a:off x="8301072" y="6436535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Fig.5.3 </a:t>
            </a:r>
            <a:r>
              <a:rPr lang="nl-NL" sz="1000" i="1" dirty="0"/>
              <a:t>3-input-MUX: 2</a:t>
            </a:r>
            <a:endParaRPr lang="en-US" sz="1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4636B9-6DE9-4C49-9506-EEA7D181E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248" y="2729736"/>
            <a:ext cx="3817375" cy="3591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9A76A2-1CED-4FD1-A950-682D06A811B2}"/>
              </a:ext>
            </a:extLst>
          </p:cNvPr>
          <p:cNvSpPr txBox="1"/>
          <p:nvPr/>
        </p:nvSpPr>
        <p:spPr>
          <a:xfrm>
            <a:off x="4322772" y="6288776"/>
            <a:ext cx="384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Fig.5.2 Source: </a:t>
            </a:r>
            <a:r>
              <a:rPr lang="en-US" sz="1000" i="1" dirty="0" err="1"/>
              <a:t>DataSheet</a:t>
            </a:r>
            <a:r>
              <a:rPr lang="en-US" sz="1000" i="1" dirty="0"/>
              <a:t> C028AD10b5M, Rev. 1.2 — 5 February 2020</a:t>
            </a:r>
          </a:p>
          <a:p>
            <a:r>
              <a:rPr lang="en-US" sz="1000" i="1" dirty="0"/>
              <a:t>link: </a:t>
            </a:r>
            <a:r>
              <a:rPr lang="en-US" sz="1000" i="1" dirty="0">
                <a:hlinkClick r:id="rId5"/>
              </a:rPr>
              <a:t>amos_c028hpcp_ad10b5m_data_sheet.pdf</a:t>
            </a:r>
            <a:endParaRPr lang="en-US" sz="1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614C2-F1B8-43B5-988F-2D75E4B7B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545" y="4682360"/>
            <a:ext cx="1458615" cy="1774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33EC4-C6F5-4DA4-BCA3-BC0E61B84C02}"/>
              </a:ext>
            </a:extLst>
          </p:cNvPr>
          <p:cNvSpPr txBox="1"/>
          <p:nvPr/>
        </p:nvSpPr>
        <p:spPr>
          <a:xfrm>
            <a:off x="2374369" y="6433452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Fig.5.1 </a:t>
            </a:r>
            <a:r>
              <a:rPr lang="nl-NL" sz="1000" i="1" dirty="0" err="1"/>
              <a:t>trimmable</a:t>
            </a:r>
            <a:r>
              <a:rPr lang="nl-NL" sz="1000" i="1" dirty="0"/>
              <a:t> </a:t>
            </a:r>
            <a:r>
              <a:rPr lang="nl-NL" sz="1000" i="1" dirty="0" err="1"/>
              <a:t>resistor</a:t>
            </a:r>
            <a:endParaRPr lang="en-US" sz="1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80ED9-9629-48D6-AD8A-5FC2C438DF22}"/>
              </a:ext>
            </a:extLst>
          </p:cNvPr>
          <p:cNvSpPr txBox="1"/>
          <p:nvPr/>
        </p:nvSpPr>
        <p:spPr>
          <a:xfrm>
            <a:off x="3057123" y="2237500"/>
            <a:ext cx="2151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FF0000"/>
                </a:solidFill>
              </a:rPr>
              <a:t>MH@wk2126.3:</a:t>
            </a: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&lt;1:0&gt;=b’10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&lt;1:0&gt;=b’01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3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CD472E-5B31-49EF-B3A5-7BB32EAAC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1" y="269421"/>
            <a:ext cx="10971060" cy="65877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AA2EAD-3D4A-42E2-A043-F33B564E78FE}"/>
              </a:ext>
            </a:extLst>
          </p:cNvPr>
          <p:cNvSpPr/>
          <p:nvPr/>
        </p:nvSpPr>
        <p:spPr>
          <a:xfrm>
            <a:off x="6591300" y="1104897"/>
            <a:ext cx="1562099" cy="239077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8CB80-7E66-4F85-A3EF-8D0247355800}"/>
              </a:ext>
            </a:extLst>
          </p:cNvPr>
          <p:cNvSpPr txBox="1"/>
          <p:nvPr/>
        </p:nvSpPr>
        <p:spPr>
          <a:xfrm>
            <a:off x="6838950" y="127634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A2CCA-5D1F-472C-B9A3-562D579DFEDC}"/>
              </a:ext>
            </a:extLst>
          </p:cNvPr>
          <p:cNvSpPr txBox="1"/>
          <p:nvPr/>
        </p:nvSpPr>
        <p:spPr>
          <a:xfrm>
            <a:off x="7572375" y="253364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FC67D-96D0-4DED-BCA4-2B88FD952229}"/>
              </a:ext>
            </a:extLst>
          </p:cNvPr>
          <p:cNvSpPr txBox="1"/>
          <p:nvPr/>
        </p:nvSpPr>
        <p:spPr>
          <a:xfrm>
            <a:off x="6838950" y="20192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5D5C54-2640-4E55-93C6-5233A959E8A4}"/>
              </a:ext>
            </a:extLst>
          </p:cNvPr>
          <p:cNvCxnSpPr>
            <a:cxnSpLocks/>
          </p:cNvCxnSpPr>
          <p:nvPr/>
        </p:nvCxnSpPr>
        <p:spPr>
          <a:xfrm flipH="1">
            <a:off x="6333788" y="2775854"/>
            <a:ext cx="950798" cy="1093437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F7AA940-7934-4899-A06D-CD4749164E0B}"/>
              </a:ext>
            </a:extLst>
          </p:cNvPr>
          <p:cNvSpPr/>
          <p:nvPr/>
        </p:nvSpPr>
        <p:spPr>
          <a:xfrm>
            <a:off x="7274380" y="2533647"/>
            <a:ext cx="134710" cy="24220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29211-FEC5-4537-8C9A-C3A9942A750B}"/>
              </a:ext>
            </a:extLst>
          </p:cNvPr>
          <p:cNvSpPr txBox="1"/>
          <p:nvPr/>
        </p:nvSpPr>
        <p:spPr>
          <a:xfrm>
            <a:off x="4907011" y="3869291"/>
            <a:ext cx="2008883" cy="4001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 err="1"/>
              <a:t>nodes</a:t>
            </a:r>
            <a:r>
              <a:rPr lang="nl-NL" sz="1000" dirty="0"/>
              <a:t> </a:t>
            </a:r>
            <a:r>
              <a:rPr lang="nl-NL" sz="1000" dirty="0" err="1"/>
              <a:t>grounded</a:t>
            </a:r>
            <a:r>
              <a:rPr lang="nl-NL" sz="1000" dirty="0"/>
              <a:t> @</a:t>
            </a:r>
            <a:r>
              <a:rPr lang="nl-NL" sz="1000" i="1" dirty="0"/>
              <a:t>vssa_1v8</a:t>
            </a:r>
            <a:r>
              <a:rPr lang="nl-NL" sz="1000" dirty="0"/>
              <a:t> </a:t>
            </a:r>
            <a:r>
              <a:rPr lang="nl-NL" sz="1000" dirty="0" err="1"/>
              <a:t>when</a:t>
            </a:r>
            <a:endParaRPr lang="nl-NL" sz="1000" dirty="0"/>
          </a:p>
          <a:p>
            <a:r>
              <a:rPr lang="nl-NL" sz="1000" dirty="0" err="1"/>
              <a:t>not</a:t>
            </a:r>
            <a:r>
              <a:rPr lang="nl-NL" sz="1000" dirty="0"/>
              <a:t> </a:t>
            </a:r>
            <a:r>
              <a:rPr lang="nl-NL" sz="1000" dirty="0" err="1"/>
              <a:t>used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85D1C-1AFC-464F-8096-FA0F80DF0874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sv-SE" dirty="0"/>
              <a:t>ida_mmw_rfe_atb_ana_master -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8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31CEF7-6BB9-43D7-9864-66CB6DA9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56" y="0"/>
            <a:ext cx="717268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E8EE3D-6894-482E-8734-234DD3D52F23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1: MUX – H-switch 1#3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6A493F-4BA9-4563-B827-2836EE6C024C}"/>
              </a:ext>
            </a:extLst>
          </p:cNvPr>
          <p:cNvSpPr/>
          <p:nvPr/>
        </p:nvSpPr>
        <p:spPr>
          <a:xfrm>
            <a:off x="7657606" y="184666"/>
            <a:ext cx="2318284" cy="3219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75BE0-F243-4099-A742-FD5A6AA0D6C4}"/>
              </a:ext>
            </a:extLst>
          </p:cNvPr>
          <p:cNvSpPr txBox="1"/>
          <p:nvPr/>
        </p:nvSpPr>
        <p:spPr>
          <a:xfrm>
            <a:off x="1173770" y="471798"/>
            <a:ext cx="5414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H(alf) switch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input @</a:t>
            </a:r>
            <a:r>
              <a:rPr lang="en-US" dirty="0" err="1">
                <a:solidFill>
                  <a:schemeClr val="accent1"/>
                </a:solidFill>
              </a:rPr>
              <a:t>gnd</a:t>
            </a:r>
            <a:r>
              <a:rPr lang="en-US" dirty="0">
                <a:solidFill>
                  <a:schemeClr val="accent1"/>
                </a:solidFill>
              </a:rPr>
              <a:t> when not selected</a:t>
            </a:r>
          </a:p>
          <a:p>
            <a:r>
              <a:rPr lang="en-US" dirty="0">
                <a:solidFill>
                  <a:schemeClr val="accent1"/>
                </a:solidFill>
              </a:rPr>
              <a:t>Rationale: no </a:t>
            </a:r>
            <a:r>
              <a:rPr lang="en-US" i="1" dirty="0">
                <a:solidFill>
                  <a:schemeClr val="accent1"/>
                </a:solidFill>
              </a:rPr>
              <a:t>floating</a:t>
            </a:r>
            <a:r>
              <a:rPr lang="en-US" dirty="0">
                <a:solidFill>
                  <a:schemeClr val="accent1"/>
                </a:solidFill>
              </a:rPr>
              <a:t> nodes between the 2 </a:t>
            </a:r>
            <a:r>
              <a:rPr lang="en-US" dirty="0" err="1">
                <a:solidFill>
                  <a:schemeClr val="accent1"/>
                </a:solidFill>
              </a:rPr>
              <a:t>MUXes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(see </a:t>
            </a:r>
            <a:r>
              <a:rPr lang="en-US">
                <a:solidFill>
                  <a:schemeClr val="accent1"/>
                </a:solidFill>
              </a:rPr>
              <a:t>also slide #6)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F9AD2-2C9A-4382-B139-669359CF07D1}"/>
              </a:ext>
            </a:extLst>
          </p:cNvPr>
          <p:cNvSpPr txBox="1"/>
          <p:nvPr/>
        </p:nvSpPr>
        <p:spPr>
          <a:xfrm>
            <a:off x="8818702" y="344840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4AA40-D0B0-42C5-B337-F9FC5EA90F87}"/>
              </a:ext>
            </a:extLst>
          </p:cNvPr>
          <p:cNvSpPr txBox="1"/>
          <p:nvPr/>
        </p:nvSpPr>
        <p:spPr>
          <a:xfrm>
            <a:off x="8818702" y="1316386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B3F27-53F7-403B-BD86-C41DC6A65C81}"/>
              </a:ext>
            </a:extLst>
          </p:cNvPr>
          <p:cNvSpPr txBox="1"/>
          <p:nvPr/>
        </p:nvSpPr>
        <p:spPr>
          <a:xfrm>
            <a:off x="8816708" y="2279774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B92EE4-C2C3-44D4-AB3E-06DD922744C6}"/>
              </a:ext>
            </a:extLst>
          </p:cNvPr>
          <p:cNvCxnSpPr>
            <a:cxnSpLocks/>
          </p:cNvCxnSpPr>
          <p:nvPr/>
        </p:nvCxnSpPr>
        <p:spPr>
          <a:xfrm flipH="1">
            <a:off x="6693171" y="1918607"/>
            <a:ext cx="532222" cy="730674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C55B942-9310-4D0E-B5C7-A34BE7CC5589}"/>
              </a:ext>
            </a:extLst>
          </p:cNvPr>
          <p:cNvSpPr/>
          <p:nvPr/>
        </p:nvSpPr>
        <p:spPr>
          <a:xfrm>
            <a:off x="7225393" y="535937"/>
            <a:ext cx="351064" cy="231339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9FBC7-FA01-43A6-BACF-4EADAAA1ECFC}"/>
              </a:ext>
            </a:extLst>
          </p:cNvPr>
          <p:cNvSpPr txBox="1"/>
          <p:nvPr/>
        </p:nvSpPr>
        <p:spPr>
          <a:xfrm>
            <a:off x="4684288" y="2649281"/>
            <a:ext cx="2008883" cy="4001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 err="1"/>
              <a:t>nodes</a:t>
            </a:r>
            <a:r>
              <a:rPr lang="nl-NL" sz="1000" dirty="0"/>
              <a:t> </a:t>
            </a:r>
            <a:r>
              <a:rPr lang="nl-NL" sz="1000" dirty="0" err="1"/>
              <a:t>grounded</a:t>
            </a:r>
            <a:r>
              <a:rPr lang="nl-NL" sz="1000" dirty="0"/>
              <a:t> @vssa_1v8 </a:t>
            </a:r>
            <a:r>
              <a:rPr lang="nl-NL" sz="1000" dirty="0" err="1"/>
              <a:t>when</a:t>
            </a:r>
            <a:endParaRPr lang="nl-NL" sz="1000" dirty="0"/>
          </a:p>
          <a:p>
            <a:r>
              <a:rPr lang="nl-NL" sz="1000" dirty="0"/>
              <a:t>switch is </a:t>
            </a:r>
            <a:r>
              <a:rPr lang="nl-NL" sz="1000" dirty="0" err="1"/>
              <a:t>disabled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687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255AB-6CFA-410F-AD30-4A89FF40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" y="0"/>
            <a:ext cx="71726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066DAF-1DC0-4FEF-822A-4D8FFF5BCA5A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1: MUX – H-switch 2#3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954A8-BCB7-4A4A-9959-F56AC31D6354}"/>
              </a:ext>
            </a:extLst>
          </p:cNvPr>
          <p:cNvSpPr txBox="1"/>
          <p:nvPr/>
        </p:nvSpPr>
        <p:spPr>
          <a:xfrm>
            <a:off x="6869555" y="260779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one</a:t>
            </a:r>
            <a:r>
              <a:rPr lang="nl-NL" dirty="0">
                <a:solidFill>
                  <a:schemeClr val="accent1"/>
                </a:solidFill>
              </a:rPr>
              <a:t>-hot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8D3BC-3E7B-4EA4-82EA-B6174E9B5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55" y="2709920"/>
            <a:ext cx="4695826" cy="1807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8BAF2F-9523-49DC-8C8A-2A849EB04D99}"/>
              </a:ext>
            </a:extLst>
          </p:cNvPr>
          <p:cNvCxnSpPr>
            <a:cxnSpLocks/>
          </p:cNvCxnSpPr>
          <p:nvPr/>
        </p:nvCxnSpPr>
        <p:spPr>
          <a:xfrm flipV="1">
            <a:off x="5682343" y="3613665"/>
            <a:ext cx="1187212" cy="3623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3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08D57-2851-4068-B94B-1C6B18379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0" y="457194"/>
            <a:ext cx="11740919" cy="5943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71DC11-A9C9-4A0A-949A-59F50E3ACC38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1: MUX – H-switch 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7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68A19-0AC6-44AD-8074-EFC276FD2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" y="0"/>
            <a:ext cx="674776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C67B1-78B3-4D47-A297-9CF37D3B2F95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2: MUX – T-switch 1#2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41EC1-1229-4D38-A3C1-021F72A8A384}"/>
              </a:ext>
            </a:extLst>
          </p:cNvPr>
          <p:cNvSpPr txBox="1"/>
          <p:nvPr/>
        </p:nvSpPr>
        <p:spPr>
          <a:xfrm>
            <a:off x="94225" y="244176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one</a:t>
            </a:r>
            <a:r>
              <a:rPr lang="nl-NL" dirty="0">
                <a:solidFill>
                  <a:schemeClr val="accent1"/>
                </a:solidFill>
              </a:rPr>
              <a:t>-hot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29E79-65C4-4E22-BDAD-1167DC489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9" y="2536623"/>
            <a:ext cx="3009231" cy="1158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454D8-76AF-4AF4-BDBD-1C927F52326E}"/>
              </a:ext>
            </a:extLst>
          </p:cNvPr>
          <p:cNvCxnSpPr>
            <a:cxnSpLocks/>
          </p:cNvCxnSpPr>
          <p:nvPr/>
        </p:nvCxnSpPr>
        <p:spPr>
          <a:xfrm flipH="1" flipV="1">
            <a:off x="3152440" y="3694919"/>
            <a:ext cx="1388264" cy="3699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6D2F1B-5268-419A-B7C3-497FFDFE5C1A}"/>
              </a:ext>
            </a:extLst>
          </p:cNvPr>
          <p:cNvSpPr txBox="1"/>
          <p:nvPr/>
        </p:nvSpPr>
        <p:spPr>
          <a:xfrm>
            <a:off x="4901448" y="1096148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6"/>
                </a:solidFill>
              </a:rPr>
              <a:t>CMOS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72D52-A3F6-43E6-9814-9ABE1313736B}"/>
              </a:ext>
            </a:extLst>
          </p:cNvPr>
          <p:cNvSpPr txBox="1"/>
          <p:nvPr/>
        </p:nvSpPr>
        <p:spPr>
          <a:xfrm>
            <a:off x="4901447" y="2984966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6"/>
                </a:solidFill>
              </a:rPr>
              <a:t>CMOS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3961B-309C-43F9-9C5D-A71C7F0F4A55}"/>
              </a:ext>
            </a:extLst>
          </p:cNvPr>
          <p:cNvSpPr txBox="1"/>
          <p:nvPr/>
        </p:nvSpPr>
        <p:spPr>
          <a:xfrm>
            <a:off x="4891680" y="1622512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6F3FB6-5A91-4789-B32D-2EC97973F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38" y="4939657"/>
            <a:ext cx="2565903" cy="1482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B17381-E44B-4FFA-93C3-73D21BC60122}"/>
              </a:ext>
            </a:extLst>
          </p:cNvPr>
          <p:cNvSpPr txBox="1"/>
          <p:nvPr/>
        </p:nvSpPr>
        <p:spPr>
          <a:xfrm>
            <a:off x="11150856" y="4932722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1FAB51-0536-46B2-83CF-E562028CB89F}"/>
              </a:ext>
            </a:extLst>
          </p:cNvPr>
          <p:cNvCxnSpPr>
            <a:cxnSpLocks/>
          </p:cNvCxnSpPr>
          <p:nvPr/>
        </p:nvCxnSpPr>
        <p:spPr>
          <a:xfrm>
            <a:off x="5398801" y="2141182"/>
            <a:ext cx="3640761" cy="27915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CB7F43B-116C-4EC9-B1EF-1B6879832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57" y="2321345"/>
            <a:ext cx="2070983" cy="185046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D4A79E-0992-42BF-9883-1E4A29C81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58" y="161688"/>
            <a:ext cx="2070983" cy="202385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20F265D-B53D-453A-86CE-292EF88395C3}"/>
              </a:ext>
            </a:extLst>
          </p:cNvPr>
          <p:cNvSpPr/>
          <p:nvPr/>
        </p:nvSpPr>
        <p:spPr>
          <a:xfrm>
            <a:off x="9144000" y="130629"/>
            <a:ext cx="2141923" cy="409847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A92035-4C00-45BB-BD92-B4F19F1DEAFB}"/>
              </a:ext>
            </a:extLst>
          </p:cNvPr>
          <p:cNvSpPr txBox="1"/>
          <p:nvPr/>
        </p:nvSpPr>
        <p:spPr>
          <a:xfrm>
            <a:off x="9039562" y="6235942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/>
              <a:t>pull to gnd</a:t>
            </a:r>
            <a:endParaRPr lang="en-US" sz="8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51715E-19D4-4F54-BFC6-78B8F26D8FE1}"/>
              </a:ext>
            </a:extLst>
          </p:cNvPr>
          <p:cNvSpPr txBox="1"/>
          <p:nvPr/>
        </p:nvSpPr>
        <p:spPr>
          <a:xfrm>
            <a:off x="9142176" y="1968813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>
                <a:highlight>
                  <a:srgbClr val="FFFF00"/>
                </a:highlight>
              </a:rPr>
              <a:t>pull to gnd</a:t>
            </a:r>
            <a:endParaRPr lang="en-US" sz="800" i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A95AD6-7F7A-42E2-9192-D2A2F0B8B1AC}"/>
              </a:ext>
            </a:extLst>
          </p:cNvPr>
          <p:cNvSpPr txBox="1"/>
          <p:nvPr/>
        </p:nvSpPr>
        <p:spPr>
          <a:xfrm>
            <a:off x="9142176" y="3959672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>
                <a:highlight>
                  <a:srgbClr val="FFFF00"/>
                </a:highlight>
              </a:rPr>
              <a:t>pull to supply</a:t>
            </a:r>
            <a:endParaRPr lang="en-US" sz="800" i="1" dirty="0">
              <a:highlight>
                <a:srgbClr val="FFFF00"/>
              </a:highligh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678D30-EACA-4E92-A4DA-B3E50536896A}"/>
              </a:ext>
            </a:extLst>
          </p:cNvPr>
          <p:cNvCxnSpPr>
            <a:cxnSpLocks/>
          </p:cNvCxnSpPr>
          <p:nvPr/>
        </p:nvCxnSpPr>
        <p:spPr>
          <a:xfrm>
            <a:off x="5357672" y="1357758"/>
            <a:ext cx="378450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489F4F-43CB-4E61-A225-B50414D84D57}"/>
              </a:ext>
            </a:extLst>
          </p:cNvPr>
          <p:cNvSpPr txBox="1"/>
          <p:nvPr/>
        </p:nvSpPr>
        <p:spPr>
          <a:xfrm>
            <a:off x="10765184" y="168338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PMOS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DFA343-D15C-4024-92E8-06E1D01E89B5}"/>
              </a:ext>
            </a:extLst>
          </p:cNvPr>
          <p:cNvSpPr txBox="1"/>
          <p:nvPr/>
        </p:nvSpPr>
        <p:spPr>
          <a:xfrm>
            <a:off x="10765184" y="2329159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0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3E6FB-E938-4763-A2CD-085D1205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173"/>
            <a:ext cx="7627553" cy="4127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DD278-74D0-4D22-A2B2-6DACFEB06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35" y="2771775"/>
            <a:ext cx="6572018" cy="3797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71DEBF-3AB5-476E-8253-CFDC87DB95CF}"/>
              </a:ext>
            </a:extLst>
          </p:cNvPr>
          <p:cNvSpPr txBox="1"/>
          <p:nvPr/>
        </p:nvSpPr>
        <p:spPr>
          <a:xfrm>
            <a:off x="8784844" y="2587109"/>
            <a:ext cx="266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T-switch </a:t>
            </a:r>
            <a:r>
              <a:rPr lang="nl-NL" dirty="0" err="1"/>
              <a:t>nmos</a:t>
            </a:r>
            <a:r>
              <a:rPr lang="nl-NL" dirty="0"/>
              <a:t> (pull down)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3BB0-A548-4F2D-9404-CDED3D8425E2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2: MUX – T-switch 2#2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227E8-7F5E-43AA-99E0-529CC4E01400}"/>
              </a:ext>
            </a:extLst>
          </p:cNvPr>
          <p:cNvSpPr txBox="1"/>
          <p:nvPr/>
        </p:nvSpPr>
        <p:spPr>
          <a:xfrm>
            <a:off x="9552327" y="35322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94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51861-DE4F-42A8-AA04-B1696BB69BA2}"/>
              </a:ext>
            </a:extLst>
          </p:cNvPr>
          <p:cNvSpPr txBox="1"/>
          <p:nvPr/>
        </p:nvSpPr>
        <p:spPr>
          <a:xfrm>
            <a:off x="4695568" y="3165044"/>
            <a:ext cx="280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/>
              <a:t>--/ END /--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66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86FA60-6BAB-4B9B-9E04-FE86ACB68953}"/>
              </a:ext>
            </a:extLst>
          </p:cNvPr>
          <p:cNvSpPr txBox="1"/>
          <p:nvPr/>
        </p:nvSpPr>
        <p:spPr>
          <a:xfrm>
            <a:off x="159465" y="259715"/>
            <a:ext cx="11775981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DC-ATB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connecting</a:t>
            </a:r>
            <a:r>
              <a:rPr lang="nl-NL" sz="1200" dirty="0"/>
              <a:t> </a:t>
            </a:r>
            <a:r>
              <a:rPr lang="nl-NL" sz="1200" dirty="0" err="1"/>
              <a:t>IPs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ATB-IP (</a:t>
            </a:r>
            <a:r>
              <a:rPr lang="nl-NL" sz="1200" dirty="0" err="1"/>
              <a:t>mainly</a:t>
            </a:r>
            <a:r>
              <a:rPr lang="nl-NL" sz="1200" dirty="0"/>
              <a:t> </a:t>
            </a:r>
            <a:r>
              <a:rPr lang="nl-NL" sz="1200" dirty="0" err="1"/>
              <a:t>static</a:t>
            </a:r>
            <a:r>
              <a:rPr lang="nl-NL" sz="1200" dirty="0"/>
              <a:t> </a:t>
            </a:r>
            <a:r>
              <a:rPr lang="nl-NL" sz="1200" dirty="0" err="1"/>
              <a:t>signals</a:t>
            </a:r>
            <a:r>
              <a:rPr lang="nl-NL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Use</a:t>
            </a:r>
            <a:r>
              <a:rPr lang="nl-NL" sz="1200" dirty="0"/>
              <a:t> Cases </a:t>
            </a:r>
            <a:r>
              <a:rPr lang="nl-NL" sz="1200" dirty="0" err="1"/>
              <a:t>decribed</a:t>
            </a:r>
            <a:r>
              <a:rPr lang="nl-NL" sz="1200" dirty="0"/>
              <a:t> in e.g. Silver Design Review Document (</a:t>
            </a:r>
            <a:r>
              <a:rPr lang="nl-NL" sz="1200" dirty="0" err="1"/>
              <a:t>see</a:t>
            </a:r>
            <a:r>
              <a:rPr lang="nl-NL" sz="1200" dirty="0"/>
              <a:t> link @</a:t>
            </a:r>
            <a:r>
              <a:rPr lang="nl-NL" sz="1200" i="1" dirty="0" err="1"/>
              <a:t>References</a:t>
            </a:r>
            <a:r>
              <a:rPr lang="nl-NL" sz="1200" i="1" dirty="0"/>
              <a:t> – ATB RFE </a:t>
            </a:r>
            <a:r>
              <a:rPr lang="nl-NL" sz="1200" i="1" dirty="0" err="1"/>
              <a:t>documentation</a:t>
            </a:r>
            <a:r>
              <a:rPr lang="nl-NL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AC-ATB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connecting</a:t>
            </a:r>
            <a:r>
              <a:rPr lang="nl-NL" sz="1200" dirty="0"/>
              <a:t> RX IP / ADC(RX)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Use</a:t>
            </a:r>
            <a:r>
              <a:rPr lang="nl-NL" sz="1200" dirty="0"/>
              <a:t> Cases </a:t>
            </a:r>
            <a:r>
              <a:rPr lang="nl-NL" sz="1200" dirty="0" err="1"/>
              <a:t>decribed</a:t>
            </a:r>
            <a:r>
              <a:rPr lang="nl-NL" sz="1200" dirty="0"/>
              <a:t> in e.g. Silver Design Review Document (</a:t>
            </a:r>
            <a:r>
              <a:rPr lang="nl-NL" sz="1200" dirty="0" err="1"/>
              <a:t>see</a:t>
            </a:r>
            <a:r>
              <a:rPr lang="nl-NL" sz="1200" dirty="0"/>
              <a:t> link @</a:t>
            </a:r>
            <a:r>
              <a:rPr lang="nl-NL" sz="1200" i="1" dirty="0" err="1"/>
              <a:t>References</a:t>
            </a:r>
            <a:r>
              <a:rPr lang="nl-NL" sz="1200" i="1" dirty="0"/>
              <a:t> – ATB RFE </a:t>
            </a:r>
            <a:r>
              <a:rPr lang="nl-NL" sz="1200" i="1" dirty="0" err="1"/>
              <a:t>documentation</a:t>
            </a:r>
            <a:r>
              <a:rPr lang="nl-NL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BandGap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reference</a:t>
            </a:r>
            <a:r>
              <a:rPr lang="nl-NL" sz="1200" dirty="0"/>
              <a:t> voltage (0.7V) </a:t>
            </a:r>
            <a:r>
              <a:rPr lang="nl-NL" sz="1200" dirty="0" err="1"/>
              <a:t>for</a:t>
            </a:r>
            <a:r>
              <a:rPr lang="nl-NL" sz="1200" dirty="0"/>
              <a:t> </a:t>
            </a:r>
            <a:r>
              <a:rPr lang="nl-NL" sz="1200" dirty="0" err="1"/>
              <a:t>ADCs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AMSIP </a:t>
            </a:r>
            <a:r>
              <a:rPr lang="nl-NL" sz="1200" dirty="0" err="1"/>
              <a:t>Analog</a:t>
            </a:r>
            <a:r>
              <a:rPr lang="nl-NL" sz="1200" dirty="0"/>
              <a:t> Modules - </a:t>
            </a:r>
            <a:r>
              <a:rPr lang="nl-NL" sz="1200" dirty="0" err="1"/>
              <a:t>Bandgap</a:t>
            </a:r>
            <a:r>
              <a:rPr lang="nl-NL" sz="1200" dirty="0"/>
              <a:t> &gt; C028BG0v9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https://nww.sharepoint.nxp.com/teams/13/Analog_Mixed_Signal_IP/Shared%20Documents/Managed%20IP/cmos028hpcp/docs/amos_c028hpcp_bg0v9_data_sheet.pdf</a:t>
            </a:r>
            <a:r>
              <a:rPr lang="nl-NL" sz="1200" dirty="0"/>
              <a:t> 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GP-ADC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10 bits @5MHz(max)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AMSIP </a:t>
            </a:r>
            <a:r>
              <a:rPr lang="nl-NL" sz="1200" dirty="0" err="1"/>
              <a:t>Analog</a:t>
            </a:r>
            <a:r>
              <a:rPr lang="nl-NL" sz="1200" dirty="0"/>
              <a:t> Modules - Data Converter &gt; Medium </a:t>
            </a:r>
            <a:r>
              <a:rPr lang="nl-NL" sz="1200" dirty="0" err="1"/>
              <a:t>Bandwidth</a:t>
            </a:r>
            <a:r>
              <a:rPr lang="nl-NL" sz="1200" dirty="0"/>
              <a:t> ADC C028AD10b5M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https://nww.sharepoint.nxp.com/teams/13/Analog_Mixed_Signal_IP/Shared%20Documents/Managed%20IP/cmos028hpcp/docs/amos_c028hpcp_ad10b5m_data_sheet.pdf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D08AE-B79C-47FA-89DE-B3CBCFBEC1FE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ATB-RFE IP – modules + 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3761A-4FAB-4C4F-994D-EF9D294A670D}"/>
              </a:ext>
            </a:extLst>
          </p:cNvPr>
          <p:cNvSpPr txBox="1"/>
          <p:nvPr/>
        </p:nvSpPr>
        <p:spPr>
          <a:xfrm>
            <a:off x="159465" y="4464906"/>
            <a:ext cx="11888576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References</a:t>
            </a:r>
            <a:endParaRPr lang="nl-NL" b="1" dirty="0"/>
          </a:p>
          <a:p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DfT</a:t>
            </a:r>
            <a:r>
              <a:rPr lang="nl-NL" dirty="0"/>
              <a:t>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https://www.collabnet.nxp.com/sf/go/doc426961?nav=1&amp;pagenum=1&amp;pagesize=15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Register Map (RM)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https://www.collabnet.nxp.com/sf/go/doc435009?nav=1&amp;pagenum=1&amp;pagesize=15</a:t>
            </a:r>
            <a:endParaRPr lang="x-non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ATB RFE </a:t>
            </a:r>
            <a:r>
              <a:rPr lang="nl-NL" dirty="0" err="1"/>
              <a:t>documentation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https://www.collabnet.nxp.com/ctf/documents/list/projects.smarttrx/docman.root.es0.011_ic_architecture_design_and_i.non_fdo_documents.analog_ip_design.ams_ips.atb</a:t>
            </a:r>
            <a:r>
              <a:rPr lang="nl-NL" sz="1200" dirty="0"/>
              <a:t> 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D2733A-F597-4118-B833-9229D86C822E}"/>
              </a:ext>
            </a:extLst>
          </p:cNvPr>
          <p:cNvCxnSpPr>
            <a:cxnSpLocks/>
          </p:cNvCxnSpPr>
          <p:nvPr/>
        </p:nvCxnSpPr>
        <p:spPr>
          <a:xfrm>
            <a:off x="142989" y="4490213"/>
            <a:ext cx="1163711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7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C8B397-EA55-41F5-B947-A9D38E371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22"/>
            <a:ext cx="12192000" cy="5151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DA649-E5AB-48EE-A7BD-63F25EF2F063}"/>
              </a:ext>
            </a:extLst>
          </p:cNvPr>
          <p:cNvSpPr txBox="1"/>
          <p:nvPr/>
        </p:nvSpPr>
        <p:spPr>
          <a:xfrm rot="16200000">
            <a:off x="1196097" y="1137115"/>
            <a:ext cx="121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 ATB1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A03B3-5CE8-4A15-B7C2-B9C059860B5F}"/>
              </a:ext>
            </a:extLst>
          </p:cNvPr>
          <p:cNvSpPr txBox="1"/>
          <p:nvPr/>
        </p:nvSpPr>
        <p:spPr>
          <a:xfrm rot="16200000">
            <a:off x="9751625" y="1137115"/>
            <a:ext cx="121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 ATB2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DC57C-84F1-41C7-9C2D-8D3D255E3374}"/>
              </a:ext>
            </a:extLst>
          </p:cNvPr>
          <p:cNvSpPr txBox="1"/>
          <p:nvPr/>
        </p:nvSpPr>
        <p:spPr>
          <a:xfrm>
            <a:off x="2617124" y="814493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 ATB1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AB519-8350-4469-8825-4FCB562B95A2}"/>
              </a:ext>
            </a:extLst>
          </p:cNvPr>
          <p:cNvSpPr txBox="1"/>
          <p:nvPr/>
        </p:nvSpPr>
        <p:spPr>
          <a:xfrm>
            <a:off x="8354765" y="814492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 ATB2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D8866-C3A9-4920-A15D-ACD84CD7C0B3}"/>
              </a:ext>
            </a:extLst>
          </p:cNvPr>
          <p:cNvSpPr txBox="1"/>
          <p:nvPr/>
        </p:nvSpPr>
        <p:spPr>
          <a:xfrm>
            <a:off x="1152545" y="6012713"/>
            <a:ext cx="22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ATB1_P_DEBUG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8D0E84-BE1E-4B3A-A07E-E8418C04D24C}"/>
              </a:ext>
            </a:extLst>
          </p:cNvPr>
          <p:cNvSpPr txBox="1"/>
          <p:nvPr/>
        </p:nvSpPr>
        <p:spPr>
          <a:xfrm>
            <a:off x="1277319" y="5739968"/>
            <a:ext cx="230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ATB1_N</a:t>
            </a:r>
            <a:r>
              <a:rPr lang="nl-NL" sz="1200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_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72F137-6DB2-4732-AA80-22038778601A}"/>
              </a:ext>
            </a:extLst>
          </p:cNvPr>
          <p:cNvCxnSpPr>
            <a:cxnSpLocks/>
          </p:cNvCxnSpPr>
          <p:nvPr/>
        </p:nvCxnSpPr>
        <p:spPr>
          <a:xfrm flipV="1">
            <a:off x="1258200" y="5471800"/>
            <a:ext cx="0" cy="605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6DA533-2D5F-45B8-9449-8C1BDC43A2BB}"/>
              </a:ext>
            </a:extLst>
          </p:cNvPr>
          <p:cNvCxnSpPr>
            <a:cxnSpLocks/>
          </p:cNvCxnSpPr>
          <p:nvPr/>
        </p:nvCxnSpPr>
        <p:spPr>
          <a:xfrm flipV="1">
            <a:off x="1377261" y="5471801"/>
            <a:ext cx="0" cy="309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4B7B38-04B5-42CA-B3D8-A834B0FE09E5}"/>
              </a:ext>
            </a:extLst>
          </p:cNvPr>
          <p:cNvSpPr txBox="1"/>
          <p:nvPr/>
        </p:nvSpPr>
        <p:spPr>
          <a:xfrm flipH="1">
            <a:off x="9272415" y="6012713"/>
            <a:ext cx="22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ATB2_P_DEBUG 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08A919-E42A-4B8D-A33D-3252FC938002}"/>
              </a:ext>
            </a:extLst>
          </p:cNvPr>
          <p:cNvSpPr txBox="1"/>
          <p:nvPr/>
        </p:nvSpPr>
        <p:spPr>
          <a:xfrm flipH="1">
            <a:off x="9209619" y="5739968"/>
            <a:ext cx="230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ATB2_N</a:t>
            </a:r>
            <a:r>
              <a:rPr lang="nl-NL" sz="1200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_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DEBUG 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3EEF5C-8A7F-484B-907F-C214F67D9E3D}"/>
              </a:ext>
            </a:extLst>
          </p:cNvPr>
          <p:cNvCxnSpPr>
            <a:cxnSpLocks/>
          </p:cNvCxnSpPr>
          <p:nvPr/>
        </p:nvCxnSpPr>
        <p:spPr>
          <a:xfrm flipH="1" flipV="1">
            <a:off x="10932379" y="5470195"/>
            <a:ext cx="0" cy="605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D0BD5F-A0A5-4D85-A151-02C2CAF42029}"/>
              </a:ext>
            </a:extLst>
          </p:cNvPr>
          <p:cNvCxnSpPr>
            <a:cxnSpLocks/>
          </p:cNvCxnSpPr>
          <p:nvPr/>
        </p:nvCxnSpPr>
        <p:spPr>
          <a:xfrm flipH="1" flipV="1">
            <a:off x="10818067" y="5470196"/>
            <a:ext cx="0" cy="309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370089-6C4B-4D99-A35A-F31F0B2A32FA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en-US" dirty="0" err="1"/>
              <a:t>ida_mmw_rfe_atb_ana_master</a:t>
            </a:r>
            <a:r>
              <a:rPr lang="en-US" dirty="0"/>
              <a:t>(_ac)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05DC3-E443-4960-BA3E-73E5429D92BE}"/>
              </a:ext>
            </a:extLst>
          </p:cNvPr>
          <p:cNvCxnSpPr>
            <a:cxnSpLocks/>
          </p:cNvCxnSpPr>
          <p:nvPr/>
        </p:nvCxnSpPr>
        <p:spPr>
          <a:xfrm>
            <a:off x="2074812" y="4592440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AD6947-C7C4-4D18-B86E-CB2F4F1C4DAE}"/>
              </a:ext>
            </a:extLst>
          </p:cNvPr>
          <p:cNvCxnSpPr>
            <a:cxnSpLocks/>
          </p:cNvCxnSpPr>
          <p:nvPr/>
        </p:nvCxnSpPr>
        <p:spPr>
          <a:xfrm>
            <a:off x="2074812" y="4646415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5CB60A-70AD-47B1-983D-C95DDEC4928E}"/>
              </a:ext>
            </a:extLst>
          </p:cNvPr>
          <p:cNvCxnSpPr>
            <a:cxnSpLocks/>
          </p:cNvCxnSpPr>
          <p:nvPr/>
        </p:nvCxnSpPr>
        <p:spPr>
          <a:xfrm>
            <a:off x="9659037" y="4592440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4B8B3D-2F0B-41C8-8469-80093757F9B1}"/>
              </a:ext>
            </a:extLst>
          </p:cNvPr>
          <p:cNvCxnSpPr>
            <a:cxnSpLocks/>
          </p:cNvCxnSpPr>
          <p:nvPr/>
        </p:nvCxnSpPr>
        <p:spPr>
          <a:xfrm>
            <a:off x="9659037" y="4646415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042EC0F-16A3-46DE-932F-14BA41D4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21" y="5660257"/>
            <a:ext cx="1676732" cy="9646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D31E6ED-EA1B-4B2D-B5EA-07FC3D26F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06" y="5660256"/>
            <a:ext cx="1722669" cy="96469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75A2E6-FCB5-461A-AF1A-85DB64E8305A}"/>
              </a:ext>
            </a:extLst>
          </p:cNvPr>
          <p:cNvCxnSpPr>
            <a:cxnSpLocks/>
          </p:cNvCxnSpPr>
          <p:nvPr/>
        </p:nvCxnSpPr>
        <p:spPr>
          <a:xfrm>
            <a:off x="6864350" y="4368800"/>
            <a:ext cx="1193800" cy="12827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49E710-6B31-4DA8-A941-CCCF2C3910BF}"/>
              </a:ext>
            </a:extLst>
          </p:cNvPr>
          <p:cNvCxnSpPr>
            <a:cxnSpLocks/>
          </p:cNvCxnSpPr>
          <p:nvPr/>
        </p:nvCxnSpPr>
        <p:spPr>
          <a:xfrm flipH="1">
            <a:off x="6406844" y="4368800"/>
            <a:ext cx="345098" cy="129996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0CDBD9-8B3A-45E1-8774-2B0ADA84042B}"/>
              </a:ext>
            </a:extLst>
          </p:cNvPr>
          <p:cNvCxnSpPr>
            <a:cxnSpLocks/>
          </p:cNvCxnSpPr>
          <p:nvPr/>
        </p:nvCxnSpPr>
        <p:spPr>
          <a:xfrm>
            <a:off x="5443387" y="4368800"/>
            <a:ext cx="464404" cy="1310183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07E1E1-BB5B-4962-A803-53C20C852B9E}"/>
              </a:ext>
            </a:extLst>
          </p:cNvPr>
          <p:cNvCxnSpPr>
            <a:cxnSpLocks/>
          </p:cNvCxnSpPr>
          <p:nvPr/>
        </p:nvCxnSpPr>
        <p:spPr>
          <a:xfrm flipH="1">
            <a:off x="4256485" y="4368800"/>
            <a:ext cx="1061592" cy="132744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15423BD-CD0E-4383-BC21-346D5003EB92}"/>
              </a:ext>
            </a:extLst>
          </p:cNvPr>
          <p:cNvSpPr txBox="1"/>
          <p:nvPr/>
        </p:nvSpPr>
        <p:spPr>
          <a:xfrm>
            <a:off x="5461263" y="339004"/>
            <a:ext cx="1278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err="1">
                <a:solidFill>
                  <a:schemeClr val="accent1"/>
                </a:solidFill>
              </a:rPr>
              <a:t>simplified</a:t>
            </a:r>
            <a:r>
              <a:rPr lang="nl-NL" sz="1400" dirty="0">
                <a:solidFill>
                  <a:schemeClr val="accent1"/>
                </a:solidFill>
              </a:rPr>
              <a:t> 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8C0BAC-8008-4A7B-8BFA-08A6D51AB1F2}"/>
              </a:ext>
            </a:extLst>
          </p:cNvPr>
          <p:cNvSpPr txBox="1"/>
          <p:nvPr/>
        </p:nvSpPr>
        <p:spPr>
          <a:xfrm>
            <a:off x="4514524" y="6577653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1"/>
                </a:solidFill>
              </a:rPr>
              <a:t>ADC1 interface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F4448-B3EF-4AE1-8EBF-76CE80589DD3}"/>
              </a:ext>
            </a:extLst>
          </p:cNvPr>
          <p:cNvSpPr txBox="1"/>
          <p:nvPr/>
        </p:nvSpPr>
        <p:spPr>
          <a:xfrm>
            <a:off x="6635161" y="6581001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1"/>
                </a:solidFill>
              </a:rPr>
              <a:t>ADC2 interface</a:t>
            </a:r>
          </a:p>
        </p:txBody>
      </p:sp>
    </p:spTree>
    <p:extLst>
      <p:ext uri="{BB962C8B-B14F-4D97-AF65-F5344CB8AC3E}">
        <p14:creationId xmlns:p14="http://schemas.microsoft.com/office/powerpoint/2010/main" val="198029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7840-C777-427D-BCC8-4AD0EAF8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866749"/>
            <a:ext cx="7009333" cy="2454464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nl-NL" dirty="0"/>
              <a:t>DC-ATB</a:t>
            </a:r>
            <a:br>
              <a:rPr lang="nl-NL" dirty="0"/>
            </a:br>
            <a:r>
              <a:rPr lang="nl-NL" dirty="0" err="1"/>
              <a:t>quick</a:t>
            </a:r>
            <a:r>
              <a:rPr lang="nl-NL" dirty="0"/>
              <a:t> </a:t>
            </a:r>
            <a:r>
              <a:rPr lang="nl-NL" dirty="0" err="1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394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9C80B9-0BFB-42E4-A666-F19E2E9B2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183"/>
              </p:ext>
            </p:extLst>
          </p:nvPr>
        </p:nvGraphicFramePr>
        <p:xfrm>
          <a:off x="873188" y="755046"/>
          <a:ext cx="10426183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686">
                  <a:extLst>
                    <a:ext uri="{9D8B030D-6E8A-4147-A177-3AD203B41FA5}">
                      <a16:colId xmlns:a16="http://schemas.microsoft.com/office/drawing/2014/main" val="1265571408"/>
                    </a:ext>
                  </a:extLst>
                </a:gridCol>
                <a:gridCol w="1114826">
                  <a:extLst>
                    <a:ext uri="{9D8B030D-6E8A-4147-A177-3AD203B41FA5}">
                      <a16:colId xmlns:a16="http://schemas.microsoft.com/office/drawing/2014/main" val="427037965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160916881"/>
                    </a:ext>
                  </a:extLst>
                </a:gridCol>
                <a:gridCol w="1330778">
                  <a:extLst>
                    <a:ext uri="{9D8B030D-6E8A-4147-A177-3AD203B41FA5}">
                      <a16:colId xmlns:a16="http://schemas.microsoft.com/office/drawing/2014/main" val="1521316490"/>
                    </a:ext>
                  </a:extLst>
                </a:gridCol>
                <a:gridCol w="1322615">
                  <a:extLst>
                    <a:ext uri="{9D8B030D-6E8A-4147-A177-3AD203B41FA5}">
                      <a16:colId xmlns:a16="http://schemas.microsoft.com/office/drawing/2014/main" val="382800650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3037129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39479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9049112"/>
                    </a:ext>
                  </a:extLst>
                </a:gridCol>
                <a:gridCol w="734785">
                  <a:extLst>
                    <a:ext uri="{9D8B030D-6E8A-4147-A177-3AD203B41FA5}">
                      <a16:colId xmlns:a16="http://schemas.microsoft.com/office/drawing/2014/main" val="3144301541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4207230021"/>
                    </a:ext>
                  </a:extLst>
                </a:gridCol>
                <a:gridCol w="767442">
                  <a:extLst>
                    <a:ext uri="{9D8B030D-6E8A-4147-A177-3AD203B41FA5}">
                      <a16:colId xmlns:a16="http://schemas.microsoft.com/office/drawing/2014/main" val="3005360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1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2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nl-NL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</a:t>
                      </a:r>
                    </a:p>
                    <a:p>
                      <a:r>
                        <a:rPr lang="nl-NL" sz="1200" i="1" dirty="0"/>
                        <a:t>atb1_inout_&lt;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</a:t>
                      </a:r>
                    </a:p>
                    <a:p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2</a:t>
                      </a:r>
                      <a:r>
                        <a:rPr lang="nl-NL" sz="1200" i="1" dirty="0"/>
                        <a:t>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ADC_1</a:t>
                      </a:r>
                    </a:p>
                    <a:p>
                      <a:r>
                        <a:rPr lang="nl-NL" sz="1200" dirty="0"/>
                        <a:t>(input)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ADC_2</a:t>
                      </a:r>
                    </a:p>
                    <a:p>
                      <a:r>
                        <a:rPr lang="nl-NL" sz="1200" dirty="0"/>
                        <a:t>(input)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R_7k8</a:t>
                      </a:r>
                    </a:p>
                    <a:p>
                      <a:r>
                        <a:rPr lang="nl-NL" sz="1200" dirty="0"/>
                        <a:t>@atb_1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R_35k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@atb_1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R_7k8</a:t>
                      </a:r>
                    </a:p>
                    <a:p>
                      <a:r>
                        <a:rPr lang="nl-NL" sz="1200" dirty="0"/>
                        <a:t>@atb_2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R_35k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@atb_2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4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1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200" dirty="0"/>
                        <a:t>(no buffer)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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f(swap)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1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2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200" dirty="0"/>
                        <a:t>(no buffer)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(swap)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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5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 </a:t>
                      </a:r>
                      <a:r>
                        <a:rPr lang="nl-NL" sz="1200" i="1" dirty="0"/>
                        <a:t>atb1_inout_&lt;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0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 </a:t>
                      </a:r>
                      <a:r>
                        <a:rPr lang="nl-NL" sz="1200" i="1" dirty="0"/>
                        <a:t>atb2_inout_&lt;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794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F80C65-A5D5-405D-B7D1-D921215F2DA0}"/>
              </a:ext>
            </a:extLst>
          </p:cNvPr>
          <p:cNvSpPr txBox="1"/>
          <p:nvPr/>
        </p:nvSpPr>
        <p:spPr>
          <a:xfrm rot="16200000">
            <a:off x="-826605" y="2081013"/>
            <a:ext cx="303025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4319B-9B05-449B-A473-06F6E6E6684D}"/>
              </a:ext>
            </a:extLst>
          </p:cNvPr>
          <p:cNvSpPr txBox="1"/>
          <p:nvPr/>
        </p:nvSpPr>
        <p:spPr>
          <a:xfrm>
            <a:off x="2191265" y="385714"/>
            <a:ext cx="91192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destination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A1D0B-2DA8-4E24-BB99-531AD9BDCE66}"/>
              </a:ext>
            </a:extLst>
          </p:cNvPr>
          <p:cNvSpPr txBox="1"/>
          <p:nvPr/>
        </p:nvSpPr>
        <p:spPr>
          <a:xfrm>
            <a:off x="879021" y="0"/>
            <a:ext cx="104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DC-ATB - </a:t>
            </a:r>
            <a:r>
              <a:rPr lang="nl-NL" dirty="0" err="1"/>
              <a:t>connectivity</a:t>
            </a:r>
            <a:r>
              <a:rPr lang="nl-NL" dirty="0"/>
              <a:t> matrix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A92F3-16FA-4571-8034-93CE865C1134}"/>
              </a:ext>
            </a:extLst>
          </p:cNvPr>
          <p:cNvSpPr txBox="1"/>
          <p:nvPr/>
        </p:nvSpPr>
        <p:spPr>
          <a:xfrm>
            <a:off x="2563586" y="3880757"/>
            <a:ext cx="13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92D050"/>
                </a:solidFill>
                <a:sym typeface="Wingdings" panose="05000000000000000000" pitchFamily="2" charset="2"/>
              </a:rPr>
              <a:t> </a:t>
            </a:r>
            <a:r>
              <a:rPr lang="nl-NL" dirty="0" err="1"/>
              <a:t>simulated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6CB7CE-EFB5-422B-857D-2ACC24DCF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60" y="3842377"/>
            <a:ext cx="4594787" cy="30175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3CB982-6B36-4C10-9AFF-E5EF554D723E}"/>
              </a:ext>
            </a:extLst>
          </p:cNvPr>
          <p:cNvCxnSpPr>
            <a:cxnSpLocks/>
          </p:cNvCxnSpPr>
          <p:nvPr/>
        </p:nvCxnSpPr>
        <p:spPr>
          <a:xfrm>
            <a:off x="7614745" y="2554014"/>
            <a:ext cx="1414360" cy="230176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1BEBCD-72B7-412A-BFF1-88D8F3388D75}"/>
              </a:ext>
            </a:extLst>
          </p:cNvPr>
          <p:cNvCxnSpPr>
            <a:cxnSpLocks/>
          </p:cNvCxnSpPr>
          <p:nvPr/>
        </p:nvCxnSpPr>
        <p:spPr>
          <a:xfrm>
            <a:off x="8042698" y="2036379"/>
            <a:ext cx="986407" cy="28194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0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4562D-384E-4C26-9EB0-1023F7D7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7" y="1062460"/>
            <a:ext cx="5957893" cy="4316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00EE05-2219-486E-8A8C-240A0FBC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" y="1494120"/>
            <a:ext cx="5957890" cy="527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5FCED-8ECD-4FBB-B80A-C95623252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5" y="2017675"/>
            <a:ext cx="5966895" cy="2634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4C52D-5DF3-41D5-9AB0-5F012A080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95" y="4665288"/>
            <a:ext cx="5975905" cy="261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FB4DA-E38F-4A7B-A95B-CCA2195F3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40" y="1589504"/>
            <a:ext cx="5767655" cy="4143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528C3C-4AB6-4DBD-9F31-D14822C76F59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en-US" dirty="0" err="1"/>
              <a:t>ida_mmw_rfe_atb_ana_ref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36989-FF5F-411B-B69D-A5CB923006E5}"/>
              </a:ext>
            </a:extLst>
          </p:cNvPr>
          <p:cNvSpPr txBox="1"/>
          <p:nvPr/>
        </p:nvSpPr>
        <p:spPr>
          <a:xfrm>
            <a:off x="142989" y="375047"/>
            <a:ext cx="568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BandGap</a:t>
            </a:r>
            <a:r>
              <a:rPr lang="nl-NL" dirty="0"/>
              <a:t> </a:t>
            </a:r>
            <a:r>
              <a:rPr lang="nl-NL" dirty="0" err="1"/>
              <a:t>provides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voltage (0.7V) </a:t>
            </a:r>
            <a:r>
              <a:rPr lang="nl-NL" dirty="0" err="1"/>
              <a:t>for</a:t>
            </a:r>
            <a:r>
              <a:rPr lang="nl-NL" dirty="0"/>
              <a:t> GP-</a:t>
            </a:r>
            <a:r>
              <a:rPr lang="nl-NL" dirty="0" err="1"/>
              <a:t>ADCs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i="1" dirty="0" err="1"/>
              <a:t>normal</a:t>
            </a:r>
            <a:r>
              <a:rPr lang="nl-NL" dirty="0"/>
              <a:t> </a:t>
            </a:r>
            <a:r>
              <a:rPr lang="nl-NL" dirty="0" err="1"/>
              <a:t>operation</a:t>
            </a:r>
            <a:r>
              <a:rPr lang="nl-NL" dirty="0"/>
              <a:t>, Vdda_1v8 present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A4A34-519D-443B-A926-0E33DECDC2F3}"/>
              </a:ext>
            </a:extLst>
          </p:cNvPr>
          <p:cNvSpPr/>
          <p:nvPr/>
        </p:nvSpPr>
        <p:spPr>
          <a:xfrm>
            <a:off x="7854176" y="3248458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DE4AB-77B5-47C0-901F-9C2E9FE76F08}"/>
              </a:ext>
            </a:extLst>
          </p:cNvPr>
          <p:cNvSpPr/>
          <p:nvPr/>
        </p:nvSpPr>
        <p:spPr>
          <a:xfrm>
            <a:off x="7854176" y="3109781"/>
            <a:ext cx="1034451" cy="129057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0FAAA-521F-4788-BE43-C7927E208294}"/>
              </a:ext>
            </a:extLst>
          </p:cNvPr>
          <p:cNvSpPr/>
          <p:nvPr/>
        </p:nvSpPr>
        <p:spPr>
          <a:xfrm>
            <a:off x="7854176" y="4188538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09F2B-4814-4807-8E8C-5DBA3FA1FF5A}"/>
              </a:ext>
            </a:extLst>
          </p:cNvPr>
          <p:cNvSpPr/>
          <p:nvPr/>
        </p:nvSpPr>
        <p:spPr>
          <a:xfrm>
            <a:off x="7854176" y="4383499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A8841C-9B8E-4909-AA5C-9683A8F4A8F7}"/>
              </a:ext>
            </a:extLst>
          </p:cNvPr>
          <p:cNvSpPr/>
          <p:nvPr/>
        </p:nvSpPr>
        <p:spPr>
          <a:xfrm>
            <a:off x="7854176" y="2978952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FB1028-799D-425D-A20A-51F87D15FF5E}"/>
              </a:ext>
            </a:extLst>
          </p:cNvPr>
          <p:cNvSpPr txBox="1"/>
          <p:nvPr/>
        </p:nvSpPr>
        <p:spPr>
          <a:xfrm>
            <a:off x="6489243" y="362506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462136-9B2D-4D3F-8CC0-DDCA35549073}"/>
              </a:ext>
            </a:extLst>
          </p:cNvPr>
          <p:cNvSpPr txBox="1"/>
          <p:nvPr/>
        </p:nvSpPr>
        <p:spPr>
          <a:xfrm>
            <a:off x="7110351" y="544323"/>
            <a:ext cx="189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enable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levelshifters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F61E69-D068-41E2-B0D5-28726308B2C8}"/>
              </a:ext>
            </a:extLst>
          </p:cNvPr>
          <p:cNvSpPr/>
          <p:nvPr/>
        </p:nvSpPr>
        <p:spPr>
          <a:xfrm>
            <a:off x="939113" y="1589903"/>
            <a:ext cx="948691" cy="47779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949CD-3ABE-4929-B359-C10615C67E63}"/>
              </a:ext>
            </a:extLst>
          </p:cNvPr>
          <p:cNvCxnSpPr>
            <a:cxnSpLocks/>
          </p:cNvCxnSpPr>
          <p:nvPr/>
        </p:nvCxnSpPr>
        <p:spPr>
          <a:xfrm flipH="1">
            <a:off x="1672282" y="783987"/>
            <a:ext cx="4934464" cy="819033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2DE665-1B31-4A87-898F-370E7FBC0038}"/>
              </a:ext>
            </a:extLst>
          </p:cNvPr>
          <p:cNvSpPr txBox="1"/>
          <p:nvPr/>
        </p:nvSpPr>
        <p:spPr>
          <a:xfrm>
            <a:off x="6489243" y="1228861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D8A396-3E25-4DAA-A6EB-3DF98357E429}"/>
              </a:ext>
            </a:extLst>
          </p:cNvPr>
          <p:cNvSpPr txBox="1"/>
          <p:nvPr/>
        </p:nvSpPr>
        <p:spPr>
          <a:xfrm>
            <a:off x="7110350" y="1435615"/>
            <a:ext cx="192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Settings</a:t>
            </a:r>
            <a:r>
              <a:rPr lang="nl-NL" sz="1400" dirty="0">
                <a:solidFill>
                  <a:schemeClr val="accent1"/>
                </a:solidFill>
              </a:rPr>
              <a:t> @</a:t>
            </a:r>
            <a:r>
              <a:rPr lang="nl-NL" sz="1400" dirty="0" err="1">
                <a:solidFill>
                  <a:schemeClr val="accent1"/>
                </a:solidFill>
              </a:rPr>
              <a:t>BandGap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B4D973-D374-416A-8804-7474A62172C2}"/>
              </a:ext>
            </a:extLst>
          </p:cNvPr>
          <p:cNvSpPr/>
          <p:nvPr/>
        </p:nvSpPr>
        <p:spPr>
          <a:xfrm>
            <a:off x="486034" y="2080370"/>
            <a:ext cx="1729947" cy="263408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8DE61B-499C-4EE7-89FC-BBF4DE256983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27899" y="1644360"/>
            <a:ext cx="4661344" cy="638441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4053E-16D4-480D-ADDD-9C2600154179}"/>
              </a:ext>
            </a:extLst>
          </p:cNvPr>
          <p:cNvCxnSpPr>
            <a:cxnSpLocks/>
          </p:cNvCxnSpPr>
          <p:nvPr/>
        </p:nvCxnSpPr>
        <p:spPr>
          <a:xfrm>
            <a:off x="7222136" y="1699276"/>
            <a:ext cx="850016" cy="677297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6EE8B2-7A9D-4817-A6D7-162D5A8867F2}"/>
              </a:ext>
            </a:extLst>
          </p:cNvPr>
          <p:cNvSpPr txBox="1"/>
          <p:nvPr/>
        </p:nvSpPr>
        <p:spPr>
          <a:xfrm>
            <a:off x="6489244" y="5517185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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D326A4-7CED-4F7C-8C7B-A6A815DE7C0E}"/>
              </a:ext>
            </a:extLst>
          </p:cNvPr>
          <p:cNvSpPr/>
          <p:nvPr/>
        </p:nvSpPr>
        <p:spPr>
          <a:xfrm>
            <a:off x="853886" y="4609501"/>
            <a:ext cx="948691" cy="47779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B1476B-A2E3-45B5-9E5A-6D65D221CCDE}"/>
              </a:ext>
            </a:extLst>
          </p:cNvPr>
          <p:cNvSpPr txBox="1"/>
          <p:nvPr/>
        </p:nvSpPr>
        <p:spPr>
          <a:xfrm>
            <a:off x="7110350" y="5770325"/>
            <a:ext cx="300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BandGap</a:t>
            </a:r>
            <a:r>
              <a:rPr lang="nl-NL" sz="1400" dirty="0">
                <a:solidFill>
                  <a:schemeClr val="accent1"/>
                </a:solidFill>
              </a:rPr>
              <a:t> startup </a:t>
            </a:r>
            <a:r>
              <a:rPr lang="nl-NL" sz="1400" dirty="0">
                <a:solidFill>
                  <a:schemeClr val="accent1"/>
                </a:solidFill>
                <a:sym typeface="Wingdings" panose="05000000000000000000" pitchFamily="2" charset="2"/>
              </a:rPr>
              <a:t> status </a:t>
            </a:r>
            <a:r>
              <a:rPr lang="nl-NL" sz="1400" i="1" dirty="0">
                <a:solidFill>
                  <a:schemeClr val="accent1"/>
                </a:solidFill>
                <a:sym typeface="Wingdings" panose="05000000000000000000" pitchFamily="2" charset="2"/>
              </a:rPr>
              <a:t>ok</a:t>
            </a:r>
            <a:r>
              <a:rPr lang="nl-NL" sz="1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nl-NL" sz="1400" dirty="0" err="1">
                <a:solidFill>
                  <a:schemeClr val="accent1"/>
                </a:solidFill>
                <a:sym typeface="Wingdings" panose="05000000000000000000" pitchFamily="2" charset="2"/>
              </a:rPr>
              <a:t>flag</a:t>
            </a:r>
            <a:r>
              <a:rPr lang="nl-NL" sz="1400" dirty="0">
                <a:solidFill>
                  <a:schemeClr val="accent1"/>
                </a:solidFill>
                <a:sym typeface="Wingdings" panose="05000000000000000000" pitchFamily="2" charset="2"/>
              </a:rPr>
              <a:t>?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E823F-B501-40CD-B897-B243268A7F65}"/>
              </a:ext>
            </a:extLst>
          </p:cNvPr>
          <p:cNvSpPr/>
          <p:nvPr/>
        </p:nvSpPr>
        <p:spPr>
          <a:xfrm>
            <a:off x="7854176" y="3377069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2F19D0-EAB2-4467-8D1A-EDA21CAF7E04}"/>
              </a:ext>
            </a:extLst>
          </p:cNvPr>
          <p:cNvSpPr txBox="1"/>
          <p:nvPr/>
        </p:nvSpPr>
        <p:spPr>
          <a:xfrm>
            <a:off x="2564073" y="152970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206F5-473B-4F1E-BEDF-C22D8AB90675}"/>
              </a:ext>
            </a:extLst>
          </p:cNvPr>
          <p:cNvSpPr txBox="1"/>
          <p:nvPr/>
        </p:nvSpPr>
        <p:spPr>
          <a:xfrm>
            <a:off x="2568189" y="164091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F72D0C-BBDD-4A09-BD3D-BDE3C980311A}"/>
              </a:ext>
            </a:extLst>
          </p:cNvPr>
          <p:cNvSpPr txBox="1"/>
          <p:nvPr/>
        </p:nvSpPr>
        <p:spPr>
          <a:xfrm>
            <a:off x="2564068" y="177683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272874-DC80-4C81-81C0-AC1B1F363124}"/>
              </a:ext>
            </a:extLst>
          </p:cNvPr>
          <p:cNvSpPr txBox="1"/>
          <p:nvPr/>
        </p:nvSpPr>
        <p:spPr>
          <a:xfrm>
            <a:off x="2564068" y="199942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94ED0-3D4D-41CC-AA95-648D46EF037D}"/>
              </a:ext>
            </a:extLst>
          </p:cNvPr>
          <p:cNvSpPr txBox="1"/>
          <p:nvPr/>
        </p:nvSpPr>
        <p:spPr>
          <a:xfrm>
            <a:off x="2559947" y="2110630"/>
            <a:ext cx="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CAC9A4-FBA1-4D53-A789-FD776B21C35D}"/>
              </a:ext>
            </a:extLst>
          </p:cNvPr>
          <p:cNvSpPr txBox="1"/>
          <p:nvPr/>
        </p:nvSpPr>
        <p:spPr>
          <a:xfrm>
            <a:off x="2558785" y="2238640"/>
            <a:ext cx="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D3392E-70D5-462B-A1E9-C65DF0BD574D}"/>
              </a:ext>
            </a:extLst>
          </p:cNvPr>
          <p:cNvSpPr txBox="1"/>
          <p:nvPr/>
        </p:nvSpPr>
        <p:spPr>
          <a:xfrm>
            <a:off x="2557623" y="234084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D91F0F-5357-496D-9F4C-ACDED0C0D0C6}"/>
              </a:ext>
            </a:extLst>
          </p:cNvPr>
          <p:cNvSpPr txBox="1"/>
          <p:nvPr/>
        </p:nvSpPr>
        <p:spPr>
          <a:xfrm>
            <a:off x="2559982" y="246760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D5A51C-67D4-47C1-80CE-ECAEEE9F6CDF}"/>
              </a:ext>
            </a:extLst>
          </p:cNvPr>
          <p:cNvSpPr txBox="1"/>
          <p:nvPr/>
        </p:nvSpPr>
        <p:spPr>
          <a:xfrm>
            <a:off x="2564068" y="259448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B20ADF-4028-4A95-BBC6-527682393F48}"/>
              </a:ext>
            </a:extLst>
          </p:cNvPr>
          <p:cNvSpPr txBox="1"/>
          <p:nvPr/>
        </p:nvSpPr>
        <p:spPr>
          <a:xfrm>
            <a:off x="2557623" y="272264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1D230B-BE07-4417-8804-F7E2F33F1BC7}"/>
              </a:ext>
            </a:extLst>
          </p:cNvPr>
          <p:cNvSpPr txBox="1"/>
          <p:nvPr/>
        </p:nvSpPr>
        <p:spPr>
          <a:xfrm>
            <a:off x="2534476" y="439772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FE21F8-1391-4CF9-A5F9-10468BF02958}"/>
              </a:ext>
            </a:extLst>
          </p:cNvPr>
          <p:cNvCxnSpPr>
            <a:cxnSpLocks/>
          </p:cNvCxnSpPr>
          <p:nvPr/>
        </p:nvCxnSpPr>
        <p:spPr>
          <a:xfrm flipV="1">
            <a:off x="2685535" y="5047538"/>
            <a:ext cx="0" cy="5047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83EAB5F-1DCC-472E-B5A1-0C389C72D3F9}"/>
              </a:ext>
            </a:extLst>
          </p:cNvPr>
          <p:cNvSpPr txBox="1"/>
          <p:nvPr/>
        </p:nvSpPr>
        <p:spPr>
          <a:xfrm>
            <a:off x="1203302" y="5550737"/>
            <a:ext cx="297036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l-NL" sz="1200" dirty="0"/>
              <a:t>For correct default </a:t>
            </a:r>
            <a:r>
              <a:rPr lang="nl-NL" sz="1200" dirty="0" err="1"/>
              <a:t>values</a:t>
            </a:r>
            <a:r>
              <a:rPr lang="nl-NL" sz="1200" dirty="0"/>
              <a:t>,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also</a:t>
            </a:r>
            <a:r>
              <a:rPr lang="nl-NL" sz="1200" dirty="0"/>
              <a:t> Reg. Map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8E7775-C7E0-4E2E-B286-3B3B3D2CDBEF}"/>
              </a:ext>
            </a:extLst>
          </p:cNvPr>
          <p:cNvSpPr txBox="1"/>
          <p:nvPr/>
        </p:nvSpPr>
        <p:spPr>
          <a:xfrm>
            <a:off x="9196991" y="5027308"/>
            <a:ext cx="2716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&lt;lib&gt;/&lt;cell&gt;=</a:t>
            </a:r>
            <a:r>
              <a:rPr lang="en-US" sz="1100" dirty="0" err="1">
                <a:solidFill>
                  <a:schemeClr val="accent1"/>
                </a:solidFill>
              </a:rPr>
              <a:t>ida_mmw_rfe_atb_ana_lib</a:t>
            </a:r>
            <a:r>
              <a:rPr lang="en-US" sz="1100" dirty="0">
                <a:solidFill>
                  <a:schemeClr val="accent1"/>
                </a:solidFill>
              </a:rPr>
              <a:t>/</a:t>
            </a:r>
          </a:p>
          <a:p>
            <a:pPr algn="ctr"/>
            <a:r>
              <a:rPr lang="en-US" sz="1100" dirty="0" err="1">
                <a:solidFill>
                  <a:schemeClr val="accent1"/>
                </a:solidFill>
              </a:rPr>
              <a:t>ida_mmw_rfe_atb_ana_ref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9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70ADC-0E2B-4C71-A000-136F147C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7" y="917467"/>
            <a:ext cx="5966895" cy="60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87AA92-8745-4611-96C4-89D9CB1C230A}"/>
              </a:ext>
            </a:extLst>
          </p:cNvPr>
          <p:cNvSpPr txBox="1"/>
          <p:nvPr/>
        </p:nvSpPr>
        <p:spPr>
          <a:xfrm>
            <a:off x="2543478" y="93099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334F8-4DF5-4253-B182-31A89E7652C8}"/>
              </a:ext>
            </a:extLst>
          </p:cNvPr>
          <p:cNvSpPr txBox="1"/>
          <p:nvPr/>
        </p:nvSpPr>
        <p:spPr>
          <a:xfrm>
            <a:off x="2534471" y="111593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F61B1-57C6-42D4-9023-9E6C8FCECE77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Map ATB-RFE – ADC (screenshot)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6733C-419A-4FAF-8C01-C2C17639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07" y="485808"/>
            <a:ext cx="5957893" cy="431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D6BA8-424B-467A-B82B-786769A1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09" y="1534224"/>
            <a:ext cx="5957892" cy="1460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4EDEA-FB12-4FDE-8091-7CBF9DA4E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07" y="3000131"/>
            <a:ext cx="5957892" cy="243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E3F64D-BF54-4B76-BA9C-F17C6E8D4F8C}"/>
              </a:ext>
            </a:extLst>
          </p:cNvPr>
          <p:cNvSpPr txBox="1"/>
          <p:nvPr/>
        </p:nvSpPr>
        <p:spPr>
          <a:xfrm>
            <a:off x="129869" y="156263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adc2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7BBA14-2D32-4702-8041-240C3F3AF629}"/>
              </a:ext>
            </a:extLst>
          </p:cNvPr>
          <p:cNvSpPr/>
          <p:nvPr/>
        </p:nvSpPr>
        <p:spPr>
          <a:xfrm>
            <a:off x="402536" y="1473840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BBB8C-D0AA-4E4C-8FAC-506052A81D2A}"/>
              </a:ext>
            </a:extLst>
          </p:cNvPr>
          <p:cNvSpPr txBox="1"/>
          <p:nvPr/>
        </p:nvSpPr>
        <p:spPr>
          <a:xfrm>
            <a:off x="138107" y="2155874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adc2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6957D5-1084-4BC4-BC24-94C1285EF715}"/>
              </a:ext>
            </a:extLst>
          </p:cNvPr>
          <p:cNvSpPr/>
          <p:nvPr/>
        </p:nvSpPr>
        <p:spPr>
          <a:xfrm>
            <a:off x="410774" y="2067082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3A73A-E575-4B49-8E9B-937BEC933949}"/>
              </a:ext>
            </a:extLst>
          </p:cNvPr>
          <p:cNvSpPr txBox="1"/>
          <p:nvPr/>
        </p:nvSpPr>
        <p:spPr>
          <a:xfrm>
            <a:off x="6706365" y="1008637"/>
            <a:ext cx="3292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Settings</a:t>
            </a:r>
            <a:r>
              <a:rPr lang="nl-NL" dirty="0"/>
              <a:t> @ADC, </a:t>
            </a:r>
            <a:r>
              <a:rPr lang="nl-NL" dirty="0" err="1"/>
              <a:t>see</a:t>
            </a:r>
            <a:r>
              <a:rPr lang="nl-NL" dirty="0"/>
              <a:t> datasheet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link @slide 2</a:t>
            </a: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B88426-0CD6-4347-9A30-2FA45C577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04" y="5742061"/>
            <a:ext cx="5966895" cy="98526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9041DF-ACA5-4D4B-9036-F76A099FC07E}"/>
              </a:ext>
            </a:extLst>
          </p:cNvPr>
          <p:cNvSpPr txBox="1"/>
          <p:nvPr/>
        </p:nvSpPr>
        <p:spPr>
          <a:xfrm>
            <a:off x="6706365" y="4818731"/>
            <a:ext cx="528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Switch </a:t>
            </a:r>
            <a:r>
              <a:rPr lang="nl-NL" dirty="0" err="1"/>
              <a:t>configurations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different </a:t>
            </a:r>
            <a:r>
              <a:rPr lang="nl-NL" dirty="0" err="1"/>
              <a:t>connection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     </a:t>
            </a:r>
            <a:r>
              <a:rPr lang="nl-NL" dirty="0" err="1"/>
              <a:t>scenarios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ADC(s)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e.g., swap signals ATB1 and ATB2 (</a:t>
            </a:r>
            <a:r>
              <a:rPr lang="en-US" sz="1200" dirty="0">
                <a:sym typeface="Wingdings 3" panose="05040102010807070707" pitchFamily="18" charset="2"/>
              </a:rPr>
              <a:t> R</a:t>
            </a:r>
            <a:r>
              <a:rPr lang="en-US" sz="1200" dirty="0"/>
              <a:t>eg. field </a:t>
            </a:r>
            <a:r>
              <a:rPr lang="en-US" sz="1200" i="1" dirty="0"/>
              <a:t>SWAP_ATBX</a:t>
            </a:r>
            <a:r>
              <a:rPr lang="en-US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e.g., swap </a:t>
            </a:r>
            <a:r>
              <a:rPr lang="en-US" sz="1200" i="1" dirty="0"/>
              <a:t>p</a:t>
            </a:r>
            <a:r>
              <a:rPr lang="en-US" sz="1200" dirty="0"/>
              <a:t> and </a:t>
            </a:r>
            <a:r>
              <a:rPr lang="en-US" sz="1200" i="1" dirty="0"/>
              <a:t>n</a:t>
            </a:r>
            <a:r>
              <a:rPr lang="en-US" sz="1200" dirty="0"/>
              <a:t> @ADC input (</a:t>
            </a:r>
            <a:r>
              <a:rPr lang="en-US" sz="1200" dirty="0">
                <a:sym typeface="Wingdings 3" panose="05040102010807070707" pitchFamily="18" charset="2"/>
              </a:rPr>
              <a:t> R</a:t>
            </a:r>
            <a:r>
              <a:rPr lang="en-US" sz="1200" dirty="0"/>
              <a:t>eg. fields </a:t>
            </a:r>
            <a:r>
              <a:rPr lang="en-US" sz="1200" i="1" dirty="0"/>
              <a:t>ADC[1,2]_MUX_V[P,N]</a:t>
            </a:r>
            <a:r>
              <a:rPr lang="en-US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e.g., connect </a:t>
            </a:r>
            <a:r>
              <a:rPr lang="en-US" sz="1200" i="1" dirty="0"/>
              <a:t>internal </a:t>
            </a:r>
            <a:r>
              <a:rPr lang="en-US" sz="1200" i="1" dirty="0" err="1"/>
              <a:t>gnd</a:t>
            </a:r>
            <a:r>
              <a:rPr lang="en-US" sz="1200" dirty="0"/>
              <a:t> to ADC @SE mode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	(for specific details, see appendix (</a:t>
            </a:r>
            <a:r>
              <a:rPr lang="en-US" sz="1200" i="1" dirty="0" err="1"/>
              <a:t>artf</a:t>
            </a:r>
            <a:r>
              <a:rPr lang="en-US" sz="1200" i="1" dirty="0"/>
              <a:t> </a:t>
            </a:r>
            <a:r>
              <a:rPr lang="en-US" sz="1200" dirty="0"/>
              <a:t>tickets)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61478A-2277-4219-BDA1-0F2C0F46D82F}"/>
              </a:ext>
            </a:extLst>
          </p:cNvPr>
          <p:cNvCxnSpPr>
            <a:cxnSpLocks/>
          </p:cNvCxnSpPr>
          <p:nvPr/>
        </p:nvCxnSpPr>
        <p:spPr>
          <a:xfrm flipH="1">
            <a:off x="6105002" y="5596253"/>
            <a:ext cx="903225" cy="24608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B65C27-A2BF-40EB-80B0-38222DAB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7" y="1106936"/>
            <a:ext cx="5957893" cy="331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378A1-A09D-48EE-9C9C-EF49C14E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07" y="1438209"/>
            <a:ext cx="5957893" cy="983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C65EE-C20A-459D-A691-D62321B01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07" y="2421990"/>
            <a:ext cx="5957893" cy="1701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A1619-EB3A-424A-866C-E0927D184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07" y="675277"/>
            <a:ext cx="5957893" cy="431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A2542-8250-40F8-BE62-301EA7ED0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07" y="4885836"/>
            <a:ext cx="5957893" cy="868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C83BB8-0858-4387-A17C-1872759B4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89" y="281693"/>
            <a:ext cx="5591092" cy="59405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AEFF23-0084-4344-898C-BC63FAA61D93}"/>
              </a:ext>
            </a:extLst>
          </p:cNvPr>
          <p:cNvSpPr/>
          <p:nvPr/>
        </p:nvSpPr>
        <p:spPr>
          <a:xfrm>
            <a:off x="10696961" y="481366"/>
            <a:ext cx="130629" cy="857678"/>
          </a:xfrm>
          <a:prstGeom prst="rect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ABB89-4376-493F-B7F5-034FCF778186}"/>
              </a:ext>
            </a:extLst>
          </p:cNvPr>
          <p:cNvSpPr/>
          <p:nvPr/>
        </p:nvSpPr>
        <p:spPr>
          <a:xfrm>
            <a:off x="10827591" y="481366"/>
            <a:ext cx="130629" cy="857678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3938D6-793C-40E4-87A7-743FDB0DED1B}"/>
              </a:ext>
            </a:extLst>
          </p:cNvPr>
          <p:cNvSpPr/>
          <p:nvPr/>
        </p:nvSpPr>
        <p:spPr>
          <a:xfrm>
            <a:off x="10958220" y="481366"/>
            <a:ext cx="130629" cy="857678"/>
          </a:xfrm>
          <a:prstGeom prst="rect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A2D45A-4CD9-49BC-9667-29343FD1B3BD}"/>
              </a:ext>
            </a:extLst>
          </p:cNvPr>
          <p:cNvSpPr/>
          <p:nvPr/>
        </p:nvSpPr>
        <p:spPr>
          <a:xfrm>
            <a:off x="7882294" y="5161027"/>
            <a:ext cx="110511" cy="933989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81C757-3531-4C92-B82A-3BBCBA0122FF}"/>
              </a:ext>
            </a:extLst>
          </p:cNvPr>
          <p:cNvSpPr/>
          <p:nvPr/>
        </p:nvSpPr>
        <p:spPr>
          <a:xfrm>
            <a:off x="9948618" y="1428634"/>
            <a:ext cx="534691" cy="343599"/>
          </a:xfrm>
          <a:prstGeom prst="ellipse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D3752C-E949-4971-B9D9-0A88BE244308}"/>
              </a:ext>
            </a:extLst>
          </p:cNvPr>
          <p:cNvSpPr/>
          <p:nvPr/>
        </p:nvSpPr>
        <p:spPr>
          <a:xfrm>
            <a:off x="8203223" y="1428634"/>
            <a:ext cx="534691" cy="343599"/>
          </a:xfrm>
          <a:prstGeom prst="ellipse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F70E62-7965-4B7B-9E53-614AB8BE1CEA}"/>
              </a:ext>
            </a:extLst>
          </p:cNvPr>
          <p:cNvSpPr/>
          <p:nvPr/>
        </p:nvSpPr>
        <p:spPr>
          <a:xfrm>
            <a:off x="9029121" y="1427803"/>
            <a:ext cx="534691" cy="343599"/>
          </a:xfrm>
          <a:prstGeom prst="ellipse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02A355-119C-4FB6-AA68-391CE98A12F2}"/>
              </a:ext>
            </a:extLst>
          </p:cNvPr>
          <p:cNvSpPr/>
          <p:nvPr/>
        </p:nvSpPr>
        <p:spPr>
          <a:xfrm rot="16200000">
            <a:off x="8470569" y="1927301"/>
            <a:ext cx="343598" cy="343599"/>
          </a:xfrm>
          <a:prstGeom prst="ellipse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395B5-E0BE-4DC3-8327-300543067AFD}"/>
              </a:ext>
            </a:extLst>
          </p:cNvPr>
          <p:cNvSpPr/>
          <p:nvPr/>
        </p:nvSpPr>
        <p:spPr>
          <a:xfrm rot="16200000">
            <a:off x="9326716" y="2652578"/>
            <a:ext cx="343598" cy="343599"/>
          </a:xfrm>
          <a:prstGeom prst="ellipse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F73226-20EA-4137-A0D0-1B955160EF24}"/>
              </a:ext>
            </a:extLst>
          </p:cNvPr>
          <p:cNvSpPr/>
          <p:nvPr/>
        </p:nvSpPr>
        <p:spPr>
          <a:xfrm rot="16200000">
            <a:off x="10660953" y="3246798"/>
            <a:ext cx="333275" cy="343599"/>
          </a:xfrm>
          <a:prstGeom prst="ellipse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F4E6FD-A510-473A-B278-CA4B15F983C2}"/>
              </a:ext>
            </a:extLst>
          </p:cNvPr>
          <p:cNvSpPr/>
          <p:nvPr/>
        </p:nvSpPr>
        <p:spPr>
          <a:xfrm>
            <a:off x="9948617" y="4070931"/>
            <a:ext cx="534691" cy="343599"/>
          </a:xfrm>
          <a:prstGeom prst="ellipse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EF6584-9D7F-464A-9E52-7A99D75AC971}"/>
              </a:ext>
            </a:extLst>
          </p:cNvPr>
          <p:cNvSpPr/>
          <p:nvPr/>
        </p:nvSpPr>
        <p:spPr>
          <a:xfrm>
            <a:off x="9029120" y="4070930"/>
            <a:ext cx="534691" cy="343599"/>
          </a:xfrm>
          <a:prstGeom prst="ellipse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3B4E59-5D50-4B19-BC61-428F3EB9D8EF}"/>
              </a:ext>
            </a:extLst>
          </p:cNvPr>
          <p:cNvSpPr/>
          <p:nvPr/>
        </p:nvSpPr>
        <p:spPr>
          <a:xfrm>
            <a:off x="8211391" y="4070929"/>
            <a:ext cx="534691" cy="343599"/>
          </a:xfrm>
          <a:prstGeom prst="ellipse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4A362-DCC3-4E65-940D-8B526AE581C3}"/>
              </a:ext>
            </a:extLst>
          </p:cNvPr>
          <p:cNvSpPr/>
          <p:nvPr/>
        </p:nvSpPr>
        <p:spPr>
          <a:xfrm>
            <a:off x="10655790" y="2200997"/>
            <a:ext cx="343600" cy="333275"/>
          </a:xfrm>
          <a:prstGeom prst="ellipse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844449-FE57-449F-A96D-D0E2D3BA1C97}"/>
              </a:ext>
            </a:extLst>
          </p:cNvPr>
          <p:cNvSpPr/>
          <p:nvPr/>
        </p:nvSpPr>
        <p:spPr>
          <a:xfrm>
            <a:off x="10646571" y="2891836"/>
            <a:ext cx="343598" cy="333276"/>
          </a:xfrm>
          <a:prstGeom prst="ellipse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B3B529-666B-4C01-A348-281598DFBFA1}"/>
              </a:ext>
            </a:extLst>
          </p:cNvPr>
          <p:cNvSpPr/>
          <p:nvPr/>
        </p:nvSpPr>
        <p:spPr>
          <a:xfrm>
            <a:off x="7315508" y="4070522"/>
            <a:ext cx="534691" cy="343599"/>
          </a:xfrm>
          <a:prstGeom prst="ellipse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1F0131-1049-4661-B1BF-7C7CFA0CC82E}"/>
              </a:ext>
            </a:extLst>
          </p:cNvPr>
          <p:cNvSpPr txBox="1"/>
          <p:nvPr/>
        </p:nvSpPr>
        <p:spPr>
          <a:xfrm>
            <a:off x="6296640" y="4312588"/>
            <a:ext cx="138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>
                <a:solidFill>
                  <a:schemeClr val="accent1"/>
                </a:solidFill>
              </a:rPr>
              <a:t>(</a:t>
            </a:r>
            <a:r>
              <a:rPr lang="nl-NL" sz="800" dirty="0" err="1">
                <a:solidFill>
                  <a:schemeClr val="accent1"/>
                </a:solidFill>
              </a:rPr>
              <a:t>inout_p</a:t>
            </a:r>
            <a:r>
              <a:rPr lang="nl-NL" sz="800" dirty="0">
                <a:solidFill>
                  <a:schemeClr val="accent1"/>
                </a:solidFill>
              </a:rPr>
              <a:t>)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134FC4-22DB-45B8-89CE-2956CEAD1B0B}"/>
              </a:ext>
            </a:extLst>
          </p:cNvPr>
          <p:cNvSpPr txBox="1"/>
          <p:nvPr/>
        </p:nvSpPr>
        <p:spPr>
          <a:xfrm>
            <a:off x="6296640" y="4441004"/>
            <a:ext cx="138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>
                <a:solidFill>
                  <a:schemeClr val="accent1"/>
                </a:solidFill>
              </a:rPr>
              <a:t>(</a:t>
            </a:r>
            <a:r>
              <a:rPr lang="nl-NL" sz="800" dirty="0" err="1">
                <a:solidFill>
                  <a:schemeClr val="accent1"/>
                </a:solidFill>
              </a:rPr>
              <a:t>inout_n</a:t>
            </a:r>
            <a:r>
              <a:rPr lang="nl-NL" sz="800" dirty="0">
                <a:solidFill>
                  <a:schemeClr val="accent1"/>
                </a:solidFill>
              </a:rPr>
              <a:t>)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8951CA-C280-439A-BF5A-43A203BBB746}"/>
              </a:ext>
            </a:extLst>
          </p:cNvPr>
          <p:cNvSpPr/>
          <p:nvPr/>
        </p:nvSpPr>
        <p:spPr>
          <a:xfrm>
            <a:off x="11100145" y="2507057"/>
            <a:ext cx="922114" cy="10276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E54C8E-0D71-4708-B212-0C863027E6BA}"/>
              </a:ext>
            </a:extLst>
          </p:cNvPr>
          <p:cNvSpPr/>
          <p:nvPr/>
        </p:nvSpPr>
        <p:spPr>
          <a:xfrm>
            <a:off x="11100146" y="2609823"/>
            <a:ext cx="922114" cy="138083"/>
          </a:xfrm>
          <a:prstGeom prst="rect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337B0-9AB2-4745-AE07-92AAD351934E}"/>
              </a:ext>
            </a:extLst>
          </p:cNvPr>
          <p:cNvSpPr/>
          <p:nvPr/>
        </p:nvSpPr>
        <p:spPr>
          <a:xfrm>
            <a:off x="11100146" y="2749766"/>
            <a:ext cx="922114" cy="138084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78CE8-1B2C-4BFF-9E8D-30CE02296C0B}"/>
              </a:ext>
            </a:extLst>
          </p:cNvPr>
          <p:cNvSpPr/>
          <p:nvPr/>
        </p:nvSpPr>
        <p:spPr>
          <a:xfrm>
            <a:off x="11100145" y="1948387"/>
            <a:ext cx="922114" cy="13808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F42E0F-3A82-4222-8BC6-89C0262B7A94}"/>
              </a:ext>
            </a:extLst>
          </p:cNvPr>
          <p:cNvSpPr/>
          <p:nvPr/>
        </p:nvSpPr>
        <p:spPr>
          <a:xfrm>
            <a:off x="11100145" y="2094283"/>
            <a:ext cx="922114" cy="138083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8CF0F9-97C0-4320-9CCF-346F65A235DC}"/>
              </a:ext>
            </a:extLst>
          </p:cNvPr>
          <p:cNvSpPr/>
          <p:nvPr/>
        </p:nvSpPr>
        <p:spPr>
          <a:xfrm>
            <a:off x="7771783" y="5161027"/>
            <a:ext cx="110511" cy="933989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D770F5-83D7-4297-9135-B6D8772CFBAD}"/>
              </a:ext>
            </a:extLst>
          </p:cNvPr>
          <p:cNvSpPr/>
          <p:nvPr/>
        </p:nvSpPr>
        <p:spPr>
          <a:xfrm>
            <a:off x="7991611" y="5161026"/>
            <a:ext cx="122901" cy="933989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69DCB3-683D-452A-8817-85E9BEF9FE02}"/>
              </a:ext>
            </a:extLst>
          </p:cNvPr>
          <p:cNvSpPr/>
          <p:nvPr/>
        </p:nvSpPr>
        <p:spPr>
          <a:xfrm>
            <a:off x="8115007" y="5161025"/>
            <a:ext cx="154050" cy="933989"/>
          </a:xfrm>
          <a:prstGeom prst="rect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82C1C1-4D0B-46AB-BD5C-9251E94A3F69}"/>
              </a:ext>
            </a:extLst>
          </p:cNvPr>
          <p:cNvSpPr txBox="1"/>
          <p:nvPr/>
        </p:nvSpPr>
        <p:spPr>
          <a:xfrm>
            <a:off x="10896236" y="68203"/>
            <a:ext cx="128823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DC-ATB[</a:t>
            </a:r>
            <a:r>
              <a:rPr lang="nl-NL" dirty="0">
                <a:solidFill>
                  <a:srgbClr val="92D050"/>
                </a:solidFill>
              </a:rPr>
              <a:t>X</a:t>
            </a:r>
            <a:r>
              <a:rPr lang="nl-NL" dirty="0">
                <a:solidFill>
                  <a:schemeClr val="bg1"/>
                </a:solidFill>
              </a:rPr>
              <a:t>,</a:t>
            </a:r>
            <a:r>
              <a:rPr lang="nl-NL" dirty="0">
                <a:solidFill>
                  <a:srgbClr val="FF0000"/>
                </a:solidFill>
              </a:rPr>
              <a:t>Y</a:t>
            </a:r>
            <a:r>
              <a:rPr lang="nl-NL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5F35F2-E685-41EC-8016-D5C5312AB3E3}"/>
              </a:ext>
            </a:extLst>
          </p:cNvPr>
          <p:cNvSpPr/>
          <p:nvPr/>
        </p:nvSpPr>
        <p:spPr>
          <a:xfrm>
            <a:off x="9452081" y="214185"/>
            <a:ext cx="528398" cy="2671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IP @</a:t>
            </a:r>
            <a:r>
              <a:rPr lang="nl-NL" sz="900" dirty="0" err="1"/>
              <a:t>ATB</a:t>
            </a:r>
            <a:r>
              <a:rPr lang="nl-NL" sz="900" dirty="0" err="1">
                <a:solidFill>
                  <a:srgbClr val="92D050"/>
                </a:solidFill>
              </a:rPr>
              <a:t>x</a:t>
            </a:r>
            <a:endParaRPr lang="en-US" sz="900" dirty="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8D54C-4ED5-4EE8-B886-2F7E2ED8576F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Map ATB-RFE – DC ATB (screenshot)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EA3B0B-C34C-493D-95BE-A651CE1F3154}"/>
              </a:ext>
            </a:extLst>
          </p:cNvPr>
          <p:cNvSpPr txBox="1"/>
          <p:nvPr/>
        </p:nvSpPr>
        <p:spPr>
          <a:xfrm>
            <a:off x="777998" y="4308732"/>
            <a:ext cx="4433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accent1"/>
                </a:solidFill>
              </a:rPr>
              <a:t>Select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switches </a:t>
            </a:r>
            <a:r>
              <a:rPr lang="nl-NL" sz="1400" dirty="0" err="1">
                <a:solidFill>
                  <a:schemeClr val="accent1"/>
                </a:solidFill>
              </a:rPr>
              <a:t>according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to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Use_Case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needed</a:t>
            </a:r>
            <a:endParaRPr lang="nl-NL" sz="1400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alternative</a:t>
            </a:r>
            <a:r>
              <a:rPr lang="nl-NL" sz="1400" dirty="0">
                <a:solidFill>
                  <a:schemeClr val="accent1"/>
                </a:solidFill>
              </a:rPr>
              <a:t> view @next slide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454C50-4B4A-4F80-856A-A967C253C10A}"/>
              </a:ext>
            </a:extLst>
          </p:cNvPr>
          <p:cNvSpPr txBox="1"/>
          <p:nvPr/>
        </p:nvSpPr>
        <p:spPr>
          <a:xfrm>
            <a:off x="138691" y="-2558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6EB711-7D06-4A20-9D26-43C29EA3B5B2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211519" y="4201010"/>
            <a:ext cx="1586600" cy="369332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7406F95-21D0-42DC-BF9E-A98137B485CB}"/>
              </a:ext>
            </a:extLst>
          </p:cNvPr>
          <p:cNvSpPr txBox="1"/>
          <p:nvPr/>
        </p:nvSpPr>
        <p:spPr>
          <a:xfrm>
            <a:off x="138107" y="4074895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40F265-A305-4745-88F5-C2A0F814AD2E}"/>
              </a:ext>
            </a:extLst>
          </p:cNvPr>
          <p:cNvSpPr txBox="1"/>
          <p:nvPr/>
        </p:nvSpPr>
        <p:spPr>
          <a:xfrm>
            <a:off x="801166" y="6102201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accent1"/>
                </a:solidFill>
              </a:rPr>
              <a:t>In case of </a:t>
            </a:r>
            <a:r>
              <a:rPr lang="nl-NL" sz="1400" dirty="0" err="1">
                <a:solidFill>
                  <a:schemeClr val="accent1"/>
                </a:solidFill>
              </a:rPr>
              <a:t>current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measurement</a:t>
            </a:r>
            <a:r>
              <a:rPr lang="nl-NL" sz="1400" dirty="0">
                <a:solidFill>
                  <a:schemeClr val="accent1"/>
                </a:solidFill>
              </a:rPr>
              <a:t>, set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resistor</a:t>
            </a:r>
            <a:r>
              <a:rPr lang="nl-NL" sz="1400" dirty="0">
                <a:solidFill>
                  <a:schemeClr val="accent1"/>
                </a:solidFill>
              </a:rPr>
              <a:t> trim </a:t>
            </a:r>
            <a:r>
              <a:rPr lang="nl-NL" sz="1400" dirty="0" err="1">
                <a:solidFill>
                  <a:schemeClr val="accent1"/>
                </a:solidFill>
              </a:rPr>
              <a:t>values</a:t>
            </a:r>
            <a:endParaRPr lang="nl-NL" sz="1400" dirty="0">
              <a:solidFill>
                <a:schemeClr val="accent1"/>
              </a:solidFill>
            </a:endParaRPr>
          </a:p>
          <a:p>
            <a:r>
              <a:rPr lang="nl-NL" sz="1400" dirty="0">
                <a:solidFill>
                  <a:schemeClr val="accent1"/>
                </a:solidFill>
              </a:rPr>
              <a:t>	</a:t>
            </a:r>
            <a:r>
              <a:rPr lang="nl-NL" sz="1400" dirty="0" err="1">
                <a:solidFill>
                  <a:schemeClr val="accent1"/>
                </a:solidFill>
              </a:rPr>
              <a:t>and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choose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type of </a:t>
            </a:r>
            <a:r>
              <a:rPr lang="nl-NL" sz="1400" dirty="0" err="1">
                <a:solidFill>
                  <a:schemeClr val="accent1"/>
                </a:solidFill>
              </a:rPr>
              <a:t>measurement</a:t>
            </a:r>
            <a:endParaRPr lang="nl-NL" sz="1400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DC9EBF-14FE-41D3-9793-29693F93D745}"/>
              </a:ext>
            </a:extLst>
          </p:cNvPr>
          <p:cNvCxnSpPr>
            <a:cxnSpLocks/>
          </p:cNvCxnSpPr>
          <p:nvPr/>
        </p:nvCxnSpPr>
        <p:spPr>
          <a:xfrm flipV="1">
            <a:off x="4730398" y="5754174"/>
            <a:ext cx="1" cy="34084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DC3C04-26FE-4E3C-8D9E-129FDD4926FF}"/>
                  </a:ext>
                </a:extLst>
              </p:cNvPr>
              <p:cNvSpPr txBox="1"/>
              <p:nvPr/>
            </p:nvSpPr>
            <p:spPr>
              <a:xfrm rot="16200000">
                <a:off x="5379322" y="4879769"/>
                <a:ext cx="2225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ATB[</a:t>
                </a:r>
                <a:r>
                  <a:rPr lang="nl-NL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x,y</a:t>
                </a:r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]_P_DEBUG </a:t>
                </a:r>
                <a14:m>
                  <m:oMath xmlns:m="http://schemas.openxmlformats.org/officeDocument/2006/math">
                    <m:r>
                      <a:rPr lang="nl-NL" sz="1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⟻</m:t>
                    </m:r>
                  </m:oMath>
                </a14:m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DC3C04-26FE-4E3C-8D9E-129FDD492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79322" y="4879769"/>
                <a:ext cx="2225752" cy="276999"/>
              </a:xfrm>
              <a:prstGeom prst="rect">
                <a:avLst/>
              </a:prstGeom>
              <a:blipFill>
                <a:blip r:embed="rId8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953D4C-C00F-417F-B028-D17D50E56F43}"/>
                  </a:ext>
                </a:extLst>
              </p:cNvPr>
              <p:cNvSpPr txBox="1"/>
              <p:nvPr/>
            </p:nvSpPr>
            <p:spPr>
              <a:xfrm rot="16200000">
                <a:off x="5511472" y="4843835"/>
                <a:ext cx="230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ATB[</a:t>
                </a:r>
                <a:r>
                  <a:rPr lang="nl-NL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x,y</a:t>
                </a:r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]_N</a:t>
                </a:r>
                <a:r>
                  <a:rPr lang="nl-NL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_</a:t>
                </a:r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DEBUG </a:t>
                </a:r>
                <a14:m>
                  <m:oMath xmlns:m="http://schemas.openxmlformats.org/officeDocument/2006/math">
                    <m:r>
                      <a:rPr lang="nl-NL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⟻</m:t>
                    </m:r>
                  </m:oMath>
                </a14:m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953D4C-C00F-417F-B028-D17D50E56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11472" y="4843835"/>
                <a:ext cx="2301953" cy="276999"/>
              </a:xfrm>
              <a:prstGeom prst="rect">
                <a:avLst/>
              </a:prstGeom>
              <a:blipFill>
                <a:blip r:embed="rId9"/>
                <a:stretch>
                  <a:fillRect r="-15217"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37B2461-D641-4E82-8A42-95E129F1EB05}"/>
              </a:ext>
            </a:extLst>
          </p:cNvPr>
          <p:cNvSpPr txBox="1"/>
          <p:nvPr/>
        </p:nvSpPr>
        <p:spPr>
          <a:xfrm>
            <a:off x="138107" y="5824842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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B7BE16-52E3-42C7-BAFE-5587C8F4513D}"/>
              </a:ext>
            </a:extLst>
          </p:cNvPr>
          <p:cNvSpPr txBox="1"/>
          <p:nvPr/>
        </p:nvSpPr>
        <p:spPr>
          <a:xfrm>
            <a:off x="798555" y="227250"/>
            <a:ext cx="2410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disable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pulldown</a:t>
            </a:r>
            <a:r>
              <a:rPr lang="nl-NL" sz="1400" dirty="0">
                <a:solidFill>
                  <a:schemeClr val="accent1"/>
                </a:solidFill>
              </a:rPr>
              <a:t> ATB </a:t>
            </a:r>
            <a:r>
              <a:rPr lang="nl-NL" sz="1400" dirty="0" err="1">
                <a:solidFill>
                  <a:schemeClr val="accent1"/>
                </a:solidFill>
              </a:rPr>
              <a:t>lines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C6754F-44DC-4C8C-A3F5-34C908744D64}"/>
              </a:ext>
            </a:extLst>
          </p:cNvPr>
          <p:cNvSpPr txBox="1"/>
          <p:nvPr/>
        </p:nvSpPr>
        <p:spPr>
          <a:xfrm>
            <a:off x="2356022" y="1064353"/>
            <a:ext cx="7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b’00..00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EA5599-8815-4629-A602-91D736F9A16B}"/>
              </a:ext>
            </a:extLst>
          </p:cNvPr>
          <p:cNvSpPr txBox="1"/>
          <p:nvPr/>
        </p:nvSpPr>
        <p:spPr>
          <a:xfrm>
            <a:off x="2356021" y="1199075"/>
            <a:ext cx="7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b’00..00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38ED5A-6B21-437D-9E08-C99A41898F77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004013" y="535027"/>
            <a:ext cx="352008" cy="491461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DC122A1-E62E-4FB8-996E-DB7835D971C1}"/>
              </a:ext>
            </a:extLst>
          </p:cNvPr>
          <p:cNvSpPr txBox="1"/>
          <p:nvPr/>
        </p:nvSpPr>
        <p:spPr>
          <a:xfrm>
            <a:off x="2356020" y="1411813"/>
            <a:ext cx="7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B66359-86AC-4143-82CC-9473AF0C438F}"/>
              </a:ext>
            </a:extLst>
          </p:cNvPr>
          <p:cNvSpPr/>
          <p:nvPr/>
        </p:nvSpPr>
        <p:spPr>
          <a:xfrm rot="5400000">
            <a:off x="3115069" y="-1781964"/>
            <a:ext cx="346142" cy="6068079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30B02A-510C-4A9A-AE6C-3D0F5BBDCB7B}"/>
              </a:ext>
            </a:extLst>
          </p:cNvPr>
          <p:cNvSpPr/>
          <p:nvPr/>
        </p:nvSpPr>
        <p:spPr>
          <a:xfrm rot="5400000">
            <a:off x="1909312" y="-208290"/>
            <a:ext cx="2751776" cy="6068079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EC446A-1F4E-4001-B80F-69D89105B9EA}"/>
              </a:ext>
            </a:extLst>
          </p:cNvPr>
          <p:cNvCxnSpPr>
            <a:cxnSpLocks/>
          </p:cNvCxnSpPr>
          <p:nvPr/>
        </p:nvCxnSpPr>
        <p:spPr>
          <a:xfrm flipV="1">
            <a:off x="5207214" y="4208825"/>
            <a:ext cx="0" cy="368395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0893448-9C11-4D0F-9FCC-1D9EFF3C5840}"/>
              </a:ext>
            </a:extLst>
          </p:cNvPr>
          <p:cNvSpPr txBox="1"/>
          <p:nvPr/>
        </p:nvSpPr>
        <p:spPr>
          <a:xfrm>
            <a:off x="129869" y="2485276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17F30D4-A72C-440B-9D96-865B7BC8BF7D}"/>
              </a:ext>
            </a:extLst>
          </p:cNvPr>
          <p:cNvSpPr/>
          <p:nvPr/>
        </p:nvSpPr>
        <p:spPr>
          <a:xfrm>
            <a:off x="402536" y="2396484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6E1F1E-9F67-4A1B-B931-47CF33C2BAAF}"/>
              </a:ext>
            </a:extLst>
          </p:cNvPr>
          <p:cNvSpPr txBox="1"/>
          <p:nvPr/>
        </p:nvSpPr>
        <p:spPr>
          <a:xfrm>
            <a:off x="129868" y="3198511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A09D3F-A441-448B-ACA5-D24602E167BA}"/>
              </a:ext>
            </a:extLst>
          </p:cNvPr>
          <p:cNvSpPr/>
          <p:nvPr/>
        </p:nvSpPr>
        <p:spPr>
          <a:xfrm>
            <a:off x="402535" y="3109719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3007</Words>
  <Application>Microsoft Office PowerPoint</Application>
  <PresentationFormat>Widescreen</PresentationFormat>
  <Paragraphs>488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   RFE ATB   Quick Reference (v1.5) (documentation made for WorkPackage software)</vt:lpstr>
      <vt:lpstr>Introduction AC + DC ATB</vt:lpstr>
      <vt:lpstr>PowerPoint Presentation</vt:lpstr>
      <vt:lpstr>PowerPoint Presentation</vt:lpstr>
      <vt:lpstr>DC-ATB quick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AC-ATB quick reference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Michiel Hallie</dc:creator>
  <cp:lastModifiedBy>Javier Cuadros Linde</cp:lastModifiedBy>
  <cp:revision>58</cp:revision>
  <dcterms:created xsi:type="dcterms:W3CDTF">2021-06-29T09:58:29Z</dcterms:created>
  <dcterms:modified xsi:type="dcterms:W3CDTF">2021-06-30T11:23:45Z</dcterms:modified>
</cp:coreProperties>
</file>