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14" r:id="rId2"/>
    <p:sldId id="7015" r:id="rId3"/>
    <p:sldId id="7019" r:id="rId4"/>
    <p:sldId id="7020" r:id="rId5"/>
    <p:sldId id="7021" r:id="rId6"/>
    <p:sldId id="7022" r:id="rId7"/>
    <p:sldId id="7023" r:id="rId8"/>
    <p:sldId id="702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A07B-243A-4CC7-A70E-E67FA7A7F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0699D-F4EA-4A59-94AA-BF16CDB20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948E-60A4-412D-BC21-EF790E43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08F4-F174-4BC8-ADE5-957635112FC4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6F1D-B710-4A64-8E93-D0A3769B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1CE3-98AE-460E-83F5-47D10B6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3C4-3D65-4AC7-9D27-E5C270C07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74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EF38-54CA-407F-A899-CC9C1045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4276-81F2-489E-8A6A-DA31DE87C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B757-B791-46D1-B9CC-8F36CA22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08F4-F174-4BC8-ADE5-957635112FC4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7158-8997-43C5-A0F9-0DE12A5B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2D23-FA76-4821-8415-4FE9DBE7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3C4-3D65-4AC7-9D27-E5C270C07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89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DF680-213E-4FD9-8F06-5AE76F013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0B1C1-E124-48BD-A3D4-95F935D80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B5E8-CD46-400B-90A1-E421660C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08F4-F174-4BC8-ADE5-957635112FC4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F681-EAAD-47B7-989A-006E8C88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C3C8-A655-425B-9D1F-6590F7CC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3C4-3D65-4AC7-9D27-E5C270C07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7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17B6-886C-433B-A7EF-3023C7A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97F0-2EE1-4F70-93BA-DDA0E4D3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D09E-28A3-43AE-84C1-4B68071C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08F4-F174-4BC8-ADE5-957635112FC4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786C-35E0-4A86-A2DE-1FEAB366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1E9A-C43E-4E3A-8811-C13C5716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3C4-3D65-4AC7-9D27-E5C270C07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83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86F8-4437-4DCA-BC96-F5746B46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1EB8F-F41F-4B94-921E-7C9A28E0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071A-236A-4A32-8BC4-CD616DC2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08F4-F174-4BC8-ADE5-957635112FC4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12CD-7C67-4A27-B425-090416F0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6DF8E-4052-4D1B-8108-6A9462B5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3C4-3D65-4AC7-9D27-E5C270C07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1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00C2-2730-4577-8AC9-AC5592CE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7B8B-2065-45C2-9F4F-79ECE6EF7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FB87C-9521-4147-98A8-B6EC7D205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A1974-D292-46CE-B6E6-5EDED5E4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08F4-F174-4BC8-ADE5-957635112FC4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5F600-4048-441E-85CA-46180A33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C0F02-FBE8-4EDB-BFA9-513F7A87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3C4-3D65-4AC7-9D27-E5C270C07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053B-A684-4EF0-97B9-A1F02A05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150DD-A37B-43CD-A857-1D83CD07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8DB97-9A32-43D0-BA1F-9F3C6ED2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FE1F5-E58E-46C0-BE48-C8DBF39FA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FD560-3132-47E7-AF41-23A8F0262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6127D-9AE1-4B5B-BD2D-840D868E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08F4-F174-4BC8-ADE5-957635112FC4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D954C-0B13-4C06-B567-B7F7BB79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BBDFB-D5A8-4260-8392-9CDAC912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3C4-3D65-4AC7-9D27-E5C270C07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82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7DAE-EA51-4BC7-B564-54BED75F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B32BC-354D-4D1B-B55C-88AD6548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08F4-F174-4BC8-ADE5-957635112FC4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F15FE-3670-4EAD-9F23-8D2BA8D7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04984-DCFB-4F29-B726-4171CB71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3C4-3D65-4AC7-9D27-E5C270C07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0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82BF1-4677-4E43-99EC-E5865697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08F4-F174-4BC8-ADE5-957635112FC4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C3A7C-3BD4-4330-B1DB-BC3CEC9E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40C63-EF50-4FFB-8B8F-FC7198E8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3C4-3D65-4AC7-9D27-E5C270C07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26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293D-04EF-48B2-B831-F829EF51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0A84-F4E9-422D-9E41-3E507833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A200D-8167-4A75-8995-29A2026C1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47CD2-54B7-4814-8A1F-8A12B525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08F4-F174-4BC8-ADE5-957635112FC4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279FC-8DF0-4D91-8BF6-29F6DB07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6B978-E2A8-46AD-9F8D-394B1AEC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3C4-3D65-4AC7-9D27-E5C270C07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31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A58E-1E35-4933-9014-727A1C66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490C5-154A-49AD-AA5B-F60EA0FF8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BCE12-0D45-42AC-B72F-3A1367944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C658E-C3FE-4629-9BAB-E2DA805D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08F4-F174-4BC8-ADE5-957635112FC4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6329-C33B-4936-95F0-7A4C171D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FB404-56C5-40DD-B1C7-44C35637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C3C4-3D65-4AC7-9D27-E5C270C07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37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1E733-518F-4380-AC58-96141EB2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83A6-D721-4F1E-901F-E1A1D056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8516E-8382-4288-847C-D7E2B236C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08F4-F174-4BC8-ADE5-957635112FC4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16753-C1FF-4918-9959-704D7E3C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B09B-E685-49A2-A0B4-704450F46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C3C4-3D65-4AC7-9D27-E5C270C07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76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152052-E805-42BF-B15C-D815753A7C84}"/>
              </a:ext>
            </a:extLst>
          </p:cNvPr>
          <p:cNvCxnSpPr>
            <a:cxnSpLocks/>
          </p:cNvCxnSpPr>
          <p:nvPr/>
        </p:nvCxnSpPr>
        <p:spPr>
          <a:xfrm flipV="1">
            <a:off x="3024468" y="4335435"/>
            <a:ext cx="1265763" cy="1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7A6953-58F7-4A77-B366-19E25787EAED}"/>
              </a:ext>
            </a:extLst>
          </p:cNvPr>
          <p:cNvCxnSpPr>
            <a:cxnSpLocks/>
          </p:cNvCxnSpPr>
          <p:nvPr/>
        </p:nvCxnSpPr>
        <p:spPr>
          <a:xfrm flipV="1">
            <a:off x="3024468" y="1409306"/>
            <a:ext cx="1146020" cy="8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B713988-DDE1-484A-994C-ECD6964E11FD}"/>
              </a:ext>
            </a:extLst>
          </p:cNvPr>
          <p:cNvSpPr/>
          <p:nvPr/>
        </p:nvSpPr>
        <p:spPr>
          <a:xfrm>
            <a:off x="2207967" y="1083701"/>
            <a:ext cx="10684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PPD_LOX2</a:t>
            </a:r>
            <a:endParaRPr lang="fr-FR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F4258-47E6-4B9D-BB65-2042E8080780}"/>
              </a:ext>
            </a:extLst>
          </p:cNvPr>
          <p:cNvSpPr/>
          <p:nvPr/>
        </p:nvSpPr>
        <p:spPr>
          <a:xfrm>
            <a:off x="2207967" y="4046458"/>
            <a:ext cx="1068405" cy="613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BUF2C</a:t>
            </a:r>
            <a:endParaRPr lang="fr-FR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BEDA6A-B3DA-408A-A45C-13DDD87A0330}"/>
              </a:ext>
            </a:extLst>
          </p:cNvPr>
          <p:cNvCxnSpPr>
            <a:cxnSpLocks/>
          </p:cNvCxnSpPr>
          <p:nvPr/>
        </p:nvCxnSpPr>
        <p:spPr>
          <a:xfrm flipV="1">
            <a:off x="2971135" y="2917000"/>
            <a:ext cx="5353249" cy="5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85FBE2-4F38-4F7A-A9AC-2673995CFF53}"/>
              </a:ext>
            </a:extLst>
          </p:cNvPr>
          <p:cNvSpPr/>
          <p:nvPr/>
        </p:nvSpPr>
        <p:spPr>
          <a:xfrm>
            <a:off x="2207967" y="2590471"/>
            <a:ext cx="1068405" cy="634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PR</a:t>
            </a:r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6D355-54F2-4333-8BAC-0CD739E143E9}"/>
              </a:ext>
            </a:extLst>
          </p:cNvPr>
          <p:cNvSpPr/>
          <p:nvPr/>
        </p:nvSpPr>
        <p:spPr>
          <a:xfrm>
            <a:off x="375602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2494E-6212-4973-BDD9-ABF4A1526E0D}"/>
              </a:ext>
            </a:extLst>
          </p:cNvPr>
          <p:cNvSpPr/>
          <p:nvPr/>
        </p:nvSpPr>
        <p:spPr>
          <a:xfrm>
            <a:off x="540996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VGA2</a:t>
            </a:r>
            <a:endParaRPr lang="fr-F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BD7467-D257-4CF0-ADD0-30BB0E037C0D}"/>
              </a:ext>
            </a:extLst>
          </p:cNvPr>
          <p:cNvSpPr txBox="1"/>
          <p:nvPr/>
        </p:nvSpPr>
        <p:spPr>
          <a:xfrm>
            <a:off x="7717366" y="3034866"/>
            <a:ext cx="221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RFE_HW_TX_ADC_DFT_REG?::</a:t>
            </a:r>
          </a:p>
          <a:p>
            <a:r>
              <a:rPr lang="en-US" sz="1200" dirty="0"/>
              <a:t>VGA_TXADC_SW</a:t>
            </a:r>
            <a:endParaRPr lang="fr-FR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41AD8-AF6C-4EB4-B9B0-EF0FE835CFAE}"/>
              </a:ext>
            </a:extLst>
          </p:cNvPr>
          <p:cNvSpPr/>
          <p:nvPr/>
        </p:nvSpPr>
        <p:spPr>
          <a:xfrm>
            <a:off x="10556277" y="1209367"/>
            <a:ext cx="1068405" cy="516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TX_ADC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2A47-CCED-48DC-ABF6-9E6F869F6E9F}"/>
              </a:ext>
            </a:extLst>
          </p:cNvPr>
          <p:cNvSpPr txBox="1"/>
          <p:nvPr/>
        </p:nvSpPr>
        <p:spPr>
          <a:xfrm>
            <a:off x="1749691" y="367879"/>
            <a:ext cx="2101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RFE_HW_TX_ADC_DFT_REG?::</a:t>
            </a:r>
          </a:p>
          <a:p>
            <a:r>
              <a:rPr lang="en-US" sz="1200" dirty="0"/>
              <a:t>PPD_BUF_EN=01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(buffer part of PPD)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F06E04-D7EA-4F09-9B81-241CDD01DA9A}"/>
              </a:ext>
            </a:extLst>
          </p:cNvPr>
          <p:cNvSpPr txBox="1"/>
          <p:nvPr/>
        </p:nvSpPr>
        <p:spPr>
          <a:xfrm>
            <a:off x="1749691" y="1877044"/>
            <a:ext cx="2101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RFE_HW_TX_ADC_DFT_REG?::</a:t>
            </a:r>
          </a:p>
          <a:p>
            <a:r>
              <a:rPr lang="en-US" sz="1200" dirty="0"/>
              <a:t>PPD_BUF_EN=10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(buffer part of PPD)</a:t>
            </a:r>
            <a:endParaRPr lang="fr-FR" sz="1200" dirty="0">
              <a:solidFill>
                <a:srgbClr val="0070C0"/>
              </a:solidFill>
            </a:endParaRPr>
          </a:p>
          <a:p>
            <a:endParaRPr lang="fr-F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E2FD3F-1363-420B-9F77-95B20D62B424}"/>
              </a:ext>
            </a:extLst>
          </p:cNvPr>
          <p:cNvSpPr txBox="1"/>
          <p:nvPr/>
        </p:nvSpPr>
        <p:spPr>
          <a:xfrm>
            <a:off x="1707374" y="3309500"/>
            <a:ext cx="2207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RFE_HW_TX_ADC_DFT_REG?:: </a:t>
            </a:r>
          </a:p>
          <a:p>
            <a:r>
              <a:rPr lang="en-US" sz="1200" dirty="0"/>
              <a:t>PPD_BUF_EN=11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(buffer part of PPD)</a:t>
            </a:r>
            <a:endParaRPr lang="fr-FR" sz="1200" dirty="0">
              <a:solidFill>
                <a:srgbClr val="0070C0"/>
              </a:solidFill>
            </a:endParaRPr>
          </a:p>
          <a:p>
            <a:endParaRPr lang="fr-F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0F6CD-08FC-4C91-BFDB-801067A0CAAA}"/>
              </a:ext>
            </a:extLst>
          </p:cNvPr>
          <p:cNvSpPr txBox="1"/>
          <p:nvPr/>
        </p:nvSpPr>
        <p:spPr>
          <a:xfrm>
            <a:off x="6442766" y="4882520"/>
            <a:ext cx="223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RFE_HW_TX_ADC_DFT_REG?:: </a:t>
            </a:r>
          </a:p>
          <a:p>
            <a:r>
              <a:rPr lang="en-US" sz="1200" dirty="0"/>
              <a:t>PPD_PA_TX_ADC_SW</a:t>
            </a:r>
            <a:endParaRPr lang="fr-FR" sz="1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6C9A1-F8AC-4331-AB5A-8F7D3E52E03F}"/>
              </a:ext>
            </a:extLst>
          </p:cNvPr>
          <p:cNvCxnSpPr/>
          <p:nvPr/>
        </p:nvCxnSpPr>
        <p:spPr>
          <a:xfrm flipV="1">
            <a:off x="5071449" y="2293074"/>
            <a:ext cx="0" cy="63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C1E19D-3BEB-4854-AE5E-7A77CD247CA9}"/>
              </a:ext>
            </a:extLst>
          </p:cNvPr>
          <p:cNvCxnSpPr>
            <a:cxnSpLocks/>
          </p:cNvCxnSpPr>
          <p:nvPr/>
        </p:nvCxnSpPr>
        <p:spPr>
          <a:xfrm flipH="1">
            <a:off x="5071450" y="2293074"/>
            <a:ext cx="215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A1542-0913-4029-970F-7E03A0CE892D}"/>
              </a:ext>
            </a:extLst>
          </p:cNvPr>
          <p:cNvSpPr/>
          <p:nvPr/>
        </p:nvSpPr>
        <p:spPr>
          <a:xfrm>
            <a:off x="6149080" y="1563045"/>
            <a:ext cx="2207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RFE_HW_TX_ADC_DFT_REG?:: </a:t>
            </a:r>
          </a:p>
          <a:p>
            <a:r>
              <a:rPr lang="en-US" sz="1200" dirty="0"/>
              <a:t>PPD_PR_TX_ADC_SW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DC37F1-5BC0-4B48-967D-8847977F2A32}"/>
              </a:ext>
            </a:extLst>
          </p:cNvPr>
          <p:cNvCxnSpPr>
            <a:cxnSpLocks/>
          </p:cNvCxnSpPr>
          <p:nvPr/>
        </p:nvCxnSpPr>
        <p:spPr>
          <a:xfrm>
            <a:off x="4290231" y="3435072"/>
            <a:ext cx="0" cy="90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20D576-D6EE-441A-A31A-719A0F9999FA}"/>
              </a:ext>
            </a:extLst>
          </p:cNvPr>
          <p:cNvCxnSpPr>
            <a:cxnSpLocks/>
          </p:cNvCxnSpPr>
          <p:nvPr/>
        </p:nvCxnSpPr>
        <p:spPr>
          <a:xfrm>
            <a:off x="4170488" y="1409306"/>
            <a:ext cx="0" cy="1062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652D0-A324-47CC-B8D5-51D7C9D6ABA3}"/>
              </a:ext>
            </a:extLst>
          </p:cNvPr>
          <p:cNvSpPr/>
          <p:nvPr/>
        </p:nvSpPr>
        <p:spPr>
          <a:xfrm>
            <a:off x="2212093" y="5336061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PA</a:t>
            </a:r>
            <a:endParaRPr lang="fr-FR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0E8788-176C-4FAD-91D5-C584E180E4D2}"/>
              </a:ext>
            </a:extLst>
          </p:cNvPr>
          <p:cNvSpPr txBox="1"/>
          <p:nvPr/>
        </p:nvSpPr>
        <p:spPr>
          <a:xfrm>
            <a:off x="2201265" y="4931193"/>
            <a:ext cx="1402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EN_PPD_PA</a:t>
            </a:r>
          </a:p>
          <a:p>
            <a:r>
              <a:rPr lang="en-US" sz="1200" dirty="0">
                <a:solidFill>
                  <a:srgbClr val="0070C0"/>
                </a:solidFill>
              </a:rPr>
              <a:t>(buffer part of PPD)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AF351A-7BA5-4060-908D-2D173045E7D7}"/>
              </a:ext>
            </a:extLst>
          </p:cNvPr>
          <p:cNvSpPr/>
          <p:nvPr/>
        </p:nvSpPr>
        <p:spPr>
          <a:xfrm>
            <a:off x="128248" y="1201194"/>
            <a:ext cx="18433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RFE_HW_TX_TX_LO_REG::</a:t>
            </a:r>
          </a:p>
          <a:p>
            <a:r>
              <a:rPr lang="fr-FR" sz="1200" dirty="0"/>
              <a:t>EN_PPD_LOX2</a:t>
            </a:r>
          </a:p>
          <a:p>
            <a:r>
              <a:rPr lang="fr-FR" sz="1200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dirty="0">
                <a:solidFill>
                  <a:srgbClr val="C00000"/>
                </a:solidFill>
              </a:rPr>
              <a:t>EN_LOX2?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94F358-5F35-48FC-B54E-4E066F6E42F3}"/>
              </a:ext>
            </a:extLst>
          </p:cNvPr>
          <p:cNvSpPr/>
          <p:nvPr/>
        </p:nvSpPr>
        <p:spPr>
          <a:xfrm>
            <a:off x="128248" y="2570388"/>
            <a:ext cx="20797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RFE_HW_TX_TX_PR_REG ::</a:t>
            </a:r>
          </a:p>
          <a:p>
            <a:r>
              <a:rPr lang="fr-FR" sz="1200" dirty="0">
                <a:solidFill>
                  <a:srgbClr val="000000"/>
                </a:solidFill>
              </a:rPr>
              <a:t>EN_PPD_BUF2A</a:t>
            </a:r>
          </a:p>
          <a:p>
            <a:r>
              <a:rPr lang="fr-FR" sz="1200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F532D7-C8A6-4601-BEE4-D02030A3712C}"/>
              </a:ext>
            </a:extLst>
          </p:cNvPr>
          <p:cNvSpPr/>
          <p:nvPr/>
        </p:nvSpPr>
        <p:spPr>
          <a:xfrm>
            <a:off x="168064" y="5345170"/>
            <a:ext cx="1796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RFE_HW_TX_TX_PA_REG:</a:t>
            </a:r>
          </a:p>
          <a:p>
            <a:r>
              <a:rPr lang="fr-FR" sz="1200" dirty="0">
                <a:solidFill>
                  <a:srgbClr val="000000"/>
                </a:solidFill>
              </a:rPr>
              <a:t>EN_PPD_PA</a:t>
            </a:r>
          </a:p>
          <a:p>
            <a:r>
              <a:rPr lang="fr-FR" sz="1200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dirty="0"/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1F3B09-A274-452A-B6C1-C3A4B3AA7295}"/>
              </a:ext>
            </a:extLst>
          </p:cNvPr>
          <p:cNvSpPr/>
          <p:nvPr/>
        </p:nvSpPr>
        <p:spPr>
          <a:xfrm>
            <a:off x="190811" y="3917970"/>
            <a:ext cx="20375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RFE_HW_TX_TX_2B2C_REG ::</a:t>
            </a:r>
          </a:p>
          <a:p>
            <a:r>
              <a:rPr lang="fr-FR" sz="1200" dirty="0"/>
              <a:t>EN_PPD_BUF2C</a:t>
            </a:r>
          </a:p>
          <a:p>
            <a:r>
              <a:rPr lang="fr-FR" sz="1200" dirty="0">
                <a:solidFill>
                  <a:srgbClr val="0070C0"/>
                </a:solidFill>
              </a:rPr>
              <a:t>(RF part of PPD)</a:t>
            </a:r>
          </a:p>
          <a:p>
            <a:endParaRPr lang="fr-FR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20A35B-E409-43E2-A9F7-482C9B31DA35}"/>
              </a:ext>
            </a:extLst>
          </p:cNvPr>
          <p:cNvSpPr/>
          <p:nvPr/>
        </p:nvSpPr>
        <p:spPr>
          <a:xfrm>
            <a:off x="3501040" y="2107925"/>
            <a:ext cx="187884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RFE_HW_TX_TX_PR_REG ::</a:t>
            </a:r>
          </a:p>
          <a:p>
            <a:r>
              <a:rPr lang="fr-FR" sz="1200" dirty="0"/>
              <a:t>EN_PPD_BUF2A_VGA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0E033D-6746-42F4-BF4B-E2576FAB5E73}"/>
              </a:ext>
            </a:extLst>
          </p:cNvPr>
          <p:cNvSpPr/>
          <p:nvPr/>
        </p:nvSpPr>
        <p:spPr>
          <a:xfrm>
            <a:off x="3597478" y="4882520"/>
            <a:ext cx="179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RFE_HW_TX_TX_PA_REG:</a:t>
            </a:r>
          </a:p>
          <a:p>
            <a:r>
              <a:rPr lang="fr-FR" sz="1200" dirty="0"/>
              <a:t>PPD_PAOUT_VGA_EN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B335FE-BC6C-4F0D-8F4A-53169AD16063}"/>
              </a:ext>
            </a:extLst>
          </p:cNvPr>
          <p:cNvCxnSpPr>
            <a:cxnSpLocks/>
          </p:cNvCxnSpPr>
          <p:nvPr/>
        </p:nvCxnSpPr>
        <p:spPr>
          <a:xfrm flipV="1">
            <a:off x="3276372" y="5674907"/>
            <a:ext cx="39503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B1B89-4D0C-46E4-9C87-881AF9E76705}"/>
              </a:ext>
            </a:extLst>
          </p:cNvPr>
          <p:cNvSpPr/>
          <p:nvPr/>
        </p:nvSpPr>
        <p:spPr>
          <a:xfrm>
            <a:off x="3636285" y="5358735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62244A-3121-4564-AD04-B2ADD5AF3C8F}"/>
              </a:ext>
            </a:extLst>
          </p:cNvPr>
          <p:cNvCxnSpPr>
            <a:cxnSpLocks/>
          </p:cNvCxnSpPr>
          <p:nvPr/>
        </p:nvCxnSpPr>
        <p:spPr>
          <a:xfrm flipH="1">
            <a:off x="7213214" y="2042927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6206C4-B487-4F74-BC5C-AA7C67AD053F}"/>
              </a:ext>
            </a:extLst>
          </p:cNvPr>
          <p:cNvCxnSpPr>
            <a:cxnSpLocks/>
          </p:cNvCxnSpPr>
          <p:nvPr/>
        </p:nvCxnSpPr>
        <p:spPr>
          <a:xfrm flipH="1" flipV="1">
            <a:off x="7484728" y="2293074"/>
            <a:ext cx="3071549" cy="1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9F1F1A-6A59-423D-89A6-0B9AC30F4C0C}"/>
              </a:ext>
            </a:extLst>
          </p:cNvPr>
          <p:cNvCxnSpPr>
            <a:cxnSpLocks/>
          </p:cNvCxnSpPr>
          <p:nvPr/>
        </p:nvCxnSpPr>
        <p:spPr>
          <a:xfrm flipH="1">
            <a:off x="8324384" y="2667008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1EDF92-CA23-4E79-AE65-CF4DADA02BB2}"/>
              </a:ext>
            </a:extLst>
          </p:cNvPr>
          <p:cNvCxnSpPr>
            <a:cxnSpLocks/>
          </p:cNvCxnSpPr>
          <p:nvPr/>
        </p:nvCxnSpPr>
        <p:spPr>
          <a:xfrm flipH="1">
            <a:off x="7197421" y="5399519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891F47-28DD-4546-8EA6-B5E9798D55CF}"/>
              </a:ext>
            </a:extLst>
          </p:cNvPr>
          <p:cNvCxnSpPr>
            <a:cxnSpLocks/>
          </p:cNvCxnSpPr>
          <p:nvPr/>
        </p:nvCxnSpPr>
        <p:spPr>
          <a:xfrm flipV="1">
            <a:off x="7582497" y="5674908"/>
            <a:ext cx="29456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853CB6D-A8E2-4BCE-8B56-C3933A018B08}"/>
              </a:ext>
            </a:extLst>
          </p:cNvPr>
          <p:cNvCxnSpPr>
            <a:cxnSpLocks/>
          </p:cNvCxnSpPr>
          <p:nvPr/>
        </p:nvCxnSpPr>
        <p:spPr>
          <a:xfrm flipV="1">
            <a:off x="8768472" y="2916999"/>
            <a:ext cx="17983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8887A-D649-434D-AB0C-0685029DCBC8}"/>
              </a:ext>
            </a:extLst>
          </p:cNvPr>
          <p:cNvSpPr/>
          <p:nvPr/>
        </p:nvSpPr>
        <p:spPr>
          <a:xfrm>
            <a:off x="6797323" y="2590470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Phase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A56019-4582-466A-A3B1-4759319FBE6C}"/>
              </a:ext>
            </a:extLst>
          </p:cNvPr>
          <p:cNvSpPr/>
          <p:nvPr/>
        </p:nvSpPr>
        <p:spPr>
          <a:xfrm>
            <a:off x="7873585" y="5344185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39291F-A4A7-4574-AAE3-921A27631256}"/>
              </a:ext>
            </a:extLst>
          </p:cNvPr>
          <p:cNvSpPr/>
          <p:nvPr/>
        </p:nvSpPr>
        <p:spPr>
          <a:xfrm>
            <a:off x="8014621" y="1940272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06833E-CC9A-44EC-B5E2-4DF1F85851DB}"/>
              </a:ext>
            </a:extLst>
          </p:cNvPr>
          <p:cNvCxnSpPr/>
          <p:nvPr/>
        </p:nvCxnSpPr>
        <p:spPr>
          <a:xfrm flipV="1">
            <a:off x="510363" y="5665013"/>
            <a:ext cx="216054" cy="706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CECAD4-3514-4A23-AD20-10FF1C2D81D5}"/>
              </a:ext>
            </a:extLst>
          </p:cNvPr>
          <p:cNvCxnSpPr/>
          <p:nvPr/>
        </p:nvCxnSpPr>
        <p:spPr>
          <a:xfrm flipV="1">
            <a:off x="519619" y="5134911"/>
            <a:ext cx="1890818" cy="1236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95E484-C58E-482D-BC5F-FAAE271F56E2}"/>
              </a:ext>
            </a:extLst>
          </p:cNvPr>
          <p:cNvSpPr txBox="1"/>
          <p:nvPr/>
        </p:nvSpPr>
        <p:spPr>
          <a:xfrm>
            <a:off x="106965" y="635369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enable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8C813-8F74-4AEB-A3BB-47B0ABD57F44}"/>
              </a:ext>
            </a:extLst>
          </p:cNvPr>
          <p:cNvSpPr txBox="1"/>
          <p:nvPr/>
        </p:nvSpPr>
        <p:spPr>
          <a:xfrm>
            <a:off x="9667665" y="122254"/>
            <a:ext cx="2221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RFE_HW_TX_PON_TX_ADC_REG</a:t>
            </a:r>
          </a:p>
          <a:p>
            <a:r>
              <a:rPr lang="en-US" sz="1200" dirty="0"/>
              <a:t>RFE_HW_TX_TX_ADC_REG</a:t>
            </a:r>
          </a:p>
          <a:p>
            <a:r>
              <a:rPr lang="en-US" sz="1200" dirty="0"/>
              <a:t>- </a:t>
            </a:r>
            <a:r>
              <a:rPr lang="en-US" sz="1200" dirty="0">
                <a:solidFill>
                  <a:srgbClr val="C00000"/>
                </a:solidFill>
              </a:rPr>
              <a:t>Settings 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44AF02-0E9C-4E1A-80E7-D8737961B12E}"/>
              </a:ext>
            </a:extLst>
          </p:cNvPr>
          <p:cNvSpPr/>
          <p:nvPr/>
        </p:nvSpPr>
        <p:spPr>
          <a:xfrm>
            <a:off x="5207307" y="3458869"/>
            <a:ext cx="187884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RFE_HW_TX_TX_PR_REG ::</a:t>
            </a:r>
          </a:p>
          <a:p>
            <a:r>
              <a:rPr lang="fr-FR" sz="1200" dirty="0">
                <a:solidFill>
                  <a:srgbClr val="C00000"/>
                </a:solidFill>
              </a:rPr>
              <a:t>EN_VGA_PR 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771777-0D45-4948-AD4A-004E88E8C207}"/>
              </a:ext>
            </a:extLst>
          </p:cNvPr>
          <p:cNvSpPr txBox="1"/>
          <p:nvPr/>
        </p:nvSpPr>
        <p:spPr>
          <a:xfrm>
            <a:off x="9667665" y="767114"/>
            <a:ext cx="216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RFE_HW_TX_TX_ADC_CTL_REG</a:t>
            </a:r>
          </a:p>
          <a:p>
            <a:r>
              <a:rPr lang="en-US" sz="1200" dirty="0"/>
              <a:t>- </a:t>
            </a:r>
            <a:r>
              <a:rPr lang="en-US" sz="1200" dirty="0">
                <a:solidFill>
                  <a:srgbClr val="C00000"/>
                </a:solidFill>
              </a:rPr>
              <a:t>SEL_IN settings 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59A3D3-8576-4575-9B7B-D0FF6661C7F5}"/>
              </a:ext>
            </a:extLst>
          </p:cNvPr>
          <p:cNvSpPr/>
          <p:nvPr/>
        </p:nvSpPr>
        <p:spPr>
          <a:xfrm>
            <a:off x="6052955" y="311006"/>
            <a:ext cx="20664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RFE_HW_TX_ADC_DFT_REG::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SEL_ATB ?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TX_ATBEN_SW ?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TXADC_SEL ?</a:t>
            </a:r>
          </a:p>
        </p:txBody>
      </p:sp>
    </p:spTree>
    <p:extLst>
      <p:ext uri="{BB962C8B-B14F-4D97-AF65-F5344CB8AC3E}">
        <p14:creationId xmlns:p14="http://schemas.microsoft.com/office/powerpoint/2010/main" val="328132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152052-E805-42BF-B15C-D815753A7C84}"/>
              </a:ext>
            </a:extLst>
          </p:cNvPr>
          <p:cNvCxnSpPr>
            <a:cxnSpLocks/>
          </p:cNvCxnSpPr>
          <p:nvPr/>
        </p:nvCxnSpPr>
        <p:spPr>
          <a:xfrm flipV="1">
            <a:off x="3024468" y="4335435"/>
            <a:ext cx="1265763" cy="1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7A6953-58F7-4A77-B366-19E25787EAED}"/>
              </a:ext>
            </a:extLst>
          </p:cNvPr>
          <p:cNvCxnSpPr>
            <a:cxnSpLocks/>
          </p:cNvCxnSpPr>
          <p:nvPr/>
        </p:nvCxnSpPr>
        <p:spPr>
          <a:xfrm flipV="1">
            <a:off x="3024468" y="1557087"/>
            <a:ext cx="1146020" cy="82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B713988-DDE1-484A-994C-ECD6964E11FD}"/>
              </a:ext>
            </a:extLst>
          </p:cNvPr>
          <p:cNvSpPr/>
          <p:nvPr/>
        </p:nvSpPr>
        <p:spPr>
          <a:xfrm>
            <a:off x="2207967" y="109372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PPD_LOX2</a:t>
            </a:r>
            <a:endParaRPr lang="fr-FR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F4258-47E6-4B9D-BB65-2042E8080780}"/>
              </a:ext>
            </a:extLst>
          </p:cNvPr>
          <p:cNvSpPr/>
          <p:nvPr/>
        </p:nvSpPr>
        <p:spPr>
          <a:xfrm>
            <a:off x="2207967" y="3856980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BUF2C</a:t>
            </a:r>
            <a:endParaRPr lang="fr-FR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BEDA6A-B3DA-408A-A45C-13DDD87A0330}"/>
              </a:ext>
            </a:extLst>
          </p:cNvPr>
          <p:cNvCxnSpPr>
            <a:cxnSpLocks/>
          </p:cNvCxnSpPr>
          <p:nvPr/>
        </p:nvCxnSpPr>
        <p:spPr>
          <a:xfrm flipV="1">
            <a:off x="2971135" y="2917000"/>
            <a:ext cx="5353249" cy="5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85FBE2-4F38-4F7A-A9AC-2673995CFF53}"/>
              </a:ext>
            </a:extLst>
          </p:cNvPr>
          <p:cNvSpPr/>
          <p:nvPr/>
        </p:nvSpPr>
        <p:spPr>
          <a:xfrm>
            <a:off x="2207967" y="253029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PR</a:t>
            </a:r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6D355-54F2-4333-8BAC-0CD739E143E9}"/>
              </a:ext>
            </a:extLst>
          </p:cNvPr>
          <p:cNvSpPr/>
          <p:nvPr/>
        </p:nvSpPr>
        <p:spPr>
          <a:xfrm>
            <a:off x="375602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2494E-6212-4973-BDD9-ABF4A1526E0D}"/>
              </a:ext>
            </a:extLst>
          </p:cNvPr>
          <p:cNvSpPr/>
          <p:nvPr/>
        </p:nvSpPr>
        <p:spPr>
          <a:xfrm>
            <a:off x="540996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VGA2</a:t>
            </a:r>
            <a:endParaRPr lang="fr-F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BD7467-D257-4CF0-ADD0-30BB0E037C0D}"/>
              </a:ext>
            </a:extLst>
          </p:cNvPr>
          <p:cNvSpPr txBox="1"/>
          <p:nvPr/>
        </p:nvSpPr>
        <p:spPr>
          <a:xfrm>
            <a:off x="7694638" y="3034866"/>
            <a:ext cx="22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VGA_TX_ADC_SW = 0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41AD8-AF6C-4EB4-B9B0-EF0FE835CFAE}"/>
              </a:ext>
            </a:extLst>
          </p:cNvPr>
          <p:cNvSpPr/>
          <p:nvPr/>
        </p:nvSpPr>
        <p:spPr>
          <a:xfrm>
            <a:off x="10556277" y="1209367"/>
            <a:ext cx="1068405" cy="516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TX_ADC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2A47-CCED-48DC-ABF6-9E6F869F6E9F}"/>
              </a:ext>
            </a:extLst>
          </p:cNvPr>
          <p:cNvSpPr txBox="1"/>
          <p:nvPr/>
        </p:nvSpPr>
        <p:spPr>
          <a:xfrm>
            <a:off x="2124557" y="641195"/>
            <a:ext cx="334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PPD_BUF_EN=01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(buffer part of PPD)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0F6CD-08FC-4C91-BFDB-801067A0CAAA}"/>
              </a:ext>
            </a:extLst>
          </p:cNvPr>
          <p:cNvSpPr txBox="1"/>
          <p:nvPr/>
        </p:nvSpPr>
        <p:spPr>
          <a:xfrm>
            <a:off x="6521678" y="4950245"/>
            <a:ext cx="279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PPD_PA_TX_ADC_SW = 0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6C9A1-F8AC-4331-AB5A-8F7D3E52E03F}"/>
              </a:ext>
            </a:extLst>
          </p:cNvPr>
          <p:cNvCxnSpPr/>
          <p:nvPr/>
        </p:nvCxnSpPr>
        <p:spPr>
          <a:xfrm flipV="1">
            <a:off x="5071449" y="2293074"/>
            <a:ext cx="0" cy="6384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C1E19D-3BEB-4854-AE5E-7A77CD247CA9}"/>
              </a:ext>
            </a:extLst>
          </p:cNvPr>
          <p:cNvCxnSpPr>
            <a:cxnSpLocks/>
          </p:cNvCxnSpPr>
          <p:nvPr/>
        </p:nvCxnSpPr>
        <p:spPr>
          <a:xfrm flipH="1">
            <a:off x="5071450" y="2293074"/>
            <a:ext cx="21552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A1542-0913-4029-970F-7E03A0CE892D}"/>
              </a:ext>
            </a:extLst>
          </p:cNvPr>
          <p:cNvSpPr/>
          <p:nvPr/>
        </p:nvSpPr>
        <p:spPr>
          <a:xfrm>
            <a:off x="6455155" y="1664910"/>
            <a:ext cx="259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PPD_PR_TX_ADC_SW = 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DC37F1-5BC0-4B48-967D-8847977F2A32}"/>
              </a:ext>
            </a:extLst>
          </p:cNvPr>
          <p:cNvCxnSpPr>
            <a:cxnSpLocks/>
          </p:cNvCxnSpPr>
          <p:nvPr/>
        </p:nvCxnSpPr>
        <p:spPr>
          <a:xfrm>
            <a:off x="4290231" y="3435072"/>
            <a:ext cx="0" cy="90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20D576-D6EE-441A-A31A-719A0F9999FA}"/>
              </a:ext>
            </a:extLst>
          </p:cNvPr>
          <p:cNvCxnSpPr>
            <a:cxnSpLocks/>
          </p:cNvCxnSpPr>
          <p:nvPr/>
        </p:nvCxnSpPr>
        <p:spPr>
          <a:xfrm>
            <a:off x="4170488" y="1565365"/>
            <a:ext cx="0" cy="906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652D0-A324-47CC-B8D5-51D7C9D6ABA3}"/>
              </a:ext>
            </a:extLst>
          </p:cNvPr>
          <p:cNvSpPr/>
          <p:nvPr/>
        </p:nvSpPr>
        <p:spPr>
          <a:xfrm>
            <a:off x="2212093" y="5336061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PA</a:t>
            </a:r>
            <a:endParaRPr lang="fr-FR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AF351A-7BA5-4060-908D-2D173045E7D7}"/>
              </a:ext>
            </a:extLst>
          </p:cNvPr>
          <p:cNvSpPr/>
          <p:nvPr/>
        </p:nvSpPr>
        <p:spPr>
          <a:xfrm>
            <a:off x="726417" y="1389666"/>
            <a:ext cx="1327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EN_PPD_LOX2 = 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94F358-5F35-48FC-B54E-4E066F6E42F3}"/>
              </a:ext>
            </a:extLst>
          </p:cNvPr>
          <p:cNvSpPr/>
          <p:nvPr/>
        </p:nvSpPr>
        <p:spPr>
          <a:xfrm>
            <a:off x="644228" y="2675148"/>
            <a:ext cx="1650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EN_PPD_BUF2A = 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F532D7-C8A6-4601-BEE4-D02030A3712C}"/>
              </a:ext>
            </a:extLst>
          </p:cNvPr>
          <p:cNvSpPr/>
          <p:nvPr/>
        </p:nvSpPr>
        <p:spPr>
          <a:xfrm>
            <a:off x="677778" y="5465282"/>
            <a:ext cx="1340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= 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1F3B09-A274-452A-B6C1-C3A4B3AA7295}"/>
              </a:ext>
            </a:extLst>
          </p:cNvPr>
          <p:cNvSpPr/>
          <p:nvPr/>
        </p:nvSpPr>
        <p:spPr>
          <a:xfrm>
            <a:off x="716799" y="3986201"/>
            <a:ext cx="1407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EN_PPD_BUF2C = 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endParaRPr lang="fr-FR" sz="1200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B335FE-BC6C-4F0D-8F4A-53169AD16063}"/>
              </a:ext>
            </a:extLst>
          </p:cNvPr>
          <p:cNvCxnSpPr>
            <a:cxnSpLocks/>
          </p:cNvCxnSpPr>
          <p:nvPr/>
        </p:nvCxnSpPr>
        <p:spPr>
          <a:xfrm flipV="1">
            <a:off x="3276372" y="5674907"/>
            <a:ext cx="39503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B1B89-4D0C-46E4-9C87-881AF9E76705}"/>
              </a:ext>
            </a:extLst>
          </p:cNvPr>
          <p:cNvSpPr/>
          <p:nvPr/>
        </p:nvSpPr>
        <p:spPr>
          <a:xfrm>
            <a:off x="3636285" y="5358735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62244A-3121-4564-AD04-B2ADD5AF3C8F}"/>
              </a:ext>
            </a:extLst>
          </p:cNvPr>
          <p:cNvCxnSpPr>
            <a:cxnSpLocks/>
          </p:cNvCxnSpPr>
          <p:nvPr/>
        </p:nvCxnSpPr>
        <p:spPr>
          <a:xfrm flipH="1">
            <a:off x="7171078" y="2264003"/>
            <a:ext cx="325258" cy="36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6206C4-B487-4F74-BC5C-AA7C67AD053F}"/>
              </a:ext>
            </a:extLst>
          </p:cNvPr>
          <p:cNvCxnSpPr>
            <a:cxnSpLocks/>
          </p:cNvCxnSpPr>
          <p:nvPr/>
        </p:nvCxnSpPr>
        <p:spPr>
          <a:xfrm flipH="1" flipV="1">
            <a:off x="7484728" y="2293074"/>
            <a:ext cx="3071549" cy="153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9F1F1A-6A59-423D-89A6-0B9AC30F4C0C}"/>
              </a:ext>
            </a:extLst>
          </p:cNvPr>
          <p:cNvCxnSpPr>
            <a:cxnSpLocks/>
          </p:cNvCxnSpPr>
          <p:nvPr/>
        </p:nvCxnSpPr>
        <p:spPr>
          <a:xfrm flipH="1">
            <a:off x="8324384" y="2667008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1EDF92-CA23-4E79-AE65-CF4DADA02BB2}"/>
              </a:ext>
            </a:extLst>
          </p:cNvPr>
          <p:cNvCxnSpPr>
            <a:cxnSpLocks/>
          </p:cNvCxnSpPr>
          <p:nvPr/>
        </p:nvCxnSpPr>
        <p:spPr>
          <a:xfrm flipH="1">
            <a:off x="7197421" y="5399519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891F47-28DD-4546-8EA6-B5E9798D55CF}"/>
              </a:ext>
            </a:extLst>
          </p:cNvPr>
          <p:cNvCxnSpPr>
            <a:cxnSpLocks/>
          </p:cNvCxnSpPr>
          <p:nvPr/>
        </p:nvCxnSpPr>
        <p:spPr>
          <a:xfrm flipV="1">
            <a:off x="7582497" y="5674908"/>
            <a:ext cx="29456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853CB6D-A8E2-4BCE-8B56-C3933A018B08}"/>
              </a:ext>
            </a:extLst>
          </p:cNvPr>
          <p:cNvCxnSpPr>
            <a:cxnSpLocks/>
          </p:cNvCxnSpPr>
          <p:nvPr/>
        </p:nvCxnSpPr>
        <p:spPr>
          <a:xfrm flipV="1">
            <a:off x="8768472" y="2916999"/>
            <a:ext cx="17983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8887A-D649-434D-AB0C-0685029DCBC8}"/>
              </a:ext>
            </a:extLst>
          </p:cNvPr>
          <p:cNvSpPr/>
          <p:nvPr/>
        </p:nvSpPr>
        <p:spPr>
          <a:xfrm>
            <a:off x="6797323" y="2590470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Phase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A56019-4582-466A-A3B1-4759319FBE6C}"/>
              </a:ext>
            </a:extLst>
          </p:cNvPr>
          <p:cNvSpPr/>
          <p:nvPr/>
        </p:nvSpPr>
        <p:spPr>
          <a:xfrm>
            <a:off x="7873585" y="5344185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39291F-A4A7-4574-AAE3-921A27631256}"/>
              </a:ext>
            </a:extLst>
          </p:cNvPr>
          <p:cNvSpPr/>
          <p:nvPr/>
        </p:nvSpPr>
        <p:spPr>
          <a:xfrm>
            <a:off x="8014621" y="1940272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4CD4C-623E-41E3-BD09-39C75A59F94E}"/>
              </a:ext>
            </a:extLst>
          </p:cNvPr>
          <p:cNvSpPr txBox="1"/>
          <p:nvPr/>
        </p:nvSpPr>
        <p:spPr>
          <a:xfrm>
            <a:off x="519619" y="85083"/>
            <a:ext cx="517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USE-CASE: LOX2 CALIBRATION (only connectivity bits)</a:t>
            </a:r>
            <a:endParaRPr lang="de-D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D48A54-4091-46D7-8D69-9833BD9FFAD0}"/>
              </a:ext>
            </a:extLst>
          </p:cNvPr>
          <p:cNvSpPr txBox="1"/>
          <p:nvPr/>
        </p:nvSpPr>
        <p:spPr>
          <a:xfrm>
            <a:off x="2201265" y="4931193"/>
            <a:ext cx="143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(buffer part of PPD)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AC2E67-4A5B-460F-B6CA-22679A0853EB}"/>
              </a:ext>
            </a:extLst>
          </p:cNvPr>
          <p:cNvSpPr/>
          <p:nvPr/>
        </p:nvSpPr>
        <p:spPr>
          <a:xfrm>
            <a:off x="3597478" y="2235796"/>
            <a:ext cx="17882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EN_PPD_BUF2A_VGA </a:t>
            </a:r>
            <a:r>
              <a:rPr lang="fr-FR" sz="1200" b="1" dirty="0"/>
              <a:t>=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68D242-33E3-484D-8E1E-D4E621D75EE7}"/>
              </a:ext>
            </a:extLst>
          </p:cNvPr>
          <p:cNvSpPr/>
          <p:nvPr/>
        </p:nvSpPr>
        <p:spPr>
          <a:xfrm>
            <a:off x="3532501" y="5056579"/>
            <a:ext cx="180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/>
              <a:t>PPD_PAOUT_VGA_EN = 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E03C55-F109-44C7-AC24-125157D4C719}"/>
              </a:ext>
            </a:extLst>
          </p:cNvPr>
          <p:cNvSpPr/>
          <p:nvPr/>
        </p:nvSpPr>
        <p:spPr>
          <a:xfrm>
            <a:off x="5349809" y="3444966"/>
            <a:ext cx="1188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rgbClr val="7030A0"/>
                </a:solidFill>
              </a:rPr>
              <a:t>EN_VGA_PR </a:t>
            </a:r>
            <a:r>
              <a:rPr lang="de-DE" sz="1200" b="1" dirty="0">
                <a:solidFill>
                  <a:schemeClr val="dk1"/>
                </a:solidFill>
              </a:rPr>
              <a:t>=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2AF9A9-D5B4-4F66-AAC4-F1FDFD025CEB}"/>
              </a:ext>
            </a:extLst>
          </p:cNvPr>
          <p:cNvSpPr txBox="1"/>
          <p:nvPr/>
        </p:nvSpPr>
        <p:spPr>
          <a:xfrm>
            <a:off x="7050794" y="242371"/>
            <a:ext cx="462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Set in </a:t>
            </a:r>
            <a:r>
              <a:rPr lang="en-US" dirty="0" err="1">
                <a:solidFill>
                  <a:schemeClr val="accent6"/>
                </a:solidFill>
              </a:rPr>
              <a:t>rfeHwTx_adcInputSetter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r>
              <a:rPr lang="en-US" dirty="0">
                <a:solidFill>
                  <a:srgbClr val="7030A0"/>
                </a:solidFill>
              </a:rPr>
              <a:t>Set in </a:t>
            </a:r>
            <a:r>
              <a:rPr lang="en-US" dirty="0" err="1">
                <a:solidFill>
                  <a:srgbClr val="7030A0"/>
                </a:solidFill>
              </a:rPr>
              <a:t>rfeHwTx_subcomponentEnabling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7230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43C99DF-018A-47E9-BDC7-298C01C61B42}"/>
              </a:ext>
            </a:extLst>
          </p:cNvPr>
          <p:cNvSpPr/>
          <p:nvPr/>
        </p:nvSpPr>
        <p:spPr>
          <a:xfrm>
            <a:off x="644228" y="2675148"/>
            <a:ext cx="1650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EN_PPD_BUF2A =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152052-E805-42BF-B15C-D815753A7C84}"/>
              </a:ext>
            </a:extLst>
          </p:cNvPr>
          <p:cNvCxnSpPr>
            <a:cxnSpLocks/>
          </p:cNvCxnSpPr>
          <p:nvPr/>
        </p:nvCxnSpPr>
        <p:spPr>
          <a:xfrm flipV="1">
            <a:off x="3024468" y="4335435"/>
            <a:ext cx="1265763" cy="1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7A6953-58F7-4A77-B366-19E25787EAED}"/>
              </a:ext>
            </a:extLst>
          </p:cNvPr>
          <p:cNvCxnSpPr>
            <a:cxnSpLocks/>
          </p:cNvCxnSpPr>
          <p:nvPr/>
        </p:nvCxnSpPr>
        <p:spPr>
          <a:xfrm flipV="1">
            <a:off x="3024468" y="1557087"/>
            <a:ext cx="1146020" cy="8278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B713988-DDE1-484A-994C-ECD6964E11FD}"/>
              </a:ext>
            </a:extLst>
          </p:cNvPr>
          <p:cNvSpPr/>
          <p:nvPr/>
        </p:nvSpPr>
        <p:spPr>
          <a:xfrm>
            <a:off x="2207967" y="109372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PPD_LOX2</a:t>
            </a:r>
            <a:endParaRPr lang="fr-FR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F4258-47E6-4B9D-BB65-2042E8080780}"/>
              </a:ext>
            </a:extLst>
          </p:cNvPr>
          <p:cNvSpPr/>
          <p:nvPr/>
        </p:nvSpPr>
        <p:spPr>
          <a:xfrm>
            <a:off x="2207967" y="3856980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BUF2C</a:t>
            </a:r>
            <a:endParaRPr lang="fr-FR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BEDA6A-B3DA-408A-A45C-13DDD87A0330}"/>
              </a:ext>
            </a:extLst>
          </p:cNvPr>
          <p:cNvCxnSpPr>
            <a:cxnSpLocks/>
          </p:cNvCxnSpPr>
          <p:nvPr/>
        </p:nvCxnSpPr>
        <p:spPr>
          <a:xfrm flipV="1">
            <a:off x="4704690" y="2917000"/>
            <a:ext cx="3619694" cy="35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85FBE2-4F38-4F7A-A9AC-2673995CFF53}"/>
              </a:ext>
            </a:extLst>
          </p:cNvPr>
          <p:cNvSpPr/>
          <p:nvPr/>
        </p:nvSpPr>
        <p:spPr>
          <a:xfrm>
            <a:off x="2207967" y="253029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PR</a:t>
            </a:r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6D355-54F2-4333-8BAC-0CD739E143E9}"/>
              </a:ext>
            </a:extLst>
          </p:cNvPr>
          <p:cNvSpPr/>
          <p:nvPr/>
        </p:nvSpPr>
        <p:spPr>
          <a:xfrm>
            <a:off x="375602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2494E-6212-4973-BDD9-ABF4A1526E0D}"/>
              </a:ext>
            </a:extLst>
          </p:cNvPr>
          <p:cNvSpPr/>
          <p:nvPr/>
        </p:nvSpPr>
        <p:spPr>
          <a:xfrm>
            <a:off x="540996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VGA2</a:t>
            </a:r>
            <a:endParaRPr lang="fr-F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BD7467-D257-4CF0-ADD0-30BB0E037C0D}"/>
              </a:ext>
            </a:extLst>
          </p:cNvPr>
          <p:cNvSpPr txBox="1"/>
          <p:nvPr/>
        </p:nvSpPr>
        <p:spPr>
          <a:xfrm>
            <a:off x="7694638" y="3034866"/>
            <a:ext cx="22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VGA_TX_ADC_SW = 0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41AD8-AF6C-4EB4-B9B0-EF0FE835CFAE}"/>
              </a:ext>
            </a:extLst>
          </p:cNvPr>
          <p:cNvSpPr/>
          <p:nvPr/>
        </p:nvSpPr>
        <p:spPr>
          <a:xfrm>
            <a:off x="10556277" y="1209367"/>
            <a:ext cx="1068405" cy="516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TX_ADC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0F6CD-08FC-4C91-BFDB-801067A0CAAA}"/>
              </a:ext>
            </a:extLst>
          </p:cNvPr>
          <p:cNvSpPr txBox="1"/>
          <p:nvPr/>
        </p:nvSpPr>
        <p:spPr>
          <a:xfrm>
            <a:off x="6521678" y="4950245"/>
            <a:ext cx="279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PPD_PA_TX_ADC_SW = 0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6C9A1-F8AC-4331-AB5A-8F7D3E52E03F}"/>
              </a:ext>
            </a:extLst>
          </p:cNvPr>
          <p:cNvCxnSpPr/>
          <p:nvPr/>
        </p:nvCxnSpPr>
        <p:spPr>
          <a:xfrm flipV="1">
            <a:off x="5071449" y="2293074"/>
            <a:ext cx="0" cy="6384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C1E19D-3BEB-4854-AE5E-7A77CD247CA9}"/>
              </a:ext>
            </a:extLst>
          </p:cNvPr>
          <p:cNvCxnSpPr>
            <a:cxnSpLocks/>
          </p:cNvCxnSpPr>
          <p:nvPr/>
        </p:nvCxnSpPr>
        <p:spPr>
          <a:xfrm flipH="1">
            <a:off x="5071450" y="2293074"/>
            <a:ext cx="21552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A1542-0913-4029-970F-7E03A0CE892D}"/>
              </a:ext>
            </a:extLst>
          </p:cNvPr>
          <p:cNvSpPr/>
          <p:nvPr/>
        </p:nvSpPr>
        <p:spPr>
          <a:xfrm>
            <a:off x="6455155" y="1664910"/>
            <a:ext cx="259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PPD_PR_TX_ADC_SW = 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DC37F1-5BC0-4B48-967D-8847977F2A32}"/>
              </a:ext>
            </a:extLst>
          </p:cNvPr>
          <p:cNvCxnSpPr>
            <a:cxnSpLocks/>
          </p:cNvCxnSpPr>
          <p:nvPr/>
        </p:nvCxnSpPr>
        <p:spPr>
          <a:xfrm>
            <a:off x="4290231" y="3435072"/>
            <a:ext cx="0" cy="90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20D576-D6EE-441A-A31A-719A0F9999FA}"/>
              </a:ext>
            </a:extLst>
          </p:cNvPr>
          <p:cNvCxnSpPr>
            <a:cxnSpLocks/>
          </p:cNvCxnSpPr>
          <p:nvPr/>
        </p:nvCxnSpPr>
        <p:spPr>
          <a:xfrm>
            <a:off x="4170488" y="1565365"/>
            <a:ext cx="0" cy="906756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652D0-A324-47CC-B8D5-51D7C9D6ABA3}"/>
              </a:ext>
            </a:extLst>
          </p:cNvPr>
          <p:cNvSpPr/>
          <p:nvPr/>
        </p:nvSpPr>
        <p:spPr>
          <a:xfrm>
            <a:off x="2212093" y="5336061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PA</a:t>
            </a:r>
            <a:endParaRPr lang="fr-FR" sz="16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B335FE-BC6C-4F0D-8F4A-53169AD16063}"/>
              </a:ext>
            </a:extLst>
          </p:cNvPr>
          <p:cNvCxnSpPr>
            <a:cxnSpLocks/>
          </p:cNvCxnSpPr>
          <p:nvPr/>
        </p:nvCxnSpPr>
        <p:spPr>
          <a:xfrm flipV="1">
            <a:off x="3276372" y="5674907"/>
            <a:ext cx="39503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B1B89-4D0C-46E4-9C87-881AF9E76705}"/>
              </a:ext>
            </a:extLst>
          </p:cNvPr>
          <p:cNvSpPr/>
          <p:nvPr/>
        </p:nvSpPr>
        <p:spPr>
          <a:xfrm>
            <a:off x="3636285" y="5358735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6206C4-B487-4F74-BC5C-AA7C67AD053F}"/>
              </a:ext>
            </a:extLst>
          </p:cNvPr>
          <p:cNvCxnSpPr>
            <a:cxnSpLocks/>
          </p:cNvCxnSpPr>
          <p:nvPr/>
        </p:nvCxnSpPr>
        <p:spPr>
          <a:xfrm flipH="1" flipV="1">
            <a:off x="7484728" y="2293074"/>
            <a:ext cx="3071549" cy="153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9F1F1A-6A59-423D-89A6-0B9AC30F4C0C}"/>
              </a:ext>
            </a:extLst>
          </p:cNvPr>
          <p:cNvCxnSpPr>
            <a:cxnSpLocks/>
          </p:cNvCxnSpPr>
          <p:nvPr/>
        </p:nvCxnSpPr>
        <p:spPr>
          <a:xfrm flipH="1">
            <a:off x="8324384" y="2667008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1EDF92-CA23-4E79-AE65-CF4DADA02BB2}"/>
              </a:ext>
            </a:extLst>
          </p:cNvPr>
          <p:cNvCxnSpPr>
            <a:cxnSpLocks/>
          </p:cNvCxnSpPr>
          <p:nvPr/>
        </p:nvCxnSpPr>
        <p:spPr>
          <a:xfrm flipH="1">
            <a:off x="7197421" y="5399519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891F47-28DD-4546-8EA6-B5E9798D55CF}"/>
              </a:ext>
            </a:extLst>
          </p:cNvPr>
          <p:cNvCxnSpPr>
            <a:cxnSpLocks/>
          </p:cNvCxnSpPr>
          <p:nvPr/>
        </p:nvCxnSpPr>
        <p:spPr>
          <a:xfrm flipV="1">
            <a:off x="7582497" y="5674908"/>
            <a:ext cx="29456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853CB6D-A8E2-4BCE-8B56-C3933A018B08}"/>
              </a:ext>
            </a:extLst>
          </p:cNvPr>
          <p:cNvCxnSpPr>
            <a:cxnSpLocks/>
          </p:cNvCxnSpPr>
          <p:nvPr/>
        </p:nvCxnSpPr>
        <p:spPr>
          <a:xfrm flipV="1">
            <a:off x="8768472" y="2916999"/>
            <a:ext cx="17983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8887A-D649-434D-AB0C-0685029DCBC8}"/>
              </a:ext>
            </a:extLst>
          </p:cNvPr>
          <p:cNvSpPr/>
          <p:nvPr/>
        </p:nvSpPr>
        <p:spPr>
          <a:xfrm>
            <a:off x="6797323" y="2590470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Phase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A56019-4582-466A-A3B1-4759319FBE6C}"/>
              </a:ext>
            </a:extLst>
          </p:cNvPr>
          <p:cNvSpPr/>
          <p:nvPr/>
        </p:nvSpPr>
        <p:spPr>
          <a:xfrm>
            <a:off x="7873585" y="5344185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39291F-A4A7-4574-AAE3-921A27631256}"/>
              </a:ext>
            </a:extLst>
          </p:cNvPr>
          <p:cNvSpPr/>
          <p:nvPr/>
        </p:nvSpPr>
        <p:spPr>
          <a:xfrm>
            <a:off x="8014621" y="1940272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4CD4C-623E-41E3-BD09-39C75A59F94E}"/>
              </a:ext>
            </a:extLst>
          </p:cNvPr>
          <p:cNvSpPr txBox="1"/>
          <p:nvPr/>
        </p:nvSpPr>
        <p:spPr>
          <a:xfrm>
            <a:off x="519619" y="85083"/>
            <a:ext cx="532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USE-CASE: BUF2A CALIBRATION (only connectivity bits)</a:t>
            </a:r>
            <a:endParaRPr lang="de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36DAD6-83B5-473A-B9A4-2CE6AACCE391}"/>
              </a:ext>
            </a:extLst>
          </p:cNvPr>
          <p:cNvSpPr txBox="1"/>
          <p:nvPr/>
        </p:nvSpPr>
        <p:spPr>
          <a:xfrm>
            <a:off x="2110858" y="2073062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PPD_BUF_EN=10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(buffer part of PPD)</a:t>
            </a:r>
            <a:endParaRPr lang="fr-FR" sz="1200" dirty="0">
              <a:solidFill>
                <a:srgbClr val="0070C0"/>
              </a:solidFill>
            </a:endParaRPr>
          </a:p>
          <a:p>
            <a:endParaRPr lang="fr-FR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8FEEBA-743B-4413-BFF7-AA9D253685E2}"/>
              </a:ext>
            </a:extLst>
          </p:cNvPr>
          <p:cNvCxnSpPr>
            <a:cxnSpLocks/>
          </p:cNvCxnSpPr>
          <p:nvPr/>
        </p:nvCxnSpPr>
        <p:spPr>
          <a:xfrm flipH="1">
            <a:off x="7171078" y="2264003"/>
            <a:ext cx="325258" cy="36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83DFE5-0B1B-4B62-A01A-85F49D9B09DE}"/>
              </a:ext>
            </a:extLst>
          </p:cNvPr>
          <p:cNvCxnSpPr>
            <a:cxnSpLocks/>
          </p:cNvCxnSpPr>
          <p:nvPr/>
        </p:nvCxnSpPr>
        <p:spPr>
          <a:xfrm flipV="1">
            <a:off x="3262124" y="2947678"/>
            <a:ext cx="493905" cy="4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1024993-C614-44D5-ABDD-D7410A08393E}"/>
              </a:ext>
            </a:extLst>
          </p:cNvPr>
          <p:cNvSpPr/>
          <p:nvPr/>
        </p:nvSpPr>
        <p:spPr>
          <a:xfrm>
            <a:off x="726417" y="1389666"/>
            <a:ext cx="1327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EN_PPD_LOX2 = </a:t>
            </a:r>
            <a:r>
              <a:rPr lang="fr-FR" sz="1200" b="1" dirty="0"/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BCB933-315D-467F-971A-FE4C0D820A18}"/>
              </a:ext>
            </a:extLst>
          </p:cNvPr>
          <p:cNvSpPr/>
          <p:nvPr/>
        </p:nvSpPr>
        <p:spPr>
          <a:xfrm>
            <a:off x="677778" y="5465282"/>
            <a:ext cx="1297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=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98E1D9-1CBA-4890-A35F-0BB0DFFD68C3}"/>
              </a:ext>
            </a:extLst>
          </p:cNvPr>
          <p:cNvSpPr/>
          <p:nvPr/>
        </p:nvSpPr>
        <p:spPr>
          <a:xfrm>
            <a:off x="716799" y="3986201"/>
            <a:ext cx="1407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EN_PPD_BUF2C = </a:t>
            </a:r>
            <a:r>
              <a:rPr lang="fr-FR" sz="1200" b="1" dirty="0"/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endParaRPr lang="fr-FR" sz="12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F227F5-D3DD-4A0F-B40D-F9F065AD5541}"/>
              </a:ext>
            </a:extLst>
          </p:cNvPr>
          <p:cNvSpPr/>
          <p:nvPr/>
        </p:nvSpPr>
        <p:spPr>
          <a:xfrm>
            <a:off x="3597478" y="2235796"/>
            <a:ext cx="17882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EN_PPD_BUF2A_VGA = </a:t>
            </a:r>
            <a:r>
              <a:rPr lang="fr-FR" sz="1200" b="1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351EAA-9C74-4679-A856-D5BA4D0229DA}"/>
              </a:ext>
            </a:extLst>
          </p:cNvPr>
          <p:cNvSpPr txBox="1"/>
          <p:nvPr/>
        </p:nvSpPr>
        <p:spPr>
          <a:xfrm>
            <a:off x="2201265" y="4931193"/>
            <a:ext cx="143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(buffer part of PPD)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1576B-2134-4C00-9704-FE135648E66D}"/>
              </a:ext>
            </a:extLst>
          </p:cNvPr>
          <p:cNvSpPr/>
          <p:nvPr/>
        </p:nvSpPr>
        <p:spPr>
          <a:xfrm>
            <a:off x="3532501" y="5056579"/>
            <a:ext cx="180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PPD_PAOUT_VGA_EN </a:t>
            </a:r>
            <a:r>
              <a:rPr lang="fr-FR" sz="1200" b="1" dirty="0"/>
              <a:t>= 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8CCB497-B965-4B9C-A9C9-5BB5CC3481A5}"/>
              </a:ext>
            </a:extLst>
          </p:cNvPr>
          <p:cNvSpPr/>
          <p:nvPr/>
        </p:nvSpPr>
        <p:spPr>
          <a:xfrm>
            <a:off x="5349809" y="3444966"/>
            <a:ext cx="1188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rgbClr val="7030A0"/>
                </a:solidFill>
              </a:rPr>
              <a:t>EN_VGA_PR = </a:t>
            </a:r>
            <a:r>
              <a:rPr lang="de-DE" sz="1200" b="1" dirty="0">
                <a:solidFill>
                  <a:schemeClr val="dk1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3340FD-C3F6-48FE-AEB5-C5FE402B0F1F}"/>
              </a:ext>
            </a:extLst>
          </p:cNvPr>
          <p:cNvSpPr txBox="1"/>
          <p:nvPr/>
        </p:nvSpPr>
        <p:spPr>
          <a:xfrm>
            <a:off x="7050794" y="242371"/>
            <a:ext cx="462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Set in </a:t>
            </a:r>
            <a:r>
              <a:rPr lang="en-US" dirty="0" err="1">
                <a:solidFill>
                  <a:schemeClr val="accent6"/>
                </a:solidFill>
              </a:rPr>
              <a:t>rfeHwTx_adcInputSetter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r>
              <a:rPr lang="en-US" dirty="0">
                <a:solidFill>
                  <a:srgbClr val="7030A0"/>
                </a:solidFill>
              </a:rPr>
              <a:t>Set in </a:t>
            </a:r>
            <a:r>
              <a:rPr lang="en-US" dirty="0" err="1">
                <a:solidFill>
                  <a:srgbClr val="7030A0"/>
                </a:solidFill>
              </a:rPr>
              <a:t>rfeHwTx_subcomponentEnabling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981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152052-E805-42BF-B15C-D815753A7C84}"/>
              </a:ext>
            </a:extLst>
          </p:cNvPr>
          <p:cNvCxnSpPr>
            <a:cxnSpLocks/>
          </p:cNvCxnSpPr>
          <p:nvPr/>
        </p:nvCxnSpPr>
        <p:spPr>
          <a:xfrm flipV="1">
            <a:off x="3024468" y="4335435"/>
            <a:ext cx="1265763" cy="127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7A6953-58F7-4A77-B366-19E25787EAED}"/>
              </a:ext>
            </a:extLst>
          </p:cNvPr>
          <p:cNvCxnSpPr>
            <a:cxnSpLocks/>
          </p:cNvCxnSpPr>
          <p:nvPr/>
        </p:nvCxnSpPr>
        <p:spPr>
          <a:xfrm flipV="1">
            <a:off x="3024468" y="1557087"/>
            <a:ext cx="1146020" cy="8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B713988-DDE1-484A-994C-ECD6964E11FD}"/>
              </a:ext>
            </a:extLst>
          </p:cNvPr>
          <p:cNvSpPr/>
          <p:nvPr/>
        </p:nvSpPr>
        <p:spPr>
          <a:xfrm>
            <a:off x="2207967" y="109372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PPD_LOX2</a:t>
            </a:r>
            <a:endParaRPr lang="fr-FR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F4258-47E6-4B9D-BB65-2042E8080780}"/>
              </a:ext>
            </a:extLst>
          </p:cNvPr>
          <p:cNvSpPr/>
          <p:nvPr/>
        </p:nvSpPr>
        <p:spPr>
          <a:xfrm>
            <a:off x="2207967" y="3856980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BUF2C</a:t>
            </a:r>
            <a:endParaRPr lang="fr-FR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BEDA6A-B3DA-408A-A45C-13DDD87A0330}"/>
              </a:ext>
            </a:extLst>
          </p:cNvPr>
          <p:cNvCxnSpPr>
            <a:cxnSpLocks/>
          </p:cNvCxnSpPr>
          <p:nvPr/>
        </p:nvCxnSpPr>
        <p:spPr>
          <a:xfrm flipV="1">
            <a:off x="2971135" y="2917000"/>
            <a:ext cx="5353249" cy="5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85FBE2-4F38-4F7A-A9AC-2673995CFF53}"/>
              </a:ext>
            </a:extLst>
          </p:cNvPr>
          <p:cNvSpPr/>
          <p:nvPr/>
        </p:nvSpPr>
        <p:spPr>
          <a:xfrm>
            <a:off x="2207967" y="253029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PR</a:t>
            </a:r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6D355-54F2-4333-8BAC-0CD739E143E9}"/>
              </a:ext>
            </a:extLst>
          </p:cNvPr>
          <p:cNvSpPr/>
          <p:nvPr/>
        </p:nvSpPr>
        <p:spPr>
          <a:xfrm>
            <a:off x="375602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2494E-6212-4973-BDD9-ABF4A1526E0D}"/>
              </a:ext>
            </a:extLst>
          </p:cNvPr>
          <p:cNvSpPr/>
          <p:nvPr/>
        </p:nvSpPr>
        <p:spPr>
          <a:xfrm>
            <a:off x="540996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VGA2</a:t>
            </a:r>
            <a:endParaRPr lang="fr-F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BD7467-D257-4CF0-ADD0-30BB0E037C0D}"/>
              </a:ext>
            </a:extLst>
          </p:cNvPr>
          <p:cNvSpPr txBox="1"/>
          <p:nvPr/>
        </p:nvSpPr>
        <p:spPr>
          <a:xfrm>
            <a:off x="7694638" y="3034866"/>
            <a:ext cx="22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VGA_TX_ADC_SW = 0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41AD8-AF6C-4EB4-B9B0-EF0FE835CFAE}"/>
              </a:ext>
            </a:extLst>
          </p:cNvPr>
          <p:cNvSpPr/>
          <p:nvPr/>
        </p:nvSpPr>
        <p:spPr>
          <a:xfrm>
            <a:off x="10556277" y="1209367"/>
            <a:ext cx="1068405" cy="516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TX_ADC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0F6CD-08FC-4C91-BFDB-801067A0CAAA}"/>
              </a:ext>
            </a:extLst>
          </p:cNvPr>
          <p:cNvSpPr txBox="1"/>
          <p:nvPr/>
        </p:nvSpPr>
        <p:spPr>
          <a:xfrm>
            <a:off x="6521678" y="4950245"/>
            <a:ext cx="279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PPD_PA_TX_ADC_SW = 0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6C9A1-F8AC-4331-AB5A-8F7D3E52E03F}"/>
              </a:ext>
            </a:extLst>
          </p:cNvPr>
          <p:cNvCxnSpPr/>
          <p:nvPr/>
        </p:nvCxnSpPr>
        <p:spPr>
          <a:xfrm flipV="1">
            <a:off x="5071449" y="2293074"/>
            <a:ext cx="0" cy="6384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C1E19D-3BEB-4854-AE5E-7A77CD247CA9}"/>
              </a:ext>
            </a:extLst>
          </p:cNvPr>
          <p:cNvCxnSpPr>
            <a:cxnSpLocks/>
          </p:cNvCxnSpPr>
          <p:nvPr/>
        </p:nvCxnSpPr>
        <p:spPr>
          <a:xfrm flipH="1">
            <a:off x="5071450" y="2293074"/>
            <a:ext cx="21552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A1542-0913-4029-970F-7E03A0CE892D}"/>
              </a:ext>
            </a:extLst>
          </p:cNvPr>
          <p:cNvSpPr/>
          <p:nvPr/>
        </p:nvSpPr>
        <p:spPr>
          <a:xfrm>
            <a:off x="6455155" y="1664910"/>
            <a:ext cx="259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PPD_PR_TX_ADC_SW = 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DC37F1-5BC0-4B48-967D-8847977F2A32}"/>
              </a:ext>
            </a:extLst>
          </p:cNvPr>
          <p:cNvCxnSpPr>
            <a:cxnSpLocks/>
          </p:cNvCxnSpPr>
          <p:nvPr/>
        </p:nvCxnSpPr>
        <p:spPr>
          <a:xfrm>
            <a:off x="4290231" y="3435072"/>
            <a:ext cx="0" cy="906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20D576-D6EE-441A-A31A-719A0F9999FA}"/>
              </a:ext>
            </a:extLst>
          </p:cNvPr>
          <p:cNvCxnSpPr>
            <a:cxnSpLocks/>
          </p:cNvCxnSpPr>
          <p:nvPr/>
        </p:nvCxnSpPr>
        <p:spPr>
          <a:xfrm>
            <a:off x="4170488" y="1565365"/>
            <a:ext cx="0" cy="90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652D0-A324-47CC-B8D5-51D7C9D6ABA3}"/>
              </a:ext>
            </a:extLst>
          </p:cNvPr>
          <p:cNvSpPr/>
          <p:nvPr/>
        </p:nvSpPr>
        <p:spPr>
          <a:xfrm>
            <a:off x="2212093" y="5336061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PA</a:t>
            </a:r>
            <a:endParaRPr lang="fr-FR" sz="16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B335FE-BC6C-4F0D-8F4A-53169AD16063}"/>
              </a:ext>
            </a:extLst>
          </p:cNvPr>
          <p:cNvCxnSpPr>
            <a:cxnSpLocks/>
          </p:cNvCxnSpPr>
          <p:nvPr/>
        </p:nvCxnSpPr>
        <p:spPr>
          <a:xfrm flipV="1">
            <a:off x="3276372" y="5674907"/>
            <a:ext cx="39503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B1B89-4D0C-46E4-9C87-881AF9E76705}"/>
              </a:ext>
            </a:extLst>
          </p:cNvPr>
          <p:cNvSpPr/>
          <p:nvPr/>
        </p:nvSpPr>
        <p:spPr>
          <a:xfrm>
            <a:off x="3636285" y="5358735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6206C4-B487-4F74-BC5C-AA7C67AD053F}"/>
              </a:ext>
            </a:extLst>
          </p:cNvPr>
          <p:cNvCxnSpPr>
            <a:cxnSpLocks/>
          </p:cNvCxnSpPr>
          <p:nvPr/>
        </p:nvCxnSpPr>
        <p:spPr>
          <a:xfrm flipH="1" flipV="1">
            <a:off x="7484728" y="2293074"/>
            <a:ext cx="3071549" cy="153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9F1F1A-6A59-423D-89A6-0B9AC30F4C0C}"/>
              </a:ext>
            </a:extLst>
          </p:cNvPr>
          <p:cNvCxnSpPr>
            <a:cxnSpLocks/>
          </p:cNvCxnSpPr>
          <p:nvPr/>
        </p:nvCxnSpPr>
        <p:spPr>
          <a:xfrm flipH="1">
            <a:off x="8324384" y="2667008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1EDF92-CA23-4E79-AE65-CF4DADA02BB2}"/>
              </a:ext>
            </a:extLst>
          </p:cNvPr>
          <p:cNvCxnSpPr>
            <a:cxnSpLocks/>
          </p:cNvCxnSpPr>
          <p:nvPr/>
        </p:nvCxnSpPr>
        <p:spPr>
          <a:xfrm flipH="1">
            <a:off x="7197421" y="5399519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891F47-28DD-4546-8EA6-B5E9798D55CF}"/>
              </a:ext>
            </a:extLst>
          </p:cNvPr>
          <p:cNvCxnSpPr>
            <a:cxnSpLocks/>
          </p:cNvCxnSpPr>
          <p:nvPr/>
        </p:nvCxnSpPr>
        <p:spPr>
          <a:xfrm flipV="1">
            <a:off x="7582497" y="5674908"/>
            <a:ext cx="29456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853CB6D-A8E2-4BCE-8B56-C3933A018B08}"/>
              </a:ext>
            </a:extLst>
          </p:cNvPr>
          <p:cNvCxnSpPr>
            <a:cxnSpLocks/>
          </p:cNvCxnSpPr>
          <p:nvPr/>
        </p:nvCxnSpPr>
        <p:spPr>
          <a:xfrm flipV="1">
            <a:off x="8768472" y="2916999"/>
            <a:ext cx="17983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8887A-D649-434D-AB0C-0685029DCBC8}"/>
              </a:ext>
            </a:extLst>
          </p:cNvPr>
          <p:cNvSpPr/>
          <p:nvPr/>
        </p:nvSpPr>
        <p:spPr>
          <a:xfrm>
            <a:off x="6797323" y="2590470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Phase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A56019-4582-466A-A3B1-4759319FBE6C}"/>
              </a:ext>
            </a:extLst>
          </p:cNvPr>
          <p:cNvSpPr/>
          <p:nvPr/>
        </p:nvSpPr>
        <p:spPr>
          <a:xfrm>
            <a:off x="7873585" y="5344185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39291F-A4A7-4574-AAE3-921A27631256}"/>
              </a:ext>
            </a:extLst>
          </p:cNvPr>
          <p:cNvSpPr/>
          <p:nvPr/>
        </p:nvSpPr>
        <p:spPr>
          <a:xfrm>
            <a:off x="8014621" y="1940272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4CD4C-623E-41E3-BD09-39C75A59F94E}"/>
              </a:ext>
            </a:extLst>
          </p:cNvPr>
          <p:cNvSpPr txBox="1"/>
          <p:nvPr/>
        </p:nvSpPr>
        <p:spPr>
          <a:xfrm>
            <a:off x="519619" y="85083"/>
            <a:ext cx="555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USE-CASE: BUF2B2C CALIBRATION (only connectivity bits)</a:t>
            </a:r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31EF79-67AA-451D-9022-5B5675E47253}"/>
              </a:ext>
            </a:extLst>
          </p:cNvPr>
          <p:cNvSpPr txBox="1"/>
          <p:nvPr/>
        </p:nvSpPr>
        <p:spPr>
          <a:xfrm>
            <a:off x="2110858" y="3429000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PPD_BUF_EN=11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(buffer part of PPD)</a:t>
            </a:r>
            <a:endParaRPr lang="fr-FR" sz="1200" dirty="0">
              <a:solidFill>
                <a:srgbClr val="0070C0"/>
              </a:solidFill>
            </a:endParaRPr>
          </a:p>
          <a:p>
            <a:endParaRPr lang="fr-FR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BBFFA9-AF83-4B4D-A6CA-37E94FAC9246}"/>
              </a:ext>
            </a:extLst>
          </p:cNvPr>
          <p:cNvCxnSpPr>
            <a:cxnSpLocks/>
          </p:cNvCxnSpPr>
          <p:nvPr/>
        </p:nvCxnSpPr>
        <p:spPr>
          <a:xfrm flipH="1">
            <a:off x="7171078" y="2264003"/>
            <a:ext cx="325258" cy="36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49C6BB7-865B-4084-A5D7-583B3E4117B6}"/>
              </a:ext>
            </a:extLst>
          </p:cNvPr>
          <p:cNvSpPr/>
          <p:nvPr/>
        </p:nvSpPr>
        <p:spPr>
          <a:xfrm>
            <a:off x="644228" y="2675148"/>
            <a:ext cx="1650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EN_PPD_BUF2A =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2FD907-ECC3-4607-A45D-4EDF74E83BFD}"/>
              </a:ext>
            </a:extLst>
          </p:cNvPr>
          <p:cNvSpPr/>
          <p:nvPr/>
        </p:nvSpPr>
        <p:spPr>
          <a:xfrm>
            <a:off x="726417" y="1389666"/>
            <a:ext cx="1327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EN_PPD_LOX2 = </a:t>
            </a:r>
            <a:r>
              <a:rPr lang="fr-FR" sz="1200" b="1" dirty="0"/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E9173D-8575-4C01-A21E-37CE55E8F062}"/>
              </a:ext>
            </a:extLst>
          </p:cNvPr>
          <p:cNvSpPr/>
          <p:nvPr/>
        </p:nvSpPr>
        <p:spPr>
          <a:xfrm>
            <a:off x="677778" y="5465282"/>
            <a:ext cx="1340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= 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6CC300-171A-4C2B-93CC-ACFBD9D49CB1}"/>
              </a:ext>
            </a:extLst>
          </p:cNvPr>
          <p:cNvSpPr/>
          <p:nvPr/>
        </p:nvSpPr>
        <p:spPr>
          <a:xfrm>
            <a:off x="716799" y="3986201"/>
            <a:ext cx="1407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EN_PPD_BUF2C = </a:t>
            </a:r>
            <a:r>
              <a:rPr lang="fr-FR" sz="1200" b="1" dirty="0"/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endParaRPr lang="fr-FR" sz="12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9119F8-14D3-4AA4-A320-8B9FA3CF82C9}"/>
              </a:ext>
            </a:extLst>
          </p:cNvPr>
          <p:cNvSpPr/>
          <p:nvPr/>
        </p:nvSpPr>
        <p:spPr>
          <a:xfrm>
            <a:off x="3597478" y="2235796"/>
            <a:ext cx="17882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EN_PPD_BUF2A_VGA = </a:t>
            </a:r>
            <a:r>
              <a:rPr lang="fr-FR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453C14-68DD-4173-ABBF-23F746CCF61D}"/>
              </a:ext>
            </a:extLst>
          </p:cNvPr>
          <p:cNvSpPr txBox="1"/>
          <p:nvPr/>
        </p:nvSpPr>
        <p:spPr>
          <a:xfrm>
            <a:off x="2201265" y="4931193"/>
            <a:ext cx="143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=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(buffer part of PPD)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083EEB-B9B9-4616-988E-8A1EDCE2833D}"/>
              </a:ext>
            </a:extLst>
          </p:cNvPr>
          <p:cNvSpPr/>
          <p:nvPr/>
        </p:nvSpPr>
        <p:spPr>
          <a:xfrm>
            <a:off x="3532501" y="5056579"/>
            <a:ext cx="180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PPD_PAOUT_VGA_EN </a:t>
            </a:r>
            <a:r>
              <a:rPr lang="fr-FR" sz="1200" b="1" dirty="0"/>
              <a:t>= 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63447E-7FE7-40A6-A877-270B4794E150}"/>
              </a:ext>
            </a:extLst>
          </p:cNvPr>
          <p:cNvSpPr/>
          <p:nvPr/>
        </p:nvSpPr>
        <p:spPr>
          <a:xfrm>
            <a:off x="5349809" y="3444966"/>
            <a:ext cx="1188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chemeClr val="dk1"/>
                </a:solidFill>
              </a:rPr>
              <a:t>EN_VGA_PR =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84EF7C-69A9-49AB-8686-2BD8E5876A95}"/>
              </a:ext>
            </a:extLst>
          </p:cNvPr>
          <p:cNvSpPr txBox="1"/>
          <p:nvPr/>
        </p:nvSpPr>
        <p:spPr>
          <a:xfrm>
            <a:off x="7050794" y="242371"/>
            <a:ext cx="462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Set in </a:t>
            </a:r>
            <a:r>
              <a:rPr lang="en-US" dirty="0" err="1">
                <a:solidFill>
                  <a:schemeClr val="accent6"/>
                </a:solidFill>
              </a:rPr>
              <a:t>rfeHwTx_adcInputSetter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r>
              <a:rPr lang="en-US" dirty="0">
                <a:solidFill>
                  <a:srgbClr val="7030A0"/>
                </a:solidFill>
              </a:rPr>
              <a:t>Set in </a:t>
            </a:r>
            <a:r>
              <a:rPr lang="en-US" dirty="0" err="1">
                <a:solidFill>
                  <a:srgbClr val="7030A0"/>
                </a:solidFill>
              </a:rPr>
              <a:t>rfeHwTx_subcomponentEnabling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391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152052-E805-42BF-B15C-D815753A7C84}"/>
              </a:ext>
            </a:extLst>
          </p:cNvPr>
          <p:cNvCxnSpPr>
            <a:cxnSpLocks/>
          </p:cNvCxnSpPr>
          <p:nvPr/>
        </p:nvCxnSpPr>
        <p:spPr>
          <a:xfrm flipV="1">
            <a:off x="3024468" y="4335435"/>
            <a:ext cx="1265763" cy="1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7A6953-58F7-4A77-B366-19E25787EAED}"/>
              </a:ext>
            </a:extLst>
          </p:cNvPr>
          <p:cNvCxnSpPr>
            <a:cxnSpLocks/>
          </p:cNvCxnSpPr>
          <p:nvPr/>
        </p:nvCxnSpPr>
        <p:spPr>
          <a:xfrm flipV="1">
            <a:off x="3024468" y="1557087"/>
            <a:ext cx="1146020" cy="8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B713988-DDE1-484A-994C-ECD6964E11FD}"/>
              </a:ext>
            </a:extLst>
          </p:cNvPr>
          <p:cNvSpPr/>
          <p:nvPr/>
        </p:nvSpPr>
        <p:spPr>
          <a:xfrm>
            <a:off x="2207967" y="109372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PPD_LOX2</a:t>
            </a:r>
            <a:endParaRPr lang="fr-FR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F4258-47E6-4B9D-BB65-2042E8080780}"/>
              </a:ext>
            </a:extLst>
          </p:cNvPr>
          <p:cNvSpPr/>
          <p:nvPr/>
        </p:nvSpPr>
        <p:spPr>
          <a:xfrm>
            <a:off x="2207967" y="3856980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BUF2C</a:t>
            </a:r>
            <a:endParaRPr lang="fr-FR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BEDA6A-B3DA-408A-A45C-13DDD87A0330}"/>
              </a:ext>
            </a:extLst>
          </p:cNvPr>
          <p:cNvCxnSpPr>
            <a:cxnSpLocks/>
          </p:cNvCxnSpPr>
          <p:nvPr/>
        </p:nvCxnSpPr>
        <p:spPr>
          <a:xfrm flipV="1">
            <a:off x="2971135" y="2917000"/>
            <a:ext cx="5353249" cy="5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85FBE2-4F38-4F7A-A9AC-2673995CFF53}"/>
              </a:ext>
            </a:extLst>
          </p:cNvPr>
          <p:cNvSpPr/>
          <p:nvPr/>
        </p:nvSpPr>
        <p:spPr>
          <a:xfrm>
            <a:off x="2207967" y="253029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PR</a:t>
            </a:r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6D355-54F2-4333-8BAC-0CD739E143E9}"/>
              </a:ext>
            </a:extLst>
          </p:cNvPr>
          <p:cNvSpPr/>
          <p:nvPr/>
        </p:nvSpPr>
        <p:spPr>
          <a:xfrm>
            <a:off x="375602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2494E-6212-4973-BDD9-ABF4A1526E0D}"/>
              </a:ext>
            </a:extLst>
          </p:cNvPr>
          <p:cNvSpPr/>
          <p:nvPr/>
        </p:nvSpPr>
        <p:spPr>
          <a:xfrm>
            <a:off x="540996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VGA2</a:t>
            </a:r>
            <a:endParaRPr lang="fr-F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BD7467-D257-4CF0-ADD0-30BB0E037C0D}"/>
              </a:ext>
            </a:extLst>
          </p:cNvPr>
          <p:cNvSpPr txBox="1"/>
          <p:nvPr/>
        </p:nvSpPr>
        <p:spPr>
          <a:xfrm>
            <a:off x="7694638" y="3034866"/>
            <a:ext cx="22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VGA_TX_ADC_SW = 0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41AD8-AF6C-4EB4-B9B0-EF0FE835CFAE}"/>
              </a:ext>
            </a:extLst>
          </p:cNvPr>
          <p:cNvSpPr/>
          <p:nvPr/>
        </p:nvSpPr>
        <p:spPr>
          <a:xfrm>
            <a:off x="10556277" y="1209367"/>
            <a:ext cx="1068405" cy="516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TX_ADC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0F6CD-08FC-4C91-BFDB-801067A0CAAA}"/>
              </a:ext>
            </a:extLst>
          </p:cNvPr>
          <p:cNvSpPr txBox="1"/>
          <p:nvPr/>
        </p:nvSpPr>
        <p:spPr>
          <a:xfrm>
            <a:off x="6521678" y="4950245"/>
            <a:ext cx="279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PPD_PA_TX_ADC_SW = 1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6C9A1-F8AC-4331-AB5A-8F7D3E52E03F}"/>
              </a:ext>
            </a:extLst>
          </p:cNvPr>
          <p:cNvCxnSpPr/>
          <p:nvPr/>
        </p:nvCxnSpPr>
        <p:spPr>
          <a:xfrm flipV="1">
            <a:off x="5071449" y="2293074"/>
            <a:ext cx="0" cy="63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C1E19D-3BEB-4854-AE5E-7A77CD247CA9}"/>
              </a:ext>
            </a:extLst>
          </p:cNvPr>
          <p:cNvCxnSpPr>
            <a:cxnSpLocks/>
          </p:cNvCxnSpPr>
          <p:nvPr/>
        </p:nvCxnSpPr>
        <p:spPr>
          <a:xfrm flipH="1">
            <a:off x="5071450" y="2293074"/>
            <a:ext cx="215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A1542-0913-4029-970F-7E03A0CE892D}"/>
              </a:ext>
            </a:extLst>
          </p:cNvPr>
          <p:cNvSpPr/>
          <p:nvPr/>
        </p:nvSpPr>
        <p:spPr>
          <a:xfrm>
            <a:off x="6455155" y="1664910"/>
            <a:ext cx="259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PPD_PR_TX_ADC_SW = 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DC37F1-5BC0-4B48-967D-8847977F2A32}"/>
              </a:ext>
            </a:extLst>
          </p:cNvPr>
          <p:cNvCxnSpPr>
            <a:cxnSpLocks/>
          </p:cNvCxnSpPr>
          <p:nvPr/>
        </p:nvCxnSpPr>
        <p:spPr>
          <a:xfrm>
            <a:off x="4290231" y="3435072"/>
            <a:ext cx="0" cy="90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20D576-D6EE-441A-A31A-719A0F9999FA}"/>
              </a:ext>
            </a:extLst>
          </p:cNvPr>
          <p:cNvCxnSpPr>
            <a:cxnSpLocks/>
          </p:cNvCxnSpPr>
          <p:nvPr/>
        </p:nvCxnSpPr>
        <p:spPr>
          <a:xfrm>
            <a:off x="4170488" y="1565365"/>
            <a:ext cx="0" cy="90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652D0-A324-47CC-B8D5-51D7C9D6ABA3}"/>
              </a:ext>
            </a:extLst>
          </p:cNvPr>
          <p:cNvSpPr/>
          <p:nvPr/>
        </p:nvSpPr>
        <p:spPr>
          <a:xfrm>
            <a:off x="2212093" y="5336061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PA</a:t>
            </a:r>
            <a:endParaRPr lang="fr-FR" sz="16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B335FE-BC6C-4F0D-8F4A-53169AD16063}"/>
              </a:ext>
            </a:extLst>
          </p:cNvPr>
          <p:cNvCxnSpPr>
            <a:cxnSpLocks/>
          </p:cNvCxnSpPr>
          <p:nvPr/>
        </p:nvCxnSpPr>
        <p:spPr>
          <a:xfrm flipV="1">
            <a:off x="3276372" y="5674907"/>
            <a:ext cx="3950338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B1B89-4D0C-46E4-9C87-881AF9E76705}"/>
              </a:ext>
            </a:extLst>
          </p:cNvPr>
          <p:cNvSpPr/>
          <p:nvPr/>
        </p:nvSpPr>
        <p:spPr>
          <a:xfrm>
            <a:off x="3636285" y="5358735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62244A-3121-4564-AD04-B2ADD5AF3C8F}"/>
              </a:ext>
            </a:extLst>
          </p:cNvPr>
          <p:cNvCxnSpPr>
            <a:cxnSpLocks/>
          </p:cNvCxnSpPr>
          <p:nvPr/>
        </p:nvCxnSpPr>
        <p:spPr>
          <a:xfrm flipH="1">
            <a:off x="7213214" y="2042927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6206C4-B487-4F74-BC5C-AA7C67AD053F}"/>
              </a:ext>
            </a:extLst>
          </p:cNvPr>
          <p:cNvCxnSpPr>
            <a:cxnSpLocks/>
          </p:cNvCxnSpPr>
          <p:nvPr/>
        </p:nvCxnSpPr>
        <p:spPr>
          <a:xfrm flipH="1" flipV="1">
            <a:off x="7484728" y="2293074"/>
            <a:ext cx="3071549" cy="1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9F1F1A-6A59-423D-89A6-0B9AC30F4C0C}"/>
              </a:ext>
            </a:extLst>
          </p:cNvPr>
          <p:cNvCxnSpPr>
            <a:cxnSpLocks/>
          </p:cNvCxnSpPr>
          <p:nvPr/>
        </p:nvCxnSpPr>
        <p:spPr>
          <a:xfrm flipH="1">
            <a:off x="8324384" y="2667008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891F47-28DD-4546-8EA6-B5E9798D55CF}"/>
              </a:ext>
            </a:extLst>
          </p:cNvPr>
          <p:cNvCxnSpPr>
            <a:cxnSpLocks/>
          </p:cNvCxnSpPr>
          <p:nvPr/>
        </p:nvCxnSpPr>
        <p:spPr>
          <a:xfrm flipV="1">
            <a:off x="7582497" y="5674908"/>
            <a:ext cx="294565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853CB6D-A8E2-4BCE-8B56-C3933A018B08}"/>
              </a:ext>
            </a:extLst>
          </p:cNvPr>
          <p:cNvCxnSpPr>
            <a:cxnSpLocks/>
          </p:cNvCxnSpPr>
          <p:nvPr/>
        </p:nvCxnSpPr>
        <p:spPr>
          <a:xfrm flipV="1">
            <a:off x="8768472" y="2916999"/>
            <a:ext cx="17983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8887A-D649-434D-AB0C-0685029DCBC8}"/>
              </a:ext>
            </a:extLst>
          </p:cNvPr>
          <p:cNvSpPr/>
          <p:nvPr/>
        </p:nvSpPr>
        <p:spPr>
          <a:xfrm>
            <a:off x="6797323" y="2590470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Phase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A56019-4582-466A-A3B1-4759319FBE6C}"/>
              </a:ext>
            </a:extLst>
          </p:cNvPr>
          <p:cNvSpPr/>
          <p:nvPr/>
        </p:nvSpPr>
        <p:spPr>
          <a:xfrm>
            <a:off x="7873585" y="5344185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39291F-A4A7-4574-AAE3-921A27631256}"/>
              </a:ext>
            </a:extLst>
          </p:cNvPr>
          <p:cNvSpPr/>
          <p:nvPr/>
        </p:nvSpPr>
        <p:spPr>
          <a:xfrm>
            <a:off x="8014621" y="1940272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4CD4C-623E-41E3-BD09-39C75A59F94E}"/>
              </a:ext>
            </a:extLst>
          </p:cNvPr>
          <p:cNvSpPr txBox="1"/>
          <p:nvPr/>
        </p:nvSpPr>
        <p:spPr>
          <a:xfrm>
            <a:off x="519619" y="85083"/>
            <a:ext cx="493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USE-CASE: PA CALIBRATION (only connectivity bits)</a:t>
            </a:r>
            <a:endParaRPr lang="de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8D3BEB-58BF-4413-9020-CB4002441CE3}"/>
              </a:ext>
            </a:extLst>
          </p:cNvPr>
          <p:cNvSpPr txBox="1"/>
          <p:nvPr/>
        </p:nvSpPr>
        <p:spPr>
          <a:xfrm>
            <a:off x="203977" y="543158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PPD_BUF_EN=00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(buffer part of PPD)</a:t>
            </a:r>
            <a:endParaRPr lang="fr-FR" sz="1200" dirty="0">
              <a:solidFill>
                <a:srgbClr val="0070C0"/>
              </a:solidFill>
            </a:endParaRPr>
          </a:p>
          <a:p>
            <a:endParaRPr lang="fr-FR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80EA58-0C8D-414E-9B30-DE26CD84F781}"/>
              </a:ext>
            </a:extLst>
          </p:cNvPr>
          <p:cNvCxnSpPr>
            <a:cxnSpLocks/>
          </p:cNvCxnSpPr>
          <p:nvPr/>
        </p:nvCxnSpPr>
        <p:spPr>
          <a:xfrm flipH="1">
            <a:off x="7171078" y="5635749"/>
            <a:ext cx="325258" cy="36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A40276B-3DFA-4F09-B8FE-8A3B874B2E2F}"/>
              </a:ext>
            </a:extLst>
          </p:cNvPr>
          <p:cNvSpPr/>
          <p:nvPr/>
        </p:nvSpPr>
        <p:spPr>
          <a:xfrm>
            <a:off x="644228" y="2675148"/>
            <a:ext cx="1650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EN_PPD_BUF2A =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A34CBF-E9B4-461F-9FE2-8AF0CD2F1EC3}"/>
              </a:ext>
            </a:extLst>
          </p:cNvPr>
          <p:cNvSpPr/>
          <p:nvPr/>
        </p:nvSpPr>
        <p:spPr>
          <a:xfrm>
            <a:off x="726417" y="1389666"/>
            <a:ext cx="1327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EN_PPD_LOX2 = </a:t>
            </a:r>
            <a:r>
              <a:rPr lang="fr-FR" sz="1200" b="1" dirty="0"/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D3E865-DF4E-47D7-9950-7EB631F4D13F}"/>
              </a:ext>
            </a:extLst>
          </p:cNvPr>
          <p:cNvSpPr/>
          <p:nvPr/>
        </p:nvSpPr>
        <p:spPr>
          <a:xfrm>
            <a:off x="677778" y="5465282"/>
            <a:ext cx="1340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=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8694EC-26A8-4508-A983-F78A4631843E}"/>
              </a:ext>
            </a:extLst>
          </p:cNvPr>
          <p:cNvSpPr/>
          <p:nvPr/>
        </p:nvSpPr>
        <p:spPr>
          <a:xfrm>
            <a:off x="716799" y="3986201"/>
            <a:ext cx="1407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EN_PPD_BUF2C = </a:t>
            </a:r>
            <a:r>
              <a:rPr lang="fr-FR" sz="1200" b="1" dirty="0"/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endParaRPr lang="fr-FR" sz="12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7BC654-2200-4B23-A3F6-3B1A8C4F02B2}"/>
              </a:ext>
            </a:extLst>
          </p:cNvPr>
          <p:cNvSpPr/>
          <p:nvPr/>
        </p:nvSpPr>
        <p:spPr>
          <a:xfrm>
            <a:off x="3597478" y="2235796"/>
            <a:ext cx="17882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EN_PPD_BUF2A_VGA </a:t>
            </a:r>
            <a:r>
              <a:rPr lang="fr-FR" sz="1200" b="1" dirty="0"/>
              <a:t>=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200A81-ABFC-43CB-B134-4619C8E61B5A}"/>
              </a:ext>
            </a:extLst>
          </p:cNvPr>
          <p:cNvSpPr txBox="1"/>
          <p:nvPr/>
        </p:nvSpPr>
        <p:spPr>
          <a:xfrm>
            <a:off x="2201265" y="4931193"/>
            <a:ext cx="143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=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(buffer part of PPD)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915719-7B12-4EDC-947B-656058FE8275}"/>
              </a:ext>
            </a:extLst>
          </p:cNvPr>
          <p:cNvSpPr/>
          <p:nvPr/>
        </p:nvSpPr>
        <p:spPr>
          <a:xfrm>
            <a:off x="3532501" y="5056579"/>
            <a:ext cx="180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PPD_PAOUT_VGA_EN </a:t>
            </a:r>
            <a:r>
              <a:rPr lang="fr-FR" sz="1200" b="1" dirty="0"/>
              <a:t>=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848B45-E82E-42FB-9CC1-5415E774DD58}"/>
              </a:ext>
            </a:extLst>
          </p:cNvPr>
          <p:cNvSpPr/>
          <p:nvPr/>
        </p:nvSpPr>
        <p:spPr>
          <a:xfrm>
            <a:off x="5349809" y="3444966"/>
            <a:ext cx="1188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rgbClr val="7030A0"/>
                </a:solidFill>
              </a:rPr>
              <a:t>EN_VGA_PR = </a:t>
            </a:r>
            <a:r>
              <a:rPr lang="de-DE" sz="1200" b="1" dirty="0">
                <a:solidFill>
                  <a:schemeClr val="dk1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D0D85F-7FE7-4609-9334-7CAA77162F3A}"/>
              </a:ext>
            </a:extLst>
          </p:cNvPr>
          <p:cNvSpPr txBox="1"/>
          <p:nvPr/>
        </p:nvSpPr>
        <p:spPr>
          <a:xfrm>
            <a:off x="7050794" y="242371"/>
            <a:ext cx="462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Set in </a:t>
            </a:r>
            <a:r>
              <a:rPr lang="en-US" dirty="0" err="1">
                <a:solidFill>
                  <a:schemeClr val="accent6"/>
                </a:solidFill>
              </a:rPr>
              <a:t>rfeHwTx_adcInputSetter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r>
              <a:rPr lang="en-US" dirty="0">
                <a:solidFill>
                  <a:srgbClr val="7030A0"/>
                </a:solidFill>
              </a:rPr>
              <a:t>Set in </a:t>
            </a:r>
            <a:r>
              <a:rPr lang="en-US" dirty="0" err="1">
                <a:solidFill>
                  <a:srgbClr val="7030A0"/>
                </a:solidFill>
              </a:rPr>
              <a:t>rfeHwTx_subcomponentEnabling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726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152052-E805-42BF-B15C-D815753A7C84}"/>
              </a:ext>
            </a:extLst>
          </p:cNvPr>
          <p:cNvCxnSpPr>
            <a:cxnSpLocks/>
          </p:cNvCxnSpPr>
          <p:nvPr/>
        </p:nvCxnSpPr>
        <p:spPr>
          <a:xfrm flipV="1">
            <a:off x="3024468" y="4335435"/>
            <a:ext cx="1265763" cy="1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7A6953-58F7-4A77-B366-19E25787EAED}"/>
              </a:ext>
            </a:extLst>
          </p:cNvPr>
          <p:cNvCxnSpPr>
            <a:cxnSpLocks/>
          </p:cNvCxnSpPr>
          <p:nvPr/>
        </p:nvCxnSpPr>
        <p:spPr>
          <a:xfrm flipV="1">
            <a:off x="3024468" y="1557087"/>
            <a:ext cx="1146020" cy="8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B713988-DDE1-484A-994C-ECD6964E11FD}"/>
              </a:ext>
            </a:extLst>
          </p:cNvPr>
          <p:cNvSpPr/>
          <p:nvPr/>
        </p:nvSpPr>
        <p:spPr>
          <a:xfrm>
            <a:off x="2207967" y="109372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PPD_LOX2</a:t>
            </a:r>
            <a:endParaRPr lang="fr-FR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F4258-47E6-4B9D-BB65-2042E8080780}"/>
              </a:ext>
            </a:extLst>
          </p:cNvPr>
          <p:cNvSpPr/>
          <p:nvPr/>
        </p:nvSpPr>
        <p:spPr>
          <a:xfrm>
            <a:off x="2207967" y="3856980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BUF2C</a:t>
            </a:r>
            <a:endParaRPr lang="fr-FR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BEDA6A-B3DA-408A-A45C-13DDD87A0330}"/>
              </a:ext>
            </a:extLst>
          </p:cNvPr>
          <p:cNvCxnSpPr>
            <a:cxnSpLocks/>
          </p:cNvCxnSpPr>
          <p:nvPr/>
        </p:nvCxnSpPr>
        <p:spPr>
          <a:xfrm flipV="1">
            <a:off x="4824434" y="2917000"/>
            <a:ext cx="3499950" cy="343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85FBE2-4F38-4F7A-A9AC-2673995CFF53}"/>
              </a:ext>
            </a:extLst>
          </p:cNvPr>
          <p:cNvSpPr/>
          <p:nvPr/>
        </p:nvSpPr>
        <p:spPr>
          <a:xfrm>
            <a:off x="2207967" y="253029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PR</a:t>
            </a:r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6D355-54F2-4333-8BAC-0CD739E143E9}"/>
              </a:ext>
            </a:extLst>
          </p:cNvPr>
          <p:cNvSpPr/>
          <p:nvPr/>
        </p:nvSpPr>
        <p:spPr>
          <a:xfrm>
            <a:off x="375602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2494E-6212-4973-BDD9-ABF4A1526E0D}"/>
              </a:ext>
            </a:extLst>
          </p:cNvPr>
          <p:cNvSpPr/>
          <p:nvPr/>
        </p:nvSpPr>
        <p:spPr>
          <a:xfrm>
            <a:off x="540996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VGA2</a:t>
            </a:r>
            <a:endParaRPr lang="fr-F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BD7467-D257-4CF0-ADD0-30BB0E037C0D}"/>
              </a:ext>
            </a:extLst>
          </p:cNvPr>
          <p:cNvSpPr txBox="1"/>
          <p:nvPr/>
        </p:nvSpPr>
        <p:spPr>
          <a:xfrm>
            <a:off x="7694638" y="3034866"/>
            <a:ext cx="22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VGA_TX_ADC_SW = 1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41AD8-AF6C-4EB4-B9B0-EF0FE835CFAE}"/>
              </a:ext>
            </a:extLst>
          </p:cNvPr>
          <p:cNvSpPr/>
          <p:nvPr/>
        </p:nvSpPr>
        <p:spPr>
          <a:xfrm>
            <a:off x="10556277" y="1209367"/>
            <a:ext cx="1068405" cy="516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TX_ADC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0F6CD-08FC-4C91-BFDB-801067A0CAAA}"/>
              </a:ext>
            </a:extLst>
          </p:cNvPr>
          <p:cNvSpPr txBox="1"/>
          <p:nvPr/>
        </p:nvSpPr>
        <p:spPr>
          <a:xfrm>
            <a:off x="6521678" y="4950245"/>
            <a:ext cx="279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PPD_PA_TX_ADC_SW = 0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6C9A1-F8AC-4331-AB5A-8F7D3E52E03F}"/>
              </a:ext>
            </a:extLst>
          </p:cNvPr>
          <p:cNvCxnSpPr/>
          <p:nvPr/>
        </p:nvCxnSpPr>
        <p:spPr>
          <a:xfrm flipV="1">
            <a:off x="5071449" y="2293074"/>
            <a:ext cx="0" cy="63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C1E19D-3BEB-4854-AE5E-7A77CD247CA9}"/>
              </a:ext>
            </a:extLst>
          </p:cNvPr>
          <p:cNvCxnSpPr>
            <a:cxnSpLocks/>
          </p:cNvCxnSpPr>
          <p:nvPr/>
        </p:nvCxnSpPr>
        <p:spPr>
          <a:xfrm flipH="1">
            <a:off x="5071450" y="2293074"/>
            <a:ext cx="215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A1542-0913-4029-970F-7E03A0CE892D}"/>
              </a:ext>
            </a:extLst>
          </p:cNvPr>
          <p:cNvSpPr/>
          <p:nvPr/>
        </p:nvSpPr>
        <p:spPr>
          <a:xfrm>
            <a:off x="6455155" y="1664910"/>
            <a:ext cx="259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PPD_PR_TX_ADC_SW = 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DC37F1-5BC0-4B48-967D-8847977F2A32}"/>
              </a:ext>
            </a:extLst>
          </p:cNvPr>
          <p:cNvCxnSpPr>
            <a:cxnSpLocks/>
          </p:cNvCxnSpPr>
          <p:nvPr/>
        </p:nvCxnSpPr>
        <p:spPr>
          <a:xfrm>
            <a:off x="4290231" y="3435072"/>
            <a:ext cx="0" cy="90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20D576-D6EE-441A-A31A-719A0F9999FA}"/>
              </a:ext>
            </a:extLst>
          </p:cNvPr>
          <p:cNvCxnSpPr>
            <a:cxnSpLocks/>
          </p:cNvCxnSpPr>
          <p:nvPr/>
        </p:nvCxnSpPr>
        <p:spPr>
          <a:xfrm>
            <a:off x="4170488" y="1565365"/>
            <a:ext cx="0" cy="90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652D0-A324-47CC-B8D5-51D7C9D6ABA3}"/>
              </a:ext>
            </a:extLst>
          </p:cNvPr>
          <p:cNvSpPr/>
          <p:nvPr/>
        </p:nvSpPr>
        <p:spPr>
          <a:xfrm>
            <a:off x="2212093" y="5336061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PA</a:t>
            </a:r>
            <a:endParaRPr lang="fr-FR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B1B89-4D0C-46E4-9C87-881AF9E76705}"/>
              </a:ext>
            </a:extLst>
          </p:cNvPr>
          <p:cNvSpPr/>
          <p:nvPr/>
        </p:nvSpPr>
        <p:spPr>
          <a:xfrm>
            <a:off x="3636285" y="5358735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62244A-3121-4564-AD04-B2ADD5AF3C8F}"/>
              </a:ext>
            </a:extLst>
          </p:cNvPr>
          <p:cNvCxnSpPr>
            <a:cxnSpLocks/>
          </p:cNvCxnSpPr>
          <p:nvPr/>
        </p:nvCxnSpPr>
        <p:spPr>
          <a:xfrm flipH="1">
            <a:off x="7213214" y="2042927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6206C4-B487-4F74-BC5C-AA7C67AD053F}"/>
              </a:ext>
            </a:extLst>
          </p:cNvPr>
          <p:cNvCxnSpPr>
            <a:cxnSpLocks/>
          </p:cNvCxnSpPr>
          <p:nvPr/>
        </p:nvCxnSpPr>
        <p:spPr>
          <a:xfrm flipH="1" flipV="1">
            <a:off x="7484728" y="2293074"/>
            <a:ext cx="3071549" cy="1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9F1F1A-6A59-423D-89A6-0B9AC30F4C0C}"/>
              </a:ext>
            </a:extLst>
          </p:cNvPr>
          <p:cNvCxnSpPr>
            <a:cxnSpLocks/>
          </p:cNvCxnSpPr>
          <p:nvPr/>
        </p:nvCxnSpPr>
        <p:spPr>
          <a:xfrm flipH="1">
            <a:off x="8324384" y="2828675"/>
            <a:ext cx="514814" cy="940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853CB6D-A8E2-4BCE-8B56-C3933A018B08}"/>
              </a:ext>
            </a:extLst>
          </p:cNvPr>
          <p:cNvCxnSpPr>
            <a:cxnSpLocks/>
          </p:cNvCxnSpPr>
          <p:nvPr/>
        </p:nvCxnSpPr>
        <p:spPr>
          <a:xfrm flipV="1">
            <a:off x="8768472" y="2916999"/>
            <a:ext cx="179838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8887A-D649-434D-AB0C-0685029DCBC8}"/>
              </a:ext>
            </a:extLst>
          </p:cNvPr>
          <p:cNvSpPr/>
          <p:nvPr/>
        </p:nvSpPr>
        <p:spPr>
          <a:xfrm>
            <a:off x="6797323" y="2590470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Phase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A56019-4582-466A-A3B1-4759319FBE6C}"/>
              </a:ext>
            </a:extLst>
          </p:cNvPr>
          <p:cNvSpPr/>
          <p:nvPr/>
        </p:nvSpPr>
        <p:spPr>
          <a:xfrm>
            <a:off x="7873585" y="5344185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39291F-A4A7-4574-AAE3-921A27631256}"/>
              </a:ext>
            </a:extLst>
          </p:cNvPr>
          <p:cNvSpPr/>
          <p:nvPr/>
        </p:nvSpPr>
        <p:spPr>
          <a:xfrm>
            <a:off x="8014621" y="1940272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4CD4C-623E-41E3-BD09-39C75A59F94E}"/>
              </a:ext>
            </a:extLst>
          </p:cNvPr>
          <p:cNvSpPr txBox="1"/>
          <p:nvPr/>
        </p:nvSpPr>
        <p:spPr>
          <a:xfrm>
            <a:off x="519619" y="85083"/>
            <a:ext cx="493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USE-CASE: PR CALIBRATION (only connectivity bits)</a:t>
            </a:r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7D6D9B-A3D5-477A-99E1-F4704CB506F9}"/>
              </a:ext>
            </a:extLst>
          </p:cNvPr>
          <p:cNvSpPr txBox="1"/>
          <p:nvPr/>
        </p:nvSpPr>
        <p:spPr>
          <a:xfrm>
            <a:off x="2110858" y="2073062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PPD_BUF_EN=10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(buffer part of PPD)</a:t>
            </a:r>
            <a:endParaRPr lang="fr-FR" sz="1200" dirty="0">
              <a:solidFill>
                <a:srgbClr val="0070C0"/>
              </a:solidFill>
            </a:endParaRPr>
          </a:p>
          <a:p>
            <a:endParaRPr lang="fr-F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A1A05-79D7-4169-B77F-F792292EE6F1}"/>
              </a:ext>
            </a:extLst>
          </p:cNvPr>
          <p:cNvSpPr txBox="1"/>
          <p:nvPr/>
        </p:nvSpPr>
        <p:spPr>
          <a:xfrm>
            <a:off x="519619" y="507501"/>
            <a:ext cx="584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prepared before PRC is triggered</a:t>
            </a:r>
            <a:endParaRPr lang="de-D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926968-42F5-4620-A3C9-D4AD426BEB74}"/>
              </a:ext>
            </a:extLst>
          </p:cNvPr>
          <p:cNvCxnSpPr>
            <a:cxnSpLocks/>
          </p:cNvCxnSpPr>
          <p:nvPr/>
        </p:nvCxnSpPr>
        <p:spPr>
          <a:xfrm flipV="1">
            <a:off x="3262124" y="2947678"/>
            <a:ext cx="493905" cy="4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16E4D7-7702-41E6-B61E-4AEB59932628}"/>
              </a:ext>
            </a:extLst>
          </p:cNvPr>
          <p:cNvCxnSpPr>
            <a:cxnSpLocks/>
          </p:cNvCxnSpPr>
          <p:nvPr/>
        </p:nvCxnSpPr>
        <p:spPr>
          <a:xfrm flipV="1">
            <a:off x="3276372" y="5674907"/>
            <a:ext cx="39503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9CB4EC-2E2F-4C73-B05A-EBAA5E4E10AC}"/>
              </a:ext>
            </a:extLst>
          </p:cNvPr>
          <p:cNvCxnSpPr>
            <a:cxnSpLocks/>
          </p:cNvCxnSpPr>
          <p:nvPr/>
        </p:nvCxnSpPr>
        <p:spPr>
          <a:xfrm flipH="1">
            <a:off x="7197421" y="5399519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12AFEF4-B67B-40AC-8E0D-72A14F7E7CBD}"/>
              </a:ext>
            </a:extLst>
          </p:cNvPr>
          <p:cNvCxnSpPr>
            <a:cxnSpLocks/>
          </p:cNvCxnSpPr>
          <p:nvPr/>
        </p:nvCxnSpPr>
        <p:spPr>
          <a:xfrm flipV="1">
            <a:off x="7582497" y="5674908"/>
            <a:ext cx="29456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B3A2318-1DD5-45D1-A521-341B0BD6F40E}"/>
              </a:ext>
            </a:extLst>
          </p:cNvPr>
          <p:cNvSpPr/>
          <p:nvPr/>
        </p:nvSpPr>
        <p:spPr>
          <a:xfrm>
            <a:off x="644228" y="2675148"/>
            <a:ext cx="1650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EN_PPD_BUF2A =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B4B311-59AD-4DEA-A993-2C1B9D5ABDA1}"/>
              </a:ext>
            </a:extLst>
          </p:cNvPr>
          <p:cNvSpPr/>
          <p:nvPr/>
        </p:nvSpPr>
        <p:spPr>
          <a:xfrm>
            <a:off x="726417" y="1389666"/>
            <a:ext cx="1327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EN_PPD_LOX2 = </a:t>
            </a:r>
            <a:r>
              <a:rPr lang="fr-FR" sz="1200" b="1" dirty="0"/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2031A3-1FB9-43E0-9E6B-E211B3DD553E}"/>
              </a:ext>
            </a:extLst>
          </p:cNvPr>
          <p:cNvSpPr/>
          <p:nvPr/>
        </p:nvSpPr>
        <p:spPr>
          <a:xfrm>
            <a:off x="677778" y="5465282"/>
            <a:ext cx="1340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= 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BC617E6-B085-41EC-AF1D-D8DD2BFD40CD}"/>
              </a:ext>
            </a:extLst>
          </p:cNvPr>
          <p:cNvSpPr/>
          <p:nvPr/>
        </p:nvSpPr>
        <p:spPr>
          <a:xfrm>
            <a:off x="716799" y="3986201"/>
            <a:ext cx="1407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EN_PPD_BUF2C = </a:t>
            </a:r>
            <a:r>
              <a:rPr lang="fr-FR" sz="1200" b="1" dirty="0"/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endParaRPr lang="fr-FR" sz="1200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A67DC6-75A6-4BAB-802B-8FCCE8646F95}"/>
              </a:ext>
            </a:extLst>
          </p:cNvPr>
          <p:cNvSpPr/>
          <p:nvPr/>
        </p:nvSpPr>
        <p:spPr>
          <a:xfrm>
            <a:off x="3597478" y="2235796"/>
            <a:ext cx="17882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EN_PPD_BUF2A_VGA = </a:t>
            </a:r>
            <a:r>
              <a:rPr lang="fr-FR" sz="12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01CE4D-0F3F-4296-9953-CA02587C16BC}"/>
              </a:ext>
            </a:extLst>
          </p:cNvPr>
          <p:cNvSpPr txBox="1"/>
          <p:nvPr/>
        </p:nvSpPr>
        <p:spPr>
          <a:xfrm>
            <a:off x="2201265" y="4931193"/>
            <a:ext cx="143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= 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(buffer part of PPD)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2F2A67-03EB-4356-98B9-ECD3D0550404}"/>
              </a:ext>
            </a:extLst>
          </p:cNvPr>
          <p:cNvSpPr/>
          <p:nvPr/>
        </p:nvSpPr>
        <p:spPr>
          <a:xfrm>
            <a:off x="3532501" y="5056579"/>
            <a:ext cx="180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PPD_PAOUT_VGA_EN </a:t>
            </a:r>
            <a:r>
              <a:rPr lang="fr-FR" sz="1200" b="1" dirty="0"/>
              <a:t>=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4DDB-B0F4-4156-9715-C2BF6ABBE0CE}"/>
              </a:ext>
            </a:extLst>
          </p:cNvPr>
          <p:cNvSpPr/>
          <p:nvPr/>
        </p:nvSpPr>
        <p:spPr>
          <a:xfrm>
            <a:off x="5349809" y="3444966"/>
            <a:ext cx="1188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rgbClr val="7030A0"/>
                </a:solidFill>
              </a:rPr>
              <a:t>EN_VGA_PR = </a:t>
            </a:r>
            <a:r>
              <a:rPr lang="de-DE" sz="1200" b="1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BDE3A7-FFF9-4711-ABDA-EFB5B72F582E}"/>
              </a:ext>
            </a:extLst>
          </p:cNvPr>
          <p:cNvSpPr txBox="1"/>
          <p:nvPr/>
        </p:nvSpPr>
        <p:spPr>
          <a:xfrm>
            <a:off x="7050794" y="242371"/>
            <a:ext cx="462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Set in </a:t>
            </a:r>
            <a:r>
              <a:rPr lang="en-US" dirty="0" err="1">
                <a:solidFill>
                  <a:schemeClr val="accent6"/>
                </a:solidFill>
              </a:rPr>
              <a:t>rfeHwTx_adcInputSetter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r>
              <a:rPr lang="en-US" dirty="0">
                <a:solidFill>
                  <a:srgbClr val="7030A0"/>
                </a:solidFill>
              </a:rPr>
              <a:t>Set in </a:t>
            </a:r>
            <a:r>
              <a:rPr lang="en-US" dirty="0" err="1">
                <a:solidFill>
                  <a:srgbClr val="7030A0"/>
                </a:solidFill>
              </a:rPr>
              <a:t>rfeHwTx_subcomponentEnabling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520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152052-E805-42BF-B15C-D815753A7C84}"/>
              </a:ext>
            </a:extLst>
          </p:cNvPr>
          <p:cNvCxnSpPr>
            <a:cxnSpLocks/>
          </p:cNvCxnSpPr>
          <p:nvPr/>
        </p:nvCxnSpPr>
        <p:spPr>
          <a:xfrm flipV="1">
            <a:off x="3024468" y="4335435"/>
            <a:ext cx="1265763" cy="1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7A6953-58F7-4A77-B366-19E25787EAED}"/>
              </a:ext>
            </a:extLst>
          </p:cNvPr>
          <p:cNvCxnSpPr>
            <a:cxnSpLocks/>
          </p:cNvCxnSpPr>
          <p:nvPr/>
        </p:nvCxnSpPr>
        <p:spPr>
          <a:xfrm flipV="1">
            <a:off x="3024468" y="1557087"/>
            <a:ext cx="1146020" cy="8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B713988-DDE1-484A-994C-ECD6964E11FD}"/>
              </a:ext>
            </a:extLst>
          </p:cNvPr>
          <p:cNvSpPr/>
          <p:nvPr/>
        </p:nvSpPr>
        <p:spPr>
          <a:xfrm>
            <a:off x="2207967" y="109372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PPD_LOX2</a:t>
            </a:r>
            <a:endParaRPr lang="fr-FR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F4258-47E6-4B9D-BB65-2042E8080780}"/>
              </a:ext>
            </a:extLst>
          </p:cNvPr>
          <p:cNvSpPr/>
          <p:nvPr/>
        </p:nvSpPr>
        <p:spPr>
          <a:xfrm>
            <a:off x="2207967" y="3856980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BUF2C</a:t>
            </a:r>
            <a:endParaRPr lang="fr-FR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BEDA6A-B3DA-408A-A45C-13DDD87A0330}"/>
              </a:ext>
            </a:extLst>
          </p:cNvPr>
          <p:cNvCxnSpPr>
            <a:cxnSpLocks/>
          </p:cNvCxnSpPr>
          <p:nvPr/>
        </p:nvCxnSpPr>
        <p:spPr>
          <a:xfrm flipV="1">
            <a:off x="2971135" y="2917000"/>
            <a:ext cx="5353249" cy="5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85FBE2-4F38-4F7A-A9AC-2673995CFF53}"/>
              </a:ext>
            </a:extLst>
          </p:cNvPr>
          <p:cNvSpPr/>
          <p:nvPr/>
        </p:nvSpPr>
        <p:spPr>
          <a:xfrm>
            <a:off x="2207967" y="253029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PR</a:t>
            </a:r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6D355-54F2-4333-8BAC-0CD739E143E9}"/>
              </a:ext>
            </a:extLst>
          </p:cNvPr>
          <p:cNvSpPr/>
          <p:nvPr/>
        </p:nvSpPr>
        <p:spPr>
          <a:xfrm>
            <a:off x="375602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2494E-6212-4973-BDD9-ABF4A1526E0D}"/>
              </a:ext>
            </a:extLst>
          </p:cNvPr>
          <p:cNvSpPr/>
          <p:nvPr/>
        </p:nvSpPr>
        <p:spPr>
          <a:xfrm>
            <a:off x="540996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VGA2</a:t>
            </a:r>
            <a:endParaRPr lang="fr-F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BD7467-D257-4CF0-ADD0-30BB0E037C0D}"/>
              </a:ext>
            </a:extLst>
          </p:cNvPr>
          <p:cNvSpPr txBox="1"/>
          <p:nvPr/>
        </p:nvSpPr>
        <p:spPr>
          <a:xfrm>
            <a:off x="7873546" y="3034866"/>
            <a:ext cx="237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VGA_TX_ADC_SW = 0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41AD8-AF6C-4EB4-B9B0-EF0FE835CFAE}"/>
              </a:ext>
            </a:extLst>
          </p:cNvPr>
          <p:cNvSpPr/>
          <p:nvPr/>
        </p:nvSpPr>
        <p:spPr>
          <a:xfrm>
            <a:off x="10556277" y="1209367"/>
            <a:ext cx="1068405" cy="516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TX_ADC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0F6CD-08FC-4C91-BFDB-801067A0CAAA}"/>
              </a:ext>
            </a:extLst>
          </p:cNvPr>
          <p:cNvSpPr txBox="1"/>
          <p:nvPr/>
        </p:nvSpPr>
        <p:spPr>
          <a:xfrm>
            <a:off x="6803972" y="4950245"/>
            <a:ext cx="262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PPD_PA_TX_ADC_SW = 0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6C9A1-F8AC-4331-AB5A-8F7D3E52E03F}"/>
              </a:ext>
            </a:extLst>
          </p:cNvPr>
          <p:cNvCxnSpPr/>
          <p:nvPr/>
        </p:nvCxnSpPr>
        <p:spPr>
          <a:xfrm flipV="1">
            <a:off x="5071449" y="2293074"/>
            <a:ext cx="0" cy="63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C1E19D-3BEB-4854-AE5E-7A77CD247CA9}"/>
              </a:ext>
            </a:extLst>
          </p:cNvPr>
          <p:cNvCxnSpPr>
            <a:cxnSpLocks/>
          </p:cNvCxnSpPr>
          <p:nvPr/>
        </p:nvCxnSpPr>
        <p:spPr>
          <a:xfrm flipH="1">
            <a:off x="5071450" y="2293074"/>
            <a:ext cx="215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A1542-0913-4029-970F-7E03A0CE892D}"/>
              </a:ext>
            </a:extLst>
          </p:cNvPr>
          <p:cNvSpPr/>
          <p:nvPr/>
        </p:nvSpPr>
        <p:spPr>
          <a:xfrm>
            <a:off x="6455154" y="1664910"/>
            <a:ext cx="2974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PPD_PR_TX_ADC_SW = 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DC37F1-5BC0-4B48-967D-8847977F2A32}"/>
              </a:ext>
            </a:extLst>
          </p:cNvPr>
          <p:cNvCxnSpPr>
            <a:cxnSpLocks/>
          </p:cNvCxnSpPr>
          <p:nvPr/>
        </p:nvCxnSpPr>
        <p:spPr>
          <a:xfrm>
            <a:off x="4290231" y="3435072"/>
            <a:ext cx="0" cy="90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20D576-D6EE-441A-A31A-719A0F9999FA}"/>
              </a:ext>
            </a:extLst>
          </p:cNvPr>
          <p:cNvCxnSpPr>
            <a:cxnSpLocks/>
          </p:cNvCxnSpPr>
          <p:nvPr/>
        </p:nvCxnSpPr>
        <p:spPr>
          <a:xfrm>
            <a:off x="4170488" y="1565365"/>
            <a:ext cx="0" cy="90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652D0-A324-47CC-B8D5-51D7C9D6ABA3}"/>
              </a:ext>
            </a:extLst>
          </p:cNvPr>
          <p:cNvSpPr/>
          <p:nvPr/>
        </p:nvSpPr>
        <p:spPr>
          <a:xfrm>
            <a:off x="2212093" y="5336061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PA</a:t>
            </a:r>
            <a:endParaRPr lang="fr-FR" sz="16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B335FE-BC6C-4F0D-8F4A-53169AD16063}"/>
              </a:ext>
            </a:extLst>
          </p:cNvPr>
          <p:cNvCxnSpPr>
            <a:cxnSpLocks/>
          </p:cNvCxnSpPr>
          <p:nvPr/>
        </p:nvCxnSpPr>
        <p:spPr>
          <a:xfrm flipV="1">
            <a:off x="3276372" y="5674907"/>
            <a:ext cx="39503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B1B89-4D0C-46E4-9C87-881AF9E76705}"/>
              </a:ext>
            </a:extLst>
          </p:cNvPr>
          <p:cNvSpPr/>
          <p:nvPr/>
        </p:nvSpPr>
        <p:spPr>
          <a:xfrm>
            <a:off x="3636285" y="5358735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62244A-3121-4564-AD04-B2ADD5AF3C8F}"/>
              </a:ext>
            </a:extLst>
          </p:cNvPr>
          <p:cNvCxnSpPr>
            <a:cxnSpLocks/>
          </p:cNvCxnSpPr>
          <p:nvPr/>
        </p:nvCxnSpPr>
        <p:spPr>
          <a:xfrm flipH="1">
            <a:off x="7213214" y="2042927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6206C4-B487-4F74-BC5C-AA7C67AD053F}"/>
              </a:ext>
            </a:extLst>
          </p:cNvPr>
          <p:cNvCxnSpPr>
            <a:cxnSpLocks/>
          </p:cNvCxnSpPr>
          <p:nvPr/>
        </p:nvCxnSpPr>
        <p:spPr>
          <a:xfrm flipH="1" flipV="1">
            <a:off x="7484728" y="2293074"/>
            <a:ext cx="3071549" cy="1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9F1F1A-6A59-423D-89A6-0B9AC30F4C0C}"/>
              </a:ext>
            </a:extLst>
          </p:cNvPr>
          <p:cNvCxnSpPr>
            <a:cxnSpLocks/>
          </p:cNvCxnSpPr>
          <p:nvPr/>
        </p:nvCxnSpPr>
        <p:spPr>
          <a:xfrm flipH="1">
            <a:off x="8324384" y="2667008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1EDF92-CA23-4E79-AE65-CF4DADA02BB2}"/>
              </a:ext>
            </a:extLst>
          </p:cNvPr>
          <p:cNvCxnSpPr>
            <a:cxnSpLocks/>
          </p:cNvCxnSpPr>
          <p:nvPr/>
        </p:nvCxnSpPr>
        <p:spPr>
          <a:xfrm flipH="1">
            <a:off x="7197421" y="5399519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891F47-28DD-4546-8EA6-B5E9798D55CF}"/>
              </a:ext>
            </a:extLst>
          </p:cNvPr>
          <p:cNvCxnSpPr>
            <a:cxnSpLocks/>
          </p:cNvCxnSpPr>
          <p:nvPr/>
        </p:nvCxnSpPr>
        <p:spPr>
          <a:xfrm flipV="1">
            <a:off x="7582497" y="5674908"/>
            <a:ext cx="29456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853CB6D-A8E2-4BCE-8B56-C3933A018B08}"/>
              </a:ext>
            </a:extLst>
          </p:cNvPr>
          <p:cNvCxnSpPr>
            <a:cxnSpLocks/>
          </p:cNvCxnSpPr>
          <p:nvPr/>
        </p:nvCxnSpPr>
        <p:spPr>
          <a:xfrm flipV="1">
            <a:off x="8768472" y="2916999"/>
            <a:ext cx="17983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8887A-D649-434D-AB0C-0685029DCBC8}"/>
              </a:ext>
            </a:extLst>
          </p:cNvPr>
          <p:cNvSpPr/>
          <p:nvPr/>
        </p:nvSpPr>
        <p:spPr>
          <a:xfrm>
            <a:off x="6797323" y="2590470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Phase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A56019-4582-466A-A3B1-4759319FBE6C}"/>
              </a:ext>
            </a:extLst>
          </p:cNvPr>
          <p:cNvSpPr/>
          <p:nvPr/>
        </p:nvSpPr>
        <p:spPr>
          <a:xfrm>
            <a:off x="7873585" y="5344185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39291F-A4A7-4574-AAE3-921A27631256}"/>
              </a:ext>
            </a:extLst>
          </p:cNvPr>
          <p:cNvSpPr/>
          <p:nvPr/>
        </p:nvSpPr>
        <p:spPr>
          <a:xfrm>
            <a:off x="8014621" y="1940272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563661-75CD-49E5-9374-4C934B6AD0FC}"/>
              </a:ext>
            </a:extLst>
          </p:cNvPr>
          <p:cNvSpPr txBox="1"/>
          <p:nvPr/>
        </p:nvSpPr>
        <p:spPr>
          <a:xfrm>
            <a:off x="203977" y="543158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PPD_BUF_EN=00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(buffer part of PPD)</a:t>
            </a:r>
            <a:endParaRPr lang="fr-FR" sz="1200" dirty="0">
              <a:solidFill>
                <a:srgbClr val="0070C0"/>
              </a:solidFill>
            </a:endParaRPr>
          </a:p>
          <a:p>
            <a:endParaRPr lang="fr-FR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40D6BA-5144-498D-9DCD-28088A7305EC}"/>
              </a:ext>
            </a:extLst>
          </p:cNvPr>
          <p:cNvSpPr txBox="1"/>
          <p:nvPr/>
        </p:nvSpPr>
        <p:spPr>
          <a:xfrm>
            <a:off x="519619" y="85083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USE-CASE: CHIRPING</a:t>
            </a:r>
            <a:endParaRPr lang="de-D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2D6D74-BB81-42FD-B34F-77E5D1338172}"/>
              </a:ext>
            </a:extLst>
          </p:cNvPr>
          <p:cNvSpPr/>
          <p:nvPr/>
        </p:nvSpPr>
        <p:spPr>
          <a:xfrm>
            <a:off x="644228" y="2675148"/>
            <a:ext cx="1650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EN_PPD_BUF2A =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D645C6-045F-4C4D-917D-5AFB24B2AFF4}"/>
              </a:ext>
            </a:extLst>
          </p:cNvPr>
          <p:cNvSpPr/>
          <p:nvPr/>
        </p:nvSpPr>
        <p:spPr>
          <a:xfrm>
            <a:off x="726417" y="1389666"/>
            <a:ext cx="1327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EN_PPD_LOX2 = </a:t>
            </a:r>
            <a:r>
              <a:rPr lang="fr-FR" sz="1200" b="1" dirty="0"/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436588-9694-449E-875C-C7721A8AB03A}"/>
              </a:ext>
            </a:extLst>
          </p:cNvPr>
          <p:cNvSpPr/>
          <p:nvPr/>
        </p:nvSpPr>
        <p:spPr>
          <a:xfrm>
            <a:off x="677778" y="5465282"/>
            <a:ext cx="1340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=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E8DEC1C-96B5-40DF-B808-3B8945C49E67}"/>
              </a:ext>
            </a:extLst>
          </p:cNvPr>
          <p:cNvSpPr/>
          <p:nvPr/>
        </p:nvSpPr>
        <p:spPr>
          <a:xfrm>
            <a:off x="716799" y="3986201"/>
            <a:ext cx="1407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EN_PPD_BUF2C = </a:t>
            </a:r>
            <a:r>
              <a:rPr lang="fr-FR" sz="1200" b="1" dirty="0"/>
              <a:t>1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endParaRPr lang="fr-FR" sz="12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333AD0-6BBC-4254-83DF-37D19FB4E373}"/>
              </a:ext>
            </a:extLst>
          </p:cNvPr>
          <p:cNvSpPr/>
          <p:nvPr/>
        </p:nvSpPr>
        <p:spPr>
          <a:xfrm>
            <a:off x="3597478" y="2235796"/>
            <a:ext cx="17882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EN_PPD_BUF2A_VGA = </a:t>
            </a:r>
            <a:r>
              <a:rPr lang="fr-FR" sz="12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FBA63F-613D-41DA-A23F-92616063E2D1}"/>
              </a:ext>
            </a:extLst>
          </p:cNvPr>
          <p:cNvSpPr txBox="1"/>
          <p:nvPr/>
        </p:nvSpPr>
        <p:spPr>
          <a:xfrm>
            <a:off x="2201265" y="4931193"/>
            <a:ext cx="143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=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(buffer part of PPD)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8AD42D-BDB8-4C4B-A820-C64D6DD8FD5C}"/>
              </a:ext>
            </a:extLst>
          </p:cNvPr>
          <p:cNvSpPr/>
          <p:nvPr/>
        </p:nvSpPr>
        <p:spPr>
          <a:xfrm>
            <a:off x="3532501" y="5056579"/>
            <a:ext cx="180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PPD_PAOUT_VGA_EN </a:t>
            </a:r>
            <a:r>
              <a:rPr lang="fr-FR" sz="1200" b="1" dirty="0"/>
              <a:t>=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386D2D2-7953-4E78-86E2-6F2CE140EE02}"/>
              </a:ext>
            </a:extLst>
          </p:cNvPr>
          <p:cNvSpPr/>
          <p:nvPr/>
        </p:nvSpPr>
        <p:spPr>
          <a:xfrm>
            <a:off x="5349809" y="3444966"/>
            <a:ext cx="1188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rgbClr val="7030A0"/>
                </a:solidFill>
              </a:rPr>
              <a:t>EN_VGA_PR = </a:t>
            </a:r>
            <a:r>
              <a:rPr lang="de-DE" sz="1200" b="1" dirty="0">
                <a:solidFill>
                  <a:schemeClr val="dk1"/>
                </a:solidFill>
              </a:rPr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3D933-7C9E-468E-9C8E-B7080A6B2EBB}"/>
              </a:ext>
            </a:extLst>
          </p:cNvPr>
          <p:cNvSpPr/>
          <p:nvPr/>
        </p:nvSpPr>
        <p:spPr>
          <a:xfrm>
            <a:off x="4875277" y="5845387"/>
            <a:ext cx="1009732" cy="4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RTM</a:t>
            </a:r>
            <a:endParaRPr lang="de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BF11EF-0302-4FBF-83B5-0700A48DEFC4}"/>
              </a:ext>
            </a:extLst>
          </p:cNvPr>
          <p:cNvSpPr txBox="1"/>
          <p:nvPr/>
        </p:nvSpPr>
        <p:spPr>
          <a:xfrm>
            <a:off x="7050794" y="242371"/>
            <a:ext cx="462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Set in </a:t>
            </a:r>
            <a:r>
              <a:rPr lang="en-US" dirty="0" err="1">
                <a:solidFill>
                  <a:schemeClr val="accent6"/>
                </a:solidFill>
              </a:rPr>
              <a:t>rfeHwTx_adcInputSetter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r>
              <a:rPr lang="en-US" dirty="0">
                <a:solidFill>
                  <a:srgbClr val="7030A0"/>
                </a:solidFill>
              </a:rPr>
              <a:t>Set in </a:t>
            </a:r>
            <a:r>
              <a:rPr lang="en-US" dirty="0" err="1">
                <a:solidFill>
                  <a:srgbClr val="7030A0"/>
                </a:solidFill>
              </a:rPr>
              <a:t>rfeHwTx_subcomponentEnabling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057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152052-E805-42BF-B15C-D815753A7C84}"/>
              </a:ext>
            </a:extLst>
          </p:cNvPr>
          <p:cNvCxnSpPr>
            <a:cxnSpLocks/>
          </p:cNvCxnSpPr>
          <p:nvPr/>
        </p:nvCxnSpPr>
        <p:spPr>
          <a:xfrm flipV="1">
            <a:off x="3024468" y="4335435"/>
            <a:ext cx="1265763" cy="1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7A6953-58F7-4A77-B366-19E25787EAED}"/>
              </a:ext>
            </a:extLst>
          </p:cNvPr>
          <p:cNvCxnSpPr>
            <a:cxnSpLocks/>
          </p:cNvCxnSpPr>
          <p:nvPr/>
        </p:nvCxnSpPr>
        <p:spPr>
          <a:xfrm flipV="1">
            <a:off x="3024468" y="1557087"/>
            <a:ext cx="1146020" cy="8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B713988-DDE1-484A-994C-ECD6964E11FD}"/>
              </a:ext>
            </a:extLst>
          </p:cNvPr>
          <p:cNvSpPr/>
          <p:nvPr/>
        </p:nvSpPr>
        <p:spPr>
          <a:xfrm>
            <a:off x="2207967" y="109372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PPD_LOX2</a:t>
            </a:r>
            <a:endParaRPr lang="fr-FR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2F4258-47E6-4B9D-BB65-2042E8080780}"/>
              </a:ext>
            </a:extLst>
          </p:cNvPr>
          <p:cNvSpPr/>
          <p:nvPr/>
        </p:nvSpPr>
        <p:spPr>
          <a:xfrm>
            <a:off x="2207967" y="3856980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BUF2C</a:t>
            </a:r>
            <a:endParaRPr lang="fr-FR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BEDA6A-B3DA-408A-A45C-13DDD87A0330}"/>
              </a:ext>
            </a:extLst>
          </p:cNvPr>
          <p:cNvCxnSpPr>
            <a:cxnSpLocks/>
          </p:cNvCxnSpPr>
          <p:nvPr/>
        </p:nvCxnSpPr>
        <p:spPr>
          <a:xfrm flipV="1">
            <a:off x="2971135" y="2917000"/>
            <a:ext cx="5353249" cy="5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85FBE2-4F38-4F7A-A9AC-2673995CFF53}"/>
              </a:ext>
            </a:extLst>
          </p:cNvPr>
          <p:cNvSpPr/>
          <p:nvPr/>
        </p:nvSpPr>
        <p:spPr>
          <a:xfrm>
            <a:off x="2207967" y="2530298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PR</a:t>
            </a:r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6D355-54F2-4333-8BAC-0CD739E143E9}"/>
              </a:ext>
            </a:extLst>
          </p:cNvPr>
          <p:cNvSpPr/>
          <p:nvPr/>
        </p:nvSpPr>
        <p:spPr>
          <a:xfrm>
            <a:off x="375602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62494E-6212-4973-BDD9-ABF4A1526E0D}"/>
              </a:ext>
            </a:extLst>
          </p:cNvPr>
          <p:cNvSpPr/>
          <p:nvPr/>
        </p:nvSpPr>
        <p:spPr>
          <a:xfrm>
            <a:off x="5409969" y="2530297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VGA2</a:t>
            </a:r>
            <a:endParaRPr lang="fr-F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BD7467-D257-4CF0-ADD0-30BB0E037C0D}"/>
              </a:ext>
            </a:extLst>
          </p:cNvPr>
          <p:cNvSpPr txBox="1"/>
          <p:nvPr/>
        </p:nvSpPr>
        <p:spPr>
          <a:xfrm>
            <a:off x="7873546" y="3034866"/>
            <a:ext cx="237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VGA_TX_ADC_SW = 0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41AD8-AF6C-4EB4-B9B0-EF0FE835CFAE}"/>
              </a:ext>
            </a:extLst>
          </p:cNvPr>
          <p:cNvSpPr/>
          <p:nvPr/>
        </p:nvSpPr>
        <p:spPr>
          <a:xfrm>
            <a:off x="10556277" y="1209367"/>
            <a:ext cx="1068405" cy="516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TX_ADC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E0F6CD-08FC-4C91-BFDB-801067A0CAAA}"/>
              </a:ext>
            </a:extLst>
          </p:cNvPr>
          <p:cNvSpPr txBox="1"/>
          <p:nvPr/>
        </p:nvSpPr>
        <p:spPr>
          <a:xfrm>
            <a:off x="6803972" y="4950245"/>
            <a:ext cx="262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PPD_PA_TX_ADC_SW = 0</a:t>
            </a:r>
            <a:endParaRPr lang="fr-FR" b="1" dirty="0">
              <a:solidFill>
                <a:schemeClr val="accent6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6C9A1-F8AC-4331-AB5A-8F7D3E52E03F}"/>
              </a:ext>
            </a:extLst>
          </p:cNvPr>
          <p:cNvCxnSpPr/>
          <p:nvPr/>
        </p:nvCxnSpPr>
        <p:spPr>
          <a:xfrm flipV="1">
            <a:off x="5071449" y="2293074"/>
            <a:ext cx="0" cy="63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C1E19D-3BEB-4854-AE5E-7A77CD247CA9}"/>
              </a:ext>
            </a:extLst>
          </p:cNvPr>
          <p:cNvCxnSpPr>
            <a:cxnSpLocks/>
          </p:cNvCxnSpPr>
          <p:nvPr/>
        </p:nvCxnSpPr>
        <p:spPr>
          <a:xfrm flipH="1">
            <a:off x="5071450" y="2293074"/>
            <a:ext cx="2155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A1542-0913-4029-970F-7E03A0CE892D}"/>
              </a:ext>
            </a:extLst>
          </p:cNvPr>
          <p:cNvSpPr/>
          <p:nvPr/>
        </p:nvSpPr>
        <p:spPr>
          <a:xfrm>
            <a:off x="6455154" y="1664910"/>
            <a:ext cx="2974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PPD_PR_TX_ADC_SW = 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DC37F1-5BC0-4B48-967D-8847977F2A32}"/>
              </a:ext>
            </a:extLst>
          </p:cNvPr>
          <p:cNvCxnSpPr>
            <a:cxnSpLocks/>
          </p:cNvCxnSpPr>
          <p:nvPr/>
        </p:nvCxnSpPr>
        <p:spPr>
          <a:xfrm>
            <a:off x="4290231" y="3435072"/>
            <a:ext cx="0" cy="90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20D576-D6EE-441A-A31A-719A0F9999FA}"/>
              </a:ext>
            </a:extLst>
          </p:cNvPr>
          <p:cNvCxnSpPr>
            <a:cxnSpLocks/>
          </p:cNvCxnSpPr>
          <p:nvPr/>
        </p:nvCxnSpPr>
        <p:spPr>
          <a:xfrm>
            <a:off x="4170488" y="1565365"/>
            <a:ext cx="0" cy="906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652D0-A324-47CC-B8D5-51D7C9D6ABA3}"/>
              </a:ext>
            </a:extLst>
          </p:cNvPr>
          <p:cNvSpPr/>
          <p:nvPr/>
        </p:nvSpPr>
        <p:spPr>
          <a:xfrm>
            <a:off x="2212093" y="5336061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PPD PA</a:t>
            </a:r>
            <a:endParaRPr lang="fr-FR" sz="16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B335FE-BC6C-4F0D-8F4A-53169AD16063}"/>
              </a:ext>
            </a:extLst>
          </p:cNvPr>
          <p:cNvCxnSpPr>
            <a:cxnSpLocks/>
          </p:cNvCxnSpPr>
          <p:nvPr/>
        </p:nvCxnSpPr>
        <p:spPr>
          <a:xfrm flipV="1">
            <a:off x="3276372" y="5674907"/>
            <a:ext cx="395033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B1B89-4D0C-46E4-9C87-881AF9E76705}"/>
              </a:ext>
            </a:extLst>
          </p:cNvPr>
          <p:cNvSpPr/>
          <p:nvPr/>
        </p:nvSpPr>
        <p:spPr>
          <a:xfrm>
            <a:off x="3636285" y="5358735"/>
            <a:ext cx="1068405" cy="90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VGA1</a:t>
            </a:r>
            <a:endParaRPr lang="fr-FR" sz="16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62244A-3121-4564-AD04-B2ADD5AF3C8F}"/>
              </a:ext>
            </a:extLst>
          </p:cNvPr>
          <p:cNvCxnSpPr>
            <a:cxnSpLocks/>
          </p:cNvCxnSpPr>
          <p:nvPr/>
        </p:nvCxnSpPr>
        <p:spPr>
          <a:xfrm flipH="1">
            <a:off x="7213214" y="2042927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6206C4-B487-4F74-BC5C-AA7C67AD053F}"/>
              </a:ext>
            </a:extLst>
          </p:cNvPr>
          <p:cNvCxnSpPr>
            <a:cxnSpLocks/>
          </p:cNvCxnSpPr>
          <p:nvPr/>
        </p:nvCxnSpPr>
        <p:spPr>
          <a:xfrm flipH="1" flipV="1">
            <a:off x="7484728" y="2293074"/>
            <a:ext cx="3071549" cy="1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9F1F1A-6A59-423D-89A6-0B9AC30F4C0C}"/>
              </a:ext>
            </a:extLst>
          </p:cNvPr>
          <p:cNvCxnSpPr>
            <a:cxnSpLocks/>
          </p:cNvCxnSpPr>
          <p:nvPr/>
        </p:nvCxnSpPr>
        <p:spPr>
          <a:xfrm flipH="1">
            <a:off x="8324384" y="2667008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1EDF92-CA23-4E79-AE65-CF4DADA02BB2}"/>
              </a:ext>
            </a:extLst>
          </p:cNvPr>
          <p:cNvCxnSpPr>
            <a:cxnSpLocks/>
          </p:cNvCxnSpPr>
          <p:nvPr/>
        </p:nvCxnSpPr>
        <p:spPr>
          <a:xfrm flipH="1">
            <a:off x="7197421" y="5399519"/>
            <a:ext cx="271514" cy="26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891F47-28DD-4546-8EA6-B5E9798D55CF}"/>
              </a:ext>
            </a:extLst>
          </p:cNvPr>
          <p:cNvCxnSpPr>
            <a:cxnSpLocks/>
          </p:cNvCxnSpPr>
          <p:nvPr/>
        </p:nvCxnSpPr>
        <p:spPr>
          <a:xfrm flipV="1">
            <a:off x="7582497" y="5674908"/>
            <a:ext cx="29456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853CB6D-A8E2-4BCE-8B56-C3933A018B08}"/>
              </a:ext>
            </a:extLst>
          </p:cNvPr>
          <p:cNvCxnSpPr>
            <a:cxnSpLocks/>
          </p:cNvCxnSpPr>
          <p:nvPr/>
        </p:nvCxnSpPr>
        <p:spPr>
          <a:xfrm flipV="1">
            <a:off x="8768472" y="2916999"/>
            <a:ext cx="17983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8887A-D649-434D-AB0C-0685029DCBC8}"/>
              </a:ext>
            </a:extLst>
          </p:cNvPr>
          <p:cNvSpPr/>
          <p:nvPr/>
        </p:nvSpPr>
        <p:spPr>
          <a:xfrm>
            <a:off x="6797323" y="2590470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Phase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A56019-4582-466A-A3B1-4759319FBE6C}"/>
              </a:ext>
            </a:extLst>
          </p:cNvPr>
          <p:cNvSpPr/>
          <p:nvPr/>
        </p:nvSpPr>
        <p:spPr>
          <a:xfrm>
            <a:off x="7873585" y="5344185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39291F-A4A7-4574-AAE3-921A27631256}"/>
              </a:ext>
            </a:extLst>
          </p:cNvPr>
          <p:cNvSpPr/>
          <p:nvPr/>
        </p:nvSpPr>
        <p:spPr>
          <a:xfrm>
            <a:off x="8014621" y="1940272"/>
            <a:ext cx="1302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CAL POWER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563661-75CD-49E5-9374-4C934B6AD0FC}"/>
              </a:ext>
            </a:extLst>
          </p:cNvPr>
          <p:cNvSpPr txBox="1"/>
          <p:nvPr/>
        </p:nvSpPr>
        <p:spPr>
          <a:xfrm>
            <a:off x="203977" y="543158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PPD_BUF_EN=00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(buffer part of PPD)</a:t>
            </a:r>
            <a:endParaRPr lang="fr-FR" sz="1200" dirty="0">
              <a:solidFill>
                <a:srgbClr val="0070C0"/>
              </a:solidFill>
            </a:endParaRPr>
          </a:p>
          <a:p>
            <a:endParaRPr lang="fr-FR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40D6BA-5144-498D-9DCD-28088A7305EC}"/>
              </a:ext>
            </a:extLst>
          </p:cNvPr>
          <p:cNvSpPr txBox="1"/>
          <p:nvPr/>
        </p:nvSpPr>
        <p:spPr>
          <a:xfrm>
            <a:off x="519619" y="850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USE-CASE: IDLE</a:t>
            </a:r>
            <a:endParaRPr lang="de-D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2D6D74-BB81-42FD-B34F-77E5D1338172}"/>
              </a:ext>
            </a:extLst>
          </p:cNvPr>
          <p:cNvSpPr/>
          <p:nvPr/>
        </p:nvSpPr>
        <p:spPr>
          <a:xfrm>
            <a:off x="644228" y="2675148"/>
            <a:ext cx="1650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EN_PPD_BUF2A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D645C6-045F-4C4D-917D-5AFB24B2AFF4}"/>
              </a:ext>
            </a:extLst>
          </p:cNvPr>
          <p:cNvSpPr/>
          <p:nvPr/>
        </p:nvSpPr>
        <p:spPr>
          <a:xfrm>
            <a:off x="726417" y="1389666"/>
            <a:ext cx="1327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EN_PPD_LOX2 </a:t>
            </a:r>
            <a:r>
              <a:rPr lang="fr-FR" sz="1200" b="1" dirty="0"/>
              <a:t>=</a:t>
            </a:r>
            <a:r>
              <a:rPr lang="fr-FR" sz="1200" b="1" dirty="0">
                <a:solidFill>
                  <a:srgbClr val="FF0000"/>
                </a:solidFill>
              </a:rPr>
              <a:t>0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436588-9694-449E-875C-C7721A8AB03A}"/>
              </a:ext>
            </a:extLst>
          </p:cNvPr>
          <p:cNvSpPr/>
          <p:nvPr/>
        </p:nvSpPr>
        <p:spPr>
          <a:xfrm>
            <a:off x="677778" y="5465282"/>
            <a:ext cx="1340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=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  <a:p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r>
              <a:rPr lang="fr-FR" sz="1200" b="1" dirty="0"/>
              <a:t>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E8DEC1C-96B5-40DF-B808-3B8945C49E67}"/>
              </a:ext>
            </a:extLst>
          </p:cNvPr>
          <p:cNvSpPr/>
          <p:nvPr/>
        </p:nvSpPr>
        <p:spPr>
          <a:xfrm>
            <a:off x="716799" y="3986201"/>
            <a:ext cx="2438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EN_PPD_BUF2C </a:t>
            </a:r>
            <a:r>
              <a:rPr lang="fr-FR" sz="1200" b="1" dirty="0"/>
              <a:t>= </a:t>
            </a:r>
            <a:r>
              <a:rPr lang="fr-FR" sz="1200" b="1" dirty="0">
                <a:solidFill>
                  <a:srgbClr val="FF0000"/>
                </a:solidFill>
              </a:rPr>
              <a:t>0</a:t>
            </a:r>
            <a:r>
              <a:rPr lang="fr-FR" sz="1200" b="1" dirty="0">
                <a:solidFill>
                  <a:srgbClr val="0070C0"/>
                </a:solidFill>
              </a:rPr>
              <a:t>(RF part of PPD)</a:t>
            </a:r>
          </a:p>
          <a:p>
            <a:endParaRPr lang="fr-FR" sz="12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333AD0-6BBC-4254-83DF-37D19FB4E373}"/>
              </a:ext>
            </a:extLst>
          </p:cNvPr>
          <p:cNvSpPr/>
          <p:nvPr/>
        </p:nvSpPr>
        <p:spPr>
          <a:xfrm>
            <a:off x="3597478" y="2235796"/>
            <a:ext cx="178824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EN_PPD_BUF2A_VGA = </a:t>
            </a:r>
            <a:r>
              <a:rPr lang="fr-FR" sz="12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FBA63F-613D-41DA-A23F-92616063E2D1}"/>
              </a:ext>
            </a:extLst>
          </p:cNvPr>
          <p:cNvSpPr txBox="1"/>
          <p:nvPr/>
        </p:nvSpPr>
        <p:spPr>
          <a:xfrm>
            <a:off x="2201265" y="4931193"/>
            <a:ext cx="143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  <a:latin typeface="Arial" panose="020B0604020202020204" pitchFamily="34" charset="0"/>
              </a:rPr>
              <a:t>EN_PPD_PA = </a:t>
            </a:r>
            <a:r>
              <a:rPr lang="fr-F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(buffer part of PPD)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8AD42D-BDB8-4C4B-A820-C64D6DD8FD5C}"/>
              </a:ext>
            </a:extLst>
          </p:cNvPr>
          <p:cNvSpPr/>
          <p:nvPr/>
        </p:nvSpPr>
        <p:spPr>
          <a:xfrm>
            <a:off x="3532501" y="5056579"/>
            <a:ext cx="180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7030A0"/>
                </a:solidFill>
              </a:rPr>
              <a:t>PPD_PAOUT_VGA_EN = </a:t>
            </a:r>
            <a:r>
              <a:rPr lang="fr-FR" sz="1200" b="1" dirty="0"/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386D2D2-7953-4E78-86E2-6F2CE140EE02}"/>
              </a:ext>
            </a:extLst>
          </p:cNvPr>
          <p:cNvSpPr/>
          <p:nvPr/>
        </p:nvSpPr>
        <p:spPr>
          <a:xfrm>
            <a:off x="5349809" y="3444966"/>
            <a:ext cx="1188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>
                <a:solidFill>
                  <a:srgbClr val="7030A0"/>
                </a:solidFill>
              </a:rPr>
              <a:t>EN_VGA_PR = </a:t>
            </a:r>
            <a:r>
              <a:rPr lang="de-DE" sz="1200" b="1" dirty="0">
                <a:solidFill>
                  <a:schemeClr val="dk1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1209D6-5611-45D0-AB65-5C1C199EB303}"/>
              </a:ext>
            </a:extLst>
          </p:cNvPr>
          <p:cNvSpPr txBox="1"/>
          <p:nvPr/>
        </p:nvSpPr>
        <p:spPr>
          <a:xfrm>
            <a:off x="7050794" y="242371"/>
            <a:ext cx="462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Set in </a:t>
            </a:r>
            <a:r>
              <a:rPr lang="en-US" dirty="0" err="1">
                <a:solidFill>
                  <a:schemeClr val="accent6"/>
                </a:solidFill>
              </a:rPr>
              <a:t>rfeHwTx_adcInputSetter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r>
              <a:rPr lang="en-US" dirty="0">
                <a:solidFill>
                  <a:srgbClr val="7030A0"/>
                </a:solidFill>
              </a:rPr>
              <a:t>Set in </a:t>
            </a:r>
            <a:r>
              <a:rPr lang="en-US" dirty="0" err="1">
                <a:solidFill>
                  <a:srgbClr val="7030A0"/>
                </a:solidFill>
              </a:rPr>
              <a:t>rfeHwTx_subcomponentEnabling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965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1646</Words>
  <Application>Microsoft Office PowerPoint</Application>
  <PresentationFormat>Widescreen</PresentationFormat>
  <Paragraphs>298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Doare</dc:creator>
  <cp:lastModifiedBy>Javier Cuadros Linde</cp:lastModifiedBy>
  <cp:revision>38</cp:revision>
  <dcterms:created xsi:type="dcterms:W3CDTF">2021-08-20T12:41:33Z</dcterms:created>
  <dcterms:modified xsi:type="dcterms:W3CDTF">2021-08-30T14:17:40Z</dcterms:modified>
</cp:coreProperties>
</file>