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84" r:id="rId2"/>
  </p:sldMasterIdLst>
  <p:sldIdLst>
    <p:sldId id="256" r:id="rId3"/>
    <p:sldId id="309" r:id="rId4"/>
    <p:sldId id="325" r:id="rId5"/>
    <p:sldId id="326" r:id="rId6"/>
    <p:sldId id="324" r:id="rId7"/>
    <p:sldId id="343" r:id="rId8"/>
    <p:sldId id="327" r:id="rId9"/>
    <p:sldId id="341" r:id="rId10"/>
    <p:sldId id="257" r:id="rId11"/>
    <p:sldId id="328" r:id="rId12"/>
    <p:sldId id="322" r:id="rId13"/>
    <p:sldId id="338" r:id="rId14"/>
    <p:sldId id="313" r:id="rId15"/>
    <p:sldId id="329" r:id="rId16"/>
    <p:sldId id="330" r:id="rId17"/>
    <p:sldId id="320" r:id="rId18"/>
    <p:sldId id="323" r:id="rId19"/>
    <p:sldId id="339" r:id="rId20"/>
    <p:sldId id="314" r:id="rId21"/>
    <p:sldId id="337" r:id="rId22"/>
    <p:sldId id="331" r:id="rId23"/>
    <p:sldId id="332" r:id="rId24"/>
    <p:sldId id="336" r:id="rId25"/>
    <p:sldId id="340" r:id="rId26"/>
    <p:sldId id="319" r:id="rId27"/>
    <p:sldId id="333" r:id="rId28"/>
    <p:sldId id="334" r:id="rId29"/>
    <p:sldId id="335" r:id="rId30"/>
    <p:sldId id="321" r:id="rId31"/>
    <p:sldId id="312" r:id="rId32"/>
    <p:sldId id="318" r:id="rId3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5353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6" descr="A large building&#10;&#10;Description automatically generated">
            <a:extLst>
              <a:ext uri="{FF2B5EF4-FFF2-40B4-BE49-F238E27FC236}">
                <a16:creationId xmlns:a16="http://schemas.microsoft.com/office/drawing/2014/main" id="{F367A7A6-D723-40BB-A3B1-7662B43D6B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049" y="71563"/>
            <a:ext cx="4810031" cy="6786437"/>
          </a:xfrm>
          <a:prstGeom prst="rect">
            <a:avLst/>
          </a:prstGeom>
        </p:spPr>
      </p:pic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 dirty="0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name Last name</a:t>
            </a:r>
          </a:p>
          <a:p>
            <a:pPr lvl="0"/>
            <a:r>
              <a:rPr lang="en-US" dirty="0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 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0479C9BD-7253-4516-B9AE-7AD2D65881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14" t="23225" r="5073" b="21217"/>
          <a:stretch/>
        </p:blipFill>
        <p:spPr>
          <a:xfrm>
            <a:off x="619242" y="5157865"/>
            <a:ext cx="5280626" cy="7202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</p:spTree>
    <p:extLst>
      <p:ext uri="{BB962C8B-B14F-4D97-AF65-F5344CB8AC3E}">
        <p14:creationId xmlns:p14="http://schemas.microsoft.com/office/powerpoint/2010/main" val="21220776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454325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8582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8584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5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242052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3268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28A6-B4EA-426C-B5D6-7BF8255D0379}"/>
              </a:ext>
            </a:extLst>
          </p:cNvPr>
          <p:cNvGrpSpPr/>
          <p:nvPr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B1F641-A39F-419C-B874-36E8B4C70292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3CEE6-1108-4EA9-99ED-44930E6EC07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895F3-7204-48FF-A4F3-F08AE082612C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9838EC-325A-4D0A-BA69-5EBCA1E4E22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AB4C98-DF4F-4361-A999-30FBA0566D0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1333-9BCA-4D99-8B74-A5FD0A4B9B51}"/>
              </a:ext>
            </a:extLst>
          </p:cNvPr>
          <p:cNvSpPr/>
          <p:nvPr/>
        </p:nvSpPr>
        <p:spPr>
          <a:xfrm>
            <a:off x="10163174" y="0"/>
            <a:ext cx="2028826" cy="6858000"/>
          </a:xfrm>
          <a:prstGeom prst="rect">
            <a:avLst/>
          </a:prstGeom>
          <a:solidFill>
            <a:srgbClr val="50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203C931-D801-4035-A8B2-0085615AC4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B6ECD-AD16-4595-BDE1-ED612F049B15}"/>
              </a:ext>
            </a:extLst>
          </p:cNvPr>
          <p:cNvSpPr/>
          <p:nvPr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229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870034E-F8DD-48DC-A066-E5AC17824E5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D6C17E-6427-4E15-BF87-030DEB8EE579}"/>
              </a:ext>
            </a:extLst>
          </p:cNvPr>
          <p:cNvSpPr txBox="1"/>
          <p:nvPr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</p:spTree>
    <p:extLst>
      <p:ext uri="{BB962C8B-B14F-4D97-AF65-F5344CB8AC3E}">
        <p14:creationId xmlns:p14="http://schemas.microsoft.com/office/powerpoint/2010/main" val="14642692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6DA4-3842-41AB-A413-DA2CAB207332}"/>
              </a:ext>
            </a:extLst>
          </p:cNvPr>
          <p:cNvSpPr txBox="1"/>
          <p:nvPr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DCA3A-3479-4CA4-B85C-C27090ADD0B2}"/>
              </a:ext>
            </a:extLst>
          </p:cNvPr>
          <p:cNvSpPr/>
          <p:nvPr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98B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A7B107C-1960-4D18-8903-018BBE08D6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DADDD7-27DF-4F1B-AF83-2336CE552FBC}"/>
              </a:ext>
            </a:extLst>
          </p:cNvPr>
          <p:cNvSpPr/>
          <p:nvPr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7F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5C90563-5E31-4BB6-A451-C74BBA9E27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Rectangle 226">
            <a:extLst>
              <a:ext uri="{FF2B5EF4-FFF2-40B4-BE49-F238E27FC236}">
                <a16:creationId xmlns:a16="http://schemas.microsoft.com/office/drawing/2014/main" id="{B20325F3-D3B7-4667-B443-7A5E875CEFF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0CE8-C42A-40BE-B8BE-DD6BA74EC96D}"/>
              </a:ext>
            </a:extLst>
          </p:cNvPr>
          <p:cNvGrpSpPr/>
          <p:nvPr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9EEBE-0AA2-4B9F-8CA5-4EF66EBBF8CE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52E4ED-5154-481E-9CD9-E54F58D898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FA421C-F569-4674-A016-EEEC0F3E71CF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98BED1-31EA-40EC-979E-CC6D433087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2CE24-80C3-4E10-AE08-C8E299AD93A9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543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39A3C-5B99-4F0B-8C96-2711DE232E7A}"/>
              </a:ext>
            </a:extLst>
          </p:cNvPr>
          <p:cNvSpPr/>
          <p:nvPr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FF9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081DA00-9A65-4F43-BEC9-5D54EC6101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A282F3-18EF-46C0-BE23-00B6F460489B}"/>
              </a:ext>
            </a:extLst>
          </p:cNvPr>
          <p:cNvSpPr/>
          <p:nvPr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E6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536963C-3E89-44A3-8B67-93A64F4E3D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E8EA48-8A72-4DFF-8F74-E81BDBAEF43A}"/>
              </a:ext>
            </a:extLst>
          </p:cNvPr>
          <p:cNvSpPr txBox="1"/>
          <p:nvPr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9DDFC051-4C35-4AC2-A3C2-87EF3BE5ACC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34B508-19CE-4E96-99FC-3DE740789F3D}"/>
              </a:ext>
            </a:extLst>
          </p:cNvPr>
          <p:cNvGrpSpPr/>
          <p:nvPr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3FE20-D5A7-49D4-9FC3-1C51497B1D95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BBDC35-DA26-42D8-B8AD-9BA7AB4CB70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061553-8252-4DB2-8E43-E8D8704C9A75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ECAB66-D623-4D2F-8EF9-FF10CEF71088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960A1F-C2ED-40E3-8DD3-DC97CF1E1CA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55942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ud, Imag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00039" y="431801"/>
            <a:ext cx="4884679" cy="58393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5" name="Rectangle 226">
            <a:extLst>
              <a:ext uri="{FF2B5EF4-FFF2-40B4-BE49-F238E27FC236}">
                <a16:creationId xmlns:a16="http://schemas.microsoft.com/office/drawing/2014/main" id="{6D349D80-209D-4869-B663-DDBD96A271B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732890" y="431801"/>
            <a:ext cx="618860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F467A178-3F40-46AE-B142-7537AEFA6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2888" y="1958337"/>
            <a:ext cx="618860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3760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1CAFD9-C949-4672-8099-280A9D3A4A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9514"/>
            <a:ext cx="5651500" cy="677848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143B65-FAC5-4D31-9319-78DB1093D45C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3F77FA-B6E2-422A-A9CA-B7D9CD06339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A4F3DD-51AF-4E21-AF3F-235370EFB9D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D84D32-7C7C-420C-88C2-251264F588C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2946DA-2B91-4542-A1A4-EEA43900A0DA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A99CD9-05CA-4AC9-8CB5-B8AAB07C7B0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226">
            <a:extLst>
              <a:ext uri="{FF2B5EF4-FFF2-40B4-BE49-F238E27FC236}">
                <a16:creationId xmlns:a16="http://schemas.microsoft.com/office/drawing/2014/main" id="{7F1B957F-4AD2-4311-BB34-8768EC6BB75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77070" y="431801"/>
            <a:ext cx="584442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21" name="Text Placeholder 45">
            <a:extLst>
              <a:ext uri="{FF2B5EF4-FFF2-40B4-BE49-F238E27FC236}">
                <a16:creationId xmlns:a16="http://schemas.microsoft.com/office/drawing/2014/main" id="{839A5A7E-A866-43B0-9F76-EA26A619B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7068" y="1958337"/>
            <a:ext cx="584442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1475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470848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9C1B87-6A8D-4C64-83AE-14D387F7CF23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EF9623-B990-4FC5-B3AF-ABCC21E73ED3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6F548F-1A42-4C2C-94CE-E08BCCAF458E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DD7377-0B81-4391-AF3B-45468D1DB841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2F4AB-7E8B-4283-9E7D-D13FB39EF1D1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2FAF1A-055B-442A-B4D3-7551731C83F3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66277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81D92BB-6197-48EF-BA05-DDD2BA2B9E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79514"/>
            <a:ext cx="5651500" cy="6778486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500173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CD430-9C72-4B6A-B10A-943F02048CDE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04E46-E2BA-4BD2-84A0-F679AAF5F47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B0136C-860D-47DF-962F-5249914E9CA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A236E7-78E4-4C63-BF5E-44FD09CB7200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9FD2CF-0A88-4CC0-9792-A1832D08536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AB9414-4DBB-4193-85F6-FF73EE339171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9852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utomotiv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4" descr="A passenger seat of a car&#10;&#10;Description automatically generated">
            <a:extLst>
              <a:ext uri="{FF2B5EF4-FFF2-40B4-BE49-F238E27FC236}">
                <a16:creationId xmlns:a16="http://schemas.microsoft.com/office/drawing/2014/main" id="{1D45FBBC-207E-4D58-85BF-A85644E74A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A222D-2665-49C2-A352-41261E92E261}"/>
              </a:ext>
            </a:extLst>
          </p:cNvPr>
          <p:cNvSpPr/>
          <p:nvPr/>
        </p:nvSpPr>
        <p:spPr>
          <a:xfrm rot="10800000">
            <a:off x="-1" y="79514"/>
            <a:ext cx="4560213" cy="5653376"/>
          </a:xfrm>
          <a:prstGeom prst="rect">
            <a:avLst/>
          </a:prstGeom>
          <a:gradFill flip="none" rotWithShape="1">
            <a:gsLst>
              <a:gs pos="3000">
                <a:schemeClr val="accent4">
                  <a:alpha val="27000"/>
                </a:schemeClr>
              </a:gs>
              <a:gs pos="50000">
                <a:schemeClr val="accent4">
                  <a:alpha val="0"/>
                </a:schemeClr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B60511C-2A65-4F06-8213-A97675390082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A4D78-1073-4D7F-BFFB-2D6120677F74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81FCDD-ACE7-4426-A971-5FCA0CCF78B9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9C456B0-4A5D-4885-994C-95243A7A3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E162F602-55E8-4B3D-A11C-2027D56E9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1D5D649-9376-48D5-8D91-4D2DDEB0E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F632B-6197-496B-9EEA-C4840363A8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006E74E-CDF9-4696-8BB6-B1B2F10B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8293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30369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27507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n-US" sz="1500" cap="all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8849797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 w tagli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71562"/>
            <a:ext cx="12192000" cy="692956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1562"/>
            <a:ext cx="12191999" cy="69295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1371867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7543CAAA-6F25-49A2-B44A-0CDA9741E0E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02732" y="431801"/>
            <a:ext cx="6196032" cy="888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OVERVIEW</a:t>
            </a:r>
          </a:p>
        </p:txBody>
      </p:sp>
      <p:sp>
        <p:nvSpPr>
          <p:cNvPr id="25" name="Text Placeholder 45">
            <a:extLst>
              <a:ext uri="{FF2B5EF4-FFF2-40B4-BE49-F238E27FC236}">
                <a16:creationId xmlns:a16="http://schemas.microsoft.com/office/drawing/2014/main" id="{94593C39-015D-4277-AF05-46464E652D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2730" y="1470212"/>
            <a:ext cx="6196032" cy="480093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Line item one</a:t>
            </a:r>
          </a:p>
          <a:p>
            <a:pPr lvl="0"/>
            <a:r>
              <a:rPr lang="en-US" dirty="0"/>
              <a:t>Line item two</a:t>
            </a:r>
          </a:p>
          <a:p>
            <a:pPr lvl="0"/>
            <a:r>
              <a:rPr lang="en-US" dirty="0"/>
              <a:t>Line item three</a:t>
            </a:r>
          </a:p>
          <a:p>
            <a:pPr lvl="0"/>
            <a:r>
              <a:rPr lang="en-US" dirty="0"/>
              <a:t>Line item four</a:t>
            </a:r>
          </a:p>
          <a:p>
            <a:pPr lvl="0"/>
            <a:r>
              <a:rPr lang="en-US" dirty="0"/>
              <a:t>Line item five</a:t>
            </a:r>
          </a:p>
          <a:p>
            <a:pPr lvl="0"/>
            <a:r>
              <a:rPr lang="en-US" dirty="0"/>
              <a:t>Line item six</a:t>
            </a:r>
          </a:p>
        </p:txBody>
      </p:sp>
    </p:spTree>
    <p:extLst>
      <p:ext uri="{BB962C8B-B14F-4D97-AF65-F5344CB8AC3E}">
        <p14:creationId xmlns:p14="http://schemas.microsoft.com/office/powerpoint/2010/main" val="400552743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1067-AFF8-4CF4-9554-42E16FF6F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CD6E9-2F36-4D57-BCAA-EC81E58C3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05DC-451A-4E2A-A326-F260CBCC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85FE-899F-4F24-9E03-F9DAF7B1A810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0A4C7-7B73-456F-AE4D-2D587CA4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81C0F-A88F-44D7-956F-60EDD691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CBFF-3CF5-48E3-A3F7-DCD25762278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584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D06403FE-A5C1-4F8C-9DB3-87AD5BC911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53" y="1750077"/>
            <a:ext cx="11226294" cy="24616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1EFAB0-BF7B-486F-9F35-82AD1ED04BF1}"/>
              </a:ext>
            </a:extLst>
          </p:cNvPr>
          <p:cNvSpPr/>
          <p:nvPr userDrawn="1"/>
        </p:nvSpPr>
        <p:spPr>
          <a:xfrm>
            <a:off x="0" y="0"/>
            <a:ext cx="12192000" cy="6106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4EE5C-CBF1-48C2-9111-7AF141DC059D}"/>
              </a:ext>
            </a:extLst>
          </p:cNvPr>
          <p:cNvGrpSpPr/>
          <p:nvPr userDrawn="1"/>
        </p:nvGrpSpPr>
        <p:grpSpPr>
          <a:xfrm>
            <a:off x="3751325" y="1373534"/>
            <a:ext cx="4689351" cy="1689100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0DC613D-8F28-4356-9AE2-4B01CAD6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5389CD5-8A7A-4E07-8890-BA0951246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7CD6AE5-1C17-4916-ABDE-B2D11320C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85F11E2-F842-41CA-9AF1-5287558B5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0E5ECB3-F85C-46BC-B46B-3B8A9FE93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1DB8D8-7921-42FD-BC22-C65AD4B022CA}"/>
              </a:ext>
            </a:extLst>
          </p:cNvPr>
          <p:cNvGrpSpPr/>
          <p:nvPr userDrawn="1"/>
        </p:nvGrpSpPr>
        <p:grpSpPr>
          <a:xfrm>
            <a:off x="3364707" y="3905597"/>
            <a:ext cx="5462587" cy="1034628"/>
            <a:chOff x="4252913" y="4551363"/>
            <a:chExt cx="7040562" cy="133350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00CC96BC-4DA8-479D-87E6-C4E04952DE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52913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6D87A060-163D-464D-9776-AB1C8145BC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64900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178870DD-1F10-460E-BF01-C0295B136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5" y="4765676"/>
              <a:ext cx="250825" cy="396875"/>
            </a:xfrm>
            <a:custGeom>
              <a:avLst/>
              <a:gdLst>
                <a:gd name="T0" fmla="*/ 88 w 158"/>
                <a:gd name="T1" fmla="*/ 0 h 250"/>
                <a:gd name="T2" fmla="*/ 114 w 158"/>
                <a:gd name="T3" fmla="*/ 3 h 250"/>
                <a:gd name="T4" fmla="*/ 137 w 158"/>
                <a:gd name="T5" fmla="*/ 10 h 250"/>
                <a:gd name="T6" fmla="*/ 156 w 158"/>
                <a:gd name="T7" fmla="*/ 26 h 250"/>
                <a:gd name="T8" fmla="*/ 130 w 158"/>
                <a:gd name="T9" fmla="*/ 52 h 250"/>
                <a:gd name="T10" fmla="*/ 114 w 158"/>
                <a:gd name="T11" fmla="*/ 35 h 250"/>
                <a:gd name="T12" fmla="*/ 88 w 158"/>
                <a:gd name="T13" fmla="*/ 31 h 250"/>
                <a:gd name="T14" fmla="*/ 65 w 158"/>
                <a:gd name="T15" fmla="*/ 33 h 250"/>
                <a:gd name="T16" fmla="*/ 51 w 158"/>
                <a:gd name="T17" fmla="*/ 42 h 250"/>
                <a:gd name="T18" fmla="*/ 44 w 158"/>
                <a:gd name="T19" fmla="*/ 54 h 250"/>
                <a:gd name="T20" fmla="*/ 41 w 158"/>
                <a:gd name="T21" fmla="*/ 66 h 250"/>
                <a:gd name="T22" fmla="*/ 46 w 158"/>
                <a:gd name="T23" fmla="*/ 84 h 250"/>
                <a:gd name="T24" fmla="*/ 55 w 158"/>
                <a:gd name="T25" fmla="*/ 94 h 250"/>
                <a:gd name="T26" fmla="*/ 72 w 158"/>
                <a:gd name="T27" fmla="*/ 103 h 250"/>
                <a:gd name="T28" fmla="*/ 90 w 158"/>
                <a:gd name="T29" fmla="*/ 110 h 250"/>
                <a:gd name="T30" fmla="*/ 109 w 158"/>
                <a:gd name="T31" fmla="*/ 115 h 250"/>
                <a:gd name="T32" fmla="*/ 128 w 158"/>
                <a:gd name="T33" fmla="*/ 124 h 250"/>
                <a:gd name="T34" fmla="*/ 144 w 158"/>
                <a:gd name="T35" fmla="*/ 136 h 250"/>
                <a:gd name="T36" fmla="*/ 156 w 158"/>
                <a:gd name="T37" fmla="*/ 152 h 250"/>
                <a:gd name="T38" fmla="*/ 158 w 158"/>
                <a:gd name="T39" fmla="*/ 178 h 250"/>
                <a:gd name="T40" fmla="*/ 156 w 158"/>
                <a:gd name="T41" fmla="*/ 203 h 250"/>
                <a:gd name="T42" fmla="*/ 144 w 158"/>
                <a:gd name="T43" fmla="*/ 222 h 250"/>
                <a:gd name="T44" fmla="*/ 125 w 158"/>
                <a:gd name="T45" fmla="*/ 238 h 250"/>
                <a:gd name="T46" fmla="*/ 102 w 158"/>
                <a:gd name="T47" fmla="*/ 248 h 250"/>
                <a:gd name="T48" fmla="*/ 76 w 158"/>
                <a:gd name="T49" fmla="*/ 250 h 250"/>
                <a:gd name="T50" fmla="*/ 46 w 158"/>
                <a:gd name="T51" fmla="*/ 248 h 250"/>
                <a:gd name="T52" fmla="*/ 21 w 158"/>
                <a:gd name="T53" fmla="*/ 236 h 250"/>
                <a:gd name="T54" fmla="*/ 0 w 158"/>
                <a:gd name="T55" fmla="*/ 217 h 250"/>
                <a:gd name="T56" fmla="*/ 28 w 158"/>
                <a:gd name="T57" fmla="*/ 194 h 250"/>
                <a:gd name="T58" fmla="*/ 41 w 158"/>
                <a:gd name="T59" fmla="*/ 210 h 250"/>
                <a:gd name="T60" fmla="*/ 58 w 158"/>
                <a:gd name="T61" fmla="*/ 217 h 250"/>
                <a:gd name="T62" fmla="*/ 76 w 158"/>
                <a:gd name="T63" fmla="*/ 220 h 250"/>
                <a:gd name="T64" fmla="*/ 93 w 158"/>
                <a:gd name="T65" fmla="*/ 217 h 250"/>
                <a:gd name="T66" fmla="*/ 109 w 158"/>
                <a:gd name="T67" fmla="*/ 210 h 250"/>
                <a:gd name="T68" fmla="*/ 121 w 158"/>
                <a:gd name="T69" fmla="*/ 199 h 250"/>
                <a:gd name="T70" fmla="*/ 125 w 158"/>
                <a:gd name="T71" fmla="*/ 180 h 250"/>
                <a:gd name="T72" fmla="*/ 121 w 158"/>
                <a:gd name="T73" fmla="*/ 166 h 250"/>
                <a:gd name="T74" fmla="*/ 109 w 158"/>
                <a:gd name="T75" fmla="*/ 154 h 250"/>
                <a:gd name="T76" fmla="*/ 95 w 158"/>
                <a:gd name="T77" fmla="*/ 147 h 250"/>
                <a:gd name="T78" fmla="*/ 76 w 158"/>
                <a:gd name="T79" fmla="*/ 140 h 250"/>
                <a:gd name="T80" fmla="*/ 55 w 158"/>
                <a:gd name="T81" fmla="*/ 133 h 250"/>
                <a:gd name="T82" fmla="*/ 37 w 158"/>
                <a:gd name="T83" fmla="*/ 126 h 250"/>
                <a:gd name="T84" fmla="*/ 23 w 158"/>
                <a:gd name="T85" fmla="*/ 112 h 250"/>
                <a:gd name="T86" fmla="*/ 11 w 158"/>
                <a:gd name="T87" fmla="*/ 94 h 250"/>
                <a:gd name="T88" fmla="*/ 7 w 158"/>
                <a:gd name="T89" fmla="*/ 66 h 250"/>
                <a:gd name="T90" fmla="*/ 9 w 158"/>
                <a:gd name="T91" fmla="*/ 49 h 250"/>
                <a:gd name="T92" fmla="*/ 18 w 158"/>
                <a:gd name="T93" fmla="*/ 31 h 250"/>
                <a:gd name="T94" fmla="*/ 35 w 158"/>
                <a:gd name="T95" fmla="*/ 14 h 250"/>
                <a:gd name="T96" fmla="*/ 58 w 158"/>
                <a:gd name="T97" fmla="*/ 3 h 250"/>
                <a:gd name="T98" fmla="*/ 88 w 158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50">
                  <a:moveTo>
                    <a:pt x="88" y="0"/>
                  </a:moveTo>
                  <a:lnTo>
                    <a:pt x="114" y="3"/>
                  </a:lnTo>
                  <a:lnTo>
                    <a:pt x="137" y="10"/>
                  </a:lnTo>
                  <a:lnTo>
                    <a:pt x="156" y="26"/>
                  </a:lnTo>
                  <a:lnTo>
                    <a:pt x="130" y="52"/>
                  </a:lnTo>
                  <a:lnTo>
                    <a:pt x="114" y="35"/>
                  </a:lnTo>
                  <a:lnTo>
                    <a:pt x="88" y="31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6"/>
                  </a:lnTo>
                  <a:lnTo>
                    <a:pt x="46" y="84"/>
                  </a:lnTo>
                  <a:lnTo>
                    <a:pt x="55" y="94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5"/>
                  </a:lnTo>
                  <a:lnTo>
                    <a:pt x="128" y="124"/>
                  </a:lnTo>
                  <a:lnTo>
                    <a:pt x="144" y="136"/>
                  </a:lnTo>
                  <a:lnTo>
                    <a:pt x="156" y="152"/>
                  </a:lnTo>
                  <a:lnTo>
                    <a:pt x="158" y="178"/>
                  </a:lnTo>
                  <a:lnTo>
                    <a:pt x="156" y="203"/>
                  </a:lnTo>
                  <a:lnTo>
                    <a:pt x="144" y="222"/>
                  </a:lnTo>
                  <a:lnTo>
                    <a:pt x="125" y="238"/>
                  </a:lnTo>
                  <a:lnTo>
                    <a:pt x="102" y="248"/>
                  </a:lnTo>
                  <a:lnTo>
                    <a:pt x="76" y="250"/>
                  </a:lnTo>
                  <a:lnTo>
                    <a:pt x="46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8" y="194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20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9"/>
                  </a:lnTo>
                  <a:lnTo>
                    <a:pt x="125" y="180"/>
                  </a:lnTo>
                  <a:lnTo>
                    <a:pt x="121" y="166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4"/>
                  </a:lnTo>
                  <a:lnTo>
                    <a:pt x="7" y="66"/>
                  </a:lnTo>
                  <a:lnTo>
                    <a:pt x="9" y="49"/>
                  </a:lnTo>
                  <a:lnTo>
                    <a:pt x="18" y="31"/>
                  </a:lnTo>
                  <a:lnTo>
                    <a:pt x="35" y="14"/>
                  </a:lnTo>
                  <a:lnTo>
                    <a:pt x="58" y="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F79E3EF8-75A2-4972-91E3-048106FE4E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8" y="4773613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3 h 240"/>
                <a:gd name="T10" fmla="*/ 146 w 160"/>
                <a:gd name="T11" fmla="*/ 103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67DD1A5C-D1B9-46AF-924C-131E9060AB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5588" y="4765676"/>
              <a:ext cx="339725" cy="396875"/>
            </a:xfrm>
            <a:custGeom>
              <a:avLst/>
              <a:gdLst>
                <a:gd name="T0" fmla="*/ 125 w 214"/>
                <a:gd name="T1" fmla="*/ 0 h 250"/>
                <a:gd name="T2" fmla="*/ 156 w 214"/>
                <a:gd name="T3" fmla="*/ 3 h 250"/>
                <a:gd name="T4" fmla="*/ 186 w 214"/>
                <a:gd name="T5" fmla="*/ 17 h 250"/>
                <a:gd name="T6" fmla="*/ 209 w 214"/>
                <a:gd name="T7" fmla="*/ 38 h 250"/>
                <a:gd name="T8" fmla="*/ 181 w 214"/>
                <a:gd name="T9" fmla="*/ 56 h 250"/>
                <a:gd name="T10" fmla="*/ 165 w 214"/>
                <a:gd name="T11" fmla="*/ 42 h 250"/>
                <a:gd name="T12" fmla="*/ 146 w 214"/>
                <a:gd name="T13" fmla="*/ 33 h 250"/>
                <a:gd name="T14" fmla="*/ 123 w 214"/>
                <a:gd name="T15" fmla="*/ 31 h 250"/>
                <a:gd name="T16" fmla="*/ 95 w 214"/>
                <a:gd name="T17" fmla="*/ 35 h 250"/>
                <a:gd name="T18" fmla="*/ 69 w 214"/>
                <a:gd name="T19" fmla="*/ 49 h 250"/>
                <a:gd name="T20" fmla="*/ 51 w 214"/>
                <a:gd name="T21" fmla="*/ 70 h 250"/>
                <a:gd name="T22" fmla="*/ 39 w 214"/>
                <a:gd name="T23" fmla="*/ 96 h 250"/>
                <a:gd name="T24" fmla="*/ 34 w 214"/>
                <a:gd name="T25" fmla="*/ 126 h 250"/>
                <a:gd name="T26" fmla="*/ 39 w 214"/>
                <a:gd name="T27" fmla="*/ 157 h 250"/>
                <a:gd name="T28" fmla="*/ 51 w 214"/>
                <a:gd name="T29" fmla="*/ 182 h 250"/>
                <a:gd name="T30" fmla="*/ 69 w 214"/>
                <a:gd name="T31" fmla="*/ 201 h 250"/>
                <a:gd name="T32" fmla="*/ 93 w 214"/>
                <a:gd name="T33" fmla="*/ 215 h 250"/>
                <a:gd name="T34" fmla="*/ 123 w 214"/>
                <a:gd name="T35" fmla="*/ 220 h 250"/>
                <a:gd name="T36" fmla="*/ 149 w 214"/>
                <a:gd name="T37" fmla="*/ 217 h 250"/>
                <a:gd name="T38" fmla="*/ 169 w 214"/>
                <a:gd name="T39" fmla="*/ 206 h 250"/>
                <a:gd name="T40" fmla="*/ 186 w 214"/>
                <a:gd name="T41" fmla="*/ 189 h 250"/>
                <a:gd name="T42" fmla="*/ 214 w 214"/>
                <a:gd name="T43" fmla="*/ 208 h 250"/>
                <a:gd name="T44" fmla="*/ 207 w 214"/>
                <a:gd name="T45" fmla="*/ 217 h 250"/>
                <a:gd name="T46" fmla="*/ 195 w 214"/>
                <a:gd name="T47" fmla="*/ 229 h 250"/>
                <a:gd name="T48" fmla="*/ 176 w 214"/>
                <a:gd name="T49" fmla="*/ 238 h 250"/>
                <a:gd name="T50" fmla="*/ 153 w 214"/>
                <a:gd name="T51" fmla="*/ 248 h 250"/>
                <a:gd name="T52" fmla="*/ 123 w 214"/>
                <a:gd name="T53" fmla="*/ 250 h 250"/>
                <a:gd name="T54" fmla="*/ 88 w 214"/>
                <a:gd name="T55" fmla="*/ 245 h 250"/>
                <a:gd name="T56" fmla="*/ 58 w 214"/>
                <a:gd name="T57" fmla="*/ 231 h 250"/>
                <a:gd name="T58" fmla="*/ 32 w 214"/>
                <a:gd name="T59" fmla="*/ 213 h 250"/>
                <a:gd name="T60" fmla="*/ 16 w 214"/>
                <a:gd name="T61" fmla="*/ 187 h 250"/>
                <a:gd name="T62" fmla="*/ 4 w 214"/>
                <a:gd name="T63" fmla="*/ 157 h 250"/>
                <a:gd name="T64" fmla="*/ 0 w 214"/>
                <a:gd name="T65" fmla="*/ 126 h 250"/>
                <a:gd name="T66" fmla="*/ 7 w 214"/>
                <a:gd name="T67" fmla="*/ 84 h 250"/>
                <a:gd name="T68" fmla="*/ 23 w 214"/>
                <a:gd name="T69" fmla="*/ 49 h 250"/>
                <a:gd name="T70" fmla="*/ 48 w 214"/>
                <a:gd name="T71" fmla="*/ 24 h 250"/>
                <a:gd name="T72" fmla="*/ 83 w 214"/>
                <a:gd name="T73" fmla="*/ 5 h 250"/>
                <a:gd name="T74" fmla="*/ 125 w 214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50">
                  <a:moveTo>
                    <a:pt x="125" y="0"/>
                  </a:moveTo>
                  <a:lnTo>
                    <a:pt x="156" y="3"/>
                  </a:lnTo>
                  <a:lnTo>
                    <a:pt x="186" y="17"/>
                  </a:lnTo>
                  <a:lnTo>
                    <a:pt x="209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1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69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69" y="206"/>
                  </a:lnTo>
                  <a:lnTo>
                    <a:pt x="186" y="189"/>
                  </a:lnTo>
                  <a:lnTo>
                    <a:pt x="214" y="208"/>
                  </a:lnTo>
                  <a:lnTo>
                    <a:pt x="207" y="217"/>
                  </a:lnTo>
                  <a:lnTo>
                    <a:pt x="195" y="229"/>
                  </a:lnTo>
                  <a:lnTo>
                    <a:pt x="176" y="238"/>
                  </a:lnTo>
                  <a:lnTo>
                    <a:pt x="153" y="248"/>
                  </a:lnTo>
                  <a:lnTo>
                    <a:pt x="123" y="250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4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8DD091C3-AD23-4B73-B114-AAB4BAB7A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4773613"/>
              <a:ext cx="290513" cy="388938"/>
            </a:xfrm>
            <a:custGeom>
              <a:avLst/>
              <a:gdLst>
                <a:gd name="T0" fmla="*/ 0 w 183"/>
                <a:gd name="T1" fmla="*/ 0 h 245"/>
                <a:gd name="T2" fmla="*/ 32 w 183"/>
                <a:gd name="T3" fmla="*/ 0 h 245"/>
                <a:gd name="T4" fmla="*/ 32 w 183"/>
                <a:gd name="T5" fmla="*/ 147 h 245"/>
                <a:gd name="T6" fmla="*/ 35 w 183"/>
                <a:gd name="T7" fmla="*/ 166 h 245"/>
                <a:gd name="T8" fmla="*/ 39 w 183"/>
                <a:gd name="T9" fmla="*/ 184 h 245"/>
                <a:gd name="T10" fmla="*/ 51 w 183"/>
                <a:gd name="T11" fmla="*/ 201 h 245"/>
                <a:gd name="T12" fmla="*/ 67 w 183"/>
                <a:gd name="T13" fmla="*/ 212 h 245"/>
                <a:gd name="T14" fmla="*/ 93 w 183"/>
                <a:gd name="T15" fmla="*/ 215 h 245"/>
                <a:gd name="T16" fmla="*/ 116 w 183"/>
                <a:gd name="T17" fmla="*/ 212 h 245"/>
                <a:gd name="T18" fmla="*/ 132 w 183"/>
                <a:gd name="T19" fmla="*/ 201 h 245"/>
                <a:gd name="T20" fmla="*/ 144 w 183"/>
                <a:gd name="T21" fmla="*/ 184 h 245"/>
                <a:gd name="T22" fmla="*/ 151 w 183"/>
                <a:gd name="T23" fmla="*/ 166 h 245"/>
                <a:gd name="T24" fmla="*/ 151 w 183"/>
                <a:gd name="T25" fmla="*/ 147 h 245"/>
                <a:gd name="T26" fmla="*/ 151 w 183"/>
                <a:gd name="T27" fmla="*/ 0 h 245"/>
                <a:gd name="T28" fmla="*/ 183 w 183"/>
                <a:gd name="T29" fmla="*/ 0 h 245"/>
                <a:gd name="T30" fmla="*/ 183 w 183"/>
                <a:gd name="T31" fmla="*/ 152 h 245"/>
                <a:gd name="T32" fmla="*/ 179 w 183"/>
                <a:gd name="T33" fmla="*/ 184 h 245"/>
                <a:gd name="T34" fmla="*/ 167 w 183"/>
                <a:gd name="T35" fmla="*/ 210 h 245"/>
                <a:gd name="T36" fmla="*/ 146 w 183"/>
                <a:gd name="T37" fmla="*/ 229 h 245"/>
                <a:gd name="T38" fmla="*/ 121 w 183"/>
                <a:gd name="T39" fmla="*/ 240 h 245"/>
                <a:gd name="T40" fmla="*/ 93 w 183"/>
                <a:gd name="T41" fmla="*/ 245 h 245"/>
                <a:gd name="T42" fmla="*/ 62 w 183"/>
                <a:gd name="T43" fmla="*/ 240 h 245"/>
                <a:gd name="T44" fmla="*/ 37 w 183"/>
                <a:gd name="T45" fmla="*/ 229 h 245"/>
                <a:gd name="T46" fmla="*/ 16 w 183"/>
                <a:gd name="T47" fmla="*/ 210 h 245"/>
                <a:gd name="T48" fmla="*/ 4 w 183"/>
                <a:gd name="T49" fmla="*/ 184 h 245"/>
                <a:gd name="T50" fmla="*/ 0 w 183"/>
                <a:gd name="T51" fmla="*/ 152 h 245"/>
                <a:gd name="T52" fmla="*/ 0 w 183"/>
                <a:gd name="T5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5">
                  <a:moveTo>
                    <a:pt x="0" y="0"/>
                  </a:moveTo>
                  <a:lnTo>
                    <a:pt x="32" y="0"/>
                  </a:lnTo>
                  <a:lnTo>
                    <a:pt x="32" y="147"/>
                  </a:lnTo>
                  <a:lnTo>
                    <a:pt x="35" y="166"/>
                  </a:lnTo>
                  <a:lnTo>
                    <a:pt x="39" y="184"/>
                  </a:lnTo>
                  <a:lnTo>
                    <a:pt x="51" y="201"/>
                  </a:lnTo>
                  <a:lnTo>
                    <a:pt x="67" y="212"/>
                  </a:lnTo>
                  <a:lnTo>
                    <a:pt x="93" y="215"/>
                  </a:lnTo>
                  <a:lnTo>
                    <a:pt x="116" y="212"/>
                  </a:lnTo>
                  <a:lnTo>
                    <a:pt x="132" y="201"/>
                  </a:lnTo>
                  <a:lnTo>
                    <a:pt x="144" y="184"/>
                  </a:lnTo>
                  <a:lnTo>
                    <a:pt x="151" y="166"/>
                  </a:lnTo>
                  <a:lnTo>
                    <a:pt x="151" y="147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2"/>
                  </a:lnTo>
                  <a:lnTo>
                    <a:pt x="179" y="184"/>
                  </a:lnTo>
                  <a:lnTo>
                    <a:pt x="167" y="210"/>
                  </a:lnTo>
                  <a:lnTo>
                    <a:pt x="146" y="229"/>
                  </a:lnTo>
                  <a:lnTo>
                    <a:pt x="121" y="240"/>
                  </a:lnTo>
                  <a:lnTo>
                    <a:pt x="93" y="245"/>
                  </a:lnTo>
                  <a:lnTo>
                    <a:pt x="62" y="240"/>
                  </a:lnTo>
                  <a:lnTo>
                    <a:pt x="37" y="229"/>
                  </a:lnTo>
                  <a:lnTo>
                    <a:pt x="16" y="210"/>
                  </a:lnTo>
                  <a:lnTo>
                    <a:pt x="4" y="184"/>
                  </a:lnTo>
                  <a:lnTo>
                    <a:pt x="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10EEE44F-F515-49DE-81E8-EF93A352EB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03938" y="4773613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3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10 h 240"/>
                <a:gd name="T48" fmla="*/ 125 w 170"/>
                <a:gd name="T49" fmla="*/ 124 h 240"/>
                <a:gd name="T50" fmla="*/ 102 w 170"/>
                <a:gd name="T51" fmla="*/ 131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3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2348254D-B6B2-402C-86F4-3FEFA3F11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7788" y="4773613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3 h 240"/>
                <a:gd name="T10" fmla="*/ 147 w 161"/>
                <a:gd name="T11" fmla="*/ 103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10 h 240"/>
                <a:gd name="T18" fmla="*/ 161 w 161"/>
                <a:gd name="T19" fmla="*/ 210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3"/>
                  </a:lnTo>
                  <a:lnTo>
                    <a:pt x="147" y="103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10"/>
                  </a:lnTo>
                  <a:lnTo>
                    <a:pt x="161" y="210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08DE6A05-C7BC-441B-ACBB-A718E14E9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3400" y="4765676"/>
              <a:ext cx="334963" cy="396875"/>
            </a:xfrm>
            <a:custGeom>
              <a:avLst/>
              <a:gdLst>
                <a:gd name="T0" fmla="*/ 123 w 211"/>
                <a:gd name="T1" fmla="*/ 0 h 250"/>
                <a:gd name="T2" fmla="*/ 156 w 211"/>
                <a:gd name="T3" fmla="*/ 3 h 250"/>
                <a:gd name="T4" fmla="*/ 184 w 211"/>
                <a:gd name="T5" fmla="*/ 17 h 250"/>
                <a:gd name="T6" fmla="*/ 207 w 211"/>
                <a:gd name="T7" fmla="*/ 38 h 250"/>
                <a:gd name="T8" fmla="*/ 181 w 211"/>
                <a:gd name="T9" fmla="*/ 56 h 250"/>
                <a:gd name="T10" fmla="*/ 165 w 211"/>
                <a:gd name="T11" fmla="*/ 42 h 250"/>
                <a:gd name="T12" fmla="*/ 144 w 211"/>
                <a:gd name="T13" fmla="*/ 33 h 250"/>
                <a:gd name="T14" fmla="*/ 123 w 211"/>
                <a:gd name="T15" fmla="*/ 31 h 250"/>
                <a:gd name="T16" fmla="*/ 93 w 211"/>
                <a:gd name="T17" fmla="*/ 35 h 250"/>
                <a:gd name="T18" fmla="*/ 67 w 211"/>
                <a:gd name="T19" fmla="*/ 49 h 250"/>
                <a:gd name="T20" fmla="*/ 49 w 211"/>
                <a:gd name="T21" fmla="*/ 70 h 250"/>
                <a:gd name="T22" fmla="*/ 37 w 211"/>
                <a:gd name="T23" fmla="*/ 96 h 250"/>
                <a:gd name="T24" fmla="*/ 35 w 211"/>
                <a:gd name="T25" fmla="*/ 126 h 250"/>
                <a:gd name="T26" fmla="*/ 37 w 211"/>
                <a:gd name="T27" fmla="*/ 157 h 250"/>
                <a:gd name="T28" fmla="*/ 49 w 211"/>
                <a:gd name="T29" fmla="*/ 182 h 250"/>
                <a:gd name="T30" fmla="*/ 67 w 211"/>
                <a:gd name="T31" fmla="*/ 201 h 250"/>
                <a:gd name="T32" fmla="*/ 93 w 211"/>
                <a:gd name="T33" fmla="*/ 215 h 250"/>
                <a:gd name="T34" fmla="*/ 123 w 211"/>
                <a:gd name="T35" fmla="*/ 220 h 250"/>
                <a:gd name="T36" fmla="*/ 149 w 211"/>
                <a:gd name="T37" fmla="*/ 217 h 250"/>
                <a:gd name="T38" fmla="*/ 170 w 211"/>
                <a:gd name="T39" fmla="*/ 206 h 250"/>
                <a:gd name="T40" fmla="*/ 186 w 211"/>
                <a:gd name="T41" fmla="*/ 189 h 250"/>
                <a:gd name="T42" fmla="*/ 211 w 211"/>
                <a:gd name="T43" fmla="*/ 208 h 250"/>
                <a:gd name="T44" fmla="*/ 205 w 211"/>
                <a:gd name="T45" fmla="*/ 217 h 250"/>
                <a:gd name="T46" fmla="*/ 193 w 211"/>
                <a:gd name="T47" fmla="*/ 229 h 250"/>
                <a:gd name="T48" fmla="*/ 174 w 211"/>
                <a:gd name="T49" fmla="*/ 238 h 250"/>
                <a:gd name="T50" fmla="*/ 151 w 211"/>
                <a:gd name="T51" fmla="*/ 248 h 250"/>
                <a:gd name="T52" fmla="*/ 121 w 211"/>
                <a:gd name="T53" fmla="*/ 250 h 250"/>
                <a:gd name="T54" fmla="*/ 86 w 211"/>
                <a:gd name="T55" fmla="*/ 245 h 250"/>
                <a:gd name="T56" fmla="*/ 56 w 211"/>
                <a:gd name="T57" fmla="*/ 231 h 250"/>
                <a:gd name="T58" fmla="*/ 32 w 211"/>
                <a:gd name="T59" fmla="*/ 213 h 250"/>
                <a:gd name="T60" fmla="*/ 14 w 211"/>
                <a:gd name="T61" fmla="*/ 187 h 250"/>
                <a:gd name="T62" fmla="*/ 2 w 211"/>
                <a:gd name="T63" fmla="*/ 157 h 250"/>
                <a:gd name="T64" fmla="*/ 0 w 211"/>
                <a:gd name="T65" fmla="*/ 126 h 250"/>
                <a:gd name="T66" fmla="*/ 4 w 211"/>
                <a:gd name="T67" fmla="*/ 84 h 250"/>
                <a:gd name="T68" fmla="*/ 21 w 211"/>
                <a:gd name="T69" fmla="*/ 49 h 250"/>
                <a:gd name="T70" fmla="*/ 49 w 211"/>
                <a:gd name="T71" fmla="*/ 24 h 250"/>
                <a:gd name="T72" fmla="*/ 83 w 211"/>
                <a:gd name="T73" fmla="*/ 5 h 250"/>
                <a:gd name="T74" fmla="*/ 123 w 211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7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70" y="206"/>
                  </a:lnTo>
                  <a:lnTo>
                    <a:pt x="186" y="189"/>
                  </a:lnTo>
                  <a:lnTo>
                    <a:pt x="211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4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263EE2E-385D-4439-9F23-2DD8CC79C0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48525" y="4765676"/>
              <a:ext cx="395288" cy="396875"/>
            </a:xfrm>
            <a:custGeom>
              <a:avLst/>
              <a:gdLst>
                <a:gd name="T0" fmla="*/ 123 w 249"/>
                <a:gd name="T1" fmla="*/ 31 h 250"/>
                <a:gd name="T2" fmla="*/ 93 w 249"/>
                <a:gd name="T3" fmla="*/ 35 h 250"/>
                <a:gd name="T4" fmla="*/ 70 w 249"/>
                <a:gd name="T5" fmla="*/ 49 h 250"/>
                <a:gd name="T6" fmla="*/ 49 w 249"/>
                <a:gd name="T7" fmla="*/ 68 h 250"/>
                <a:gd name="T8" fmla="*/ 37 w 249"/>
                <a:gd name="T9" fmla="*/ 96 h 250"/>
                <a:gd name="T10" fmla="*/ 35 w 249"/>
                <a:gd name="T11" fmla="*/ 124 h 250"/>
                <a:gd name="T12" fmla="*/ 37 w 249"/>
                <a:gd name="T13" fmla="*/ 154 h 250"/>
                <a:gd name="T14" fmla="*/ 49 w 249"/>
                <a:gd name="T15" fmla="*/ 182 h 250"/>
                <a:gd name="T16" fmla="*/ 70 w 249"/>
                <a:gd name="T17" fmla="*/ 201 h 250"/>
                <a:gd name="T18" fmla="*/ 93 w 249"/>
                <a:gd name="T19" fmla="*/ 215 h 250"/>
                <a:gd name="T20" fmla="*/ 123 w 249"/>
                <a:gd name="T21" fmla="*/ 220 h 250"/>
                <a:gd name="T22" fmla="*/ 154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0 w 249"/>
                <a:gd name="T29" fmla="*/ 154 h 250"/>
                <a:gd name="T30" fmla="*/ 214 w 249"/>
                <a:gd name="T31" fmla="*/ 124 h 250"/>
                <a:gd name="T32" fmla="*/ 210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4 w 249"/>
                <a:gd name="T39" fmla="*/ 35 h 250"/>
                <a:gd name="T40" fmla="*/ 123 w 249"/>
                <a:gd name="T41" fmla="*/ 31 h 250"/>
                <a:gd name="T42" fmla="*/ 123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2 w 249"/>
                <a:gd name="T51" fmla="*/ 84 h 250"/>
                <a:gd name="T52" fmla="*/ 249 w 249"/>
                <a:gd name="T53" fmla="*/ 124 h 250"/>
                <a:gd name="T54" fmla="*/ 242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3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5 w 249"/>
                <a:gd name="T71" fmla="*/ 166 h 250"/>
                <a:gd name="T72" fmla="*/ 0 w 249"/>
                <a:gd name="T73" fmla="*/ 124 h 250"/>
                <a:gd name="T74" fmla="*/ 5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3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3" y="31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54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1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3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5" y="166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1C444F54-FE98-4D3F-B2BF-9E943561A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842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70DE95AC-6559-4209-B4BF-3F7A0F99FD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3117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0B3D8A17-9A89-406F-BDDA-692E691C5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9800" y="4773613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3 h 240"/>
                <a:gd name="T10" fmla="*/ 145 w 159"/>
                <a:gd name="T11" fmla="*/ 103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10 h 240"/>
                <a:gd name="T18" fmla="*/ 159 w 159"/>
                <a:gd name="T19" fmla="*/ 210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3"/>
                  </a:lnTo>
                  <a:lnTo>
                    <a:pt x="145" y="103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10"/>
                  </a:lnTo>
                  <a:lnTo>
                    <a:pt x="159" y="210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D59C8B4-43F1-48C7-90E9-E42FCC626B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3013" y="4765676"/>
              <a:ext cx="336550" cy="396875"/>
            </a:xfrm>
            <a:custGeom>
              <a:avLst/>
              <a:gdLst>
                <a:gd name="T0" fmla="*/ 123 w 212"/>
                <a:gd name="T1" fmla="*/ 0 h 250"/>
                <a:gd name="T2" fmla="*/ 156 w 212"/>
                <a:gd name="T3" fmla="*/ 3 h 250"/>
                <a:gd name="T4" fmla="*/ 184 w 212"/>
                <a:gd name="T5" fmla="*/ 17 h 250"/>
                <a:gd name="T6" fmla="*/ 207 w 212"/>
                <a:gd name="T7" fmla="*/ 38 h 250"/>
                <a:gd name="T8" fmla="*/ 179 w 212"/>
                <a:gd name="T9" fmla="*/ 56 h 250"/>
                <a:gd name="T10" fmla="*/ 165 w 212"/>
                <a:gd name="T11" fmla="*/ 42 h 250"/>
                <a:gd name="T12" fmla="*/ 144 w 212"/>
                <a:gd name="T13" fmla="*/ 33 h 250"/>
                <a:gd name="T14" fmla="*/ 123 w 212"/>
                <a:gd name="T15" fmla="*/ 31 h 250"/>
                <a:gd name="T16" fmla="*/ 93 w 212"/>
                <a:gd name="T17" fmla="*/ 35 h 250"/>
                <a:gd name="T18" fmla="*/ 68 w 212"/>
                <a:gd name="T19" fmla="*/ 49 h 250"/>
                <a:gd name="T20" fmla="*/ 49 w 212"/>
                <a:gd name="T21" fmla="*/ 70 h 250"/>
                <a:gd name="T22" fmla="*/ 37 w 212"/>
                <a:gd name="T23" fmla="*/ 96 h 250"/>
                <a:gd name="T24" fmla="*/ 33 w 212"/>
                <a:gd name="T25" fmla="*/ 126 h 250"/>
                <a:gd name="T26" fmla="*/ 37 w 212"/>
                <a:gd name="T27" fmla="*/ 157 h 250"/>
                <a:gd name="T28" fmla="*/ 49 w 212"/>
                <a:gd name="T29" fmla="*/ 182 h 250"/>
                <a:gd name="T30" fmla="*/ 68 w 212"/>
                <a:gd name="T31" fmla="*/ 201 h 250"/>
                <a:gd name="T32" fmla="*/ 93 w 212"/>
                <a:gd name="T33" fmla="*/ 215 h 250"/>
                <a:gd name="T34" fmla="*/ 123 w 212"/>
                <a:gd name="T35" fmla="*/ 220 h 250"/>
                <a:gd name="T36" fmla="*/ 147 w 212"/>
                <a:gd name="T37" fmla="*/ 217 h 250"/>
                <a:gd name="T38" fmla="*/ 168 w 212"/>
                <a:gd name="T39" fmla="*/ 206 h 250"/>
                <a:gd name="T40" fmla="*/ 184 w 212"/>
                <a:gd name="T41" fmla="*/ 189 h 250"/>
                <a:gd name="T42" fmla="*/ 212 w 212"/>
                <a:gd name="T43" fmla="*/ 208 h 250"/>
                <a:gd name="T44" fmla="*/ 205 w 212"/>
                <a:gd name="T45" fmla="*/ 217 h 250"/>
                <a:gd name="T46" fmla="*/ 193 w 212"/>
                <a:gd name="T47" fmla="*/ 229 h 250"/>
                <a:gd name="T48" fmla="*/ 175 w 212"/>
                <a:gd name="T49" fmla="*/ 238 h 250"/>
                <a:gd name="T50" fmla="*/ 151 w 212"/>
                <a:gd name="T51" fmla="*/ 248 h 250"/>
                <a:gd name="T52" fmla="*/ 121 w 212"/>
                <a:gd name="T53" fmla="*/ 250 h 250"/>
                <a:gd name="T54" fmla="*/ 86 w 212"/>
                <a:gd name="T55" fmla="*/ 245 h 250"/>
                <a:gd name="T56" fmla="*/ 56 w 212"/>
                <a:gd name="T57" fmla="*/ 231 h 250"/>
                <a:gd name="T58" fmla="*/ 33 w 212"/>
                <a:gd name="T59" fmla="*/ 213 h 250"/>
                <a:gd name="T60" fmla="*/ 14 w 212"/>
                <a:gd name="T61" fmla="*/ 187 h 250"/>
                <a:gd name="T62" fmla="*/ 2 w 212"/>
                <a:gd name="T63" fmla="*/ 157 h 250"/>
                <a:gd name="T64" fmla="*/ 0 w 212"/>
                <a:gd name="T65" fmla="*/ 126 h 250"/>
                <a:gd name="T66" fmla="*/ 5 w 212"/>
                <a:gd name="T67" fmla="*/ 84 h 250"/>
                <a:gd name="T68" fmla="*/ 21 w 212"/>
                <a:gd name="T69" fmla="*/ 49 h 250"/>
                <a:gd name="T70" fmla="*/ 49 w 212"/>
                <a:gd name="T71" fmla="*/ 24 h 250"/>
                <a:gd name="T72" fmla="*/ 82 w 212"/>
                <a:gd name="T73" fmla="*/ 5 h 250"/>
                <a:gd name="T74" fmla="*/ 123 w 212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8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7" y="217"/>
                  </a:lnTo>
                  <a:lnTo>
                    <a:pt x="168" y="206"/>
                  </a:lnTo>
                  <a:lnTo>
                    <a:pt x="184" y="189"/>
                  </a:lnTo>
                  <a:lnTo>
                    <a:pt x="212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5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8FE9DE02-D405-481D-AA4A-5BF5156FCC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18613" y="4773613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0A1FC23-1C8C-446C-AFEF-919D11344F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69450" y="4773613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BFE1875A-2710-49EB-9C82-3A8C2D77CD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3750" y="4765676"/>
              <a:ext cx="395288" cy="396875"/>
            </a:xfrm>
            <a:custGeom>
              <a:avLst/>
              <a:gdLst>
                <a:gd name="T0" fmla="*/ 125 w 249"/>
                <a:gd name="T1" fmla="*/ 31 h 250"/>
                <a:gd name="T2" fmla="*/ 95 w 249"/>
                <a:gd name="T3" fmla="*/ 35 h 250"/>
                <a:gd name="T4" fmla="*/ 70 w 249"/>
                <a:gd name="T5" fmla="*/ 49 h 250"/>
                <a:gd name="T6" fmla="*/ 51 w 249"/>
                <a:gd name="T7" fmla="*/ 68 h 250"/>
                <a:gd name="T8" fmla="*/ 39 w 249"/>
                <a:gd name="T9" fmla="*/ 96 h 250"/>
                <a:gd name="T10" fmla="*/ 35 w 249"/>
                <a:gd name="T11" fmla="*/ 124 h 250"/>
                <a:gd name="T12" fmla="*/ 39 w 249"/>
                <a:gd name="T13" fmla="*/ 154 h 250"/>
                <a:gd name="T14" fmla="*/ 51 w 249"/>
                <a:gd name="T15" fmla="*/ 182 h 250"/>
                <a:gd name="T16" fmla="*/ 70 w 249"/>
                <a:gd name="T17" fmla="*/ 201 h 250"/>
                <a:gd name="T18" fmla="*/ 95 w 249"/>
                <a:gd name="T19" fmla="*/ 215 h 250"/>
                <a:gd name="T20" fmla="*/ 125 w 249"/>
                <a:gd name="T21" fmla="*/ 220 h 250"/>
                <a:gd name="T22" fmla="*/ 156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2 w 249"/>
                <a:gd name="T29" fmla="*/ 154 h 250"/>
                <a:gd name="T30" fmla="*/ 214 w 249"/>
                <a:gd name="T31" fmla="*/ 124 h 250"/>
                <a:gd name="T32" fmla="*/ 212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6 w 249"/>
                <a:gd name="T39" fmla="*/ 35 h 250"/>
                <a:gd name="T40" fmla="*/ 125 w 249"/>
                <a:gd name="T41" fmla="*/ 31 h 250"/>
                <a:gd name="T42" fmla="*/ 125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4 w 249"/>
                <a:gd name="T51" fmla="*/ 84 h 250"/>
                <a:gd name="T52" fmla="*/ 249 w 249"/>
                <a:gd name="T53" fmla="*/ 124 h 250"/>
                <a:gd name="T54" fmla="*/ 244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5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7 w 249"/>
                <a:gd name="T71" fmla="*/ 166 h 250"/>
                <a:gd name="T72" fmla="*/ 0 w 249"/>
                <a:gd name="T73" fmla="*/ 124 h 250"/>
                <a:gd name="T74" fmla="*/ 7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5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5" y="31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1"/>
                  </a:lnTo>
                  <a:lnTo>
                    <a:pt x="95" y="215"/>
                  </a:lnTo>
                  <a:lnTo>
                    <a:pt x="125" y="220"/>
                  </a:lnTo>
                  <a:lnTo>
                    <a:pt x="156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1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5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7" y="166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BD9A8FB5-2923-47CF-A7A5-7F30C4118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2063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006FE11-4B75-4368-8A6D-A2465F9FD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7350" y="4765676"/>
              <a:ext cx="252413" cy="396875"/>
            </a:xfrm>
            <a:custGeom>
              <a:avLst/>
              <a:gdLst>
                <a:gd name="T0" fmla="*/ 89 w 159"/>
                <a:gd name="T1" fmla="*/ 0 h 250"/>
                <a:gd name="T2" fmla="*/ 114 w 159"/>
                <a:gd name="T3" fmla="*/ 3 h 250"/>
                <a:gd name="T4" fmla="*/ 138 w 159"/>
                <a:gd name="T5" fmla="*/ 10 h 250"/>
                <a:gd name="T6" fmla="*/ 156 w 159"/>
                <a:gd name="T7" fmla="*/ 26 h 250"/>
                <a:gd name="T8" fmla="*/ 131 w 159"/>
                <a:gd name="T9" fmla="*/ 52 h 250"/>
                <a:gd name="T10" fmla="*/ 114 w 159"/>
                <a:gd name="T11" fmla="*/ 35 h 250"/>
                <a:gd name="T12" fmla="*/ 89 w 159"/>
                <a:gd name="T13" fmla="*/ 31 h 250"/>
                <a:gd name="T14" fmla="*/ 66 w 159"/>
                <a:gd name="T15" fmla="*/ 33 h 250"/>
                <a:gd name="T16" fmla="*/ 52 w 159"/>
                <a:gd name="T17" fmla="*/ 42 h 250"/>
                <a:gd name="T18" fmla="*/ 45 w 159"/>
                <a:gd name="T19" fmla="*/ 54 h 250"/>
                <a:gd name="T20" fmla="*/ 42 w 159"/>
                <a:gd name="T21" fmla="*/ 66 h 250"/>
                <a:gd name="T22" fmla="*/ 47 w 159"/>
                <a:gd name="T23" fmla="*/ 84 h 250"/>
                <a:gd name="T24" fmla="*/ 56 w 159"/>
                <a:gd name="T25" fmla="*/ 94 h 250"/>
                <a:gd name="T26" fmla="*/ 73 w 159"/>
                <a:gd name="T27" fmla="*/ 103 h 250"/>
                <a:gd name="T28" fmla="*/ 91 w 159"/>
                <a:gd name="T29" fmla="*/ 110 h 250"/>
                <a:gd name="T30" fmla="*/ 110 w 159"/>
                <a:gd name="T31" fmla="*/ 115 h 250"/>
                <a:gd name="T32" fmla="*/ 128 w 159"/>
                <a:gd name="T33" fmla="*/ 124 h 250"/>
                <a:gd name="T34" fmla="*/ 145 w 159"/>
                <a:gd name="T35" fmla="*/ 136 h 250"/>
                <a:gd name="T36" fmla="*/ 156 w 159"/>
                <a:gd name="T37" fmla="*/ 152 h 250"/>
                <a:gd name="T38" fmla="*/ 159 w 159"/>
                <a:gd name="T39" fmla="*/ 178 h 250"/>
                <a:gd name="T40" fmla="*/ 156 w 159"/>
                <a:gd name="T41" fmla="*/ 203 h 250"/>
                <a:gd name="T42" fmla="*/ 145 w 159"/>
                <a:gd name="T43" fmla="*/ 222 h 250"/>
                <a:gd name="T44" fmla="*/ 126 w 159"/>
                <a:gd name="T45" fmla="*/ 238 h 250"/>
                <a:gd name="T46" fmla="*/ 103 w 159"/>
                <a:gd name="T47" fmla="*/ 248 h 250"/>
                <a:gd name="T48" fmla="*/ 77 w 159"/>
                <a:gd name="T49" fmla="*/ 250 h 250"/>
                <a:gd name="T50" fmla="*/ 47 w 159"/>
                <a:gd name="T51" fmla="*/ 248 h 250"/>
                <a:gd name="T52" fmla="*/ 21 w 159"/>
                <a:gd name="T53" fmla="*/ 236 h 250"/>
                <a:gd name="T54" fmla="*/ 0 w 159"/>
                <a:gd name="T55" fmla="*/ 217 h 250"/>
                <a:gd name="T56" fmla="*/ 26 w 159"/>
                <a:gd name="T57" fmla="*/ 194 h 250"/>
                <a:gd name="T58" fmla="*/ 40 w 159"/>
                <a:gd name="T59" fmla="*/ 210 h 250"/>
                <a:gd name="T60" fmla="*/ 59 w 159"/>
                <a:gd name="T61" fmla="*/ 217 h 250"/>
                <a:gd name="T62" fmla="*/ 77 w 159"/>
                <a:gd name="T63" fmla="*/ 220 h 250"/>
                <a:gd name="T64" fmla="*/ 93 w 159"/>
                <a:gd name="T65" fmla="*/ 217 h 250"/>
                <a:gd name="T66" fmla="*/ 110 w 159"/>
                <a:gd name="T67" fmla="*/ 210 h 250"/>
                <a:gd name="T68" fmla="*/ 121 w 159"/>
                <a:gd name="T69" fmla="*/ 199 h 250"/>
                <a:gd name="T70" fmla="*/ 126 w 159"/>
                <a:gd name="T71" fmla="*/ 180 h 250"/>
                <a:gd name="T72" fmla="*/ 121 w 159"/>
                <a:gd name="T73" fmla="*/ 166 h 250"/>
                <a:gd name="T74" fmla="*/ 110 w 159"/>
                <a:gd name="T75" fmla="*/ 154 h 250"/>
                <a:gd name="T76" fmla="*/ 96 w 159"/>
                <a:gd name="T77" fmla="*/ 147 h 250"/>
                <a:gd name="T78" fmla="*/ 77 w 159"/>
                <a:gd name="T79" fmla="*/ 140 h 250"/>
                <a:gd name="T80" fmla="*/ 56 w 159"/>
                <a:gd name="T81" fmla="*/ 133 h 250"/>
                <a:gd name="T82" fmla="*/ 38 w 159"/>
                <a:gd name="T83" fmla="*/ 126 h 250"/>
                <a:gd name="T84" fmla="*/ 21 w 159"/>
                <a:gd name="T85" fmla="*/ 112 h 250"/>
                <a:gd name="T86" fmla="*/ 12 w 159"/>
                <a:gd name="T87" fmla="*/ 94 h 250"/>
                <a:gd name="T88" fmla="*/ 7 w 159"/>
                <a:gd name="T89" fmla="*/ 66 h 250"/>
                <a:gd name="T90" fmla="*/ 10 w 159"/>
                <a:gd name="T91" fmla="*/ 49 h 250"/>
                <a:gd name="T92" fmla="*/ 19 w 159"/>
                <a:gd name="T93" fmla="*/ 31 h 250"/>
                <a:gd name="T94" fmla="*/ 35 w 159"/>
                <a:gd name="T95" fmla="*/ 14 h 250"/>
                <a:gd name="T96" fmla="*/ 59 w 159"/>
                <a:gd name="T97" fmla="*/ 3 h 250"/>
                <a:gd name="T98" fmla="*/ 89 w 159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50">
                  <a:moveTo>
                    <a:pt x="89" y="0"/>
                  </a:moveTo>
                  <a:lnTo>
                    <a:pt x="114" y="3"/>
                  </a:lnTo>
                  <a:lnTo>
                    <a:pt x="138" y="10"/>
                  </a:lnTo>
                  <a:lnTo>
                    <a:pt x="156" y="26"/>
                  </a:lnTo>
                  <a:lnTo>
                    <a:pt x="131" y="52"/>
                  </a:lnTo>
                  <a:lnTo>
                    <a:pt x="114" y="35"/>
                  </a:lnTo>
                  <a:lnTo>
                    <a:pt x="89" y="31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6"/>
                  </a:lnTo>
                  <a:lnTo>
                    <a:pt x="47" y="84"/>
                  </a:lnTo>
                  <a:lnTo>
                    <a:pt x="56" y="94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5"/>
                  </a:lnTo>
                  <a:lnTo>
                    <a:pt x="128" y="124"/>
                  </a:lnTo>
                  <a:lnTo>
                    <a:pt x="145" y="136"/>
                  </a:lnTo>
                  <a:lnTo>
                    <a:pt x="156" y="152"/>
                  </a:lnTo>
                  <a:lnTo>
                    <a:pt x="159" y="178"/>
                  </a:lnTo>
                  <a:lnTo>
                    <a:pt x="156" y="203"/>
                  </a:lnTo>
                  <a:lnTo>
                    <a:pt x="145" y="222"/>
                  </a:lnTo>
                  <a:lnTo>
                    <a:pt x="126" y="238"/>
                  </a:lnTo>
                  <a:lnTo>
                    <a:pt x="103" y="248"/>
                  </a:lnTo>
                  <a:lnTo>
                    <a:pt x="77" y="250"/>
                  </a:lnTo>
                  <a:lnTo>
                    <a:pt x="47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6" y="194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20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26" y="180"/>
                  </a:lnTo>
                  <a:lnTo>
                    <a:pt x="121" y="166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4"/>
                  </a:lnTo>
                  <a:lnTo>
                    <a:pt x="7" y="66"/>
                  </a:lnTo>
                  <a:lnTo>
                    <a:pt x="10" y="49"/>
                  </a:lnTo>
                  <a:lnTo>
                    <a:pt x="19" y="31"/>
                  </a:lnTo>
                  <a:lnTo>
                    <a:pt x="35" y="14"/>
                  </a:lnTo>
                  <a:lnTo>
                    <a:pt x="59" y="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65C9CAA0-65C0-41DF-87AB-707836166A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3450" y="5280026"/>
              <a:ext cx="239713" cy="382588"/>
            </a:xfrm>
            <a:custGeom>
              <a:avLst/>
              <a:gdLst>
                <a:gd name="T0" fmla="*/ 0 w 151"/>
                <a:gd name="T1" fmla="*/ 0 h 241"/>
                <a:gd name="T2" fmla="*/ 151 w 151"/>
                <a:gd name="T3" fmla="*/ 0 h 241"/>
                <a:gd name="T4" fmla="*/ 151 w 151"/>
                <a:gd name="T5" fmla="*/ 31 h 241"/>
                <a:gd name="T6" fmla="*/ 33 w 151"/>
                <a:gd name="T7" fmla="*/ 31 h 241"/>
                <a:gd name="T8" fmla="*/ 33 w 151"/>
                <a:gd name="T9" fmla="*/ 105 h 241"/>
                <a:gd name="T10" fmla="*/ 142 w 151"/>
                <a:gd name="T11" fmla="*/ 105 h 241"/>
                <a:gd name="T12" fmla="*/ 142 w 151"/>
                <a:gd name="T13" fmla="*/ 136 h 241"/>
                <a:gd name="T14" fmla="*/ 33 w 151"/>
                <a:gd name="T15" fmla="*/ 136 h 241"/>
                <a:gd name="T16" fmla="*/ 33 w 151"/>
                <a:gd name="T17" fmla="*/ 241 h 241"/>
                <a:gd name="T18" fmla="*/ 0 w 151"/>
                <a:gd name="T19" fmla="*/ 241 h 241"/>
                <a:gd name="T20" fmla="*/ 0 w 151"/>
                <a:gd name="T2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1">
                  <a:moveTo>
                    <a:pt x="0" y="0"/>
                  </a:moveTo>
                  <a:lnTo>
                    <a:pt x="151" y="0"/>
                  </a:lnTo>
                  <a:lnTo>
                    <a:pt x="151" y="31"/>
                  </a:lnTo>
                  <a:lnTo>
                    <a:pt x="33" y="31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6"/>
                  </a:lnTo>
                  <a:lnTo>
                    <a:pt x="33" y="136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B60FBEDB-2491-45C7-B661-CAAAD5CA19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1263" y="5268913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2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7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8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4 w 249"/>
                <a:gd name="T51" fmla="*/ 87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5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2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7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8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4" y="87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5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7394692-1D5B-4A3A-BE52-4CB6852F46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3225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90 w 170"/>
                <a:gd name="T7" fmla="*/ 105 h 241"/>
                <a:gd name="T8" fmla="*/ 104 w 170"/>
                <a:gd name="T9" fmla="*/ 101 h 241"/>
                <a:gd name="T10" fmla="*/ 116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6 w 170"/>
                <a:gd name="T19" fmla="*/ 40 h 241"/>
                <a:gd name="T20" fmla="*/ 104 w 170"/>
                <a:gd name="T21" fmla="*/ 33 h 241"/>
                <a:gd name="T22" fmla="*/ 90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11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2 w 170"/>
                <a:gd name="T51" fmla="*/ 131 h 241"/>
                <a:gd name="T52" fmla="*/ 170 w 170"/>
                <a:gd name="T53" fmla="*/ 241 h 241"/>
                <a:gd name="T54" fmla="*/ 130 w 170"/>
                <a:gd name="T55" fmla="*/ 241 h 241"/>
                <a:gd name="T56" fmla="*/ 69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1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1"/>
                  </a:lnTo>
                  <a:lnTo>
                    <a:pt x="130" y="241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1F1940BD-EDC4-43F8-A4E2-6D056A9942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95975" y="5280026"/>
              <a:ext cx="373063" cy="382588"/>
            </a:xfrm>
            <a:custGeom>
              <a:avLst/>
              <a:gdLst>
                <a:gd name="T0" fmla="*/ 117 w 235"/>
                <a:gd name="T1" fmla="*/ 42 h 241"/>
                <a:gd name="T2" fmla="*/ 72 w 235"/>
                <a:gd name="T3" fmla="*/ 152 h 241"/>
                <a:gd name="T4" fmla="*/ 163 w 235"/>
                <a:gd name="T5" fmla="*/ 152 h 241"/>
                <a:gd name="T6" fmla="*/ 119 w 235"/>
                <a:gd name="T7" fmla="*/ 42 h 241"/>
                <a:gd name="T8" fmla="*/ 117 w 235"/>
                <a:gd name="T9" fmla="*/ 42 h 241"/>
                <a:gd name="T10" fmla="*/ 105 w 235"/>
                <a:gd name="T11" fmla="*/ 0 h 241"/>
                <a:gd name="T12" fmla="*/ 135 w 235"/>
                <a:gd name="T13" fmla="*/ 0 h 241"/>
                <a:gd name="T14" fmla="*/ 235 w 235"/>
                <a:gd name="T15" fmla="*/ 241 h 241"/>
                <a:gd name="T16" fmla="*/ 198 w 235"/>
                <a:gd name="T17" fmla="*/ 241 h 241"/>
                <a:gd name="T18" fmla="*/ 175 w 235"/>
                <a:gd name="T19" fmla="*/ 180 h 241"/>
                <a:gd name="T20" fmla="*/ 61 w 235"/>
                <a:gd name="T21" fmla="*/ 180 h 241"/>
                <a:gd name="T22" fmla="*/ 38 w 235"/>
                <a:gd name="T23" fmla="*/ 241 h 241"/>
                <a:gd name="T24" fmla="*/ 0 w 235"/>
                <a:gd name="T25" fmla="*/ 241 h 241"/>
                <a:gd name="T26" fmla="*/ 105 w 235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1">
                  <a:moveTo>
                    <a:pt x="117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1"/>
                  </a:lnTo>
                  <a:lnTo>
                    <a:pt x="198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8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8F46F961-D81B-4055-B6D7-E6EE660170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1438" y="5268913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3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8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5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10 h 252"/>
                <a:gd name="T30" fmla="*/ 112 w 160"/>
                <a:gd name="T31" fmla="*/ 117 h 252"/>
                <a:gd name="T32" fmla="*/ 130 w 160"/>
                <a:gd name="T33" fmla="*/ 126 h 252"/>
                <a:gd name="T34" fmla="*/ 144 w 160"/>
                <a:gd name="T35" fmla="*/ 138 h 252"/>
                <a:gd name="T36" fmla="*/ 156 w 160"/>
                <a:gd name="T37" fmla="*/ 154 h 252"/>
                <a:gd name="T38" fmla="*/ 160 w 160"/>
                <a:gd name="T39" fmla="*/ 180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1 h 252"/>
                <a:gd name="T46" fmla="*/ 102 w 160"/>
                <a:gd name="T47" fmla="*/ 250 h 252"/>
                <a:gd name="T48" fmla="*/ 77 w 160"/>
                <a:gd name="T49" fmla="*/ 252 h 252"/>
                <a:gd name="T50" fmla="*/ 46 w 160"/>
                <a:gd name="T51" fmla="*/ 250 h 252"/>
                <a:gd name="T52" fmla="*/ 21 w 160"/>
                <a:gd name="T53" fmla="*/ 238 h 252"/>
                <a:gd name="T54" fmla="*/ 0 w 160"/>
                <a:gd name="T55" fmla="*/ 220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20 h 252"/>
                <a:gd name="T62" fmla="*/ 77 w 160"/>
                <a:gd name="T63" fmla="*/ 222 h 252"/>
                <a:gd name="T64" fmla="*/ 93 w 160"/>
                <a:gd name="T65" fmla="*/ 220 h 252"/>
                <a:gd name="T66" fmla="*/ 109 w 160"/>
                <a:gd name="T67" fmla="*/ 213 h 252"/>
                <a:gd name="T68" fmla="*/ 121 w 160"/>
                <a:gd name="T69" fmla="*/ 201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7 h 252"/>
                <a:gd name="T76" fmla="*/ 95 w 160"/>
                <a:gd name="T77" fmla="*/ 150 h 252"/>
                <a:gd name="T78" fmla="*/ 77 w 160"/>
                <a:gd name="T79" fmla="*/ 143 h 252"/>
                <a:gd name="T80" fmla="*/ 56 w 160"/>
                <a:gd name="T81" fmla="*/ 136 h 252"/>
                <a:gd name="T82" fmla="*/ 37 w 160"/>
                <a:gd name="T83" fmla="*/ 126 h 252"/>
                <a:gd name="T84" fmla="*/ 23 w 160"/>
                <a:gd name="T85" fmla="*/ 115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2 h 252"/>
                <a:gd name="T92" fmla="*/ 18 w 160"/>
                <a:gd name="T93" fmla="*/ 33 h 252"/>
                <a:gd name="T94" fmla="*/ 35 w 160"/>
                <a:gd name="T95" fmla="*/ 17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3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8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5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10"/>
                  </a:lnTo>
                  <a:lnTo>
                    <a:pt x="112" y="117"/>
                  </a:lnTo>
                  <a:lnTo>
                    <a:pt x="130" y="126"/>
                  </a:lnTo>
                  <a:lnTo>
                    <a:pt x="144" y="138"/>
                  </a:lnTo>
                  <a:lnTo>
                    <a:pt x="156" y="154"/>
                  </a:lnTo>
                  <a:lnTo>
                    <a:pt x="160" y="180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1"/>
                  </a:lnTo>
                  <a:lnTo>
                    <a:pt x="102" y="250"/>
                  </a:lnTo>
                  <a:lnTo>
                    <a:pt x="77" y="252"/>
                  </a:lnTo>
                  <a:lnTo>
                    <a:pt x="46" y="250"/>
                  </a:lnTo>
                  <a:lnTo>
                    <a:pt x="21" y="238"/>
                  </a:lnTo>
                  <a:lnTo>
                    <a:pt x="0" y="220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20"/>
                  </a:lnTo>
                  <a:lnTo>
                    <a:pt x="77" y="222"/>
                  </a:lnTo>
                  <a:lnTo>
                    <a:pt x="93" y="220"/>
                  </a:lnTo>
                  <a:lnTo>
                    <a:pt x="109" y="213"/>
                  </a:lnTo>
                  <a:lnTo>
                    <a:pt x="121" y="201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7"/>
                  </a:lnTo>
                  <a:lnTo>
                    <a:pt x="95" y="150"/>
                  </a:lnTo>
                  <a:lnTo>
                    <a:pt x="77" y="143"/>
                  </a:lnTo>
                  <a:lnTo>
                    <a:pt x="56" y="136"/>
                  </a:lnTo>
                  <a:lnTo>
                    <a:pt x="37" y="126"/>
                  </a:lnTo>
                  <a:lnTo>
                    <a:pt x="23" y="115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2"/>
                  </a:lnTo>
                  <a:lnTo>
                    <a:pt x="18" y="33"/>
                  </a:lnTo>
                  <a:lnTo>
                    <a:pt x="35" y="17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23FC9197-304A-4963-9AF0-BDBBA594EB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8938" y="5280026"/>
              <a:ext cx="395288" cy="382588"/>
            </a:xfrm>
            <a:custGeom>
              <a:avLst/>
              <a:gdLst>
                <a:gd name="T0" fmla="*/ 0 w 249"/>
                <a:gd name="T1" fmla="*/ 0 h 241"/>
                <a:gd name="T2" fmla="*/ 49 w 249"/>
                <a:gd name="T3" fmla="*/ 0 h 241"/>
                <a:gd name="T4" fmla="*/ 123 w 249"/>
                <a:gd name="T5" fmla="*/ 182 h 241"/>
                <a:gd name="T6" fmla="*/ 126 w 249"/>
                <a:gd name="T7" fmla="*/ 182 h 241"/>
                <a:gd name="T8" fmla="*/ 200 w 249"/>
                <a:gd name="T9" fmla="*/ 0 h 241"/>
                <a:gd name="T10" fmla="*/ 249 w 249"/>
                <a:gd name="T11" fmla="*/ 0 h 241"/>
                <a:gd name="T12" fmla="*/ 249 w 249"/>
                <a:gd name="T13" fmla="*/ 241 h 241"/>
                <a:gd name="T14" fmla="*/ 216 w 249"/>
                <a:gd name="T15" fmla="*/ 241 h 241"/>
                <a:gd name="T16" fmla="*/ 216 w 249"/>
                <a:gd name="T17" fmla="*/ 42 h 241"/>
                <a:gd name="T18" fmla="*/ 216 w 249"/>
                <a:gd name="T19" fmla="*/ 42 h 241"/>
                <a:gd name="T20" fmla="*/ 135 w 249"/>
                <a:gd name="T21" fmla="*/ 241 h 241"/>
                <a:gd name="T22" fmla="*/ 114 w 249"/>
                <a:gd name="T23" fmla="*/ 241 h 241"/>
                <a:gd name="T24" fmla="*/ 33 w 249"/>
                <a:gd name="T25" fmla="*/ 42 h 241"/>
                <a:gd name="T26" fmla="*/ 33 w 249"/>
                <a:gd name="T27" fmla="*/ 42 h 241"/>
                <a:gd name="T28" fmla="*/ 33 w 249"/>
                <a:gd name="T29" fmla="*/ 241 h 241"/>
                <a:gd name="T30" fmla="*/ 0 w 249"/>
                <a:gd name="T31" fmla="*/ 241 h 241"/>
                <a:gd name="T32" fmla="*/ 0 w 249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1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1"/>
                  </a:lnTo>
                  <a:lnTo>
                    <a:pt x="216" y="241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1"/>
                  </a:lnTo>
                  <a:lnTo>
                    <a:pt x="114" y="241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B9971C12-812F-4F4A-AB6E-542EBA9C6A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70738" y="5280026"/>
              <a:ext cx="377825" cy="382588"/>
            </a:xfrm>
            <a:custGeom>
              <a:avLst/>
              <a:gdLst>
                <a:gd name="T0" fmla="*/ 119 w 238"/>
                <a:gd name="T1" fmla="*/ 42 h 241"/>
                <a:gd name="T2" fmla="*/ 72 w 238"/>
                <a:gd name="T3" fmla="*/ 152 h 241"/>
                <a:gd name="T4" fmla="*/ 163 w 238"/>
                <a:gd name="T5" fmla="*/ 152 h 241"/>
                <a:gd name="T6" fmla="*/ 119 w 238"/>
                <a:gd name="T7" fmla="*/ 42 h 241"/>
                <a:gd name="T8" fmla="*/ 119 w 238"/>
                <a:gd name="T9" fmla="*/ 42 h 241"/>
                <a:gd name="T10" fmla="*/ 105 w 238"/>
                <a:gd name="T11" fmla="*/ 0 h 241"/>
                <a:gd name="T12" fmla="*/ 135 w 238"/>
                <a:gd name="T13" fmla="*/ 0 h 241"/>
                <a:gd name="T14" fmla="*/ 238 w 238"/>
                <a:gd name="T15" fmla="*/ 241 h 241"/>
                <a:gd name="T16" fmla="*/ 200 w 238"/>
                <a:gd name="T17" fmla="*/ 241 h 241"/>
                <a:gd name="T18" fmla="*/ 175 w 238"/>
                <a:gd name="T19" fmla="*/ 180 h 241"/>
                <a:gd name="T20" fmla="*/ 61 w 238"/>
                <a:gd name="T21" fmla="*/ 180 h 241"/>
                <a:gd name="T22" fmla="*/ 37 w 238"/>
                <a:gd name="T23" fmla="*/ 241 h 241"/>
                <a:gd name="T24" fmla="*/ 0 w 238"/>
                <a:gd name="T25" fmla="*/ 241 h 241"/>
                <a:gd name="T26" fmla="*/ 105 w 238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1">
                  <a:moveTo>
                    <a:pt x="119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1"/>
                  </a:lnTo>
                  <a:lnTo>
                    <a:pt x="200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7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5E8976EB-26F3-46F3-B521-3B821CE219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8250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91 w 170"/>
                <a:gd name="T7" fmla="*/ 105 h 241"/>
                <a:gd name="T8" fmla="*/ 105 w 170"/>
                <a:gd name="T9" fmla="*/ 101 h 241"/>
                <a:gd name="T10" fmla="*/ 117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7 w 170"/>
                <a:gd name="T19" fmla="*/ 40 h 241"/>
                <a:gd name="T20" fmla="*/ 105 w 170"/>
                <a:gd name="T21" fmla="*/ 33 h 241"/>
                <a:gd name="T22" fmla="*/ 91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2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8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3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1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8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3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67ECA2D0-2E7D-4616-8EF0-D7325EC2EE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6063" y="5280026"/>
              <a:ext cx="295275" cy="382588"/>
            </a:xfrm>
            <a:custGeom>
              <a:avLst/>
              <a:gdLst>
                <a:gd name="T0" fmla="*/ 0 w 186"/>
                <a:gd name="T1" fmla="*/ 0 h 241"/>
                <a:gd name="T2" fmla="*/ 186 w 186"/>
                <a:gd name="T3" fmla="*/ 0 h 241"/>
                <a:gd name="T4" fmla="*/ 186 w 186"/>
                <a:gd name="T5" fmla="*/ 31 h 241"/>
                <a:gd name="T6" fmla="*/ 109 w 186"/>
                <a:gd name="T7" fmla="*/ 31 h 241"/>
                <a:gd name="T8" fmla="*/ 109 w 186"/>
                <a:gd name="T9" fmla="*/ 241 h 241"/>
                <a:gd name="T10" fmla="*/ 77 w 186"/>
                <a:gd name="T11" fmla="*/ 241 h 241"/>
                <a:gd name="T12" fmla="*/ 77 w 186"/>
                <a:gd name="T13" fmla="*/ 31 h 241"/>
                <a:gd name="T14" fmla="*/ 0 w 186"/>
                <a:gd name="T15" fmla="*/ 31 h 241"/>
                <a:gd name="T16" fmla="*/ 0 w 186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1">
                  <a:moveTo>
                    <a:pt x="0" y="0"/>
                  </a:moveTo>
                  <a:lnTo>
                    <a:pt x="186" y="0"/>
                  </a:lnTo>
                  <a:lnTo>
                    <a:pt x="186" y="31"/>
                  </a:lnTo>
                  <a:lnTo>
                    <a:pt x="109" y="31"/>
                  </a:lnTo>
                  <a:lnTo>
                    <a:pt x="109" y="241"/>
                  </a:lnTo>
                  <a:lnTo>
                    <a:pt x="77" y="241"/>
                  </a:lnTo>
                  <a:lnTo>
                    <a:pt x="77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1FF5B2F2-E920-434E-A3C7-3DF026735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5788" y="5280026"/>
              <a:ext cx="254000" cy="382588"/>
            </a:xfrm>
            <a:custGeom>
              <a:avLst/>
              <a:gdLst>
                <a:gd name="T0" fmla="*/ 0 w 160"/>
                <a:gd name="T1" fmla="*/ 0 h 241"/>
                <a:gd name="T2" fmla="*/ 156 w 160"/>
                <a:gd name="T3" fmla="*/ 0 h 241"/>
                <a:gd name="T4" fmla="*/ 156 w 160"/>
                <a:gd name="T5" fmla="*/ 31 h 241"/>
                <a:gd name="T6" fmla="*/ 32 w 160"/>
                <a:gd name="T7" fmla="*/ 31 h 241"/>
                <a:gd name="T8" fmla="*/ 32 w 160"/>
                <a:gd name="T9" fmla="*/ 103 h 241"/>
                <a:gd name="T10" fmla="*/ 146 w 160"/>
                <a:gd name="T11" fmla="*/ 103 h 241"/>
                <a:gd name="T12" fmla="*/ 146 w 160"/>
                <a:gd name="T13" fmla="*/ 133 h 241"/>
                <a:gd name="T14" fmla="*/ 32 w 160"/>
                <a:gd name="T15" fmla="*/ 133 h 241"/>
                <a:gd name="T16" fmla="*/ 32 w 160"/>
                <a:gd name="T17" fmla="*/ 210 h 241"/>
                <a:gd name="T18" fmla="*/ 160 w 160"/>
                <a:gd name="T19" fmla="*/ 210 h 241"/>
                <a:gd name="T20" fmla="*/ 160 w 160"/>
                <a:gd name="T21" fmla="*/ 241 h 241"/>
                <a:gd name="T22" fmla="*/ 0 w 160"/>
                <a:gd name="T23" fmla="*/ 241 h 241"/>
                <a:gd name="T24" fmla="*/ 0 w 16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1">
                  <a:moveTo>
                    <a:pt x="0" y="0"/>
                  </a:moveTo>
                  <a:lnTo>
                    <a:pt x="156" y="0"/>
                  </a:lnTo>
                  <a:lnTo>
                    <a:pt x="156" y="31"/>
                  </a:lnTo>
                  <a:lnTo>
                    <a:pt x="32" y="31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A02D6F3D-F77C-43BD-836A-F1FF029D4E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26463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89 w 170"/>
                <a:gd name="T7" fmla="*/ 105 h 241"/>
                <a:gd name="T8" fmla="*/ 103 w 170"/>
                <a:gd name="T9" fmla="*/ 101 h 241"/>
                <a:gd name="T10" fmla="*/ 114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4 w 170"/>
                <a:gd name="T19" fmla="*/ 40 h 241"/>
                <a:gd name="T20" fmla="*/ 103 w 170"/>
                <a:gd name="T21" fmla="*/ 33 h 241"/>
                <a:gd name="T22" fmla="*/ 89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0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9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1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9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5F3BAB0E-E73F-46CF-9F44-568EB69B2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7625" y="5280026"/>
              <a:ext cx="512763" cy="382588"/>
            </a:xfrm>
            <a:custGeom>
              <a:avLst/>
              <a:gdLst>
                <a:gd name="T0" fmla="*/ 0 w 323"/>
                <a:gd name="T1" fmla="*/ 0 h 241"/>
                <a:gd name="T2" fmla="*/ 35 w 323"/>
                <a:gd name="T3" fmla="*/ 0 h 241"/>
                <a:gd name="T4" fmla="*/ 86 w 323"/>
                <a:gd name="T5" fmla="*/ 192 h 241"/>
                <a:gd name="T6" fmla="*/ 86 w 323"/>
                <a:gd name="T7" fmla="*/ 192 h 241"/>
                <a:gd name="T8" fmla="*/ 144 w 323"/>
                <a:gd name="T9" fmla="*/ 0 h 241"/>
                <a:gd name="T10" fmla="*/ 181 w 323"/>
                <a:gd name="T11" fmla="*/ 0 h 241"/>
                <a:gd name="T12" fmla="*/ 237 w 323"/>
                <a:gd name="T13" fmla="*/ 192 h 241"/>
                <a:gd name="T14" fmla="*/ 237 w 323"/>
                <a:gd name="T15" fmla="*/ 192 h 241"/>
                <a:gd name="T16" fmla="*/ 291 w 323"/>
                <a:gd name="T17" fmla="*/ 0 h 241"/>
                <a:gd name="T18" fmla="*/ 323 w 323"/>
                <a:gd name="T19" fmla="*/ 0 h 241"/>
                <a:gd name="T20" fmla="*/ 253 w 323"/>
                <a:gd name="T21" fmla="*/ 241 h 241"/>
                <a:gd name="T22" fmla="*/ 221 w 323"/>
                <a:gd name="T23" fmla="*/ 241 h 241"/>
                <a:gd name="T24" fmla="*/ 163 w 323"/>
                <a:gd name="T25" fmla="*/ 45 h 241"/>
                <a:gd name="T26" fmla="*/ 160 w 323"/>
                <a:gd name="T27" fmla="*/ 45 h 241"/>
                <a:gd name="T28" fmla="*/ 104 w 323"/>
                <a:gd name="T29" fmla="*/ 241 h 241"/>
                <a:gd name="T30" fmla="*/ 69 w 323"/>
                <a:gd name="T31" fmla="*/ 241 h 241"/>
                <a:gd name="T32" fmla="*/ 0 w 323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1">
                  <a:moveTo>
                    <a:pt x="0" y="0"/>
                  </a:moveTo>
                  <a:lnTo>
                    <a:pt x="35" y="0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1"/>
                  </a:lnTo>
                  <a:lnTo>
                    <a:pt x="221" y="241"/>
                  </a:lnTo>
                  <a:lnTo>
                    <a:pt x="163" y="45"/>
                  </a:lnTo>
                  <a:lnTo>
                    <a:pt x="160" y="45"/>
                  </a:lnTo>
                  <a:lnTo>
                    <a:pt x="104" y="241"/>
                  </a:lnTo>
                  <a:lnTo>
                    <a:pt x="69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6FB5EE82-C79A-4D56-BC59-536224BC9B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469438" y="5268913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2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7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8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2 w 249"/>
                <a:gd name="T51" fmla="*/ 87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3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2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7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8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2" y="87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3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C46EBC34-5FEE-42FD-B83B-88003CAA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31400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88 w 170"/>
                <a:gd name="T7" fmla="*/ 105 h 241"/>
                <a:gd name="T8" fmla="*/ 102 w 170"/>
                <a:gd name="T9" fmla="*/ 101 h 241"/>
                <a:gd name="T10" fmla="*/ 114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4 w 170"/>
                <a:gd name="T19" fmla="*/ 40 h 241"/>
                <a:gd name="T20" fmla="*/ 102 w 170"/>
                <a:gd name="T21" fmla="*/ 33 h 241"/>
                <a:gd name="T22" fmla="*/ 88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09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7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1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AF7B554D-512C-432D-9204-37DE0AFDD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8900" y="5280026"/>
              <a:ext cx="225425" cy="382588"/>
            </a:xfrm>
            <a:custGeom>
              <a:avLst/>
              <a:gdLst>
                <a:gd name="T0" fmla="*/ 0 w 142"/>
                <a:gd name="T1" fmla="*/ 0 h 241"/>
                <a:gd name="T2" fmla="*/ 32 w 142"/>
                <a:gd name="T3" fmla="*/ 0 h 241"/>
                <a:gd name="T4" fmla="*/ 32 w 142"/>
                <a:gd name="T5" fmla="*/ 210 h 241"/>
                <a:gd name="T6" fmla="*/ 142 w 142"/>
                <a:gd name="T7" fmla="*/ 210 h 241"/>
                <a:gd name="T8" fmla="*/ 142 w 142"/>
                <a:gd name="T9" fmla="*/ 241 h 241"/>
                <a:gd name="T10" fmla="*/ 0 w 142"/>
                <a:gd name="T11" fmla="*/ 241 h 241"/>
                <a:gd name="T12" fmla="*/ 0 w 142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1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A2FDA819-396F-4418-90D4-2165F47C5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10838" y="5280026"/>
              <a:ext cx="328613" cy="382588"/>
            </a:xfrm>
            <a:custGeom>
              <a:avLst/>
              <a:gdLst>
                <a:gd name="T0" fmla="*/ 33 w 207"/>
                <a:gd name="T1" fmla="*/ 31 h 241"/>
                <a:gd name="T2" fmla="*/ 33 w 207"/>
                <a:gd name="T3" fmla="*/ 210 h 241"/>
                <a:gd name="T4" fmla="*/ 72 w 207"/>
                <a:gd name="T5" fmla="*/ 210 h 241"/>
                <a:gd name="T6" fmla="*/ 105 w 207"/>
                <a:gd name="T7" fmla="*/ 206 h 241"/>
                <a:gd name="T8" fmla="*/ 133 w 207"/>
                <a:gd name="T9" fmla="*/ 194 h 241"/>
                <a:gd name="T10" fmla="*/ 154 w 207"/>
                <a:gd name="T11" fmla="*/ 178 h 241"/>
                <a:gd name="T12" fmla="*/ 168 w 207"/>
                <a:gd name="T13" fmla="*/ 152 h 241"/>
                <a:gd name="T14" fmla="*/ 175 w 207"/>
                <a:gd name="T15" fmla="*/ 119 h 241"/>
                <a:gd name="T16" fmla="*/ 172 w 207"/>
                <a:gd name="T17" fmla="*/ 105 h 241"/>
                <a:gd name="T18" fmla="*/ 170 w 207"/>
                <a:gd name="T19" fmla="*/ 89 h 241"/>
                <a:gd name="T20" fmla="*/ 161 w 207"/>
                <a:gd name="T21" fmla="*/ 73 h 241"/>
                <a:gd name="T22" fmla="*/ 149 w 207"/>
                <a:gd name="T23" fmla="*/ 56 h 241"/>
                <a:gd name="T24" fmla="*/ 133 w 207"/>
                <a:gd name="T25" fmla="*/ 42 h 241"/>
                <a:gd name="T26" fmla="*/ 109 w 207"/>
                <a:gd name="T27" fmla="*/ 35 h 241"/>
                <a:gd name="T28" fmla="*/ 82 w 207"/>
                <a:gd name="T29" fmla="*/ 31 h 241"/>
                <a:gd name="T30" fmla="*/ 33 w 207"/>
                <a:gd name="T31" fmla="*/ 31 h 241"/>
                <a:gd name="T32" fmla="*/ 0 w 207"/>
                <a:gd name="T33" fmla="*/ 0 h 241"/>
                <a:gd name="T34" fmla="*/ 84 w 207"/>
                <a:gd name="T35" fmla="*/ 0 h 241"/>
                <a:gd name="T36" fmla="*/ 121 w 207"/>
                <a:gd name="T37" fmla="*/ 5 h 241"/>
                <a:gd name="T38" fmla="*/ 151 w 207"/>
                <a:gd name="T39" fmla="*/ 17 h 241"/>
                <a:gd name="T40" fmla="*/ 175 w 207"/>
                <a:gd name="T41" fmla="*/ 33 h 241"/>
                <a:gd name="T42" fmla="*/ 191 w 207"/>
                <a:gd name="T43" fmla="*/ 54 h 241"/>
                <a:gd name="T44" fmla="*/ 200 w 207"/>
                <a:gd name="T45" fmla="*/ 77 h 241"/>
                <a:gd name="T46" fmla="*/ 207 w 207"/>
                <a:gd name="T47" fmla="*/ 101 h 241"/>
                <a:gd name="T48" fmla="*/ 207 w 207"/>
                <a:gd name="T49" fmla="*/ 119 h 241"/>
                <a:gd name="T50" fmla="*/ 205 w 207"/>
                <a:gd name="T51" fmla="*/ 150 h 241"/>
                <a:gd name="T52" fmla="*/ 193 w 207"/>
                <a:gd name="T53" fmla="*/ 178 h 241"/>
                <a:gd name="T54" fmla="*/ 175 w 207"/>
                <a:gd name="T55" fmla="*/ 203 h 241"/>
                <a:gd name="T56" fmla="*/ 149 w 207"/>
                <a:gd name="T57" fmla="*/ 222 h 241"/>
                <a:gd name="T58" fmla="*/ 116 w 207"/>
                <a:gd name="T59" fmla="*/ 236 h 241"/>
                <a:gd name="T60" fmla="*/ 77 w 207"/>
                <a:gd name="T61" fmla="*/ 241 h 241"/>
                <a:gd name="T62" fmla="*/ 0 w 207"/>
                <a:gd name="T63" fmla="*/ 241 h 241"/>
                <a:gd name="T64" fmla="*/ 0 w 207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1">
                  <a:moveTo>
                    <a:pt x="33" y="31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6"/>
                  </a:lnTo>
                  <a:lnTo>
                    <a:pt x="133" y="194"/>
                  </a:lnTo>
                  <a:lnTo>
                    <a:pt x="154" y="178"/>
                  </a:lnTo>
                  <a:lnTo>
                    <a:pt x="168" y="152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3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1"/>
                  </a:lnTo>
                  <a:lnTo>
                    <a:pt x="33" y="31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7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1"/>
                  </a:lnTo>
                  <a:lnTo>
                    <a:pt x="207" y="119"/>
                  </a:lnTo>
                  <a:lnTo>
                    <a:pt x="205" y="150"/>
                  </a:lnTo>
                  <a:lnTo>
                    <a:pt x="193" y="178"/>
                  </a:lnTo>
                  <a:lnTo>
                    <a:pt x="175" y="203"/>
                  </a:lnTo>
                  <a:lnTo>
                    <a:pt x="149" y="222"/>
                  </a:lnTo>
                  <a:lnTo>
                    <a:pt x="116" y="236"/>
                  </a:lnTo>
                  <a:lnTo>
                    <a:pt x="77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55690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al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6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308E49-6F4B-4FB3-B55E-5ABCE9FC1E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4D81D1-28E2-4B5A-90AC-0665128E04D9}"/>
              </a:ext>
            </a:extLst>
          </p:cNvPr>
          <p:cNvSpPr/>
          <p:nvPr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1259CC84-9D61-4B7E-B269-B36414503070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7D660-4AAE-4D5D-82B7-7B0FFD272375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964EA6-FA40-459F-BF7E-34433308865C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B56D1BA-1D0B-48D6-8A9B-D6701B6E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F33A3D7-2E0B-4E81-A491-81B9B454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E9950E5-3A53-4262-9FF9-392F9697D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3084A67-7628-476E-9F80-8CED241E2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EBEFBC6-A920-4150-8CB5-2F07F5A5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08769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obil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picture containing person, indoor, kitchen, standing&#10;&#10;Description automatically generated">
            <a:extLst>
              <a:ext uri="{FF2B5EF4-FFF2-40B4-BE49-F238E27FC236}">
                <a16:creationId xmlns:a16="http://schemas.microsoft.com/office/drawing/2014/main" id="{D1FAD2AD-D927-430E-83F0-A8F8A5926A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F9387C9-D1B7-403A-B764-A76CCEA66EE8}"/>
              </a:ext>
            </a:extLst>
          </p:cNvPr>
          <p:cNvSpPr/>
          <p:nvPr/>
        </p:nvSpPr>
        <p:spPr>
          <a:xfrm rot="10800000">
            <a:off x="-1" y="79514"/>
            <a:ext cx="4562131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72DDE7A5-E2F2-4CF2-B186-F3795441777B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7F1F9F-4C3C-4D70-9F0E-5759721FA966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15E115-25E8-43EB-BA59-CCA58D4B8507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B0E3C50-5D0D-4B3D-AB5E-FB14C5060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7BAD98C-D2A0-4D70-8EE5-0EF8CD53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691DC690-D4FD-4831-96EA-3B2665EC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76CB046-A760-4B56-AE94-1EB3F5FDF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E180CB8-C23E-474B-B32A-6F5128D6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0712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dustrial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4" descr="A picture containing building, indoor, toy, train&#10;&#10;Description automatically generated">
            <a:extLst>
              <a:ext uri="{FF2B5EF4-FFF2-40B4-BE49-F238E27FC236}">
                <a16:creationId xmlns:a16="http://schemas.microsoft.com/office/drawing/2014/main" id="{73837969-8D79-4D54-80F4-F540E95773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C6F7F7-17BF-482B-BA80-F24629A4A24E}"/>
              </a:ext>
            </a:extLst>
          </p:cNvPr>
          <p:cNvSpPr/>
          <p:nvPr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183140B-A247-4A2B-9D4E-348839DEB103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84AD3-2BA5-4E85-98B2-D09F18251633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B958C5-2B3E-473E-8744-054A7F5304DE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7C1EB4B-5A45-4466-8072-0645AC92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E6AE65A-B4E9-4A34-9C1D-11C90F15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9E3FC99-0BDE-4CA4-8495-6D512122D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576331F-C76A-4EB4-91BB-E020D9D8E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AC83E4E-604E-456C-8274-6BBEB5FB5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6143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tworking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antenna on a cloudy day&#10;&#10;Description automatically generated">
            <a:extLst>
              <a:ext uri="{FF2B5EF4-FFF2-40B4-BE49-F238E27FC236}">
                <a16:creationId xmlns:a16="http://schemas.microsoft.com/office/drawing/2014/main" id="{E91A284D-B48E-4428-872F-AA05AB4316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AAD775-814D-4D87-B23C-FB937F7D91FA}"/>
              </a:ext>
            </a:extLst>
          </p:cNvPr>
          <p:cNvSpPr/>
          <p:nvPr/>
        </p:nvSpPr>
        <p:spPr>
          <a:xfrm>
            <a:off x="61415" y="79514"/>
            <a:ext cx="4490903" cy="6778486"/>
          </a:xfrm>
          <a:prstGeom prst="rect">
            <a:avLst/>
          </a:prstGeom>
          <a:gradFill flip="none" rotWithShape="1">
            <a:gsLst>
              <a:gs pos="3000">
                <a:schemeClr val="accent3">
                  <a:alpha val="26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FA28723-837F-4B23-8CE8-02BE47FE281C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D25E3D-662E-44DF-8C74-92C87184BB0C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CFFEF0-33F0-4F4C-BE34-F0CE8B9E61E9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BC086BCB-54AC-46CF-A349-82F2CB7D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622D00E-770D-4828-BB83-AF27DABC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3E01C42-EE25-40F8-84CF-C03046F9A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F37FE27F-A44B-48E4-910C-3CA9640096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9D3E226-DE3E-4BD8-98C8-FE8CA53A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3566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rt C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</p:spTree>
    <p:extLst>
      <p:ext uri="{BB962C8B-B14F-4D97-AF65-F5344CB8AC3E}">
        <p14:creationId xmlns:p14="http://schemas.microsoft.com/office/powerpoint/2010/main" val="41319658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rt Hom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living room with a fireplace and a large window&#10;&#10;Description automatically generated">
            <a:extLst>
              <a:ext uri="{FF2B5EF4-FFF2-40B4-BE49-F238E27FC236}">
                <a16:creationId xmlns:a16="http://schemas.microsoft.com/office/drawing/2014/main" id="{6100B157-B5B3-46F6-B663-F4415621E7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A81B96-5386-44A4-B378-BF3D5A5F5174}"/>
              </a:ext>
            </a:extLst>
          </p:cNvPr>
          <p:cNvSpPr/>
          <p:nvPr/>
        </p:nvSpPr>
        <p:spPr>
          <a:xfrm rot="10800000" flipH="1">
            <a:off x="36576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7D12FB66-22AA-4777-8CC2-F076131FE9DF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736F53-0FCF-4DF2-B88E-1DE0E43AA886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4A96C1-8B50-4A87-8923-04CE2B04CEAF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247CA1E-AF86-49CC-A305-8195944FF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7CBFD072-C24E-4AF0-803E-E83E9025F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7821654-D521-4D2E-9557-169616963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66EDC3E-69CE-4032-9FB6-85216A191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86022DB-6135-4077-A9E3-D3090DA26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2935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94775" y="414064"/>
            <a:ext cx="11425752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br>
              <a:rPr lang="en-US" dirty="0"/>
            </a:br>
            <a:r>
              <a:rPr lang="en-US" dirty="0"/>
              <a:t>second line title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11425752" cy="46672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9679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5932" y="414063"/>
            <a:ext cx="11451382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94773" y="1262418"/>
            <a:ext cx="11463852" cy="470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BD596-F1C1-457C-B796-82B14CD68D03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EBEAB-4D41-4F13-AA13-5BDC7E266E1D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33770F-5625-4034-9686-943A98D45359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6B75AB-80AF-44F5-B06D-0637D166F451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E71252-7C01-47AA-93B9-87F623C7177A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9CF932-D779-4EA8-BDE2-87D4119A6B55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4F54C-20EC-4792-9EF9-A06348BEB537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20A626-8584-4FE9-ACE5-B044CB0C67AB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B4D1812-625C-465C-8A40-C3A4D4EF9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E33A4A8-DD5C-4ACC-9DDA-825DE8D6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C1DDF41-AC1C-4311-A127-9908D531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504D5C3-43D0-4E06-8303-EED7507E4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1FEF9C5-FE0D-4F71-BA75-6F78CC0E7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3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1600" b="1" kern="1200" cap="all" spc="210" baseline="0" dirty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69863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2200" b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1313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−"/>
        <a:defRPr sz="2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511175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Wingdings" pitchFamily="2" charset="2"/>
        <a:buChar char="§"/>
        <a:defRPr sz="1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688975" indent="-17780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1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860425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70000"/>
        <a:buFont typeface="Arial" pitchFamily="34" charset="0"/>
        <a:buChar char="−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0" y="6412230"/>
            <a:ext cx="121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all" baseline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</p:spTree>
    <p:extLst>
      <p:ext uri="{BB962C8B-B14F-4D97-AF65-F5344CB8AC3E}">
        <p14:creationId xmlns:p14="http://schemas.microsoft.com/office/powerpoint/2010/main" val="402945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5C11A1-D186-4CA1-9150-78370E7609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287" y="4307185"/>
            <a:ext cx="6174317" cy="399042"/>
          </a:xfrm>
        </p:spPr>
        <p:txBody>
          <a:bodyPr/>
          <a:lstStyle/>
          <a:p>
            <a:r>
              <a:rPr lang="en-US" dirty="0" err="1"/>
              <a:t>MAy</a:t>
            </a:r>
            <a:r>
              <a:rPr lang="en-US" dirty="0"/>
              <a:t> 2022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7C660D-1CAF-4346-8683-859908147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LLDO </a:t>
            </a:r>
            <a:r>
              <a:rPr lang="en-US" dirty="0" err="1"/>
              <a:t>ov</a:t>
            </a:r>
            <a:r>
              <a:rPr lang="en-US" dirty="0"/>
              <a:t>/</a:t>
            </a:r>
            <a:r>
              <a:rPr lang="en-US" dirty="0" err="1"/>
              <a:t>Uv</a:t>
            </a:r>
            <a:r>
              <a:rPr lang="en-US" dirty="0"/>
              <a:t> monitoring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E029E-3B86-4414-9DE8-11DF51104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52593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(</a:t>
            </a:r>
            <a:r>
              <a:rPr lang="en-US" dirty="0" err="1">
                <a:solidFill>
                  <a:schemeClr val="accent6">
                    <a:lumMod val="50000"/>
                    <a:lumOff val="50000"/>
                  </a:schemeClr>
                </a:solidFill>
              </a:rPr>
              <a:t>SWBist.c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1EAF5-437C-4A69-A695-96A47A4948EF}"/>
              </a:ext>
            </a:extLst>
          </p:cNvPr>
          <p:cNvSpPr txBox="1"/>
          <p:nvPr/>
        </p:nvSpPr>
        <p:spPr>
          <a:xfrm>
            <a:off x="2144699" y="1989345"/>
            <a:ext cx="5353602" cy="661720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3DCB9E-AD5D-4FA1-A053-5D269B0733CA}"/>
              </a:ext>
            </a:extLst>
          </p:cNvPr>
          <p:cNvSpPr/>
          <p:nvPr/>
        </p:nvSpPr>
        <p:spPr>
          <a:xfrm>
            <a:off x="1726436" y="1880056"/>
            <a:ext cx="1541376" cy="730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LLDO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3C6BC-3933-41A9-AF6E-5BA2BCAE0EA9}"/>
              </a:ext>
            </a:extLst>
          </p:cNvPr>
          <p:cNvSpPr/>
          <p:nvPr/>
        </p:nvSpPr>
        <p:spPr>
          <a:xfrm>
            <a:off x="3816992" y="2628120"/>
            <a:ext cx="1728132" cy="7239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fr-FR" sz="1400" dirty="0">
                <a:solidFill>
                  <a:schemeClr val="bg1"/>
                </a:solidFill>
                <a:latin typeface="+mj-lt"/>
              </a:rPr>
              <a:t>Configure LLDO </a:t>
            </a:r>
            <a:r>
              <a:rPr lang="fr-FR" sz="1400" dirty="0" err="1">
                <a:solidFill>
                  <a:schemeClr val="bg1"/>
                </a:solidFill>
                <a:latin typeface="+mj-lt"/>
              </a:rPr>
              <a:t>measurement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44DAAF-B5E5-49C3-9FB3-1DE21B2F82D8}"/>
              </a:ext>
            </a:extLst>
          </p:cNvPr>
          <p:cNvSpPr/>
          <p:nvPr/>
        </p:nvSpPr>
        <p:spPr>
          <a:xfrm>
            <a:off x="6274965" y="3573188"/>
            <a:ext cx="1513583" cy="730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fr-FR" sz="1400" dirty="0" err="1">
                <a:solidFill>
                  <a:schemeClr val="bg1"/>
                </a:solidFill>
                <a:latin typeface="+mj-lt"/>
              </a:rPr>
              <a:t>Measure</a:t>
            </a:r>
            <a:r>
              <a:rPr lang="fr-FR" sz="1400" dirty="0">
                <a:solidFill>
                  <a:schemeClr val="bg1"/>
                </a:solidFill>
                <a:latin typeface="+mj-lt"/>
              </a:rPr>
              <a:t> the output voltage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7A2EF-EFD7-421C-AA50-937BCEE59260}"/>
              </a:ext>
            </a:extLst>
          </p:cNvPr>
          <p:cNvSpPr/>
          <p:nvPr/>
        </p:nvSpPr>
        <p:spPr>
          <a:xfrm>
            <a:off x="8781724" y="4646794"/>
            <a:ext cx="1405007" cy="7239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fr-FR" sz="1400" dirty="0">
                <a:solidFill>
                  <a:schemeClr val="bg1"/>
                </a:solidFill>
                <a:latin typeface="+mj-lt"/>
              </a:rPr>
              <a:t>Flag the system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8AFC6B5-6768-4092-91A9-72F4F6947C7F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3267812" y="2245436"/>
            <a:ext cx="549180" cy="7446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E732317-577E-41C2-B8F4-A95522A089A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5545124" y="2990097"/>
            <a:ext cx="729841" cy="9484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D25F46-028F-49C0-AA3B-3F58FAA5C410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788548" y="3938568"/>
            <a:ext cx="993176" cy="10702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9CCD1D-5E42-4047-BB0C-0C8825BD03A1}"/>
              </a:ext>
            </a:extLst>
          </p:cNvPr>
          <p:cNvSpPr txBox="1"/>
          <p:nvPr/>
        </p:nvSpPr>
        <p:spPr>
          <a:xfrm>
            <a:off x="3917658" y="3640821"/>
            <a:ext cx="993175" cy="129190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ATB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OV/UV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thresholds</a:t>
            </a:r>
            <a:endParaRPr lang="fr-F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0415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to be coded (Top level)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21D14-ECCA-4791-9F5C-E56B45C06675}"/>
              </a:ext>
            </a:extLst>
          </p:cNvPr>
          <p:cNvSpPr txBox="1"/>
          <p:nvPr/>
        </p:nvSpPr>
        <p:spPr>
          <a:xfrm>
            <a:off x="535759" y="1507802"/>
            <a:ext cx="11143784" cy="3046988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\brief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This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performs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OVUV test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\param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LLDOId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-LLDO to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tested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\param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RFE_ERROR_FUNCTION_PARAMETER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Output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code.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             On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#RFE_ERROR_IS_NO_ERROR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             On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failure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#RFE_ERROR_IS_ERROR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rfeSwBist_LLDO_ovuv_test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rfeSwBist_LLDOID_t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LLDOId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RFE_ERROR_FUNCTION_PARAMETER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);</a:t>
            </a: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479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2D5FA-1E9D-44D9-8919-A7786B13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LLDO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37734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ENUM types to be added (</a:t>
            </a:r>
            <a:r>
              <a:rPr lang="en-US" dirty="0" err="1">
                <a:solidFill>
                  <a:schemeClr val="accent6">
                    <a:lumMod val="50000"/>
                    <a:lumOff val="50000"/>
                  </a:schemeClr>
                </a:solidFill>
              </a:rPr>
              <a:t>SWBist.h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6142B-2A51-468F-98E4-EE2575CC16CF}"/>
              </a:ext>
            </a:extLst>
          </p:cNvPr>
          <p:cNvSpPr txBox="1"/>
          <p:nvPr/>
        </p:nvSpPr>
        <p:spPr>
          <a:xfrm>
            <a:off x="497109" y="1068113"/>
            <a:ext cx="7969204" cy="5262979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60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This </a:t>
            </a:r>
            <a:r>
              <a:rPr lang="fr-F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enumerated</a:t>
            </a: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type </a:t>
            </a:r>
            <a:r>
              <a:rPr lang="fr-F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defines</a:t>
            </a: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IDs of all </a:t>
            </a:r>
            <a:r>
              <a:rPr lang="fr-F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LLDOs</a:t>
            </a: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.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*/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rfeSwBist_Id_chirppll_ldo_vco_1v8_e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0u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rfeSwBist_Id_chirppll_ldo_vco_0v9_e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1u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rfeSwBist_Id_chirppll_ldo_pfdcp_1v8_e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2u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rfeSwBist_Id_chirppll_ldo_pfdcp_0v9_e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3u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rfeSwBist_Id_chirppll_ldo_pdiv_0v9_e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4u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rfeSwBist_Id_ldo_loif_pa_e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5u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rfeSwBist_Id_ldo_loif_lna_e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6u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rfeSwBist_Id_ldo_loif_lox4_e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7u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rfeSwBist_Id_ldo_loif_driver_e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8u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rfeSwBist_Id_ldo_xo_core_e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9u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rfeSwBist_Id_ldo_xo_out_e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10u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rfeSwBist_Id_ldo_mcgen_e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11u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rfeSwBist_Id_ldo_dco_capbank_e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12u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rfeSwBist_Id_ldo_dco_buffer_e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13u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rfeSwBist_Id_ldo_div3_e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14u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rfeSwBist_Id_ldo_sampler_e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15u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rfeSwBist_Id_ldo_digital_e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16u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fr-F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rfeSwBist_LLDOID_t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8444094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2D5FA-1E9D-44D9-8919-A7786B13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LLDO measurement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7012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(</a:t>
            </a:r>
            <a:r>
              <a:rPr lang="en-US" dirty="0" err="1">
                <a:solidFill>
                  <a:schemeClr val="accent6">
                    <a:lumMod val="50000"/>
                    <a:lumOff val="50000"/>
                  </a:schemeClr>
                </a:solidFill>
              </a:rPr>
              <a:t>SWBist.c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1EAF5-437C-4A69-A695-96A47A4948EF}"/>
              </a:ext>
            </a:extLst>
          </p:cNvPr>
          <p:cNvSpPr txBox="1"/>
          <p:nvPr/>
        </p:nvSpPr>
        <p:spPr>
          <a:xfrm>
            <a:off x="1458899" y="1598820"/>
            <a:ext cx="5353602" cy="661720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66E12B-4DE3-4DBB-8A68-7D115F234E1B}"/>
              </a:ext>
            </a:extLst>
          </p:cNvPr>
          <p:cNvGrpSpPr/>
          <p:nvPr/>
        </p:nvGrpSpPr>
        <p:grpSpPr>
          <a:xfrm>
            <a:off x="2223839" y="2260540"/>
            <a:ext cx="6715124" cy="3072107"/>
            <a:chOff x="2247901" y="2260540"/>
            <a:chExt cx="6715124" cy="30721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B0F839-1EF7-4549-B274-49287D2B80C5}"/>
                </a:ext>
              </a:extLst>
            </p:cNvPr>
            <p:cNvSpPr/>
            <p:nvPr/>
          </p:nvSpPr>
          <p:spPr>
            <a:xfrm>
              <a:off x="2247901" y="2260540"/>
              <a:ext cx="1447140" cy="7307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1400" dirty="0">
                  <a:solidFill>
                    <a:schemeClr val="bg1"/>
                  </a:solidFill>
                  <a:latin typeface="+mj-lt"/>
                </a:rPr>
                <a:t>Set LLDO </a:t>
              </a:r>
              <a:r>
                <a:rPr lang="fr-FR" sz="1400" dirty="0" err="1">
                  <a:solidFill>
                    <a:schemeClr val="bg1"/>
                  </a:solidFill>
                  <a:latin typeface="+mj-lt"/>
                </a:rPr>
                <a:t>parameters</a:t>
              </a:r>
              <a:endParaRPr lang="fr-FR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44DAAF-B5E5-49C3-9FB3-1DE21B2F82D8}"/>
                </a:ext>
              </a:extLst>
            </p:cNvPr>
            <p:cNvSpPr/>
            <p:nvPr/>
          </p:nvSpPr>
          <p:spPr>
            <a:xfrm>
              <a:off x="4802893" y="3429000"/>
              <a:ext cx="1405006" cy="7307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1400" dirty="0" err="1">
                  <a:solidFill>
                    <a:schemeClr val="bg1"/>
                  </a:solidFill>
                  <a:latin typeface="+mj-lt"/>
                </a:rPr>
                <a:t>Connect</a:t>
              </a:r>
              <a:r>
                <a:rPr lang="fr-FR" sz="1400" dirty="0">
                  <a:solidFill>
                    <a:schemeClr val="bg1"/>
                  </a:solidFill>
                  <a:latin typeface="+mj-lt"/>
                </a:rPr>
                <a:t> LLDO to ATB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111CCD-70A7-46AB-98BC-BE704967E910}"/>
                </a:ext>
              </a:extLst>
            </p:cNvPr>
            <p:cNvSpPr/>
            <p:nvPr/>
          </p:nvSpPr>
          <p:spPr>
            <a:xfrm>
              <a:off x="7257724" y="4601888"/>
              <a:ext cx="1705301" cy="7307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1400" dirty="0">
                  <a:solidFill>
                    <a:schemeClr val="bg1"/>
                  </a:solidFill>
                  <a:latin typeface="+mj-lt"/>
                </a:rPr>
                <a:t>Configure ATB ADC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BE732317-577E-41C2-B8F4-A95522A089A8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3695041" y="2625920"/>
              <a:ext cx="1107852" cy="11684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A126C468-F111-43F1-AAF1-FF1810CE1898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6207899" y="3794380"/>
              <a:ext cx="1049825" cy="11728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26725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to be coded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21D14-ECCA-4791-9F5C-E56B45C06675}"/>
              </a:ext>
            </a:extLst>
          </p:cNvPr>
          <p:cNvSpPr txBox="1"/>
          <p:nvPr/>
        </p:nvSpPr>
        <p:spPr>
          <a:xfrm>
            <a:off x="535759" y="1507802"/>
            <a:ext cx="11143784" cy="5509200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\brief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This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configures the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(IP,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ovuv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atbCtlSelValue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selectedAtbX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of the LLDO to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tested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\param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LLDO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-LLDO to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tested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\param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ipToConnect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Pointer to the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corresponding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IP of the LLDO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\param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ovuv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-Pointer to the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corresponding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OVUV structure variables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\param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atbCtlSelValue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Pointer to the ATBCTL to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selected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\param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selectedAtbX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Pointer to the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associated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selected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ATB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\param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RFE_ERROR_FUNCTION_PARAMETER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Output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code.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             On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#RFE_ERROR_IS_NO_ERROR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             On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failure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#RFE_ERROR_IS_ERROR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rfeSwBist_LLDO_Configure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rfeSwBist_LLDOID_t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LLDOId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rfeHwAtb_connectedIp_t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ipToConnect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rfeSwBist_ovuvCfg_t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ovuv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rfeHwSpi_register32_t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atbCtlSelValue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rfeHwAtb_atbMaster_t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selectedAtbX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RFE_ERROR_FUNCTION_PARAMETER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);</a:t>
            </a: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8122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ENUM types to be added (</a:t>
            </a:r>
            <a:r>
              <a:rPr lang="en-US" dirty="0" err="1">
                <a:solidFill>
                  <a:schemeClr val="accent6">
                    <a:lumMod val="50000"/>
                    <a:lumOff val="50000"/>
                  </a:schemeClr>
                </a:solidFill>
              </a:rPr>
              <a:t>SWBist_internal.h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6142B-2A51-468F-98E4-EE2575CC16CF}"/>
              </a:ext>
            </a:extLst>
          </p:cNvPr>
          <p:cNvSpPr txBox="1"/>
          <p:nvPr/>
        </p:nvSpPr>
        <p:spPr>
          <a:xfrm>
            <a:off x="620934" y="1412633"/>
            <a:ext cx="7969204" cy="1631216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//ATBCTLSEL for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different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LLDOs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RFE_SW_BIST_ATBCTLSEL_LDO_VCO_1V8             (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31ul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RFE_SW_BIST_ATBCTLSELLDO_VCO_0V9              (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40ul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RFE_SW_BIST_ATBCTLSEL_LDO_PFDCP_1V8           (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18ul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RFE_SW_BIST_ATBCTLSEL_LDO_PFDCP_0V9           (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26ul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RFE_SW_BIST_ATBCTLSEL_PDIV_0V9                (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48ul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RFE_SW_BIST_ATBCTLSEL_LOIF_PA                 (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39ul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RFE_SW_BIST_ATBCTLSEL_LOIF_LNA                (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31ul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RFE_SW_BIST_ATBCTLSEL_LOIF_LOX4               (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31ul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RFE_SW_BIST_ATBCTLSELLOIF_DRIVER              (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39ul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5D0849-D1CD-4078-9565-2A9AE0B0CA38}"/>
              </a:ext>
            </a:extLst>
          </p:cNvPr>
          <p:cNvGrpSpPr/>
          <p:nvPr/>
        </p:nvGrpSpPr>
        <p:grpSpPr>
          <a:xfrm>
            <a:off x="8258175" y="1333096"/>
            <a:ext cx="3200400" cy="1686328"/>
            <a:chOff x="1034010" y="2260540"/>
            <a:chExt cx="8678009" cy="318675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CBC0B1-A778-4BB6-BDDA-6F3F9FDB0C36}"/>
                </a:ext>
              </a:extLst>
            </p:cNvPr>
            <p:cNvSpPr/>
            <p:nvPr/>
          </p:nvSpPr>
          <p:spPr>
            <a:xfrm>
              <a:off x="1034010" y="2260540"/>
              <a:ext cx="2661031" cy="9007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800" dirty="0">
                  <a:solidFill>
                    <a:schemeClr val="bg1"/>
                  </a:solidFill>
                  <a:latin typeface="+mj-lt"/>
                </a:rPr>
                <a:t>Set LLDO </a:t>
              </a:r>
              <a:r>
                <a:rPr lang="fr-FR" sz="800" dirty="0" err="1">
                  <a:solidFill>
                    <a:schemeClr val="bg1"/>
                  </a:solidFill>
                  <a:latin typeface="+mj-lt"/>
                </a:rPr>
                <a:t>parameters</a:t>
              </a:r>
              <a:endParaRPr lang="fr-FR" sz="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CD166B-C1B6-4C6D-85DE-E79890C396DD}"/>
                </a:ext>
              </a:extLst>
            </p:cNvPr>
            <p:cNvSpPr/>
            <p:nvPr/>
          </p:nvSpPr>
          <p:spPr>
            <a:xfrm>
              <a:off x="4649847" y="3428999"/>
              <a:ext cx="2221157" cy="10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800" dirty="0" err="1">
                  <a:solidFill>
                    <a:schemeClr val="bg1"/>
                  </a:solidFill>
                  <a:latin typeface="+mj-lt"/>
                </a:rPr>
                <a:t>Connect</a:t>
              </a:r>
              <a:r>
                <a:rPr lang="fr-FR" sz="800" dirty="0">
                  <a:solidFill>
                    <a:schemeClr val="bg1"/>
                  </a:solidFill>
                  <a:latin typeface="+mj-lt"/>
                </a:rPr>
                <a:t> LLDO to ATB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B2D52D-AE3F-4F3D-B98F-6FD89D04EC91}"/>
                </a:ext>
              </a:extLst>
            </p:cNvPr>
            <p:cNvSpPr/>
            <p:nvPr/>
          </p:nvSpPr>
          <p:spPr>
            <a:xfrm>
              <a:off x="7257724" y="4601886"/>
              <a:ext cx="2454295" cy="8454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800" dirty="0">
                  <a:solidFill>
                    <a:schemeClr val="bg1"/>
                  </a:solidFill>
                  <a:latin typeface="+mj-lt"/>
                </a:rPr>
                <a:t>Configure ATB ADC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CAC03FFB-6498-4E77-9D27-91E97505D9C8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3695041" y="2710921"/>
              <a:ext cx="954806" cy="12412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6CB9F2A5-1505-49A7-8056-6C6EBC73F6DD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6871004" y="3952149"/>
              <a:ext cx="386720" cy="10724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92A3370C-AFA2-4F6E-9762-34E2AE0E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42" y="3388369"/>
            <a:ext cx="8598881" cy="294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2389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ENUM types to be added (</a:t>
            </a:r>
            <a:r>
              <a:rPr lang="en-US" dirty="0" err="1">
                <a:solidFill>
                  <a:schemeClr val="accent6">
                    <a:lumMod val="50000"/>
                    <a:lumOff val="50000"/>
                  </a:schemeClr>
                </a:solidFill>
              </a:rPr>
              <a:t>SWBist.h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6142B-2A51-468F-98E4-EE2575CC16CF}"/>
              </a:ext>
            </a:extLst>
          </p:cNvPr>
          <p:cNvSpPr txBox="1"/>
          <p:nvPr/>
        </p:nvSpPr>
        <p:spPr>
          <a:xfrm>
            <a:off x="506634" y="1129304"/>
            <a:ext cx="7969204" cy="2092881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600"/>
              </a:spcBef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\brief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Structure to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hold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LLDO voltage,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undervoltage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overvoltage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threshold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1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/** OVUV nominal monitoring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monitored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voltage value. */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vMon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/** Over-voltage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setting   . */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ovThre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 Under-voltage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setting   . */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uvThre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rfeSwBist_ovuvCfg_t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5D0849-D1CD-4078-9565-2A9AE0B0CA38}"/>
              </a:ext>
            </a:extLst>
          </p:cNvPr>
          <p:cNvGrpSpPr/>
          <p:nvPr/>
        </p:nvGrpSpPr>
        <p:grpSpPr>
          <a:xfrm>
            <a:off x="8258175" y="1333096"/>
            <a:ext cx="3200400" cy="1686328"/>
            <a:chOff x="1034010" y="2260540"/>
            <a:chExt cx="8678009" cy="318675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CBC0B1-A778-4BB6-BDDA-6F3F9FDB0C36}"/>
                </a:ext>
              </a:extLst>
            </p:cNvPr>
            <p:cNvSpPr/>
            <p:nvPr/>
          </p:nvSpPr>
          <p:spPr>
            <a:xfrm>
              <a:off x="1034010" y="2260540"/>
              <a:ext cx="2661031" cy="9007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800" dirty="0">
                  <a:solidFill>
                    <a:schemeClr val="bg1"/>
                  </a:solidFill>
                  <a:latin typeface="+mj-lt"/>
                </a:rPr>
                <a:t>Set LLDO </a:t>
              </a:r>
              <a:r>
                <a:rPr lang="fr-FR" sz="800" dirty="0" err="1">
                  <a:solidFill>
                    <a:schemeClr val="bg1"/>
                  </a:solidFill>
                  <a:latin typeface="+mj-lt"/>
                </a:rPr>
                <a:t>parameters</a:t>
              </a:r>
              <a:endParaRPr lang="fr-FR" sz="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CD166B-C1B6-4C6D-85DE-E79890C396DD}"/>
                </a:ext>
              </a:extLst>
            </p:cNvPr>
            <p:cNvSpPr/>
            <p:nvPr/>
          </p:nvSpPr>
          <p:spPr>
            <a:xfrm>
              <a:off x="4649847" y="3428999"/>
              <a:ext cx="2221157" cy="10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800" dirty="0" err="1">
                  <a:solidFill>
                    <a:schemeClr val="bg1"/>
                  </a:solidFill>
                  <a:latin typeface="+mj-lt"/>
                </a:rPr>
                <a:t>Connect</a:t>
              </a:r>
              <a:r>
                <a:rPr lang="fr-FR" sz="800" dirty="0">
                  <a:solidFill>
                    <a:schemeClr val="bg1"/>
                  </a:solidFill>
                  <a:latin typeface="+mj-lt"/>
                </a:rPr>
                <a:t> LLDO to ATB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B2D52D-AE3F-4F3D-B98F-6FD89D04EC91}"/>
                </a:ext>
              </a:extLst>
            </p:cNvPr>
            <p:cNvSpPr/>
            <p:nvPr/>
          </p:nvSpPr>
          <p:spPr>
            <a:xfrm>
              <a:off x="7257724" y="4601886"/>
              <a:ext cx="2454295" cy="8454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800" dirty="0">
                  <a:solidFill>
                    <a:schemeClr val="bg1"/>
                  </a:solidFill>
                  <a:latin typeface="+mj-lt"/>
                </a:rPr>
                <a:t>Configure ATB ADC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CAC03FFB-6498-4E77-9D27-91E97505D9C8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3695041" y="2710921"/>
              <a:ext cx="954806" cy="12412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6CB9F2A5-1505-49A7-8056-6C6EBC73F6DD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6871004" y="3952149"/>
              <a:ext cx="386720" cy="10724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DB8B2E-FA59-4939-A7BE-334CBDC064C2}"/>
              </a:ext>
            </a:extLst>
          </p:cNvPr>
          <p:cNvSpPr txBox="1"/>
          <p:nvPr/>
        </p:nvSpPr>
        <p:spPr>
          <a:xfrm>
            <a:off x="506634" y="3417470"/>
            <a:ext cx="7969204" cy="3323987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Nominal voltage,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Overvoltage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undervoltage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thresholds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by +-10%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around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nominal voltage),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discussion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safety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team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concerning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percentage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RFE_SW_BIST_CHIRPPLL_LDO_VCO_1V8_VOLTAGE                              ( (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  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0.9f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RFE_SW_BIST_CHIRPPLL_LDO_VCO_1V8_OVERVOLTAGE                          ( (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  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0.99f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RFE_SW_BIST_CHIRPPLL_LDO_VCO_1V8_UNDERVOLTAGE                         ( (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  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0.81f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RFE_SW_BIST_CHIRPPLL_LDO_VCO_0V9_VOLTAGE                              ( (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  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0.9f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RFE_SW_BIST_CHIRPPLL_LDO_VCO_0V9_OVERVOLTAGE                          ( (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  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0.99f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RFE_SW_BIST_CHIRPPLL_LDO_VCO_0V9_UNDERVOLTAGE                         ( (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  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0.81f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RFE_SW_BIST_CHIRPPLL_LDO_PFDCP_1V8_VOLTAGE                            ( (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  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0.9f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RFE_SW_BIST_CHIRPPLL_LDO_PFDCP_1V8_OVERVOLTAGE                        ( (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  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0.99f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RFE_SW_BIST_CHIRPPLL_LDO_PFDCP_1V8_UNDERVOLTAGE                       ( (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  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0.81f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RFE_SW_BIST_CHIRPPLL_LDO_PFDCP_0V9_VOLTAGE                            ( (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  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0.9f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RFE_SW_BIST_CHIRPPLL_LDO_PFDCP_0V9_OVERVOLTAGE                        ( (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  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0.99f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RFE_SW_BIST_CHIRPPLL_LDO_PFDCP_0V9_UNDERVOLTAGE                       ( (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  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0.81f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fr-FR" sz="1000" dirty="0">
                <a:solidFill>
                  <a:schemeClr val="accent6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fr-FR" sz="1000" b="0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843116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LLDO parameters(</a:t>
            </a:r>
            <a:r>
              <a:rPr lang="en-US" dirty="0" err="1">
                <a:solidFill>
                  <a:schemeClr val="accent6">
                    <a:lumMod val="50000"/>
                    <a:lumOff val="50000"/>
                  </a:schemeClr>
                </a:solidFill>
              </a:rPr>
              <a:t>SWBist.c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C0C06-EAEA-47AD-9754-BE19783A1133}"/>
              </a:ext>
            </a:extLst>
          </p:cNvPr>
          <p:cNvSpPr txBox="1"/>
          <p:nvPr/>
        </p:nvSpPr>
        <p:spPr>
          <a:xfrm>
            <a:off x="394775" y="1333096"/>
            <a:ext cx="81365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B0F0"/>
                </a:solidFill>
              </a:rPr>
              <a:t>CHIRP_PLL 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*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selectedAtbX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rfeHwAtb_atbMaster_1_e;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ipToConnect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RFE_HW_SPI_CHIRP_AFC_MODULE;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ipToConnect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atbCtlOffset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rfeHwAtb_ctlOffset_default_e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ipToConnect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atbCtlEnShf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RFE_HW_CHIRPPLL_ATB_ATB1_EN_BIT;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ipToConnect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atbCtlMaskToApply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RFE_HW_CHIRPPLL_ATB_ATB1_SEL_MSK;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ipToConnect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atbCtlSelShf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RFE_HW_CHIRPPLL_ATB_ATB1_SEL_SHF;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*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atbCtlSelValue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RFE_SW_BIST_ATBCTLSEL_LDO_VCO_1V8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ovuv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vNom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RFE_SW_BIST_CHIRPPLL_LDO_VCO_1V8_VOLTAGE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ovuv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ovThre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RFE_SW_BIST_CHIRPPLL_LDO_VCO_1V8_OVERVOLTAGE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ovuv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uvThre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RFE_SW_BIST_CHIRPPLL_LDO_VCO_1V8_UNDERVOLTAGE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0F2768-A9DE-454B-9EC9-DA165F370D2A}"/>
              </a:ext>
            </a:extLst>
          </p:cNvPr>
          <p:cNvGrpSpPr/>
          <p:nvPr/>
        </p:nvGrpSpPr>
        <p:grpSpPr>
          <a:xfrm>
            <a:off x="8258175" y="1333096"/>
            <a:ext cx="3200400" cy="1686328"/>
            <a:chOff x="1034010" y="2260540"/>
            <a:chExt cx="8678009" cy="31867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2F984D-BF67-4053-986C-D146FAA76517}"/>
                </a:ext>
              </a:extLst>
            </p:cNvPr>
            <p:cNvSpPr/>
            <p:nvPr/>
          </p:nvSpPr>
          <p:spPr>
            <a:xfrm>
              <a:off x="1034010" y="2260540"/>
              <a:ext cx="2661031" cy="9007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800" dirty="0">
                  <a:solidFill>
                    <a:schemeClr val="bg1"/>
                  </a:solidFill>
                  <a:latin typeface="+mj-lt"/>
                </a:rPr>
                <a:t>Set LLDO </a:t>
              </a:r>
              <a:r>
                <a:rPr lang="fr-FR" sz="800" dirty="0" err="1">
                  <a:solidFill>
                    <a:schemeClr val="bg1"/>
                  </a:solidFill>
                  <a:latin typeface="+mj-lt"/>
                </a:rPr>
                <a:t>parameters</a:t>
              </a:r>
              <a:endParaRPr lang="fr-FR" sz="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7A2AF4-B861-432A-9A14-B96B32320EAA}"/>
                </a:ext>
              </a:extLst>
            </p:cNvPr>
            <p:cNvSpPr/>
            <p:nvPr/>
          </p:nvSpPr>
          <p:spPr>
            <a:xfrm>
              <a:off x="4649847" y="3428999"/>
              <a:ext cx="2221157" cy="10463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800" dirty="0" err="1">
                  <a:solidFill>
                    <a:schemeClr val="bg1"/>
                  </a:solidFill>
                  <a:latin typeface="+mj-lt"/>
                </a:rPr>
                <a:t>Connect</a:t>
              </a:r>
              <a:r>
                <a:rPr lang="fr-FR" sz="800" dirty="0">
                  <a:solidFill>
                    <a:schemeClr val="bg1"/>
                  </a:solidFill>
                  <a:latin typeface="+mj-lt"/>
                </a:rPr>
                <a:t> LLDO to ATB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371188-B506-46AF-AD99-ACF69397732D}"/>
                </a:ext>
              </a:extLst>
            </p:cNvPr>
            <p:cNvSpPr/>
            <p:nvPr/>
          </p:nvSpPr>
          <p:spPr>
            <a:xfrm>
              <a:off x="7257724" y="4601886"/>
              <a:ext cx="2454295" cy="8454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800" dirty="0">
                  <a:solidFill>
                    <a:schemeClr val="bg1"/>
                  </a:solidFill>
                  <a:latin typeface="+mj-lt"/>
                </a:rPr>
                <a:t>Configure ATB ADC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97F89615-67A8-46C8-AB28-21447DA0C194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3695041" y="2710921"/>
              <a:ext cx="954806" cy="12412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5D247768-2B64-4AC1-AB01-3B29F1BE143B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6871004" y="3952149"/>
              <a:ext cx="386720" cy="10724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04559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DD876-F213-4790-8355-4D952EF31504}"/>
              </a:ext>
            </a:extLst>
          </p:cNvPr>
          <p:cNvSpPr txBox="1"/>
          <p:nvPr/>
        </p:nvSpPr>
        <p:spPr>
          <a:xfrm>
            <a:off x="326229" y="1307046"/>
            <a:ext cx="78695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Input voltages can undergo sudden excursions that can have catastrophic consequences if they are outside acceptable values. 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An undervoltage condition can force the LDO output to go below its regulation window, causing the load to fail functionally.</a:t>
            </a:r>
          </a:p>
          <a:p>
            <a:pPr algn="l"/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An overvoltage is cause for reliability or Safe Operating Area (SOA) concerns.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Detecting the occurrence of these abnormal conditions is useful for designing failsafe limits in the overall system. One of the common responses to such faulty conditions is flagging the system.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E939BC-1248-4A6C-9B65-F84BB701A247}"/>
              </a:ext>
            </a:extLst>
          </p:cNvPr>
          <p:cNvSpPr/>
          <p:nvPr/>
        </p:nvSpPr>
        <p:spPr>
          <a:xfrm>
            <a:off x="7850503" y="860635"/>
            <a:ext cx="3124200" cy="2714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D79FB-9D3E-4932-A843-5FAE447E618D}"/>
              </a:ext>
            </a:extLst>
          </p:cNvPr>
          <p:cNvCxnSpPr/>
          <p:nvPr/>
        </p:nvCxnSpPr>
        <p:spPr>
          <a:xfrm>
            <a:off x="8221978" y="19941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6F5507-922A-4FC5-8A80-69FF8DB78A97}"/>
              </a:ext>
            </a:extLst>
          </p:cNvPr>
          <p:cNvCxnSpPr>
            <a:cxnSpLocks/>
          </p:cNvCxnSpPr>
          <p:nvPr/>
        </p:nvCxnSpPr>
        <p:spPr>
          <a:xfrm>
            <a:off x="7850503" y="1514684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A74794-D0AE-419D-8FEC-2CF4B5F45168}"/>
              </a:ext>
            </a:extLst>
          </p:cNvPr>
          <p:cNvCxnSpPr>
            <a:cxnSpLocks/>
          </p:cNvCxnSpPr>
          <p:nvPr/>
        </p:nvCxnSpPr>
        <p:spPr>
          <a:xfrm>
            <a:off x="7850503" y="2800559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E0026C-DBDD-4644-8812-A2E82B810163}"/>
              </a:ext>
            </a:extLst>
          </p:cNvPr>
          <p:cNvSpPr txBox="1"/>
          <p:nvPr/>
        </p:nvSpPr>
        <p:spPr>
          <a:xfrm>
            <a:off x="11012804" y="1281453"/>
            <a:ext cx="1485900" cy="28575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Overvoltage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3D1E41-C3F4-4A1D-8EB8-4E3CFFCE6BA1}"/>
              </a:ext>
            </a:extLst>
          </p:cNvPr>
          <p:cNvSpPr txBox="1"/>
          <p:nvPr/>
        </p:nvSpPr>
        <p:spPr>
          <a:xfrm>
            <a:off x="10993752" y="2619373"/>
            <a:ext cx="1485900" cy="28575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undervoltage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E0C5B09-060D-480D-89CD-97632984D507}"/>
              </a:ext>
            </a:extLst>
          </p:cNvPr>
          <p:cNvSpPr/>
          <p:nvPr/>
        </p:nvSpPr>
        <p:spPr>
          <a:xfrm>
            <a:off x="7850503" y="1547229"/>
            <a:ext cx="3124200" cy="1230310"/>
          </a:xfrm>
          <a:prstGeom prst="flowChartProcess">
            <a:avLst/>
          </a:prstGeom>
          <a:pattFill prst="pct20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5629D1-A901-464B-9B72-589C09DA35EB}"/>
              </a:ext>
            </a:extLst>
          </p:cNvPr>
          <p:cNvCxnSpPr>
            <a:cxnSpLocks/>
          </p:cNvCxnSpPr>
          <p:nvPr/>
        </p:nvCxnSpPr>
        <p:spPr>
          <a:xfrm>
            <a:off x="7850503" y="2162384"/>
            <a:ext cx="3124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9A95FC19-B844-4B88-BEF9-420F75ED5AB6}"/>
              </a:ext>
            </a:extLst>
          </p:cNvPr>
          <p:cNvSpPr/>
          <p:nvPr/>
        </p:nvSpPr>
        <p:spPr>
          <a:xfrm>
            <a:off x="7930513" y="896078"/>
            <a:ext cx="3044190" cy="595585"/>
          </a:xfrm>
          <a:prstGeom prst="flowChartProcess">
            <a:avLst/>
          </a:prstGeom>
          <a:pattFill prst="pct2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761B603-B38D-4D84-B9E6-12ECE4E08D8C}"/>
              </a:ext>
            </a:extLst>
          </p:cNvPr>
          <p:cNvSpPr/>
          <p:nvPr/>
        </p:nvSpPr>
        <p:spPr>
          <a:xfrm>
            <a:off x="7888603" y="2867096"/>
            <a:ext cx="3086100" cy="620532"/>
          </a:xfrm>
          <a:prstGeom prst="flowChartProcess">
            <a:avLst/>
          </a:prstGeom>
          <a:pattFill prst="pct2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19B532-9C50-445E-A5EA-9A776E772273}"/>
              </a:ext>
            </a:extLst>
          </p:cNvPr>
          <p:cNvSpPr txBox="1"/>
          <p:nvPr/>
        </p:nvSpPr>
        <p:spPr>
          <a:xfrm>
            <a:off x="8669653" y="1821660"/>
            <a:ext cx="1485900" cy="28575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Safe operating Area (SOA)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B6B3F8-D761-4993-8ABE-80ED3034F3BC}"/>
              </a:ext>
            </a:extLst>
          </p:cNvPr>
          <p:cNvSpPr txBox="1"/>
          <p:nvPr/>
        </p:nvSpPr>
        <p:spPr>
          <a:xfrm>
            <a:off x="8836341" y="1044785"/>
            <a:ext cx="1485900" cy="28575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Fail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FEE9EE-8739-4EA9-9806-5F699A17A522}"/>
              </a:ext>
            </a:extLst>
          </p:cNvPr>
          <p:cNvSpPr txBox="1"/>
          <p:nvPr/>
        </p:nvSpPr>
        <p:spPr>
          <a:xfrm>
            <a:off x="8836341" y="3034487"/>
            <a:ext cx="1485900" cy="28575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Fail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9BDD6D-F9E9-4D68-812A-B8E2024C47EE}"/>
              </a:ext>
            </a:extLst>
          </p:cNvPr>
          <p:cNvSpPr/>
          <p:nvPr/>
        </p:nvSpPr>
        <p:spPr>
          <a:xfrm>
            <a:off x="7850503" y="1755123"/>
            <a:ext cx="3124199" cy="66533"/>
          </a:xfrm>
          <a:custGeom>
            <a:avLst/>
            <a:gdLst>
              <a:gd name="connsiteX0" fmla="*/ 0 w 2745505"/>
              <a:gd name="connsiteY0" fmla="*/ 11430 h 34588"/>
              <a:gd name="connsiteX1" fmla="*/ 594360 w 2745505"/>
              <a:gd name="connsiteY1" fmla="*/ 0 h 34588"/>
              <a:gd name="connsiteX2" fmla="*/ 811530 w 2745505"/>
              <a:gd name="connsiteY2" fmla="*/ 22860 h 34588"/>
              <a:gd name="connsiteX3" fmla="*/ 1428750 w 2745505"/>
              <a:gd name="connsiteY3" fmla="*/ 34290 h 34588"/>
              <a:gd name="connsiteX4" fmla="*/ 2125980 w 2745505"/>
              <a:gd name="connsiteY4" fmla="*/ 11430 h 34588"/>
              <a:gd name="connsiteX5" fmla="*/ 2697480 w 2745505"/>
              <a:gd name="connsiteY5" fmla="*/ 11430 h 34588"/>
              <a:gd name="connsiteX6" fmla="*/ 2674620 w 2745505"/>
              <a:gd name="connsiteY6" fmla="*/ 0 h 3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5505" h="34588">
                <a:moveTo>
                  <a:pt x="0" y="11430"/>
                </a:moveTo>
                <a:lnTo>
                  <a:pt x="594360" y="0"/>
                </a:lnTo>
                <a:cubicBezTo>
                  <a:pt x="729615" y="1905"/>
                  <a:pt x="672465" y="17145"/>
                  <a:pt x="811530" y="22860"/>
                </a:cubicBezTo>
                <a:cubicBezTo>
                  <a:pt x="950595" y="28575"/>
                  <a:pt x="1209675" y="36195"/>
                  <a:pt x="1428750" y="34290"/>
                </a:cubicBezTo>
                <a:cubicBezTo>
                  <a:pt x="1647825" y="32385"/>
                  <a:pt x="1914525" y="15240"/>
                  <a:pt x="2125980" y="11430"/>
                </a:cubicBezTo>
                <a:cubicBezTo>
                  <a:pt x="2337435" y="7620"/>
                  <a:pt x="2606040" y="13335"/>
                  <a:pt x="2697480" y="11430"/>
                </a:cubicBezTo>
                <a:cubicBezTo>
                  <a:pt x="2788920" y="9525"/>
                  <a:pt x="2731770" y="4762"/>
                  <a:pt x="2674620" y="0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3ADEE4-F23F-491A-93EE-0B12C9C171EB}"/>
              </a:ext>
            </a:extLst>
          </p:cNvPr>
          <p:cNvSpPr/>
          <p:nvPr/>
        </p:nvSpPr>
        <p:spPr>
          <a:xfrm>
            <a:off x="7850502" y="2296509"/>
            <a:ext cx="3124199" cy="66533"/>
          </a:xfrm>
          <a:custGeom>
            <a:avLst/>
            <a:gdLst>
              <a:gd name="connsiteX0" fmla="*/ 0 w 2745505"/>
              <a:gd name="connsiteY0" fmla="*/ 11430 h 34588"/>
              <a:gd name="connsiteX1" fmla="*/ 594360 w 2745505"/>
              <a:gd name="connsiteY1" fmla="*/ 0 h 34588"/>
              <a:gd name="connsiteX2" fmla="*/ 811530 w 2745505"/>
              <a:gd name="connsiteY2" fmla="*/ 22860 h 34588"/>
              <a:gd name="connsiteX3" fmla="*/ 1428750 w 2745505"/>
              <a:gd name="connsiteY3" fmla="*/ 34290 h 34588"/>
              <a:gd name="connsiteX4" fmla="*/ 2125980 w 2745505"/>
              <a:gd name="connsiteY4" fmla="*/ 11430 h 34588"/>
              <a:gd name="connsiteX5" fmla="*/ 2697480 w 2745505"/>
              <a:gd name="connsiteY5" fmla="*/ 11430 h 34588"/>
              <a:gd name="connsiteX6" fmla="*/ 2674620 w 2745505"/>
              <a:gd name="connsiteY6" fmla="*/ 0 h 3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5505" h="34588">
                <a:moveTo>
                  <a:pt x="0" y="11430"/>
                </a:moveTo>
                <a:lnTo>
                  <a:pt x="594360" y="0"/>
                </a:lnTo>
                <a:cubicBezTo>
                  <a:pt x="729615" y="1905"/>
                  <a:pt x="672465" y="17145"/>
                  <a:pt x="811530" y="22860"/>
                </a:cubicBezTo>
                <a:cubicBezTo>
                  <a:pt x="950595" y="28575"/>
                  <a:pt x="1209675" y="36195"/>
                  <a:pt x="1428750" y="34290"/>
                </a:cubicBezTo>
                <a:cubicBezTo>
                  <a:pt x="1647825" y="32385"/>
                  <a:pt x="1914525" y="15240"/>
                  <a:pt x="2125980" y="11430"/>
                </a:cubicBezTo>
                <a:cubicBezTo>
                  <a:pt x="2337435" y="7620"/>
                  <a:pt x="2606040" y="13335"/>
                  <a:pt x="2697480" y="11430"/>
                </a:cubicBezTo>
                <a:cubicBezTo>
                  <a:pt x="2788920" y="9525"/>
                  <a:pt x="2731770" y="4762"/>
                  <a:pt x="2674620" y="0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B1A8B9B-85A9-4A8A-9328-3381B584BB94}"/>
              </a:ext>
            </a:extLst>
          </p:cNvPr>
          <p:cNvSpPr/>
          <p:nvPr/>
        </p:nvSpPr>
        <p:spPr>
          <a:xfrm>
            <a:off x="7850501" y="1230738"/>
            <a:ext cx="3124199" cy="66533"/>
          </a:xfrm>
          <a:custGeom>
            <a:avLst/>
            <a:gdLst>
              <a:gd name="connsiteX0" fmla="*/ 0 w 2745505"/>
              <a:gd name="connsiteY0" fmla="*/ 11430 h 34588"/>
              <a:gd name="connsiteX1" fmla="*/ 594360 w 2745505"/>
              <a:gd name="connsiteY1" fmla="*/ 0 h 34588"/>
              <a:gd name="connsiteX2" fmla="*/ 811530 w 2745505"/>
              <a:gd name="connsiteY2" fmla="*/ 22860 h 34588"/>
              <a:gd name="connsiteX3" fmla="*/ 1428750 w 2745505"/>
              <a:gd name="connsiteY3" fmla="*/ 34290 h 34588"/>
              <a:gd name="connsiteX4" fmla="*/ 2125980 w 2745505"/>
              <a:gd name="connsiteY4" fmla="*/ 11430 h 34588"/>
              <a:gd name="connsiteX5" fmla="*/ 2697480 w 2745505"/>
              <a:gd name="connsiteY5" fmla="*/ 11430 h 34588"/>
              <a:gd name="connsiteX6" fmla="*/ 2674620 w 2745505"/>
              <a:gd name="connsiteY6" fmla="*/ 0 h 3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5505" h="34588">
                <a:moveTo>
                  <a:pt x="0" y="11430"/>
                </a:moveTo>
                <a:lnTo>
                  <a:pt x="594360" y="0"/>
                </a:lnTo>
                <a:cubicBezTo>
                  <a:pt x="729615" y="1905"/>
                  <a:pt x="672465" y="17145"/>
                  <a:pt x="811530" y="22860"/>
                </a:cubicBezTo>
                <a:cubicBezTo>
                  <a:pt x="950595" y="28575"/>
                  <a:pt x="1209675" y="36195"/>
                  <a:pt x="1428750" y="34290"/>
                </a:cubicBezTo>
                <a:cubicBezTo>
                  <a:pt x="1647825" y="32385"/>
                  <a:pt x="1914525" y="15240"/>
                  <a:pt x="2125980" y="11430"/>
                </a:cubicBezTo>
                <a:cubicBezTo>
                  <a:pt x="2337435" y="7620"/>
                  <a:pt x="2606040" y="13335"/>
                  <a:pt x="2697480" y="11430"/>
                </a:cubicBezTo>
                <a:cubicBezTo>
                  <a:pt x="2788920" y="9525"/>
                  <a:pt x="2731770" y="4762"/>
                  <a:pt x="2674620" y="0"/>
                </a:cubicBez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05C8849-9C12-426A-BF25-8D7974BFE9BD}"/>
              </a:ext>
            </a:extLst>
          </p:cNvPr>
          <p:cNvSpPr/>
          <p:nvPr/>
        </p:nvSpPr>
        <p:spPr>
          <a:xfrm>
            <a:off x="7869553" y="2922720"/>
            <a:ext cx="3124199" cy="66533"/>
          </a:xfrm>
          <a:custGeom>
            <a:avLst/>
            <a:gdLst>
              <a:gd name="connsiteX0" fmla="*/ 0 w 2745505"/>
              <a:gd name="connsiteY0" fmla="*/ 11430 h 34588"/>
              <a:gd name="connsiteX1" fmla="*/ 594360 w 2745505"/>
              <a:gd name="connsiteY1" fmla="*/ 0 h 34588"/>
              <a:gd name="connsiteX2" fmla="*/ 811530 w 2745505"/>
              <a:gd name="connsiteY2" fmla="*/ 22860 h 34588"/>
              <a:gd name="connsiteX3" fmla="*/ 1428750 w 2745505"/>
              <a:gd name="connsiteY3" fmla="*/ 34290 h 34588"/>
              <a:gd name="connsiteX4" fmla="*/ 2125980 w 2745505"/>
              <a:gd name="connsiteY4" fmla="*/ 11430 h 34588"/>
              <a:gd name="connsiteX5" fmla="*/ 2697480 w 2745505"/>
              <a:gd name="connsiteY5" fmla="*/ 11430 h 34588"/>
              <a:gd name="connsiteX6" fmla="*/ 2674620 w 2745505"/>
              <a:gd name="connsiteY6" fmla="*/ 0 h 3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5505" h="34588">
                <a:moveTo>
                  <a:pt x="0" y="11430"/>
                </a:moveTo>
                <a:lnTo>
                  <a:pt x="594360" y="0"/>
                </a:lnTo>
                <a:cubicBezTo>
                  <a:pt x="729615" y="1905"/>
                  <a:pt x="672465" y="17145"/>
                  <a:pt x="811530" y="22860"/>
                </a:cubicBezTo>
                <a:cubicBezTo>
                  <a:pt x="950595" y="28575"/>
                  <a:pt x="1209675" y="36195"/>
                  <a:pt x="1428750" y="34290"/>
                </a:cubicBezTo>
                <a:cubicBezTo>
                  <a:pt x="1647825" y="32385"/>
                  <a:pt x="1914525" y="15240"/>
                  <a:pt x="2125980" y="11430"/>
                </a:cubicBezTo>
                <a:cubicBezTo>
                  <a:pt x="2337435" y="7620"/>
                  <a:pt x="2606040" y="13335"/>
                  <a:pt x="2697480" y="11430"/>
                </a:cubicBezTo>
                <a:cubicBezTo>
                  <a:pt x="2788920" y="9525"/>
                  <a:pt x="2731770" y="4762"/>
                  <a:pt x="2674620" y="0"/>
                </a:cubicBez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45135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to be coded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21D14-ECCA-4791-9F5C-E56B45C06675}"/>
              </a:ext>
            </a:extLst>
          </p:cNvPr>
          <p:cNvSpPr txBox="1"/>
          <p:nvPr/>
        </p:nvSpPr>
        <p:spPr>
          <a:xfrm>
            <a:off x="524108" y="790777"/>
            <a:ext cx="11143784" cy="2492990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rfeSwBist_ConfigureAtbAdc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 (follow the example 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rfeSwCalibration_rxbistCalibration.c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rfeHwAtb_ctrlAtbConnectToIpModule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rfeHwAtb_ctrlAtbDcInputSourceSetter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rfeHwAtb_ctrlAtbPullDownLinesSetter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rfeHwAtb_ctrlAtbAdcBasicSettingsSetter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rfeHwAtb_ctrlAtbAdcModeSetter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1">
              <a:spcBef>
                <a:spcPts val="600"/>
              </a:spcBef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E46B23-0FDA-4952-B2D6-D69307E8439E}"/>
              </a:ext>
            </a:extLst>
          </p:cNvPr>
          <p:cNvGrpSpPr/>
          <p:nvPr/>
        </p:nvGrpSpPr>
        <p:grpSpPr>
          <a:xfrm>
            <a:off x="8258175" y="1333096"/>
            <a:ext cx="3200400" cy="1686328"/>
            <a:chOff x="1034010" y="2260540"/>
            <a:chExt cx="8678009" cy="31867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C98F14-17DF-40BD-AA7B-2BE4B997AB1B}"/>
                </a:ext>
              </a:extLst>
            </p:cNvPr>
            <p:cNvSpPr/>
            <p:nvPr/>
          </p:nvSpPr>
          <p:spPr>
            <a:xfrm>
              <a:off x="1034010" y="2260540"/>
              <a:ext cx="2661031" cy="9007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800" dirty="0">
                  <a:solidFill>
                    <a:schemeClr val="bg1"/>
                  </a:solidFill>
                  <a:latin typeface="+mj-lt"/>
                </a:rPr>
                <a:t>Set LLDO </a:t>
              </a:r>
              <a:r>
                <a:rPr lang="fr-FR" sz="800" dirty="0" err="1">
                  <a:solidFill>
                    <a:schemeClr val="bg1"/>
                  </a:solidFill>
                  <a:latin typeface="+mj-lt"/>
                </a:rPr>
                <a:t>parameters</a:t>
              </a:r>
              <a:endParaRPr lang="fr-FR" sz="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1A81C-1A32-4039-BB17-89A6A2A4F018}"/>
                </a:ext>
              </a:extLst>
            </p:cNvPr>
            <p:cNvSpPr/>
            <p:nvPr/>
          </p:nvSpPr>
          <p:spPr>
            <a:xfrm>
              <a:off x="4649847" y="3428999"/>
              <a:ext cx="2221157" cy="10463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800" dirty="0" err="1">
                  <a:solidFill>
                    <a:schemeClr val="bg1"/>
                  </a:solidFill>
                  <a:latin typeface="+mj-lt"/>
                </a:rPr>
                <a:t>Connect</a:t>
              </a:r>
              <a:r>
                <a:rPr lang="fr-FR" sz="800" dirty="0">
                  <a:solidFill>
                    <a:schemeClr val="bg1"/>
                  </a:solidFill>
                  <a:latin typeface="+mj-lt"/>
                </a:rPr>
                <a:t> LLDO to ATB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C53DB3-31D9-4CC1-BF6F-5A8E765E3DBA}"/>
                </a:ext>
              </a:extLst>
            </p:cNvPr>
            <p:cNvSpPr/>
            <p:nvPr/>
          </p:nvSpPr>
          <p:spPr>
            <a:xfrm>
              <a:off x="7257724" y="4601886"/>
              <a:ext cx="2454295" cy="84540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800" dirty="0">
                  <a:solidFill>
                    <a:schemeClr val="bg1"/>
                  </a:solidFill>
                  <a:latin typeface="+mj-lt"/>
                </a:rPr>
                <a:t>Configure ATB ADC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29BDD7FF-515D-4B18-B7FF-683A1EB48A89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3695041" y="2710921"/>
              <a:ext cx="954806" cy="12412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72C0CD19-8361-4A43-88A4-11C0F50F4BA1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6871004" y="3952149"/>
              <a:ext cx="386720" cy="10724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0B200CD-FCCD-451B-B64D-834B46892FF2}"/>
              </a:ext>
            </a:extLst>
          </p:cNvPr>
          <p:cNvSpPr txBox="1"/>
          <p:nvPr/>
        </p:nvSpPr>
        <p:spPr>
          <a:xfrm>
            <a:off x="535759" y="2724382"/>
            <a:ext cx="11143784" cy="4278094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\brief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This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configures the ATB ADC</a:t>
            </a:r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\param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atbCtlSelValue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-variable to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hold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LLDO output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measured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voltage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\param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iptoUse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the TP to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connected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ATB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\param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atbCtlSelValue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-variable to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hold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LLDO output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measured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voltage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\param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adcSettings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Pointer to the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used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ADC settings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\param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RFE_ERROR_FUNCTION_PARAMETER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Output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code.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             On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#RFE_ERROR_IS_NO_ERROR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             On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failure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#RFE_ERROR_IS_ERROR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rfeSwBist_ConfigureAtbAdc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rfeHwSpi_register32_t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atbCtlSelValue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rfeHwAtb_connectedIp_t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iptoUse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rfeHwAtb_atbMaster_t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selectedAtbX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rfeHwAtb_adcSettings_t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adcSettings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RFE_ERROR_FUNCTION_PARAMETER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34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2D5FA-1E9D-44D9-8919-A7786B13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output voltage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522563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(</a:t>
            </a:r>
            <a:r>
              <a:rPr lang="en-US" dirty="0" err="1">
                <a:solidFill>
                  <a:schemeClr val="accent6">
                    <a:lumMod val="50000"/>
                    <a:lumOff val="50000"/>
                  </a:schemeClr>
                </a:solidFill>
              </a:rPr>
              <a:t>SWBist.c</a:t>
            </a:r>
            <a:r>
              <a:rPr lang="en-US" dirty="0"/>
              <a:t>)</a:t>
            </a:r>
            <a:endParaRPr lang="de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EE56A6-14BC-461E-B218-707D15305F8E}"/>
              </a:ext>
            </a:extLst>
          </p:cNvPr>
          <p:cNvGrpSpPr/>
          <p:nvPr/>
        </p:nvGrpSpPr>
        <p:grpSpPr>
          <a:xfrm>
            <a:off x="1501430" y="1449965"/>
            <a:ext cx="7504126" cy="3733827"/>
            <a:chOff x="1458899" y="1598820"/>
            <a:chExt cx="7504126" cy="37338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D1EAF5-437C-4A69-A695-96A47A4948EF}"/>
                </a:ext>
              </a:extLst>
            </p:cNvPr>
            <p:cNvSpPr txBox="1"/>
            <p:nvPr/>
          </p:nvSpPr>
          <p:spPr>
            <a:xfrm>
              <a:off x="1458899" y="1598820"/>
              <a:ext cx="5353602" cy="661720"/>
            </a:xfrm>
            <a:prstGeom prst="rect">
              <a:avLst/>
            </a:prstGeom>
            <a:noFill/>
          </p:spPr>
          <p:txBody>
            <a:bodyPr wrap="square" lIns="91440" tIns="45720" rIns="91440" rtlCol="0" anchor="t">
              <a:spAutoFit/>
            </a:bodyPr>
            <a:lstStyle/>
            <a:p>
              <a:pPr>
                <a:spcBef>
                  <a:spcPts val="600"/>
                </a:spcBef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B0F839-1EF7-4549-B274-49287D2B80C5}"/>
                </a:ext>
              </a:extLst>
            </p:cNvPr>
            <p:cNvSpPr/>
            <p:nvPr/>
          </p:nvSpPr>
          <p:spPr>
            <a:xfrm>
              <a:off x="2468825" y="2260540"/>
              <a:ext cx="1226215" cy="7307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1400" dirty="0">
                  <a:solidFill>
                    <a:schemeClr val="bg1"/>
                  </a:solidFill>
                  <a:latin typeface="+mj-lt"/>
                </a:rPr>
                <a:t>Start sampling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44DAAF-B5E5-49C3-9FB3-1DE21B2F82D8}"/>
                </a:ext>
              </a:extLst>
            </p:cNvPr>
            <p:cNvSpPr/>
            <p:nvPr/>
          </p:nvSpPr>
          <p:spPr>
            <a:xfrm>
              <a:off x="4859041" y="3429000"/>
              <a:ext cx="1405006" cy="7307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1400" dirty="0">
                  <a:solidFill>
                    <a:schemeClr val="bg1"/>
                  </a:solidFill>
                  <a:latin typeface="+mj-lt"/>
                </a:rPr>
                <a:t>Read ATB ADC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111CCD-70A7-46AB-98BC-BE704967E910}"/>
                </a:ext>
              </a:extLst>
            </p:cNvPr>
            <p:cNvSpPr/>
            <p:nvPr/>
          </p:nvSpPr>
          <p:spPr>
            <a:xfrm>
              <a:off x="7257724" y="4601888"/>
              <a:ext cx="1705301" cy="7307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1400" dirty="0" err="1">
                  <a:solidFill>
                    <a:schemeClr val="bg1"/>
                  </a:solidFill>
                  <a:latin typeface="+mj-lt"/>
                </a:rPr>
                <a:t>Convert</a:t>
              </a:r>
              <a:r>
                <a:rPr lang="fr-FR" sz="1400" dirty="0">
                  <a:solidFill>
                    <a:schemeClr val="bg1"/>
                  </a:solidFill>
                  <a:latin typeface="+mj-lt"/>
                </a:rPr>
                <a:t> to voltage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BE732317-577E-41C2-B8F4-A95522A089A8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3695040" y="2625920"/>
              <a:ext cx="1164001" cy="11684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A126C468-F111-43F1-AAF1-FF1810CE1898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6264047" y="3794380"/>
              <a:ext cx="993677" cy="11728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030625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functions to be used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B4BC2-181D-4E20-B7A8-B4BB67078527}"/>
              </a:ext>
            </a:extLst>
          </p:cNvPr>
          <p:cNvSpPr txBox="1"/>
          <p:nvPr/>
        </p:nvSpPr>
        <p:spPr>
          <a:xfrm>
            <a:off x="736302" y="1370246"/>
            <a:ext cx="5353602" cy="1215717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60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rfeHwAtb_funcAtbAdcTriggerContSampling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2FB149-5F2B-4616-A9F3-3815035D439C}"/>
              </a:ext>
            </a:extLst>
          </p:cNvPr>
          <p:cNvGrpSpPr/>
          <p:nvPr/>
        </p:nvGrpSpPr>
        <p:grpSpPr>
          <a:xfrm>
            <a:off x="7909120" y="741088"/>
            <a:ext cx="3888105" cy="2669457"/>
            <a:chOff x="1458899" y="1598820"/>
            <a:chExt cx="7504126" cy="37338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55A77A-5E11-4812-B794-C3DBCD38D55A}"/>
                </a:ext>
              </a:extLst>
            </p:cNvPr>
            <p:cNvSpPr txBox="1"/>
            <p:nvPr/>
          </p:nvSpPr>
          <p:spPr>
            <a:xfrm>
              <a:off x="1458899" y="1598820"/>
              <a:ext cx="5353602" cy="661720"/>
            </a:xfrm>
            <a:prstGeom prst="rect">
              <a:avLst/>
            </a:prstGeom>
            <a:noFill/>
          </p:spPr>
          <p:txBody>
            <a:bodyPr wrap="square" lIns="91440" tIns="45720" rIns="91440" rtlCol="0" anchor="t">
              <a:spAutoFit/>
            </a:bodyPr>
            <a:lstStyle/>
            <a:p>
              <a:pPr>
                <a:spcBef>
                  <a:spcPts val="600"/>
                </a:spcBef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06CAD8-4B11-48D9-8D9B-15095495B75E}"/>
                </a:ext>
              </a:extLst>
            </p:cNvPr>
            <p:cNvSpPr/>
            <p:nvPr/>
          </p:nvSpPr>
          <p:spPr>
            <a:xfrm>
              <a:off x="2099492" y="2260540"/>
              <a:ext cx="1595549" cy="7307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800" dirty="0">
                  <a:solidFill>
                    <a:schemeClr val="bg1"/>
                  </a:solidFill>
                  <a:latin typeface="+mj-lt"/>
                </a:rPr>
                <a:t>Start sampling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4060E9-503D-4C00-84E0-0F59F399FE1C}"/>
                </a:ext>
              </a:extLst>
            </p:cNvPr>
            <p:cNvSpPr/>
            <p:nvPr/>
          </p:nvSpPr>
          <p:spPr>
            <a:xfrm>
              <a:off x="4857011" y="3429000"/>
              <a:ext cx="1607561" cy="66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800" dirty="0">
                  <a:solidFill>
                    <a:schemeClr val="bg1"/>
                  </a:solidFill>
                  <a:latin typeface="+mj-lt"/>
                </a:rPr>
                <a:t>Read ATB ADC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D47EE8-9851-4486-9FC9-46FE1E239F57}"/>
                </a:ext>
              </a:extLst>
            </p:cNvPr>
            <p:cNvSpPr/>
            <p:nvPr/>
          </p:nvSpPr>
          <p:spPr>
            <a:xfrm>
              <a:off x="7257724" y="4601888"/>
              <a:ext cx="1705301" cy="7307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800" dirty="0" err="1">
                  <a:solidFill>
                    <a:schemeClr val="bg1"/>
                  </a:solidFill>
                  <a:latin typeface="+mj-lt"/>
                </a:rPr>
                <a:t>Convert</a:t>
              </a:r>
              <a:r>
                <a:rPr lang="fr-FR" sz="800" dirty="0">
                  <a:solidFill>
                    <a:schemeClr val="bg1"/>
                  </a:solidFill>
                  <a:latin typeface="+mj-lt"/>
                </a:rPr>
                <a:t> to voltage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29443CCF-7B4C-4F49-B19B-CB015672911A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3695041" y="2625919"/>
              <a:ext cx="1161969" cy="11339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A0CC2659-BFB4-4913-9E76-C6714BBC1C29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6464572" y="3759860"/>
              <a:ext cx="793152" cy="12074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AE9D980-EF4B-4E52-B69C-F1B4A0F89ED2}"/>
              </a:ext>
            </a:extLst>
          </p:cNvPr>
          <p:cNvSpPr txBox="1"/>
          <p:nvPr/>
        </p:nvSpPr>
        <p:spPr>
          <a:xfrm>
            <a:off x="0" y="3505918"/>
            <a:ext cx="114861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startStopSampling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rfeHwAtb_funcAtbAdcTriggerContSampling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selectedAtbX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startStopSampling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    RFE_ERROR_FUNCTION_ARGUMENT );</a:t>
            </a:r>
          </a:p>
        </p:txBody>
      </p:sp>
    </p:spTree>
    <p:extLst>
      <p:ext uri="{BB962C8B-B14F-4D97-AF65-F5344CB8AC3E}">
        <p14:creationId xmlns:p14="http://schemas.microsoft.com/office/powerpoint/2010/main" val="20265254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to be coded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21D14-ECCA-4791-9F5C-E56B45C06675}"/>
              </a:ext>
            </a:extLst>
          </p:cNvPr>
          <p:cNvSpPr txBox="1"/>
          <p:nvPr/>
        </p:nvSpPr>
        <p:spPr>
          <a:xfrm>
            <a:off x="535759" y="1507802"/>
            <a:ext cx="11143784" cy="2031325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lvl="1">
              <a:spcBef>
                <a:spcPts val="600"/>
              </a:spcBef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rfeSwBist_ReadAdcValue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 (follow the example 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rfeSwCalibration_rxbistCalibration.c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rfeHwAtb_funcAtbCollectSamples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  <a:effectLst/>
              </a:rPr>
              <a:t>RFE_WAIT_USEC ( WAIT_TIME )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41634-CE12-4715-AC39-CDD9CB8E0FAB}"/>
              </a:ext>
            </a:extLst>
          </p:cNvPr>
          <p:cNvSpPr txBox="1"/>
          <p:nvPr/>
        </p:nvSpPr>
        <p:spPr>
          <a:xfrm>
            <a:off x="957262" y="3583378"/>
            <a:ext cx="78324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rfeSwBist_ReadAtbAdcValue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selectedAtbX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                                              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RFE_SWBist_LLDO_WAIT_TIME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RFE_ERROR_FUNCTION_ARGUMENT );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0B392B-DEC2-4B18-A98E-F0665A6D2219}"/>
              </a:ext>
            </a:extLst>
          </p:cNvPr>
          <p:cNvGrpSpPr/>
          <p:nvPr/>
        </p:nvGrpSpPr>
        <p:grpSpPr>
          <a:xfrm>
            <a:off x="7909120" y="741088"/>
            <a:ext cx="3888105" cy="2669457"/>
            <a:chOff x="1458899" y="1598820"/>
            <a:chExt cx="7504126" cy="37338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DCD0F-1259-435E-8769-22AD5E9E6F9C}"/>
                </a:ext>
              </a:extLst>
            </p:cNvPr>
            <p:cNvSpPr txBox="1"/>
            <p:nvPr/>
          </p:nvSpPr>
          <p:spPr>
            <a:xfrm>
              <a:off x="1458899" y="1598820"/>
              <a:ext cx="5353602" cy="661720"/>
            </a:xfrm>
            <a:prstGeom prst="rect">
              <a:avLst/>
            </a:prstGeom>
            <a:noFill/>
          </p:spPr>
          <p:txBody>
            <a:bodyPr wrap="square" lIns="91440" tIns="45720" rIns="91440" rtlCol="0" anchor="t">
              <a:spAutoFit/>
            </a:bodyPr>
            <a:lstStyle/>
            <a:p>
              <a:pPr>
                <a:spcBef>
                  <a:spcPts val="600"/>
                </a:spcBef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8E6BDD-A302-4BAF-8181-B1A63D8D8CC4}"/>
                </a:ext>
              </a:extLst>
            </p:cNvPr>
            <p:cNvSpPr/>
            <p:nvPr/>
          </p:nvSpPr>
          <p:spPr>
            <a:xfrm>
              <a:off x="2099492" y="2260540"/>
              <a:ext cx="1595549" cy="7307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800" dirty="0">
                  <a:solidFill>
                    <a:schemeClr val="bg1"/>
                  </a:solidFill>
                  <a:latin typeface="+mj-lt"/>
                </a:rPr>
                <a:t>Start sampling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2D4FBB-6293-419C-A7B9-EC48D5D807DF}"/>
                </a:ext>
              </a:extLst>
            </p:cNvPr>
            <p:cNvSpPr/>
            <p:nvPr/>
          </p:nvSpPr>
          <p:spPr>
            <a:xfrm>
              <a:off x="4857011" y="3429000"/>
              <a:ext cx="1607561" cy="6617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800" dirty="0">
                  <a:solidFill>
                    <a:schemeClr val="bg1"/>
                  </a:solidFill>
                  <a:latin typeface="+mj-lt"/>
                </a:rPr>
                <a:t>Read ATB ADC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0AEC9A-0690-42C5-845C-92884C9144F2}"/>
                </a:ext>
              </a:extLst>
            </p:cNvPr>
            <p:cNvSpPr/>
            <p:nvPr/>
          </p:nvSpPr>
          <p:spPr>
            <a:xfrm>
              <a:off x="7257724" y="4601888"/>
              <a:ext cx="1705301" cy="7307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800" dirty="0" err="1">
                  <a:solidFill>
                    <a:schemeClr val="bg1"/>
                  </a:solidFill>
                  <a:latin typeface="+mj-lt"/>
                </a:rPr>
                <a:t>Convert</a:t>
              </a:r>
              <a:r>
                <a:rPr lang="fr-FR" sz="800" dirty="0">
                  <a:solidFill>
                    <a:schemeClr val="bg1"/>
                  </a:solidFill>
                  <a:latin typeface="+mj-lt"/>
                </a:rPr>
                <a:t> to voltage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2F640361-3680-4A2E-AD2A-EB57DED8993A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3695041" y="2625919"/>
              <a:ext cx="1161969" cy="11339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E0D82D52-A721-4910-9C08-E3C02635E49A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6464572" y="3759860"/>
              <a:ext cx="793152" cy="12074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567323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to be coded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21D14-ECCA-4791-9F5C-E56B45C06675}"/>
              </a:ext>
            </a:extLst>
          </p:cNvPr>
          <p:cNvSpPr txBox="1"/>
          <p:nvPr/>
        </p:nvSpPr>
        <p:spPr>
          <a:xfrm>
            <a:off x="535759" y="1507802"/>
            <a:ext cx="11143784" cy="1184940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lvl="1">
              <a:spcBef>
                <a:spcPts val="600"/>
              </a:spcBef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rfeHwAtb_funcAtbAdcSamplesToVoltageConvert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41634-CE12-4715-AC39-CDD9CB8E0FAB}"/>
              </a:ext>
            </a:extLst>
          </p:cNvPr>
          <p:cNvSpPr txBox="1"/>
          <p:nvPr/>
        </p:nvSpPr>
        <p:spPr>
          <a:xfrm>
            <a:off x="957261" y="3583378"/>
            <a:ext cx="94781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measured_Voltage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rfeHwAtb_funcAtbAdcSamplesToVoltageConvert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Code_out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               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selectedAtbX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adcSettings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adcEndingMode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  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adcSettings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adcInputGain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  RFE_ERROR_FUNCTION_ARGUMENT );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0B392B-DEC2-4B18-A98E-F0665A6D2219}"/>
              </a:ext>
            </a:extLst>
          </p:cNvPr>
          <p:cNvGrpSpPr/>
          <p:nvPr/>
        </p:nvGrpSpPr>
        <p:grpSpPr>
          <a:xfrm>
            <a:off x="7909120" y="741088"/>
            <a:ext cx="3888105" cy="2669457"/>
            <a:chOff x="1458899" y="1598820"/>
            <a:chExt cx="7504126" cy="37338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DCD0F-1259-435E-8769-22AD5E9E6F9C}"/>
                </a:ext>
              </a:extLst>
            </p:cNvPr>
            <p:cNvSpPr txBox="1"/>
            <p:nvPr/>
          </p:nvSpPr>
          <p:spPr>
            <a:xfrm>
              <a:off x="1458899" y="1598820"/>
              <a:ext cx="5353602" cy="661720"/>
            </a:xfrm>
            <a:prstGeom prst="rect">
              <a:avLst/>
            </a:prstGeom>
            <a:noFill/>
          </p:spPr>
          <p:txBody>
            <a:bodyPr wrap="square" lIns="91440" tIns="45720" rIns="91440" rtlCol="0" anchor="t">
              <a:spAutoFit/>
            </a:bodyPr>
            <a:lstStyle/>
            <a:p>
              <a:pPr>
                <a:spcBef>
                  <a:spcPts val="600"/>
                </a:spcBef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8E6BDD-A302-4BAF-8181-B1A63D8D8CC4}"/>
                </a:ext>
              </a:extLst>
            </p:cNvPr>
            <p:cNvSpPr/>
            <p:nvPr/>
          </p:nvSpPr>
          <p:spPr>
            <a:xfrm>
              <a:off x="2099492" y="2260540"/>
              <a:ext cx="1595549" cy="7307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800" dirty="0">
                  <a:solidFill>
                    <a:schemeClr val="bg1"/>
                  </a:solidFill>
                  <a:latin typeface="+mj-lt"/>
                </a:rPr>
                <a:t>Start sampling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2D4FBB-6293-419C-A7B9-EC48D5D807DF}"/>
                </a:ext>
              </a:extLst>
            </p:cNvPr>
            <p:cNvSpPr/>
            <p:nvPr/>
          </p:nvSpPr>
          <p:spPr>
            <a:xfrm>
              <a:off x="4857011" y="3429000"/>
              <a:ext cx="1607561" cy="66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800" dirty="0">
                  <a:solidFill>
                    <a:schemeClr val="bg1"/>
                  </a:solidFill>
                  <a:latin typeface="+mj-lt"/>
                </a:rPr>
                <a:t>Read ATB ADC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0AEC9A-0690-42C5-845C-92884C9144F2}"/>
                </a:ext>
              </a:extLst>
            </p:cNvPr>
            <p:cNvSpPr/>
            <p:nvPr/>
          </p:nvSpPr>
          <p:spPr>
            <a:xfrm>
              <a:off x="7257724" y="4601888"/>
              <a:ext cx="1705301" cy="7307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r>
                <a:rPr lang="fr-FR" sz="800" dirty="0" err="1">
                  <a:solidFill>
                    <a:schemeClr val="bg1"/>
                  </a:solidFill>
                  <a:latin typeface="+mj-lt"/>
                </a:rPr>
                <a:t>Convert</a:t>
              </a:r>
              <a:r>
                <a:rPr lang="fr-FR" sz="800" dirty="0">
                  <a:solidFill>
                    <a:schemeClr val="bg1"/>
                  </a:solidFill>
                  <a:latin typeface="+mj-lt"/>
                </a:rPr>
                <a:t> to voltage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2F640361-3680-4A2E-AD2A-EB57DED8993A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3695041" y="2625919"/>
              <a:ext cx="1161969" cy="11339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E0D82D52-A721-4910-9C08-E3C02635E49A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6464572" y="3759860"/>
              <a:ext cx="793152" cy="12074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571914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2D5FA-1E9D-44D9-8919-A7786B13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monitor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67850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(</a:t>
            </a:r>
            <a:r>
              <a:rPr lang="en-US" dirty="0" err="1">
                <a:solidFill>
                  <a:schemeClr val="accent6">
                    <a:lumMod val="50000"/>
                    <a:lumOff val="50000"/>
                  </a:schemeClr>
                </a:solidFill>
              </a:rPr>
              <a:t>SWBist.c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1EAF5-437C-4A69-A695-96A47A4948EF}"/>
              </a:ext>
            </a:extLst>
          </p:cNvPr>
          <p:cNvSpPr txBox="1"/>
          <p:nvPr/>
        </p:nvSpPr>
        <p:spPr>
          <a:xfrm>
            <a:off x="1458899" y="1598820"/>
            <a:ext cx="5353602" cy="661720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0F839-1EF7-4549-B274-49287D2B80C5}"/>
              </a:ext>
            </a:extLst>
          </p:cNvPr>
          <p:cNvSpPr/>
          <p:nvPr/>
        </p:nvSpPr>
        <p:spPr>
          <a:xfrm>
            <a:off x="4720535" y="913781"/>
            <a:ext cx="1226215" cy="730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fr-FR" sz="1400" dirty="0" err="1">
                <a:solidFill>
                  <a:schemeClr val="bg1"/>
                </a:solidFill>
                <a:latin typeface="+mj-lt"/>
              </a:rPr>
              <a:t>Measured</a:t>
            </a:r>
            <a:r>
              <a:rPr lang="fr-FR" sz="1400" dirty="0">
                <a:solidFill>
                  <a:schemeClr val="bg1"/>
                </a:solidFill>
                <a:latin typeface="+mj-lt"/>
              </a:rPr>
              <a:t> voltage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EE1181-73F7-4FBE-8D91-6B7BFADF286F}"/>
              </a:ext>
            </a:extLst>
          </p:cNvPr>
          <p:cNvCxnSpPr>
            <a:cxnSpLocks/>
          </p:cNvCxnSpPr>
          <p:nvPr/>
        </p:nvCxnSpPr>
        <p:spPr>
          <a:xfrm>
            <a:off x="5333642" y="1644540"/>
            <a:ext cx="0" cy="56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8665303-2015-4C8F-95F1-4D1A29ABF59B}"/>
              </a:ext>
            </a:extLst>
          </p:cNvPr>
          <p:cNvSpPr/>
          <p:nvPr/>
        </p:nvSpPr>
        <p:spPr>
          <a:xfrm>
            <a:off x="4483143" y="2209810"/>
            <a:ext cx="1805548" cy="9486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fr-FR" sz="1050" dirty="0">
                <a:solidFill>
                  <a:schemeClr val="bg1"/>
                </a:solidFill>
                <a:latin typeface="+mj-lt"/>
              </a:rPr>
              <a:t>Voltage &gt; OV </a:t>
            </a:r>
            <a:r>
              <a:rPr lang="fr-FR" sz="1050" dirty="0" err="1">
                <a:solidFill>
                  <a:schemeClr val="bg1"/>
                </a:solidFill>
                <a:latin typeface="+mj-lt"/>
              </a:rPr>
              <a:t>threshold</a:t>
            </a:r>
            <a:r>
              <a:rPr lang="fr-FR" sz="1050" dirty="0">
                <a:solidFill>
                  <a:schemeClr val="bg1"/>
                </a:solidFill>
                <a:latin typeface="+mj-lt"/>
              </a:rPr>
              <a:t> 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4D4CF4-7871-48A9-A48E-DF04C6CCAA6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568744" y="3146365"/>
            <a:ext cx="1764540" cy="72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B13195-9FDE-4720-839B-CFCED447171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350607" y="3158500"/>
            <a:ext cx="1820353" cy="59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062D7E9-FED2-49A6-AD32-C80910774A06}"/>
              </a:ext>
            </a:extLst>
          </p:cNvPr>
          <p:cNvSpPr/>
          <p:nvPr/>
        </p:nvSpPr>
        <p:spPr>
          <a:xfrm>
            <a:off x="2955636" y="3866703"/>
            <a:ext cx="1226215" cy="66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fr-FR" sz="1400" dirty="0">
                <a:solidFill>
                  <a:schemeClr val="bg1"/>
                </a:solidFill>
                <a:latin typeface="+mj-lt"/>
              </a:rPr>
              <a:t>OV flag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AEF7E4-BD95-4213-B228-ED1172214AEA}"/>
              </a:ext>
            </a:extLst>
          </p:cNvPr>
          <p:cNvSpPr/>
          <p:nvPr/>
        </p:nvSpPr>
        <p:spPr>
          <a:xfrm>
            <a:off x="6288690" y="3752402"/>
            <a:ext cx="1764540" cy="9486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fr-FR" sz="1050" dirty="0">
                <a:solidFill>
                  <a:schemeClr val="bg1"/>
                </a:solidFill>
                <a:latin typeface="+mj-lt"/>
              </a:rPr>
              <a:t>Voltage &lt; UV </a:t>
            </a:r>
            <a:r>
              <a:rPr lang="fr-FR" sz="1050" dirty="0" err="1">
                <a:solidFill>
                  <a:schemeClr val="bg1"/>
                </a:solidFill>
                <a:latin typeface="+mj-lt"/>
              </a:rPr>
              <a:t>threshold</a:t>
            </a:r>
            <a:r>
              <a:rPr lang="fr-FR" sz="1050" dirty="0">
                <a:solidFill>
                  <a:schemeClr val="bg1"/>
                </a:solidFill>
                <a:latin typeface="+mj-lt"/>
              </a:rPr>
              <a:t> 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C376C-C3D6-4176-82B1-F600C3097328}"/>
              </a:ext>
            </a:extLst>
          </p:cNvPr>
          <p:cNvSpPr/>
          <p:nvPr/>
        </p:nvSpPr>
        <p:spPr>
          <a:xfrm>
            <a:off x="5675582" y="5246992"/>
            <a:ext cx="1226215" cy="66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fr-FR" sz="1400" dirty="0">
                <a:solidFill>
                  <a:schemeClr val="bg1"/>
                </a:solidFill>
                <a:latin typeface="+mj-lt"/>
              </a:rPr>
              <a:t>UV flag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73EB84-5C0A-4838-8689-488359EB502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6288690" y="4701092"/>
            <a:ext cx="938082" cy="54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118AE3-FA39-402B-A84D-FAC80C27E6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226772" y="4703996"/>
            <a:ext cx="1096731" cy="54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121A738-2684-43D3-8F3F-208E04B0B00C}"/>
              </a:ext>
            </a:extLst>
          </p:cNvPr>
          <p:cNvSpPr/>
          <p:nvPr/>
        </p:nvSpPr>
        <p:spPr>
          <a:xfrm>
            <a:off x="7710395" y="5246992"/>
            <a:ext cx="1226215" cy="66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fr-FR" sz="1400" dirty="0">
                <a:solidFill>
                  <a:schemeClr val="bg1"/>
                </a:solidFill>
                <a:latin typeface="+mj-lt"/>
              </a:rPr>
              <a:t>Do </a:t>
            </a:r>
            <a:r>
              <a:rPr lang="fr-FR" sz="1400" dirty="0" err="1">
                <a:solidFill>
                  <a:schemeClr val="bg1"/>
                </a:solidFill>
                <a:latin typeface="+mj-lt"/>
              </a:rPr>
              <a:t>nothing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fr-FR" sz="1400" dirty="0">
                <a:solidFill>
                  <a:schemeClr val="bg1"/>
                </a:solidFill>
                <a:latin typeface="+mj-lt"/>
              </a:rPr>
              <a:t>(Safe)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3743A-E9E7-4C11-95A6-9CE1E39D70C4}"/>
              </a:ext>
            </a:extLst>
          </p:cNvPr>
          <p:cNvSpPr txBox="1"/>
          <p:nvPr/>
        </p:nvSpPr>
        <p:spPr>
          <a:xfrm>
            <a:off x="3568743" y="3326130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79ADF9-D1BD-4D01-A5AD-47B3E9257C9A}"/>
              </a:ext>
            </a:extLst>
          </p:cNvPr>
          <p:cNvSpPr txBox="1"/>
          <p:nvPr/>
        </p:nvSpPr>
        <p:spPr>
          <a:xfrm>
            <a:off x="6225181" y="4698616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60A28F-1179-477E-9B91-A7ED89572B96}"/>
              </a:ext>
            </a:extLst>
          </p:cNvPr>
          <p:cNvSpPr txBox="1"/>
          <p:nvPr/>
        </p:nvSpPr>
        <p:spPr>
          <a:xfrm>
            <a:off x="6470469" y="3217932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CE165D-780A-4E1F-AB8A-5A33E55EC791}"/>
              </a:ext>
            </a:extLst>
          </p:cNvPr>
          <p:cNvSpPr txBox="1"/>
          <p:nvPr/>
        </p:nvSpPr>
        <p:spPr>
          <a:xfrm>
            <a:off x="7866302" y="4724574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2956469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to be coded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21D14-ECCA-4791-9F5C-E56B45C06675}"/>
              </a:ext>
            </a:extLst>
          </p:cNvPr>
          <p:cNvSpPr txBox="1"/>
          <p:nvPr/>
        </p:nvSpPr>
        <p:spPr>
          <a:xfrm>
            <a:off x="535759" y="1507802"/>
            <a:ext cx="11143784" cy="3062377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Please mention that contrary to GLDO monitoring which is hard coded, the flags in our case will be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setted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by software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rfeSwBist_ovuv_setMonitor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(FCCU) to be implemented, it will be similar to the function below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rfeHwFccu_setErrorId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rfeHwFccu_faultId_t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faultId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RFE_ERROR_FUNCTION_PARAMETER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>
              <a:spcBef>
                <a:spcPts val="600"/>
              </a:spcBef>
            </a:pPr>
            <a:endParaRPr lang="en-US" sz="12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45555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to be coded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21D14-ECCA-4791-9F5C-E56B45C06675}"/>
              </a:ext>
            </a:extLst>
          </p:cNvPr>
          <p:cNvSpPr txBox="1"/>
          <p:nvPr/>
        </p:nvSpPr>
        <p:spPr>
          <a:xfrm>
            <a:off x="535759" y="1507802"/>
            <a:ext cx="11143784" cy="4031873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\brief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This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sets an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flag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overvoltage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or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undervoltage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occurs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This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function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\param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measured_voltage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-variable to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hold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LLDO output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measured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voltage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\param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ovuv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varible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hold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LLDO voltage,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undervoltage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overvoltage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threshold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\param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RFE_ERROR_FUNCTION_PARAMETER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Output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code.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             On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#RFE_ERROR_IS_NO_ERROR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             On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failure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#RFE_ERROR_IS_ERROR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rfeSwBist_ovuv_setMonitor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measured_voltage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rfeSwBist_ovuvCfg_t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ovuv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RFE_ERROR_FUNCTION_PARAMETER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4383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Ovuv</a:t>
            </a:r>
            <a:r>
              <a:rPr lang="en-US" dirty="0"/>
              <a:t> monitoring by hardware</a:t>
            </a:r>
            <a:endParaRPr lang="de-DE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03BC699-7948-47BC-AFA8-A593F9A4F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1503088"/>
            <a:ext cx="8947617" cy="4371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75AFA0-9842-48D9-B255-1C41EB35A44A}"/>
              </a:ext>
            </a:extLst>
          </p:cNvPr>
          <p:cNvSpPr txBox="1"/>
          <p:nvPr/>
        </p:nvSpPr>
        <p:spPr>
          <a:xfrm>
            <a:off x="497203" y="1141816"/>
            <a:ext cx="116947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4 GLDOs in RFE monitored by a hardware OVUV protection circuit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9308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choices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1EAF5-437C-4A69-A695-96A47A4948EF}"/>
              </a:ext>
            </a:extLst>
          </p:cNvPr>
          <p:cNvSpPr txBox="1"/>
          <p:nvPr/>
        </p:nvSpPr>
        <p:spPr>
          <a:xfrm>
            <a:off x="754048" y="1571598"/>
            <a:ext cx="10665319" cy="2277547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marL="342900" indent="-342900" algn="l">
              <a:spcBef>
                <a:spcPts val="600"/>
              </a:spcBef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same ATB ADC settings will be used for different LLDO</a:t>
            </a:r>
          </a:p>
          <a:p>
            <a:pPr marL="342900" indent="-342900" algn="l">
              <a:spcBef>
                <a:spcPts val="600"/>
              </a:spcBef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ATB configuration is different from an LLDO to another based on which ATB that can be connected </a:t>
            </a:r>
          </a:p>
          <a:p>
            <a:pPr marL="342900" indent="-342900" algn="l">
              <a:spcBef>
                <a:spcPts val="600"/>
              </a:spcBef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simplicity, the LLDO OV/UV monitoring will be coded serially (may be concurrently if needed)</a:t>
            </a:r>
          </a:p>
          <a:p>
            <a:pPr marL="342900" indent="-342900" algn="l">
              <a:spcBef>
                <a:spcPts val="600"/>
              </a:spcBef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Settling time is not considered as we assume that the different LLDOs are already enabled</a:t>
            </a:r>
          </a:p>
          <a:p>
            <a:pPr marL="342900" indent="-342900" algn="l">
              <a:spcBef>
                <a:spcPts val="600"/>
              </a:spcBef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B4E89E-4F51-4395-B5EE-51FC8059EAEF}"/>
              </a:ext>
            </a:extLst>
          </p:cNvPr>
          <p:cNvGrpSpPr/>
          <p:nvPr/>
        </p:nvGrpSpPr>
        <p:grpSpPr>
          <a:xfrm>
            <a:off x="298285" y="3185976"/>
            <a:ext cx="11522242" cy="1258764"/>
            <a:chOff x="705486" y="2004787"/>
            <a:chExt cx="9983077" cy="12587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EB89D7-03E1-4BF7-A577-EEE8472E6961}"/>
                </a:ext>
              </a:extLst>
            </p:cNvPr>
            <p:cNvSpPr/>
            <p:nvPr/>
          </p:nvSpPr>
          <p:spPr>
            <a:xfrm>
              <a:off x="6064412" y="2004787"/>
              <a:ext cx="4624151" cy="568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de-DE" sz="1400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47A7E1B-C597-46B0-8DFC-3B71371B9219}"/>
                </a:ext>
              </a:extLst>
            </p:cNvPr>
            <p:cNvCxnSpPr>
              <a:cxnSpLocks/>
            </p:cNvCxnSpPr>
            <p:nvPr/>
          </p:nvCxnSpPr>
          <p:spPr>
            <a:xfrm>
              <a:off x="908049" y="2579251"/>
              <a:ext cx="978051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8D478D-3FF4-45B2-8E04-220AF159AEA7}"/>
                </a:ext>
              </a:extLst>
            </p:cNvPr>
            <p:cNvSpPr/>
            <p:nvPr/>
          </p:nvSpPr>
          <p:spPr>
            <a:xfrm>
              <a:off x="705487" y="2319533"/>
              <a:ext cx="1106139" cy="526446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Power Up</a:t>
              </a:r>
              <a:endParaRPr lang="de-DE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2D73768-760B-4832-8D77-8497C4588728}"/>
                </a:ext>
              </a:extLst>
            </p:cNvPr>
            <p:cNvSpPr/>
            <p:nvPr/>
          </p:nvSpPr>
          <p:spPr>
            <a:xfrm>
              <a:off x="3181339" y="2319533"/>
              <a:ext cx="1106139" cy="526446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FIT</a:t>
              </a:r>
              <a:endParaRPr lang="de-DE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79C163-2FE5-4598-A747-7B5F7CF9E2FD}"/>
                </a:ext>
              </a:extLst>
            </p:cNvPr>
            <p:cNvSpPr/>
            <p:nvPr/>
          </p:nvSpPr>
          <p:spPr>
            <a:xfrm>
              <a:off x="1943413" y="2319533"/>
              <a:ext cx="1106139" cy="526446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Start up </a:t>
              </a:r>
              <a:r>
                <a:rPr lang="en-US" sz="1400" dirty="0" err="1">
                  <a:solidFill>
                    <a:schemeClr val="tx1"/>
                  </a:solidFill>
                  <a:latin typeface="+mj-lt"/>
                </a:rPr>
                <a:t>calib</a:t>
              </a:r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.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C08B76-CB7C-4A8B-B50B-558459CB3A18}"/>
                </a:ext>
              </a:extLst>
            </p:cNvPr>
            <p:cNvSpPr/>
            <p:nvPr/>
          </p:nvSpPr>
          <p:spPr>
            <a:xfrm>
              <a:off x="4419265" y="2316028"/>
              <a:ext cx="1106139" cy="526446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Radar Config</a:t>
              </a:r>
              <a:endParaRPr lang="de-DE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A0CB6B-FDEE-4022-BBF8-C1A4FA90D430}"/>
                </a:ext>
              </a:extLst>
            </p:cNvPr>
            <p:cNvSpPr/>
            <p:nvPr/>
          </p:nvSpPr>
          <p:spPr>
            <a:xfrm>
              <a:off x="5657191" y="2319533"/>
              <a:ext cx="1106139" cy="526446"/>
            </a:xfrm>
            <a:prstGeom prst="rect">
              <a:avLst/>
            </a:prstGeom>
            <a:solidFill>
              <a:srgbClr val="FFAD00"/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(Re-) </a:t>
              </a:r>
              <a:r>
                <a:rPr lang="en-US" sz="1400" dirty="0" err="1">
                  <a:solidFill>
                    <a:schemeClr val="tx1"/>
                  </a:solidFill>
                  <a:latin typeface="+mj-lt"/>
                </a:rPr>
                <a:t>Calib</a:t>
              </a:r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.</a:t>
              </a:r>
              <a:endParaRPr lang="de-DE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AF682D-0BDA-4FD6-ABB1-FEBB0A1803AD}"/>
                </a:ext>
              </a:extLst>
            </p:cNvPr>
            <p:cNvSpPr/>
            <p:nvPr/>
          </p:nvSpPr>
          <p:spPr>
            <a:xfrm>
              <a:off x="8133043" y="2319533"/>
              <a:ext cx="1106139" cy="526446"/>
            </a:xfrm>
            <a:prstGeom prst="rect">
              <a:avLst/>
            </a:prstGeom>
            <a:solidFill>
              <a:srgbClr val="FF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Safety timeslot</a:t>
              </a:r>
              <a:endParaRPr lang="de-DE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058365-5FB3-4314-8E15-66ACA593F666}"/>
                </a:ext>
              </a:extLst>
            </p:cNvPr>
            <p:cNvSpPr/>
            <p:nvPr/>
          </p:nvSpPr>
          <p:spPr>
            <a:xfrm>
              <a:off x="9370969" y="2319533"/>
              <a:ext cx="1106139" cy="526446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Idle time</a:t>
              </a:r>
              <a:endParaRPr lang="de-DE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3B3283-7BEF-46A4-A59F-3AB6B4DCA815}"/>
                </a:ext>
              </a:extLst>
            </p:cNvPr>
            <p:cNvSpPr/>
            <p:nvPr/>
          </p:nvSpPr>
          <p:spPr>
            <a:xfrm>
              <a:off x="6895117" y="2319533"/>
              <a:ext cx="1106139" cy="526446"/>
            </a:xfrm>
            <a:prstGeom prst="rect">
              <a:avLst/>
            </a:prstGeom>
            <a:solidFill>
              <a:srgbClr val="FF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Acquisitions</a:t>
              </a:r>
              <a:endParaRPr lang="de-DE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B04B3A0F-BDD1-4C13-A31F-B645E041EDEA}"/>
                </a:ext>
              </a:extLst>
            </p:cNvPr>
            <p:cNvSpPr/>
            <p:nvPr/>
          </p:nvSpPr>
          <p:spPr>
            <a:xfrm rot="5400000">
              <a:off x="2954973" y="693121"/>
              <a:ext cx="320943" cy="4819917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89A2F4-6035-4385-ACB5-B7E023A66DAE}"/>
                </a:ext>
              </a:extLst>
            </p:cNvPr>
            <p:cNvSpPr/>
            <p:nvPr/>
          </p:nvSpPr>
          <p:spPr>
            <a:xfrm rot="10800000">
              <a:off x="5984719" y="2209469"/>
              <a:ext cx="186172" cy="16049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de-DE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E4830D1-634F-4984-B767-986158049F35}"/>
              </a:ext>
            </a:extLst>
          </p:cNvPr>
          <p:cNvSpPr txBox="1"/>
          <p:nvPr/>
        </p:nvSpPr>
        <p:spPr>
          <a:xfrm>
            <a:off x="8639739" y="2802666"/>
            <a:ext cx="2375616" cy="526444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Radar Frame Loop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A46DF5-9254-4376-B14E-9BA27ABF3645}"/>
              </a:ext>
            </a:extLst>
          </p:cNvPr>
          <p:cNvSpPr txBox="1"/>
          <p:nvPr/>
        </p:nvSpPr>
        <p:spPr>
          <a:xfrm>
            <a:off x="2563169" y="4530543"/>
            <a:ext cx="901387" cy="49019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D56107-44D9-4433-AF59-6AFFA36C93B3}"/>
              </a:ext>
            </a:extLst>
          </p:cNvPr>
          <p:cNvSpPr txBox="1"/>
          <p:nvPr/>
        </p:nvSpPr>
        <p:spPr>
          <a:xfrm>
            <a:off x="3144535" y="2909698"/>
            <a:ext cx="1406781" cy="523220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Fault injection tests</a:t>
            </a:r>
            <a:endParaRPr lang="de-DE" sz="14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B5C7CF-E18F-4EF5-B7ED-3D1300B29256}"/>
              </a:ext>
            </a:extLst>
          </p:cNvPr>
          <p:cNvSpPr txBox="1"/>
          <p:nvPr/>
        </p:nvSpPr>
        <p:spPr>
          <a:xfrm>
            <a:off x="9509344" y="4128288"/>
            <a:ext cx="2232321" cy="1031051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marL="285750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FF0000"/>
                </a:solidFill>
              </a:rPr>
              <a:t>BIST Test</a:t>
            </a:r>
          </a:p>
          <a:p>
            <a:pPr marL="285750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FF0000"/>
                </a:solidFill>
              </a:rPr>
              <a:t>LLDOs OV/UV (via ATB ADC)</a:t>
            </a:r>
          </a:p>
          <a:p>
            <a:pPr marL="285750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400" b="1" i="1" dirty="0">
                <a:solidFill>
                  <a:srgbClr val="FF0000"/>
                </a:solidFill>
              </a:rPr>
              <a:t>Ball break detectors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A323AA-DC26-49A5-8C37-3B1A70C7522A}"/>
              </a:ext>
            </a:extLst>
          </p:cNvPr>
          <p:cNvCxnSpPr>
            <a:cxnSpLocks/>
          </p:cNvCxnSpPr>
          <p:nvPr/>
        </p:nvCxnSpPr>
        <p:spPr>
          <a:xfrm>
            <a:off x="9500119" y="4023663"/>
            <a:ext cx="0" cy="99707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12B95A-1596-4C63-BFAD-E9D682DDCBA0}"/>
              </a:ext>
            </a:extLst>
          </p:cNvPr>
          <p:cNvCxnSpPr>
            <a:cxnSpLocks/>
          </p:cNvCxnSpPr>
          <p:nvPr/>
        </p:nvCxnSpPr>
        <p:spPr>
          <a:xfrm>
            <a:off x="8805231" y="3754750"/>
            <a:ext cx="0" cy="892751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AD705A-A710-43C3-8CA6-D50E30EC7126}"/>
              </a:ext>
            </a:extLst>
          </p:cNvPr>
          <p:cNvSpPr txBox="1"/>
          <p:nvPr/>
        </p:nvSpPr>
        <p:spPr>
          <a:xfrm>
            <a:off x="7523578" y="4643813"/>
            <a:ext cx="2232321" cy="523220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marL="285750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sz="1400" b="1" i="1" dirty="0">
                <a:solidFill>
                  <a:schemeClr val="accent3">
                    <a:lumMod val="75000"/>
                  </a:schemeClr>
                </a:solidFill>
              </a:rPr>
              <a:t>Assumption: </a:t>
            </a:r>
            <a:r>
              <a:rPr lang="fr-FR" sz="1400" b="1" i="1" dirty="0" err="1">
                <a:solidFill>
                  <a:schemeClr val="accent3">
                    <a:lumMod val="75000"/>
                  </a:schemeClr>
                </a:solidFill>
              </a:rPr>
              <a:t>LLDOs</a:t>
            </a:r>
            <a:r>
              <a:rPr lang="fr-FR" sz="1400" b="1" i="1" dirty="0">
                <a:solidFill>
                  <a:schemeClr val="accent3">
                    <a:lumMod val="75000"/>
                  </a:schemeClr>
                </a:solidFill>
              </a:rPr>
              <a:t> are all </a:t>
            </a:r>
            <a:r>
              <a:rPr lang="fr-FR" sz="1400" b="1" i="1" dirty="0" err="1">
                <a:solidFill>
                  <a:schemeClr val="accent3">
                    <a:lumMod val="75000"/>
                  </a:schemeClr>
                </a:solidFill>
              </a:rPr>
              <a:t>enabled</a:t>
            </a:r>
            <a:endParaRPr lang="en-US" sz="1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6535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MISSED Tasks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1EAF5-437C-4A69-A695-96A47A4948EF}"/>
              </a:ext>
            </a:extLst>
          </p:cNvPr>
          <p:cNvSpPr txBox="1"/>
          <p:nvPr/>
        </p:nvSpPr>
        <p:spPr>
          <a:xfrm>
            <a:off x="754048" y="1571598"/>
            <a:ext cx="10665319" cy="2277547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marL="342900" indent="-342900" algn="l">
              <a:spcBef>
                <a:spcPts val="600"/>
              </a:spcBef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 MCGEN IP LLDOs when information are available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Implement 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rfeSwBist_ovuv_setMonitor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when FCCU API to set error flag is available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 more tests for 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rfeSwBist_ovuv_setMonitor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function when implemented</a:t>
            </a:r>
          </a:p>
          <a:p>
            <a:pPr marL="342900" indent="-342900" algn="l">
              <a:spcBef>
                <a:spcPts val="600"/>
              </a:spcBef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Please mention that the list of LLDOs is not finalized yet. More discussion to converge to a finalized one.</a:t>
            </a:r>
          </a:p>
          <a:p>
            <a:pPr marL="342900" indent="-342900" algn="l">
              <a:spcBef>
                <a:spcPts val="600"/>
              </a:spcBef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001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Ovuv</a:t>
            </a:r>
            <a:r>
              <a:rPr lang="en-US" dirty="0"/>
              <a:t> monitoring by software</a:t>
            </a:r>
            <a:endParaRPr lang="de-DE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CDEDD0F-30EF-48FC-B728-985CD3DDFF8D}"/>
              </a:ext>
            </a:extLst>
          </p:cNvPr>
          <p:cNvSpPr/>
          <p:nvPr/>
        </p:nvSpPr>
        <p:spPr>
          <a:xfrm>
            <a:off x="1043940" y="2617470"/>
            <a:ext cx="1988820" cy="81153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fr-FR" dirty="0">
                <a:solidFill>
                  <a:schemeClr val="bg1"/>
                </a:solidFill>
                <a:latin typeface="+mj-lt"/>
              </a:rPr>
              <a:t>Low drop-out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F21D8D-611E-48C8-8218-8D1562D356C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032760" y="3023235"/>
            <a:ext cx="1074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FEE97C-71FE-44B4-9396-A675B232C47B}"/>
              </a:ext>
            </a:extLst>
          </p:cNvPr>
          <p:cNvSpPr txBox="1"/>
          <p:nvPr/>
        </p:nvSpPr>
        <p:spPr>
          <a:xfrm>
            <a:off x="3192780" y="2651761"/>
            <a:ext cx="914400" cy="2628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Vout</a:t>
            </a:r>
            <a:endParaRPr lang="fr-F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D0E38BB4-E0C2-46C2-85C8-E58B1C6D8460}"/>
              </a:ext>
            </a:extLst>
          </p:cNvPr>
          <p:cNvSpPr/>
          <p:nvPr/>
        </p:nvSpPr>
        <p:spPr>
          <a:xfrm>
            <a:off x="4107180" y="2617470"/>
            <a:ext cx="1988820" cy="81153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fr-FR" dirty="0">
                <a:solidFill>
                  <a:schemeClr val="bg1"/>
                </a:solidFill>
                <a:latin typeface="+mj-lt"/>
              </a:rPr>
              <a:t>Voltage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sense</a:t>
            </a:r>
            <a:endParaRPr lang="fr-FR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fr-FR" dirty="0">
                <a:solidFill>
                  <a:schemeClr val="bg1"/>
                </a:solidFill>
                <a:latin typeface="+mj-lt"/>
              </a:rPr>
              <a:t>(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Voltmeter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E1779C-18C3-4903-8B58-9786393B0E70}"/>
              </a:ext>
            </a:extLst>
          </p:cNvPr>
          <p:cNvSpPr txBox="1"/>
          <p:nvPr/>
        </p:nvSpPr>
        <p:spPr>
          <a:xfrm>
            <a:off x="4107180" y="3800474"/>
            <a:ext cx="1988820" cy="62924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by software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accessing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to ADC captures  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D5501B15-670D-4D87-A1A2-C1FEB1933962}"/>
              </a:ext>
            </a:extLst>
          </p:cNvPr>
          <p:cNvSpPr/>
          <p:nvPr/>
        </p:nvSpPr>
        <p:spPr>
          <a:xfrm>
            <a:off x="6797039" y="2617470"/>
            <a:ext cx="2691865" cy="81153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fr-FR" dirty="0">
                <a:solidFill>
                  <a:schemeClr val="bg1"/>
                </a:solidFill>
                <a:latin typeface="+mj-lt"/>
              </a:rPr>
              <a:t>Flag system if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abnormal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events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occur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59EBAD-511F-486A-AA5F-63A25F8523C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008370" y="3023235"/>
            <a:ext cx="788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6AD9172-E98A-426C-8C7B-D739BFB7F82D}"/>
              </a:ext>
            </a:extLst>
          </p:cNvPr>
          <p:cNvSpPr txBox="1"/>
          <p:nvPr/>
        </p:nvSpPr>
        <p:spPr>
          <a:xfrm>
            <a:off x="394775" y="851845"/>
            <a:ext cx="1169479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111 LLDOs is RFE 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Functional safety of LLDOs can be verified by implementing a software voltmeter at the output of each LLDO as follows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As we have other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Fusa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mechanisms like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Bist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Rxbist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Txbist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…), the number of tested LLDOs is reduced assuming that the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Fusa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mechanisms will fail if LLDO is not operating in the safe area as it supplies the corresponding components.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Assumption to be verified with validation team</a:t>
            </a:r>
            <a:endParaRPr lang="en-US" b="0" i="0" dirty="0">
              <a:solidFill>
                <a:srgbClr val="FF0000"/>
              </a:solidFill>
              <a:effectLst/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250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LLDOs list</a:t>
            </a:r>
            <a:endParaRPr lang="de-D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9FA46C-9CC1-49C4-AB59-2424D7F00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71325"/>
              </p:ext>
            </p:extLst>
          </p:nvPr>
        </p:nvGraphicFramePr>
        <p:xfrm>
          <a:off x="905286" y="903808"/>
          <a:ext cx="10404730" cy="5499531"/>
        </p:xfrm>
        <a:graphic>
          <a:graphicData uri="http://schemas.openxmlformats.org/drawingml/2006/table">
            <a:tbl>
              <a:tblPr firstRow="1" firstCol="1" bandRow="1"/>
              <a:tblGrid>
                <a:gridCol w="1338095">
                  <a:extLst>
                    <a:ext uri="{9D8B030D-6E8A-4147-A177-3AD203B41FA5}">
                      <a16:colId xmlns:a16="http://schemas.microsoft.com/office/drawing/2014/main" val="3301525976"/>
                    </a:ext>
                  </a:extLst>
                </a:gridCol>
                <a:gridCol w="1823752">
                  <a:extLst>
                    <a:ext uri="{9D8B030D-6E8A-4147-A177-3AD203B41FA5}">
                      <a16:colId xmlns:a16="http://schemas.microsoft.com/office/drawing/2014/main" val="3305373053"/>
                    </a:ext>
                  </a:extLst>
                </a:gridCol>
                <a:gridCol w="2720806">
                  <a:extLst>
                    <a:ext uri="{9D8B030D-6E8A-4147-A177-3AD203B41FA5}">
                      <a16:colId xmlns:a16="http://schemas.microsoft.com/office/drawing/2014/main" val="1181951819"/>
                    </a:ext>
                  </a:extLst>
                </a:gridCol>
                <a:gridCol w="4522077">
                  <a:extLst>
                    <a:ext uri="{9D8B030D-6E8A-4147-A177-3AD203B41FA5}">
                      <a16:colId xmlns:a16="http://schemas.microsoft.com/office/drawing/2014/main" val="2236202573"/>
                    </a:ext>
                  </a:extLst>
                </a:gridCol>
              </a:tblGrid>
              <a:tr h="3812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List of LLDOs by IP 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of IP instances in RFE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 name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Priority to monitor by SW</a:t>
                      </a:r>
                      <a:endParaRPr lang="de-DE" sz="120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7936"/>
                  </a:ext>
                </a:extLst>
              </a:tr>
              <a:tr h="222700"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APLL IP - Salvo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de-DE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chirppll_ldo_vco_1v8</a:t>
                      </a:r>
                    </a:p>
                  </a:txBody>
                  <a:tcPr marL="20793" marR="20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de-DE" sz="120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69055"/>
                  </a:ext>
                </a:extLst>
              </a:tr>
              <a:tr h="2227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chirppll_ldo_vco_0v9</a:t>
                      </a:r>
                    </a:p>
                  </a:txBody>
                  <a:tcPr marL="20793" marR="20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de-DE" sz="120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18253"/>
                  </a:ext>
                </a:extLst>
              </a:tr>
              <a:tr h="2227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chirppll_ldo_pfdcp_1v8</a:t>
                      </a:r>
                    </a:p>
                  </a:txBody>
                  <a:tcPr marL="20793" marR="20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de-DE" sz="120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696599"/>
                  </a:ext>
                </a:extLst>
              </a:tr>
              <a:tr h="2227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chirppll_ldo_pfdcp_0v9</a:t>
                      </a:r>
                    </a:p>
                  </a:txBody>
                  <a:tcPr marL="20793" marR="20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de-DE" sz="120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50568"/>
                  </a:ext>
                </a:extLst>
              </a:tr>
              <a:tr h="2227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chirppll_ldo_pdiv_0v9</a:t>
                      </a:r>
                    </a:p>
                  </a:txBody>
                  <a:tcPr marL="20793" marR="20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de-DE" sz="120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911495"/>
                  </a:ext>
                </a:extLst>
              </a:tr>
              <a:tr h="1752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200" dirty="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666641"/>
                  </a:ext>
                </a:extLst>
              </a:tr>
              <a:tr h="175282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 interface - Maarten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de-DE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ldo_loif_pa</a:t>
                      </a:r>
                    </a:p>
                  </a:txBody>
                  <a:tcPr marL="20793" marR="20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de-DE" sz="120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87762"/>
                  </a:ext>
                </a:extLst>
              </a:tr>
              <a:tr h="17528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ldo_loif_lna</a:t>
                      </a:r>
                    </a:p>
                  </a:txBody>
                  <a:tcPr marL="20793" marR="20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de-DE" sz="120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362242"/>
                  </a:ext>
                </a:extLst>
              </a:tr>
              <a:tr h="17528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ldo_loif_lox4</a:t>
                      </a:r>
                    </a:p>
                  </a:txBody>
                  <a:tcPr marL="20793" marR="20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de-DE" sz="120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870768"/>
                  </a:ext>
                </a:extLst>
              </a:tr>
              <a:tr h="17528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ldo_loif_driver</a:t>
                      </a:r>
                    </a:p>
                  </a:txBody>
                  <a:tcPr marL="20793" marR="20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de-DE" sz="120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491202"/>
                  </a:ext>
                </a:extLst>
              </a:tr>
              <a:tr h="1752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200" dirty="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936953"/>
                  </a:ext>
                </a:extLst>
              </a:tr>
              <a:tr h="175282">
                <a:tc row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MCGEN_XO_WRAPPER - </a:t>
                      </a:r>
                      <a:br>
                        <a:rPr lang="nl-NL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Gerhard O. 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de-DE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ldo_xo_core</a:t>
                      </a: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de-DE" sz="120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241645"/>
                  </a:ext>
                </a:extLst>
              </a:tr>
              <a:tr h="17528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ldo_xo_out</a:t>
                      </a: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de-DE" sz="120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80275"/>
                  </a:ext>
                </a:extLst>
              </a:tr>
              <a:tr h="17528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ldo_mcgen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de-DE" sz="120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467533"/>
                  </a:ext>
                </a:extLst>
              </a:tr>
              <a:tr h="17528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ldo_dco_capbank</a:t>
                      </a: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de-DE" sz="120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58979"/>
                  </a:ext>
                </a:extLst>
              </a:tr>
              <a:tr h="17528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ldo_dco_buffer</a:t>
                      </a: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de-DE" sz="120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9060"/>
                  </a:ext>
                </a:extLst>
              </a:tr>
              <a:tr h="17528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ldo_div3</a:t>
                      </a: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de-DE" sz="120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542977"/>
                  </a:ext>
                </a:extLst>
              </a:tr>
              <a:tr h="17528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ldo_sampler</a:t>
                      </a: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de-DE" sz="1200" dirty="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08191"/>
                  </a:ext>
                </a:extLst>
              </a:tr>
              <a:tr h="17528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ldo_digital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de-DE" sz="120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120387"/>
                  </a:ext>
                </a:extLst>
              </a:tr>
              <a:tr h="1752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20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31010"/>
                  </a:ext>
                </a:extLst>
              </a:tr>
              <a:tr h="175282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RXBIST - Dominique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ldo_rf_1v1</a:t>
                      </a:r>
                    </a:p>
                  </a:txBody>
                  <a:tcPr marL="20793" marR="20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de-DE" sz="120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173313"/>
                  </a:ext>
                </a:extLst>
              </a:tr>
              <a:tr h="17528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ldo_lo_0v9</a:t>
                      </a:r>
                    </a:p>
                  </a:txBody>
                  <a:tcPr marL="20793" marR="20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de-DE" sz="120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757146"/>
                  </a:ext>
                </a:extLst>
              </a:tr>
              <a:tr h="17528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ldo_dig_0v9</a:t>
                      </a:r>
                    </a:p>
                  </a:txBody>
                  <a:tcPr marL="20793" marR="20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de-DE" sz="120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787900"/>
                  </a:ext>
                </a:extLst>
              </a:tr>
              <a:tr h="1752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20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806434"/>
                  </a:ext>
                </a:extLst>
              </a:tr>
              <a:tr h="450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RFE PDC - Francoise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de-DE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ldo_rfe_pdc</a:t>
                      </a:r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de-DE" sz="1200" dirty="0"/>
                    </a:p>
                  </a:txBody>
                  <a:tcPr marL="20793" marR="20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422098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85ECE1-CEDA-49E7-8AAB-28C89CE6823B}"/>
              </a:ext>
            </a:extLst>
          </p:cNvPr>
          <p:cNvCxnSpPr/>
          <p:nvPr/>
        </p:nvCxnSpPr>
        <p:spPr>
          <a:xfrm>
            <a:off x="926265" y="5494421"/>
            <a:ext cx="103394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3C2DF3-E8D5-4DE7-9BCB-8B381E893BC2}"/>
              </a:ext>
            </a:extLst>
          </p:cNvPr>
          <p:cNvCxnSpPr/>
          <p:nvPr/>
        </p:nvCxnSpPr>
        <p:spPr>
          <a:xfrm>
            <a:off x="926265" y="2863516"/>
            <a:ext cx="103394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1B8542-8175-4226-97FA-B0261836EE8E}"/>
              </a:ext>
            </a:extLst>
          </p:cNvPr>
          <p:cNvCxnSpPr/>
          <p:nvPr/>
        </p:nvCxnSpPr>
        <p:spPr>
          <a:xfrm>
            <a:off x="905286" y="3048000"/>
            <a:ext cx="103394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B7F31-7F5B-447A-A12F-E417BF225656}"/>
              </a:ext>
            </a:extLst>
          </p:cNvPr>
          <p:cNvCxnSpPr/>
          <p:nvPr/>
        </p:nvCxnSpPr>
        <p:spPr>
          <a:xfrm>
            <a:off x="926265" y="3240505"/>
            <a:ext cx="103394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CC48CF-6D17-4BEC-8BCF-C63DB7AE0226}"/>
              </a:ext>
            </a:extLst>
          </p:cNvPr>
          <p:cNvCxnSpPr/>
          <p:nvPr/>
        </p:nvCxnSpPr>
        <p:spPr>
          <a:xfrm>
            <a:off x="970547" y="5309938"/>
            <a:ext cx="103394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05FC0A-9293-4EA0-99A1-AD139834FD0A}"/>
              </a:ext>
            </a:extLst>
          </p:cNvPr>
          <p:cNvCxnSpPr/>
          <p:nvPr/>
        </p:nvCxnSpPr>
        <p:spPr>
          <a:xfrm>
            <a:off x="994610" y="5646822"/>
            <a:ext cx="103394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B6B138-9B5B-48C7-88A1-73E47CE3E210}"/>
              </a:ext>
            </a:extLst>
          </p:cNvPr>
          <p:cNvCxnSpPr/>
          <p:nvPr/>
        </p:nvCxnSpPr>
        <p:spPr>
          <a:xfrm>
            <a:off x="970547" y="2671011"/>
            <a:ext cx="103394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9BDB46-3BC4-49B3-B2D5-F47535BF9AA8}"/>
              </a:ext>
            </a:extLst>
          </p:cNvPr>
          <p:cNvCxnSpPr/>
          <p:nvPr/>
        </p:nvCxnSpPr>
        <p:spPr>
          <a:xfrm>
            <a:off x="926265" y="6184232"/>
            <a:ext cx="103394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9056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for power supplies (LLDO,VDDA)</a:t>
            </a:r>
            <a:endParaRPr lang="de-D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FBA90EE-30BC-410A-AC21-DF0AFABB6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467502"/>
              </p:ext>
            </p:extLst>
          </p:nvPr>
        </p:nvGraphicFramePr>
        <p:xfrm>
          <a:off x="3139348" y="1493783"/>
          <a:ext cx="227994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941">
                  <a:extLst>
                    <a:ext uri="{9D8B030D-6E8A-4147-A177-3AD203B41FA5}">
                      <a16:colId xmlns:a16="http://schemas.microsoft.com/office/drawing/2014/main" val="1393497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err="1"/>
                        <a:t>Chirppll</a:t>
                      </a:r>
                      <a:r>
                        <a:rPr lang="fr-FR" dirty="0"/>
                        <a:t> 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21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/>
                        <a:t>VDDA_chirppll_1V45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7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chirppll_ldo_vco_1v8</a:t>
                      </a:r>
                    </a:p>
                  </a:txBody>
                  <a:tcPr marL="20793" marR="20793" marT="0" marB="0" anchor="b"/>
                </a:tc>
                <a:extLst>
                  <a:ext uri="{0D108BD9-81ED-4DB2-BD59-A6C34878D82A}">
                    <a16:rowId xmlns:a16="http://schemas.microsoft.com/office/drawing/2014/main" val="225975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chirppll_ldo_vco_0v9</a:t>
                      </a:r>
                    </a:p>
                  </a:txBody>
                  <a:tcPr marL="20793" marR="20793" marT="0" marB="0" anchor="b"/>
                </a:tc>
                <a:extLst>
                  <a:ext uri="{0D108BD9-81ED-4DB2-BD59-A6C34878D82A}">
                    <a16:rowId xmlns:a16="http://schemas.microsoft.com/office/drawing/2014/main" val="264627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chirppll_ldo_pfdcp_1v8</a:t>
                      </a:r>
                    </a:p>
                  </a:txBody>
                  <a:tcPr marL="20793" marR="20793" marT="0" marB="0" anchor="b"/>
                </a:tc>
                <a:extLst>
                  <a:ext uri="{0D108BD9-81ED-4DB2-BD59-A6C34878D82A}">
                    <a16:rowId xmlns:a16="http://schemas.microsoft.com/office/drawing/2014/main" val="180023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chirppll_ldo_pfdcp_0v9</a:t>
                      </a:r>
                    </a:p>
                  </a:txBody>
                  <a:tcPr marL="20793" marR="20793" marT="0" marB="0" anchor="b"/>
                </a:tc>
                <a:extLst>
                  <a:ext uri="{0D108BD9-81ED-4DB2-BD59-A6C34878D82A}">
                    <a16:rowId xmlns:a16="http://schemas.microsoft.com/office/drawing/2014/main" val="174821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chirppll_ldo_pdiv_0v9</a:t>
                      </a:r>
                    </a:p>
                  </a:txBody>
                  <a:tcPr marL="20793" marR="20793" marT="0" marB="0" anchor="b"/>
                </a:tc>
                <a:extLst>
                  <a:ext uri="{0D108BD9-81ED-4DB2-BD59-A6C34878D82A}">
                    <a16:rowId xmlns:a16="http://schemas.microsoft.com/office/drawing/2014/main" val="355362111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0DB1F12-952F-423D-8174-1B36FD100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17230"/>
              </p:ext>
            </p:extLst>
          </p:nvPr>
        </p:nvGraphicFramePr>
        <p:xfrm>
          <a:off x="5724555" y="1493783"/>
          <a:ext cx="2279941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941">
                  <a:extLst>
                    <a:ext uri="{9D8B030D-6E8A-4147-A177-3AD203B41FA5}">
                      <a16:colId xmlns:a16="http://schemas.microsoft.com/office/drawing/2014/main" val="1393497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err="1"/>
                        <a:t>Mcgen</a:t>
                      </a:r>
                      <a:r>
                        <a:rPr lang="fr-FR" dirty="0"/>
                        <a:t> (9)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21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/>
                        <a:t>VDDA_MCCGEN_1V45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7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ldo_xo_core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/>
                </a:tc>
                <a:extLst>
                  <a:ext uri="{0D108BD9-81ED-4DB2-BD59-A6C34878D82A}">
                    <a16:rowId xmlns:a16="http://schemas.microsoft.com/office/drawing/2014/main" val="225975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ldo_xo_out</a:t>
                      </a:r>
                    </a:p>
                  </a:txBody>
                  <a:tcPr marL="20793" marR="20793" marT="0" marB="0" anchor="ctr"/>
                </a:tc>
                <a:extLst>
                  <a:ext uri="{0D108BD9-81ED-4DB2-BD59-A6C34878D82A}">
                    <a16:rowId xmlns:a16="http://schemas.microsoft.com/office/drawing/2014/main" val="264627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ldo_mcgen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/>
                </a:tc>
                <a:extLst>
                  <a:ext uri="{0D108BD9-81ED-4DB2-BD59-A6C34878D82A}">
                    <a16:rowId xmlns:a16="http://schemas.microsoft.com/office/drawing/2014/main" val="180023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ldo_dco_capbank</a:t>
                      </a:r>
                    </a:p>
                  </a:txBody>
                  <a:tcPr marL="20793" marR="20793" marT="0" marB="0" anchor="ctr"/>
                </a:tc>
                <a:extLst>
                  <a:ext uri="{0D108BD9-81ED-4DB2-BD59-A6C34878D82A}">
                    <a16:rowId xmlns:a16="http://schemas.microsoft.com/office/drawing/2014/main" val="174821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ldo_dco_buffer</a:t>
                      </a:r>
                    </a:p>
                  </a:txBody>
                  <a:tcPr marL="20793" marR="20793" marT="0" marB="0" anchor="ctr"/>
                </a:tc>
                <a:extLst>
                  <a:ext uri="{0D108BD9-81ED-4DB2-BD59-A6C34878D82A}">
                    <a16:rowId xmlns:a16="http://schemas.microsoft.com/office/drawing/2014/main" val="211942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ldo_div3</a:t>
                      </a:r>
                    </a:p>
                  </a:txBody>
                  <a:tcPr marL="20793" marR="20793" marT="0" marB="0" anchor="ctr"/>
                </a:tc>
                <a:extLst>
                  <a:ext uri="{0D108BD9-81ED-4DB2-BD59-A6C34878D82A}">
                    <a16:rowId xmlns:a16="http://schemas.microsoft.com/office/drawing/2014/main" val="213723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ldo_sampler</a:t>
                      </a:r>
                    </a:p>
                  </a:txBody>
                  <a:tcPr marL="20793" marR="20793" marT="0" marB="0" anchor="ctr"/>
                </a:tc>
                <a:extLst>
                  <a:ext uri="{0D108BD9-81ED-4DB2-BD59-A6C34878D82A}">
                    <a16:rowId xmlns:a16="http://schemas.microsoft.com/office/drawing/2014/main" val="50833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ldo_digital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93" marR="20793" marT="0" marB="0" anchor="ctr"/>
                </a:tc>
                <a:extLst>
                  <a:ext uri="{0D108BD9-81ED-4DB2-BD59-A6C34878D82A}">
                    <a16:rowId xmlns:a16="http://schemas.microsoft.com/office/drawing/2014/main" val="355362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791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Thresholds choice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15627-E356-41E8-BF53-AD73E3CF03BD}"/>
              </a:ext>
            </a:extLst>
          </p:cNvPr>
          <p:cNvSpPr txBox="1"/>
          <p:nvPr/>
        </p:nvSpPr>
        <p:spPr>
          <a:xfrm>
            <a:off x="657225" y="1193871"/>
            <a:ext cx="92842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Functional (SOA)  of LDO is defined by +-7% around the LDO nominal voltage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ATB ADC accuracy is defined by +-2% (to be confirmed with validation team)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279CA4-53C1-40A7-BF39-8E38968503F6}"/>
              </a:ext>
            </a:extLst>
          </p:cNvPr>
          <p:cNvGrpSpPr/>
          <p:nvPr/>
        </p:nvGrpSpPr>
        <p:grpSpPr>
          <a:xfrm>
            <a:off x="3488307" y="2565338"/>
            <a:ext cx="3676651" cy="2714625"/>
            <a:chOff x="1667273" y="3095764"/>
            <a:chExt cx="3676651" cy="27146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8B489A-52C6-419C-9A9B-3056A082B85B}"/>
                </a:ext>
              </a:extLst>
            </p:cNvPr>
            <p:cNvSpPr/>
            <p:nvPr/>
          </p:nvSpPr>
          <p:spPr>
            <a:xfrm>
              <a:off x="2219724" y="3095764"/>
              <a:ext cx="3124200" cy="2714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fr-FR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8F11EC6-B6DB-45DA-A7DC-EC636979E066}"/>
                </a:ext>
              </a:extLst>
            </p:cNvPr>
            <p:cNvCxnSpPr/>
            <p:nvPr/>
          </p:nvCxnSpPr>
          <p:spPr>
            <a:xfrm>
              <a:off x="2591199" y="422923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836652B1-B4E0-47F2-BC68-80CB6FF43676}"/>
                </a:ext>
              </a:extLst>
            </p:cNvPr>
            <p:cNvSpPr/>
            <p:nvPr/>
          </p:nvSpPr>
          <p:spPr>
            <a:xfrm>
              <a:off x="2219724" y="3782358"/>
              <a:ext cx="3124196" cy="1230310"/>
            </a:xfrm>
            <a:prstGeom prst="flowChartProcess">
              <a:avLst/>
            </a:prstGeom>
            <a:pattFill prst="pct20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fr-FR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6D6C08-2C1F-4136-839F-739790EF85AB}"/>
                </a:ext>
              </a:extLst>
            </p:cNvPr>
            <p:cNvCxnSpPr>
              <a:cxnSpLocks/>
            </p:cNvCxnSpPr>
            <p:nvPr/>
          </p:nvCxnSpPr>
          <p:spPr>
            <a:xfrm>
              <a:off x="2219724" y="4397513"/>
              <a:ext cx="3124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E772730C-D892-49B4-931C-5EA772DE9219}"/>
                </a:ext>
              </a:extLst>
            </p:cNvPr>
            <p:cNvSpPr/>
            <p:nvPr/>
          </p:nvSpPr>
          <p:spPr>
            <a:xfrm>
              <a:off x="2299734" y="3131207"/>
              <a:ext cx="3044190" cy="595585"/>
            </a:xfrm>
            <a:prstGeom prst="flowChartProcess">
              <a:avLst/>
            </a:prstGeom>
            <a:pattFill prst="pct2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fr-FR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D9576A4D-2B6B-48FB-906A-78FDB2428276}"/>
                </a:ext>
              </a:extLst>
            </p:cNvPr>
            <p:cNvSpPr/>
            <p:nvPr/>
          </p:nvSpPr>
          <p:spPr>
            <a:xfrm>
              <a:off x="2257824" y="5102225"/>
              <a:ext cx="3086100" cy="620532"/>
            </a:xfrm>
            <a:prstGeom prst="flowChartProcess">
              <a:avLst/>
            </a:prstGeom>
            <a:pattFill prst="pct2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fr-FR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B02E67-1D38-4264-94A1-00A75DDA3478}"/>
                </a:ext>
              </a:extLst>
            </p:cNvPr>
            <p:cNvSpPr txBox="1"/>
            <p:nvPr/>
          </p:nvSpPr>
          <p:spPr>
            <a:xfrm>
              <a:off x="3038874" y="4056789"/>
              <a:ext cx="1485900" cy="28575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pPr algn="l">
                <a:spcBef>
                  <a:spcPts val="600"/>
                </a:spcBef>
              </a:pPr>
              <a:r>
                <a:rPr lang="fr-FR" sz="1050" dirty="0">
                  <a:latin typeface="Arial" panose="020B0604020202020204" pitchFamily="34" charset="0"/>
                  <a:cs typeface="Arial" panose="020B0604020202020204" pitchFamily="34" charset="0"/>
                </a:rPr>
                <a:t>Safe operating Area (SOA)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ED2E28-32A6-4484-BB6D-27B8B9BC8E1C}"/>
                </a:ext>
              </a:extLst>
            </p:cNvPr>
            <p:cNvSpPr txBox="1"/>
            <p:nvPr/>
          </p:nvSpPr>
          <p:spPr>
            <a:xfrm>
              <a:off x="3205562" y="3279914"/>
              <a:ext cx="1485900" cy="28575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pPr algn="l">
                <a:spcBef>
                  <a:spcPts val="600"/>
                </a:spcBef>
              </a:pPr>
              <a:r>
                <a:rPr lang="fr-FR" sz="1050" dirty="0">
                  <a:latin typeface="Arial" panose="020B0604020202020204" pitchFamily="34" charset="0"/>
                  <a:cs typeface="Arial" panose="020B0604020202020204" pitchFamily="34" charset="0"/>
                </a:rPr>
                <a:t>Fail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CC313D-02A3-4BF8-9BF6-65146C62562B}"/>
                </a:ext>
              </a:extLst>
            </p:cNvPr>
            <p:cNvSpPr txBox="1"/>
            <p:nvPr/>
          </p:nvSpPr>
          <p:spPr>
            <a:xfrm>
              <a:off x="3205562" y="5269616"/>
              <a:ext cx="1485900" cy="28575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pPr algn="l">
                <a:spcBef>
                  <a:spcPts val="600"/>
                </a:spcBef>
              </a:pPr>
              <a:r>
                <a:rPr lang="fr-FR" sz="1050" dirty="0">
                  <a:latin typeface="Arial" panose="020B0604020202020204" pitchFamily="34" charset="0"/>
                  <a:cs typeface="Arial" panose="020B0604020202020204" pitchFamily="34" charset="0"/>
                </a:rPr>
                <a:t>Fail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7EAA60-F6B3-41EF-91D1-A5C0266ACE98}"/>
                </a:ext>
              </a:extLst>
            </p:cNvPr>
            <p:cNvSpPr/>
            <p:nvPr/>
          </p:nvSpPr>
          <p:spPr>
            <a:xfrm>
              <a:off x="2219724" y="3990252"/>
              <a:ext cx="3124199" cy="66533"/>
            </a:xfrm>
            <a:custGeom>
              <a:avLst/>
              <a:gdLst>
                <a:gd name="connsiteX0" fmla="*/ 0 w 2745505"/>
                <a:gd name="connsiteY0" fmla="*/ 11430 h 34588"/>
                <a:gd name="connsiteX1" fmla="*/ 594360 w 2745505"/>
                <a:gd name="connsiteY1" fmla="*/ 0 h 34588"/>
                <a:gd name="connsiteX2" fmla="*/ 811530 w 2745505"/>
                <a:gd name="connsiteY2" fmla="*/ 22860 h 34588"/>
                <a:gd name="connsiteX3" fmla="*/ 1428750 w 2745505"/>
                <a:gd name="connsiteY3" fmla="*/ 34290 h 34588"/>
                <a:gd name="connsiteX4" fmla="*/ 2125980 w 2745505"/>
                <a:gd name="connsiteY4" fmla="*/ 11430 h 34588"/>
                <a:gd name="connsiteX5" fmla="*/ 2697480 w 2745505"/>
                <a:gd name="connsiteY5" fmla="*/ 11430 h 34588"/>
                <a:gd name="connsiteX6" fmla="*/ 2674620 w 2745505"/>
                <a:gd name="connsiteY6" fmla="*/ 0 h 3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5505" h="34588">
                  <a:moveTo>
                    <a:pt x="0" y="11430"/>
                  </a:moveTo>
                  <a:lnTo>
                    <a:pt x="594360" y="0"/>
                  </a:lnTo>
                  <a:cubicBezTo>
                    <a:pt x="729615" y="1905"/>
                    <a:pt x="672465" y="17145"/>
                    <a:pt x="811530" y="22860"/>
                  </a:cubicBezTo>
                  <a:cubicBezTo>
                    <a:pt x="950595" y="28575"/>
                    <a:pt x="1209675" y="36195"/>
                    <a:pt x="1428750" y="34290"/>
                  </a:cubicBezTo>
                  <a:cubicBezTo>
                    <a:pt x="1647825" y="32385"/>
                    <a:pt x="1914525" y="15240"/>
                    <a:pt x="2125980" y="11430"/>
                  </a:cubicBezTo>
                  <a:cubicBezTo>
                    <a:pt x="2337435" y="7620"/>
                    <a:pt x="2606040" y="13335"/>
                    <a:pt x="2697480" y="11430"/>
                  </a:cubicBezTo>
                  <a:cubicBezTo>
                    <a:pt x="2788920" y="9525"/>
                    <a:pt x="2731770" y="4762"/>
                    <a:pt x="2674620" y="0"/>
                  </a:cubicBezTo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08E9F8A-5312-42C4-A9EA-55024E522A1B}"/>
                </a:ext>
              </a:extLst>
            </p:cNvPr>
            <p:cNvSpPr/>
            <p:nvPr/>
          </p:nvSpPr>
          <p:spPr>
            <a:xfrm>
              <a:off x="2219723" y="4531638"/>
              <a:ext cx="3124199" cy="66533"/>
            </a:xfrm>
            <a:custGeom>
              <a:avLst/>
              <a:gdLst>
                <a:gd name="connsiteX0" fmla="*/ 0 w 2745505"/>
                <a:gd name="connsiteY0" fmla="*/ 11430 h 34588"/>
                <a:gd name="connsiteX1" fmla="*/ 594360 w 2745505"/>
                <a:gd name="connsiteY1" fmla="*/ 0 h 34588"/>
                <a:gd name="connsiteX2" fmla="*/ 811530 w 2745505"/>
                <a:gd name="connsiteY2" fmla="*/ 22860 h 34588"/>
                <a:gd name="connsiteX3" fmla="*/ 1428750 w 2745505"/>
                <a:gd name="connsiteY3" fmla="*/ 34290 h 34588"/>
                <a:gd name="connsiteX4" fmla="*/ 2125980 w 2745505"/>
                <a:gd name="connsiteY4" fmla="*/ 11430 h 34588"/>
                <a:gd name="connsiteX5" fmla="*/ 2697480 w 2745505"/>
                <a:gd name="connsiteY5" fmla="*/ 11430 h 34588"/>
                <a:gd name="connsiteX6" fmla="*/ 2674620 w 2745505"/>
                <a:gd name="connsiteY6" fmla="*/ 0 h 3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5505" h="34588">
                  <a:moveTo>
                    <a:pt x="0" y="11430"/>
                  </a:moveTo>
                  <a:lnTo>
                    <a:pt x="594360" y="0"/>
                  </a:lnTo>
                  <a:cubicBezTo>
                    <a:pt x="729615" y="1905"/>
                    <a:pt x="672465" y="17145"/>
                    <a:pt x="811530" y="22860"/>
                  </a:cubicBezTo>
                  <a:cubicBezTo>
                    <a:pt x="950595" y="28575"/>
                    <a:pt x="1209675" y="36195"/>
                    <a:pt x="1428750" y="34290"/>
                  </a:cubicBezTo>
                  <a:cubicBezTo>
                    <a:pt x="1647825" y="32385"/>
                    <a:pt x="1914525" y="15240"/>
                    <a:pt x="2125980" y="11430"/>
                  </a:cubicBezTo>
                  <a:cubicBezTo>
                    <a:pt x="2337435" y="7620"/>
                    <a:pt x="2606040" y="13335"/>
                    <a:pt x="2697480" y="11430"/>
                  </a:cubicBezTo>
                  <a:cubicBezTo>
                    <a:pt x="2788920" y="9525"/>
                    <a:pt x="2731770" y="4762"/>
                    <a:pt x="2674620" y="0"/>
                  </a:cubicBezTo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47F065-B772-48E1-B9BA-D1B1AD9E3A1D}"/>
                </a:ext>
              </a:extLst>
            </p:cNvPr>
            <p:cNvSpPr/>
            <p:nvPr/>
          </p:nvSpPr>
          <p:spPr>
            <a:xfrm>
              <a:off x="2219722" y="3465867"/>
              <a:ext cx="3124199" cy="66533"/>
            </a:xfrm>
            <a:custGeom>
              <a:avLst/>
              <a:gdLst>
                <a:gd name="connsiteX0" fmla="*/ 0 w 2745505"/>
                <a:gd name="connsiteY0" fmla="*/ 11430 h 34588"/>
                <a:gd name="connsiteX1" fmla="*/ 594360 w 2745505"/>
                <a:gd name="connsiteY1" fmla="*/ 0 h 34588"/>
                <a:gd name="connsiteX2" fmla="*/ 811530 w 2745505"/>
                <a:gd name="connsiteY2" fmla="*/ 22860 h 34588"/>
                <a:gd name="connsiteX3" fmla="*/ 1428750 w 2745505"/>
                <a:gd name="connsiteY3" fmla="*/ 34290 h 34588"/>
                <a:gd name="connsiteX4" fmla="*/ 2125980 w 2745505"/>
                <a:gd name="connsiteY4" fmla="*/ 11430 h 34588"/>
                <a:gd name="connsiteX5" fmla="*/ 2697480 w 2745505"/>
                <a:gd name="connsiteY5" fmla="*/ 11430 h 34588"/>
                <a:gd name="connsiteX6" fmla="*/ 2674620 w 2745505"/>
                <a:gd name="connsiteY6" fmla="*/ 0 h 3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5505" h="34588">
                  <a:moveTo>
                    <a:pt x="0" y="11430"/>
                  </a:moveTo>
                  <a:lnTo>
                    <a:pt x="594360" y="0"/>
                  </a:lnTo>
                  <a:cubicBezTo>
                    <a:pt x="729615" y="1905"/>
                    <a:pt x="672465" y="17145"/>
                    <a:pt x="811530" y="22860"/>
                  </a:cubicBezTo>
                  <a:cubicBezTo>
                    <a:pt x="950595" y="28575"/>
                    <a:pt x="1209675" y="36195"/>
                    <a:pt x="1428750" y="34290"/>
                  </a:cubicBezTo>
                  <a:cubicBezTo>
                    <a:pt x="1647825" y="32385"/>
                    <a:pt x="1914525" y="15240"/>
                    <a:pt x="2125980" y="11430"/>
                  </a:cubicBezTo>
                  <a:cubicBezTo>
                    <a:pt x="2337435" y="7620"/>
                    <a:pt x="2606040" y="13335"/>
                    <a:pt x="2697480" y="11430"/>
                  </a:cubicBezTo>
                  <a:cubicBezTo>
                    <a:pt x="2788920" y="9525"/>
                    <a:pt x="2731770" y="4762"/>
                    <a:pt x="2674620" y="0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A230274-5F99-4492-9FA5-8681D0E3A4C7}"/>
                </a:ext>
              </a:extLst>
            </p:cNvPr>
            <p:cNvSpPr txBox="1"/>
            <p:nvPr/>
          </p:nvSpPr>
          <p:spPr>
            <a:xfrm>
              <a:off x="1667273" y="3550053"/>
              <a:ext cx="914400" cy="91440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pPr algn="l">
                <a:spcBef>
                  <a:spcPts val="600"/>
                </a:spcBef>
              </a:pPr>
              <a:r>
                <a:rPr lang="fr-FR" sz="1700" dirty="0">
                  <a:latin typeface="Arial" panose="020B0604020202020204" pitchFamily="34" charset="0"/>
                  <a:cs typeface="Arial" panose="020B0604020202020204" pitchFamily="34" charset="0"/>
                </a:rPr>
                <a:t>+7%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F17B09-CCF2-4451-8517-F4EA59A5D5FB}"/>
                </a:ext>
              </a:extLst>
            </p:cNvPr>
            <p:cNvSpPr txBox="1"/>
            <p:nvPr/>
          </p:nvSpPr>
          <p:spPr>
            <a:xfrm>
              <a:off x="1667273" y="4812416"/>
              <a:ext cx="914400" cy="91440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pPr algn="l">
                <a:spcBef>
                  <a:spcPts val="600"/>
                </a:spcBef>
              </a:pPr>
              <a:r>
                <a:rPr lang="fr-FR" sz="1700" dirty="0">
                  <a:latin typeface="Arial" panose="020B0604020202020204" pitchFamily="34" charset="0"/>
                  <a:cs typeface="Arial" panose="020B0604020202020204" pitchFamily="34" charset="0"/>
                </a:rPr>
                <a:t>-7%</a:t>
              </a:r>
            </a:p>
          </p:txBody>
        </p:sp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6EA6717B-64A1-4B93-A10D-776EBB11A52D}"/>
                </a:ext>
              </a:extLst>
            </p:cNvPr>
            <p:cNvSpPr/>
            <p:nvPr/>
          </p:nvSpPr>
          <p:spPr>
            <a:xfrm>
              <a:off x="2257824" y="3598208"/>
              <a:ext cx="3086096" cy="30661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fr-FR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209994-649E-4E77-A0D8-27D285FF3A3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722" y="3749813"/>
              <a:ext cx="31242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73C67158-491F-44E3-B153-3775DF7A8D17}"/>
                </a:ext>
              </a:extLst>
            </p:cNvPr>
            <p:cNvSpPr/>
            <p:nvPr/>
          </p:nvSpPr>
          <p:spPr>
            <a:xfrm>
              <a:off x="2257825" y="4890209"/>
              <a:ext cx="3071810" cy="30661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fr-FR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32C8A52-15C5-4967-9014-DB14226C9572}"/>
                </a:ext>
              </a:extLst>
            </p:cNvPr>
            <p:cNvCxnSpPr>
              <a:cxnSpLocks/>
            </p:cNvCxnSpPr>
            <p:nvPr/>
          </p:nvCxnSpPr>
          <p:spPr>
            <a:xfrm>
              <a:off x="2219724" y="5035688"/>
              <a:ext cx="312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0CEA8CB-C35F-428C-BFD7-B3F5B0337EED}"/>
              </a:ext>
            </a:extLst>
          </p:cNvPr>
          <p:cNvSpPr txBox="1"/>
          <p:nvPr/>
        </p:nvSpPr>
        <p:spPr>
          <a:xfrm>
            <a:off x="5331394" y="2862155"/>
            <a:ext cx="914400" cy="22936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+2%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89675E-56C6-4A36-9829-B960B6963D77}"/>
              </a:ext>
            </a:extLst>
          </p:cNvPr>
          <p:cNvSpPr txBox="1"/>
          <p:nvPr/>
        </p:nvSpPr>
        <p:spPr>
          <a:xfrm>
            <a:off x="5331394" y="3182562"/>
            <a:ext cx="914400" cy="22936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-2%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B2575A-65CA-4A9C-AEAE-C9DADF3C87C8}"/>
              </a:ext>
            </a:extLst>
          </p:cNvPr>
          <p:cNvSpPr txBox="1"/>
          <p:nvPr/>
        </p:nvSpPr>
        <p:spPr>
          <a:xfrm>
            <a:off x="5345681" y="4192816"/>
            <a:ext cx="914400" cy="22936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+2%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5A2FF4-0938-4898-8AB9-0D986921184D}"/>
              </a:ext>
            </a:extLst>
          </p:cNvPr>
          <p:cNvSpPr txBox="1"/>
          <p:nvPr/>
        </p:nvSpPr>
        <p:spPr>
          <a:xfrm>
            <a:off x="5345681" y="4513223"/>
            <a:ext cx="914400" cy="22936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-2%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69F42C-CBCE-4BB9-8DC6-F7C852C33497}"/>
              </a:ext>
            </a:extLst>
          </p:cNvPr>
          <p:cNvCxnSpPr>
            <a:cxnSpLocks/>
          </p:cNvCxnSpPr>
          <p:nvPr/>
        </p:nvCxnSpPr>
        <p:spPr>
          <a:xfrm>
            <a:off x="7129887" y="3082406"/>
            <a:ext cx="1444619" cy="95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B5D4A2-B368-414D-8797-67D135FA826F}"/>
              </a:ext>
            </a:extLst>
          </p:cNvPr>
          <p:cNvCxnSpPr>
            <a:cxnSpLocks/>
          </p:cNvCxnSpPr>
          <p:nvPr/>
        </p:nvCxnSpPr>
        <p:spPr>
          <a:xfrm flipV="1">
            <a:off x="7182273" y="4034796"/>
            <a:ext cx="1392233" cy="63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10D996-79DD-4B6C-AEF4-66BD22DB0589}"/>
              </a:ext>
            </a:extLst>
          </p:cNvPr>
          <p:cNvCxnSpPr>
            <a:cxnSpLocks/>
          </p:cNvCxnSpPr>
          <p:nvPr/>
        </p:nvCxnSpPr>
        <p:spPr>
          <a:xfrm flipH="1">
            <a:off x="2869836" y="3383450"/>
            <a:ext cx="1112043" cy="57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3D78A3-A7AF-49B1-8932-2E327F1B2DAE}"/>
              </a:ext>
            </a:extLst>
          </p:cNvPr>
          <p:cNvCxnSpPr>
            <a:cxnSpLocks/>
          </p:cNvCxnSpPr>
          <p:nvPr/>
        </p:nvCxnSpPr>
        <p:spPr>
          <a:xfrm flipH="1" flipV="1">
            <a:off x="2869836" y="3998059"/>
            <a:ext cx="1150136" cy="37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8C9371E-0132-428D-A8B7-5590FDB47976}"/>
              </a:ext>
            </a:extLst>
          </p:cNvPr>
          <p:cNvSpPr txBox="1"/>
          <p:nvPr/>
        </p:nvSpPr>
        <p:spPr>
          <a:xfrm>
            <a:off x="5654843" y="2378242"/>
            <a:ext cx="914400" cy="91440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endParaRPr lang="fr-F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FF05E1-AD54-4C6C-AC6D-4811C9D0BD40}"/>
              </a:ext>
            </a:extLst>
          </p:cNvPr>
          <p:cNvSpPr txBox="1"/>
          <p:nvPr/>
        </p:nvSpPr>
        <p:spPr>
          <a:xfrm>
            <a:off x="8781735" y="3708876"/>
            <a:ext cx="1766754" cy="695199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False positive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occur</a:t>
            </a:r>
            <a:endParaRPr lang="fr-F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4E7323-F55A-4DB8-9D36-A95B5E7B5CED}"/>
              </a:ext>
            </a:extLst>
          </p:cNvPr>
          <p:cNvSpPr txBox="1"/>
          <p:nvPr/>
        </p:nvSpPr>
        <p:spPr>
          <a:xfrm>
            <a:off x="1169581" y="3656715"/>
            <a:ext cx="1944281" cy="695199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False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occur</a:t>
            </a:r>
            <a:endParaRPr lang="fr-F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52FDA0-FB45-41D8-8577-4BCC47875328}"/>
              </a:ext>
            </a:extLst>
          </p:cNvPr>
          <p:cNvSpPr txBox="1"/>
          <p:nvPr/>
        </p:nvSpPr>
        <p:spPr>
          <a:xfrm>
            <a:off x="1722712" y="5817337"/>
            <a:ext cx="7595937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7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fr-FR" sz="17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fr-FR" sz="17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goal </a:t>
            </a:r>
            <a:r>
              <a:rPr lang="fr-FR" sz="17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7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7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r>
              <a:rPr lang="fr-FR" sz="17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hard fails, the </a:t>
            </a:r>
            <a:r>
              <a:rPr lang="fr-FR" sz="17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fr-FR" sz="17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thresholds</a:t>
            </a:r>
            <a:r>
              <a:rPr lang="fr-FR" sz="17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choice</a:t>
            </a:r>
            <a:r>
              <a:rPr lang="fr-FR" sz="17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7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preferable</a:t>
            </a:r>
            <a:endParaRPr lang="fr-FR" sz="17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ED18A1A-2A44-4F0C-B83A-30654F52F11B}"/>
              </a:ext>
            </a:extLst>
          </p:cNvPr>
          <p:cNvSpPr/>
          <p:nvPr/>
        </p:nvSpPr>
        <p:spPr>
          <a:xfrm>
            <a:off x="4005688" y="4912447"/>
            <a:ext cx="3124199" cy="66533"/>
          </a:xfrm>
          <a:custGeom>
            <a:avLst/>
            <a:gdLst>
              <a:gd name="connsiteX0" fmla="*/ 0 w 2745505"/>
              <a:gd name="connsiteY0" fmla="*/ 11430 h 34588"/>
              <a:gd name="connsiteX1" fmla="*/ 594360 w 2745505"/>
              <a:gd name="connsiteY1" fmla="*/ 0 h 34588"/>
              <a:gd name="connsiteX2" fmla="*/ 811530 w 2745505"/>
              <a:gd name="connsiteY2" fmla="*/ 22860 h 34588"/>
              <a:gd name="connsiteX3" fmla="*/ 1428750 w 2745505"/>
              <a:gd name="connsiteY3" fmla="*/ 34290 h 34588"/>
              <a:gd name="connsiteX4" fmla="*/ 2125980 w 2745505"/>
              <a:gd name="connsiteY4" fmla="*/ 11430 h 34588"/>
              <a:gd name="connsiteX5" fmla="*/ 2697480 w 2745505"/>
              <a:gd name="connsiteY5" fmla="*/ 11430 h 34588"/>
              <a:gd name="connsiteX6" fmla="*/ 2674620 w 2745505"/>
              <a:gd name="connsiteY6" fmla="*/ 0 h 3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5505" h="34588">
                <a:moveTo>
                  <a:pt x="0" y="11430"/>
                </a:moveTo>
                <a:lnTo>
                  <a:pt x="594360" y="0"/>
                </a:lnTo>
                <a:cubicBezTo>
                  <a:pt x="729615" y="1905"/>
                  <a:pt x="672465" y="17145"/>
                  <a:pt x="811530" y="22860"/>
                </a:cubicBezTo>
                <a:cubicBezTo>
                  <a:pt x="950595" y="28575"/>
                  <a:pt x="1209675" y="36195"/>
                  <a:pt x="1428750" y="34290"/>
                </a:cubicBezTo>
                <a:cubicBezTo>
                  <a:pt x="1647825" y="32385"/>
                  <a:pt x="1914525" y="15240"/>
                  <a:pt x="2125980" y="11430"/>
                </a:cubicBezTo>
                <a:cubicBezTo>
                  <a:pt x="2337435" y="7620"/>
                  <a:pt x="2606040" y="13335"/>
                  <a:pt x="2697480" y="11430"/>
                </a:cubicBezTo>
                <a:cubicBezTo>
                  <a:pt x="2788920" y="9525"/>
                  <a:pt x="2731770" y="4762"/>
                  <a:pt x="2674620" y="0"/>
                </a:cubicBez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34370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PVT tracking LLDO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15627-E356-41E8-BF53-AD73E3CF03BD}"/>
              </a:ext>
            </a:extLst>
          </p:cNvPr>
          <p:cNvSpPr txBox="1"/>
          <p:nvPr/>
        </p:nvSpPr>
        <p:spPr>
          <a:xfrm>
            <a:off x="657225" y="1193871"/>
            <a:ext cx="928421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Contrary to fixed level LLDO, the nominal voltage varies in function of process (typical, slow, fast) and temperature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Voltage=f(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Process,temperature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The function f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needs to be fitted based on trimming samples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The OV/UV thresholds will be defined by a margin (+-x%) around the function 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In order to monitor PVT tracking LLDO, we need to know the process and to sense the temperature, based on that we can define the thresholds as a function of process, temperature and margin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Then we need to sense the LLDO output, compare it to the corresponding OV/UV thresholds and flag system if needed.  </a:t>
            </a:r>
            <a:endParaRPr lang="en-US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5887A2F3-D664-403A-AF9A-356B7399D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370" y="1571095"/>
            <a:ext cx="2814346" cy="214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8F0E37-475D-4E63-A038-BDE27BA3ED5C}"/>
              </a:ext>
            </a:extLst>
          </p:cNvPr>
          <p:cNvSpPr txBox="1"/>
          <p:nvPr/>
        </p:nvSpPr>
        <p:spPr>
          <a:xfrm>
            <a:off x="10510202" y="3765400"/>
            <a:ext cx="1527235" cy="20972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D356A4-2BB8-4ED1-9FB4-B8FE4492177D}"/>
              </a:ext>
            </a:extLst>
          </p:cNvPr>
          <p:cNvSpPr txBox="1"/>
          <p:nvPr/>
        </p:nvSpPr>
        <p:spPr>
          <a:xfrm rot="16200000">
            <a:off x="8495704" y="2176969"/>
            <a:ext cx="1527235" cy="20972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Voltage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8FDC78-5CEF-4EFE-9681-34FFAF15415E}"/>
              </a:ext>
            </a:extLst>
          </p:cNvPr>
          <p:cNvCxnSpPr>
            <a:cxnSpLocks/>
          </p:cNvCxnSpPr>
          <p:nvPr/>
        </p:nvCxnSpPr>
        <p:spPr>
          <a:xfrm>
            <a:off x="10434701" y="2100346"/>
            <a:ext cx="252133" cy="56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F2D1A1C-C443-4275-A1D4-86C6C938A63F}"/>
              </a:ext>
            </a:extLst>
          </p:cNvPr>
          <p:cNvSpPr txBox="1"/>
          <p:nvPr/>
        </p:nvSpPr>
        <p:spPr>
          <a:xfrm>
            <a:off x="10044849" y="1901721"/>
            <a:ext cx="1527235" cy="20972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Typical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561424-C91C-4146-B92D-A77F3F5058FC}"/>
              </a:ext>
            </a:extLst>
          </p:cNvPr>
          <p:cNvSpPr txBox="1"/>
          <p:nvPr/>
        </p:nvSpPr>
        <p:spPr>
          <a:xfrm>
            <a:off x="11149506" y="2066664"/>
            <a:ext cx="1527235" cy="20972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Slow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700665-1059-4CF3-A73B-C10DEF5808BF}"/>
              </a:ext>
            </a:extLst>
          </p:cNvPr>
          <p:cNvSpPr txBox="1"/>
          <p:nvPr/>
        </p:nvSpPr>
        <p:spPr>
          <a:xfrm>
            <a:off x="9746584" y="2981684"/>
            <a:ext cx="1527235" cy="20972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D43C25-C430-4A8E-92D9-3394CE8EF1AE}"/>
              </a:ext>
            </a:extLst>
          </p:cNvPr>
          <p:cNvCxnSpPr>
            <a:cxnSpLocks/>
          </p:cNvCxnSpPr>
          <p:nvPr/>
        </p:nvCxnSpPr>
        <p:spPr>
          <a:xfrm>
            <a:off x="11368912" y="2310508"/>
            <a:ext cx="13004" cy="37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03A46F-E646-4C3B-9A76-5074332DA249}"/>
              </a:ext>
            </a:extLst>
          </p:cNvPr>
          <p:cNvCxnSpPr>
            <a:cxnSpLocks/>
          </p:cNvCxnSpPr>
          <p:nvPr/>
        </p:nvCxnSpPr>
        <p:spPr>
          <a:xfrm flipV="1">
            <a:off x="10044849" y="2855926"/>
            <a:ext cx="282926" cy="21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33891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2D5FA-1E9D-44D9-8919-A7786B13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design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9801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 Content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82880" tIns="182880" rIns="182880" bIns="182880" rtlCol="0" anchor="t"/>
      <a:lstStyle>
        <a:defPPr algn="l">
          <a:defRPr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 algn="l">
          <a:spcBef>
            <a:spcPts val="600"/>
          </a:spcBef>
          <a:defRPr sz="17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AE41CFD3-DEA2-B34D-B350-D1ECC0320710}" vid="{8CB010C3-2E78-3748-8E53-E39C81D335EA}"/>
    </a:ext>
  </a:extLst>
</a:theme>
</file>

<file path=ppt/theme/theme2.xml><?xml version="1.0" encoding="utf-8"?>
<a:theme xmlns:a="http://schemas.openxmlformats.org/drawingml/2006/main" name="Logo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AE41CFD3-DEA2-B34D-B350-D1ECC0320710}" vid="{CA5C53C9-6D34-C044-B674-27CAEEB08C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NXP_Confidential_basictemplate_2021_0621</Template>
  <TotalTime>0</TotalTime>
  <Words>3469</Words>
  <Application>Microsoft Office PowerPoint</Application>
  <PresentationFormat>Widescreen</PresentationFormat>
  <Paragraphs>441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Tahoma</vt:lpstr>
      <vt:lpstr>Wingdings</vt:lpstr>
      <vt:lpstr>Master Content Slide</vt:lpstr>
      <vt:lpstr>Logo Slide</vt:lpstr>
      <vt:lpstr>LLDO ov/Uv monitoring</vt:lpstr>
      <vt:lpstr>Motivation</vt:lpstr>
      <vt:lpstr>Ovuv monitoring by hardware</vt:lpstr>
      <vt:lpstr>Ovuv monitoring by software</vt:lpstr>
      <vt:lpstr>LLDOs list</vt:lpstr>
      <vt:lpstr>List for power supplies (LLDO,VDDA)</vt:lpstr>
      <vt:lpstr>Thresholds choice</vt:lpstr>
      <vt:lpstr>PVT tracking LLDO</vt:lpstr>
      <vt:lpstr>Top design level</vt:lpstr>
      <vt:lpstr>STEPS (SWBist.c)</vt:lpstr>
      <vt:lpstr>Functions to be coded (Top level)</vt:lpstr>
      <vt:lpstr>Select LLDO</vt:lpstr>
      <vt:lpstr>Structures and ENUM types to be added (SWBist.h)</vt:lpstr>
      <vt:lpstr>Configure LLDO measurement </vt:lpstr>
      <vt:lpstr>STEPS (SWBist.c)</vt:lpstr>
      <vt:lpstr>Functions to be coded</vt:lpstr>
      <vt:lpstr>Structures and ENUM types to be added (SWBist_internal.h)</vt:lpstr>
      <vt:lpstr>Structures and ENUM types to be added (SWBist.h)</vt:lpstr>
      <vt:lpstr>Set LLDO parameters(SWBist.c)</vt:lpstr>
      <vt:lpstr>Functions to be coded</vt:lpstr>
      <vt:lpstr>Measure output voltage</vt:lpstr>
      <vt:lpstr>STEPS (SWBist.c)</vt:lpstr>
      <vt:lpstr>Predefined functions to be used</vt:lpstr>
      <vt:lpstr>Functions to be coded</vt:lpstr>
      <vt:lpstr>Functions to be coded</vt:lpstr>
      <vt:lpstr>Set monitor</vt:lpstr>
      <vt:lpstr>STEPS (SWBist.c)</vt:lpstr>
      <vt:lpstr>Functions to be coded</vt:lpstr>
      <vt:lpstr>Functions to be coded</vt:lpstr>
      <vt:lpstr>Monitoring choices</vt:lpstr>
      <vt:lpstr>MISSED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PPD Power Transfer functions</dc:title>
  <dc:creator>Maxim Kulesh</dc:creator>
  <cp:lastModifiedBy>Zahran Hajji</cp:lastModifiedBy>
  <cp:revision>190</cp:revision>
  <dcterms:created xsi:type="dcterms:W3CDTF">2021-09-12T20:25:16Z</dcterms:created>
  <dcterms:modified xsi:type="dcterms:W3CDTF">2022-06-17T06:30:18Z</dcterms:modified>
</cp:coreProperties>
</file>