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84" r:id="rId2"/>
  </p:sldMasterIdLst>
  <p:sldIdLst>
    <p:sldId id="256" r:id="rId3"/>
    <p:sldId id="309" r:id="rId4"/>
    <p:sldId id="2998" r:id="rId5"/>
    <p:sldId id="1245026807" r:id="rId6"/>
    <p:sldId id="1245026901" r:id="rId7"/>
    <p:sldId id="1245026894" r:id="rId8"/>
    <p:sldId id="1245026937" r:id="rId9"/>
    <p:sldId id="1245026938" r:id="rId10"/>
    <p:sldId id="1245026867" r:id="rId11"/>
    <p:sldId id="1245026870" r:id="rId12"/>
    <p:sldId id="1245026869" r:id="rId13"/>
    <p:sldId id="1245026943" r:id="rId14"/>
    <p:sldId id="1245026809" r:id="rId15"/>
    <p:sldId id="1245026872" r:id="rId16"/>
    <p:sldId id="1245026801" r:id="rId17"/>
    <p:sldId id="1245026887" r:id="rId18"/>
    <p:sldId id="1245026874" r:id="rId19"/>
    <p:sldId id="1245026889" r:id="rId20"/>
    <p:sldId id="1245026873" r:id="rId21"/>
    <p:sldId id="1245026884" r:id="rId22"/>
    <p:sldId id="1245026941" r:id="rId23"/>
    <p:sldId id="1245026942" r:id="rId24"/>
    <p:sldId id="1245026875" r:id="rId25"/>
    <p:sldId id="1245026890" r:id="rId26"/>
    <p:sldId id="1245026866" r:id="rId27"/>
    <p:sldId id="1245026939" r:id="rId28"/>
    <p:sldId id="1245026940" r:id="rId29"/>
    <p:sldId id="1245026877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oub Rifai" initials="AR" lastIdx="1" clrIdx="0">
    <p:extLst>
      <p:ext uri="{19B8F6BF-5375-455C-9EA6-DF929625EA0E}">
        <p15:presenceInfo xmlns:p15="http://schemas.microsoft.com/office/powerpoint/2012/main" userId="S::ayoub.rifai@nxp.com::abc303a0-a601-4bdf-b517-79d9d4c4aa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21220776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58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858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26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14642692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543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594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7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47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6627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9852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8293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884979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37186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40055274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1067-AFF8-4CF4-9554-42E16FF6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D6E9-2F36-4D57-BCAA-EC81E58C3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05DC-451A-4E2A-A326-F260CBC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5FE-899F-4F24-9E03-F9DAF7B1A810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A4C7-7B73-456F-AE4D-2D587CA4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1C0F-A88F-44D7-956F-60EDD691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BFF-3CF5-48E3-A3F7-DCD2576227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58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5" y="280715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5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6483122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5" y="280715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4" y="1019917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54798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3875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5569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0876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0712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143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56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41319658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2935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967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6" r:id="rId24"/>
    <p:sldLayoutId id="2147483687" r:id="rId25"/>
    <p:sldLayoutId id="2147483688" r:id="rId26"/>
  </p:sldLayoutIdLst>
  <p:transition>
    <p:fade/>
  </p:transition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402945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7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C11A1-D186-4CA1-9150-78370E760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287" y="4307185"/>
            <a:ext cx="6174317" cy="399042"/>
          </a:xfrm>
        </p:spPr>
        <p:txBody>
          <a:bodyPr/>
          <a:lstStyle/>
          <a:p>
            <a:r>
              <a:rPr lang="en-US" dirty="0"/>
              <a:t>2022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7C660D-1CAF-4346-8683-859908147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BIST design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E029E-3B86-4414-9DE8-11DF51104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259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E4DB-8E4A-4871-949F-C964A4F8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flow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rfeSwBist_calculateTxBistParameters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FFA0FD26-9A06-4970-9865-8C87C6B8BB1F}"/>
              </a:ext>
            </a:extLst>
          </p:cNvPr>
          <p:cNvSpPr/>
          <p:nvPr/>
        </p:nvSpPr>
        <p:spPr>
          <a:xfrm>
            <a:off x="451891" y="1645425"/>
            <a:ext cx="2846859" cy="4495270"/>
          </a:xfrm>
          <a:prstGeom prst="accentCallout1">
            <a:avLst>
              <a:gd name="adj1" fmla="val 12880"/>
              <a:gd name="adj2" fmla="val 29712"/>
              <a:gd name="adj3" fmla="val 20973"/>
              <a:gd name="adj4" fmla="val 48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EADAA-103D-4B03-BB40-EDDC0C55A14C}"/>
              </a:ext>
            </a:extLst>
          </p:cNvPr>
          <p:cNvSpPr/>
          <p:nvPr/>
        </p:nvSpPr>
        <p:spPr>
          <a:xfrm>
            <a:off x="1444025" y="4482872"/>
            <a:ext cx="1282704" cy="500743"/>
          </a:xfrm>
          <a:prstGeom prst="rect">
            <a:avLst/>
          </a:prstGeom>
          <a:solidFill>
            <a:srgbClr val="38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signal phase  calculation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08A3D4-FAA7-4F66-B85F-661DB4733D9F}"/>
              </a:ext>
            </a:extLst>
          </p:cNvPr>
          <p:cNvCxnSpPr>
            <a:cxnSpLocks/>
            <a:stCxn id="6" idx="2"/>
            <a:endCxn id="84" idx="0"/>
          </p:cNvCxnSpPr>
          <p:nvPr/>
        </p:nvCxnSpPr>
        <p:spPr>
          <a:xfrm>
            <a:off x="2085377" y="4983615"/>
            <a:ext cx="8291" cy="5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8B3A66-A0E0-46D3-83C0-8B15F3EA0727}"/>
              </a:ext>
            </a:extLst>
          </p:cNvPr>
          <p:cNvSpPr/>
          <p:nvPr/>
        </p:nvSpPr>
        <p:spPr>
          <a:xfrm>
            <a:off x="5027255" y="1045132"/>
            <a:ext cx="899885" cy="252948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Txs</a:t>
            </a:r>
            <a:r>
              <a:rPr lang="en-US" sz="800" dirty="0"/>
              <a:t> On, </a:t>
            </a:r>
            <a:r>
              <a:rPr lang="en-US" sz="800" dirty="0" err="1"/>
              <a:t>TxBist</a:t>
            </a:r>
            <a:r>
              <a:rPr lang="en-US" sz="800" dirty="0"/>
              <a:t> 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882281-CB81-44C7-9DB4-0922313BE895}"/>
              </a:ext>
            </a:extLst>
          </p:cNvPr>
          <p:cNvGrpSpPr/>
          <p:nvPr/>
        </p:nvGrpSpPr>
        <p:grpSpPr>
          <a:xfrm>
            <a:off x="2731264" y="3677616"/>
            <a:ext cx="2712203" cy="238675"/>
            <a:chOff x="3210132" y="3743508"/>
            <a:chExt cx="2712203" cy="2386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D4876F-0C78-4BE5-8900-898D1ED5FBEE}"/>
                </a:ext>
              </a:extLst>
            </p:cNvPr>
            <p:cNvSpPr txBox="1"/>
            <p:nvPr/>
          </p:nvSpPr>
          <p:spPr>
            <a:xfrm>
              <a:off x="3210132" y="3743508"/>
              <a:ext cx="271220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 err="1">
                  <a:solidFill>
                    <a:srgbClr val="3889C9"/>
                  </a:solidFill>
                  <a:latin typeface="Consolas" panose="020B0609020204030204" pitchFamily="49" charset="0"/>
                </a:rPr>
                <a:t>rfeSwBist_calculateFftOfIfSignal</a:t>
              </a:r>
              <a:r>
                <a:rPr lang="en-US" sz="800" dirty="0">
                  <a:solidFill>
                    <a:srgbClr val="3889C9"/>
                  </a:solidFill>
                  <a:latin typeface="Consolas" panose="020B0609020204030204" pitchFamily="49" charset="0"/>
                </a:rPr>
                <a:t>(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61E14AF-E14A-4D3D-8D2A-FB2174700B9E}"/>
                </a:ext>
              </a:extLst>
            </p:cNvPr>
            <p:cNvSpPr/>
            <p:nvPr/>
          </p:nvSpPr>
          <p:spPr>
            <a:xfrm>
              <a:off x="3210729" y="3743508"/>
              <a:ext cx="84400" cy="238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Signal routing">
            <a:extLst>
              <a:ext uri="{FF2B5EF4-FFF2-40B4-BE49-F238E27FC236}">
                <a16:creationId xmlns:a16="http://schemas.microsoft.com/office/drawing/2014/main" id="{76AE58A7-F4C2-45E3-8484-534933DF7B1B}"/>
              </a:ext>
            </a:extLst>
          </p:cNvPr>
          <p:cNvGrpSpPr/>
          <p:nvPr/>
        </p:nvGrpSpPr>
        <p:grpSpPr>
          <a:xfrm>
            <a:off x="6809185" y="2514218"/>
            <a:ext cx="1539015" cy="760405"/>
            <a:chOff x="8175899" y="2512065"/>
            <a:chExt cx="1539015" cy="7604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37FB07-9C4D-48EF-8FE8-9CEB9D541C69}"/>
                </a:ext>
              </a:extLst>
            </p:cNvPr>
            <p:cNvSpPr/>
            <p:nvPr/>
          </p:nvSpPr>
          <p:spPr>
            <a:xfrm>
              <a:off x="8299147" y="2811648"/>
              <a:ext cx="1292518" cy="12175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Set reference Tx phase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280B14-2FEB-4246-9D1A-70E432A1B2D5}"/>
                </a:ext>
              </a:extLst>
            </p:cNvPr>
            <p:cNvSpPr/>
            <p:nvPr/>
          </p:nvSpPr>
          <p:spPr>
            <a:xfrm>
              <a:off x="8175899" y="3080819"/>
              <a:ext cx="1539015" cy="19165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Measure IF signal sample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F5F223-7D70-4BBC-9FE7-48BB6746C850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8945406" y="2933405"/>
              <a:ext cx="1" cy="14741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F50630-5BE3-412F-A583-3DE790C2BDDC}"/>
                </a:ext>
              </a:extLst>
            </p:cNvPr>
            <p:cNvSpPr/>
            <p:nvPr/>
          </p:nvSpPr>
          <p:spPr>
            <a:xfrm>
              <a:off x="8175899" y="2512065"/>
              <a:ext cx="1539015" cy="1380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Set Measured Tx phase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ABF327-5ECF-41D9-8B94-81257720AF7E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 flipH="1">
              <a:off x="8945406" y="2650125"/>
              <a:ext cx="1" cy="16152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5CF43A9-D3E2-47F7-878B-A157ACE42965}"/>
              </a:ext>
            </a:extLst>
          </p:cNvPr>
          <p:cNvSpPr/>
          <p:nvPr/>
        </p:nvSpPr>
        <p:spPr>
          <a:xfrm>
            <a:off x="1458934" y="1670883"/>
            <a:ext cx="1252883" cy="3364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TxBIST</a:t>
            </a:r>
            <a:r>
              <a:rPr lang="en-US" sz="800" dirty="0"/>
              <a:t> Calibration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B9FDE-F002-43B9-AD82-6853346D29EE}"/>
              </a:ext>
            </a:extLst>
          </p:cNvPr>
          <p:cNvSpPr/>
          <p:nvPr/>
        </p:nvSpPr>
        <p:spPr>
          <a:xfrm>
            <a:off x="1458934" y="2583229"/>
            <a:ext cx="1252883" cy="395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signal samples measurement</a:t>
            </a:r>
          </a:p>
        </p:txBody>
      </p:sp>
      <p:grpSp>
        <p:nvGrpSpPr>
          <p:cNvPr id="37" name="ATB ADC configuration">
            <a:extLst>
              <a:ext uri="{FF2B5EF4-FFF2-40B4-BE49-F238E27FC236}">
                <a16:creationId xmlns:a16="http://schemas.microsoft.com/office/drawing/2014/main" id="{3C0FD5B4-E2F6-48FC-ADF7-0E416961A858}"/>
              </a:ext>
            </a:extLst>
          </p:cNvPr>
          <p:cNvGrpSpPr/>
          <p:nvPr/>
        </p:nvGrpSpPr>
        <p:grpSpPr>
          <a:xfrm>
            <a:off x="3109626" y="3532257"/>
            <a:ext cx="2837335" cy="586641"/>
            <a:chOff x="3209642" y="4045373"/>
            <a:chExt cx="2837335" cy="6305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DE79E7-1733-4022-B292-CBB5D7617730}"/>
                </a:ext>
              </a:extLst>
            </p:cNvPr>
            <p:cNvSpPr/>
            <p:nvPr/>
          </p:nvSpPr>
          <p:spPr>
            <a:xfrm>
              <a:off x="5052996" y="4084715"/>
              <a:ext cx="993981" cy="1969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FFT processing</a:t>
              </a:r>
            </a:p>
          </p:txBody>
        </p:sp>
        <p:sp>
          <p:nvSpPr>
            <p:cNvPr id="40" name="Callout: Line with Accent Bar 39">
              <a:extLst>
                <a:ext uri="{FF2B5EF4-FFF2-40B4-BE49-F238E27FC236}">
                  <a16:creationId xmlns:a16="http://schemas.microsoft.com/office/drawing/2014/main" id="{DFBE1B8B-68D2-4975-983F-4E1002333F2C}"/>
                </a:ext>
              </a:extLst>
            </p:cNvPr>
            <p:cNvSpPr/>
            <p:nvPr/>
          </p:nvSpPr>
          <p:spPr>
            <a:xfrm>
              <a:off x="3209642" y="4045373"/>
              <a:ext cx="1797406" cy="630515"/>
            </a:xfrm>
            <a:prstGeom prst="accentCallout1">
              <a:avLst>
                <a:gd name="adj1" fmla="val 21538"/>
                <a:gd name="adj2" fmla="val 98412"/>
                <a:gd name="adj3" fmla="val 20534"/>
                <a:gd name="adj4" fmla="val -23918"/>
              </a:avLst>
            </a:prstGeom>
            <a:noFill/>
            <a:ln>
              <a:solidFill>
                <a:srgbClr val="38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CleanUup">
            <a:extLst>
              <a:ext uri="{FF2B5EF4-FFF2-40B4-BE49-F238E27FC236}">
                <a16:creationId xmlns:a16="http://schemas.microsoft.com/office/drawing/2014/main" id="{C22BA4FD-6625-4D69-8EC7-EAB9C77DFCEF}"/>
              </a:ext>
            </a:extLst>
          </p:cNvPr>
          <p:cNvGrpSpPr/>
          <p:nvPr/>
        </p:nvGrpSpPr>
        <p:grpSpPr>
          <a:xfrm>
            <a:off x="3050266" y="5591196"/>
            <a:ext cx="3751387" cy="458923"/>
            <a:chOff x="3149292" y="4795932"/>
            <a:chExt cx="3140675" cy="42848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300BF8-642C-4299-8164-BFBDFEB565CE}"/>
                </a:ext>
              </a:extLst>
            </p:cNvPr>
            <p:cNvSpPr/>
            <p:nvPr/>
          </p:nvSpPr>
          <p:spPr>
            <a:xfrm>
              <a:off x="4987916" y="4822143"/>
              <a:ext cx="1302051" cy="23195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Hilbert transform</a:t>
              </a:r>
            </a:p>
          </p:txBody>
        </p:sp>
        <p:sp>
          <p:nvSpPr>
            <p:cNvPr id="59" name="Callout: Line with Accent Bar 58">
              <a:extLst>
                <a:ext uri="{FF2B5EF4-FFF2-40B4-BE49-F238E27FC236}">
                  <a16:creationId xmlns:a16="http://schemas.microsoft.com/office/drawing/2014/main" id="{B1B06B14-BBA6-4CC4-AE1B-E2EA587FF227}"/>
                </a:ext>
              </a:extLst>
            </p:cNvPr>
            <p:cNvSpPr/>
            <p:nvPr/>
          </p:nvSpPr>
          <p:spPr>
            <a:xfrm>
              <a:off x="3149292" y="4795932"/>
              <a:ext cx="1959126" cy="428481"/>
            </a:xfrm>
            <a:prstGeom prst="accentCallout1">
              <a:avLst>
                <a:gd name="adj1" fmla="val 11878"/>
                <a:gd name="adj2" fmla="val 92036"/>
                <a:gd name="adj3" fmla="val 10799"/>
                <a:gd name="adj4" fmla="val -15892"/>
              </a:avLst>
            </a:prstGeom>
            <a:noFill/>
            <a:ln>
              <a:solidFill>
                <a:srgbClr val="38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0C8986-4E25-45EB-B88A-DC5B1C1A78B6}"/>
              </a:ext>
            </a:extLst>
          </p:cNvPr>
          <p:cNvGrpSpPr/>
          <p:nvPr/>
        </p:nvGrpSpPr>
        <p:grpSpPr>
          <a:xfrm>
            <a:off x="2769949" y="2615123"/>
            <a:ext cx="2287142" cy="369332"/>
            <a:chOff x="4179071" y="3733092"/>
            <a:chExt cx="1609415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0AA5FE-5EB4-4704-9BAF-6746CDBCFAB6}"/>
                </a:ext>
              </a:extLst>
            </p:cNvPr>
            <p:cNvSpPr txBox="1"/>
            <p:nvPr/>
          </p:nvSpPr>
          <p:spPr>
            <a:xfrm>
              <a:off x="4179071" y="3733092"/>
              <a:ext cx="1609415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dirty="0" err="1">
                  <a:solidFill>
                    <a:srgbClr val="3889C9"/>
                  </a:solidFill>
                  <a:latin typeface="Consolas" panose="020B0609020204030204" pitchFamily="49" charset="0"/>
                </a:rPr>
                <a:t>rfeSwBist_measureTxBistIfSignalSamples</a:t>
              </a:r>
              <a:endParaRPr lang="en-US" sz="700" dirty="0">
                <a:solidFill>
                  <a:srgbClr val="3889C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Left Brace 72">
              <a:extLst>
                <a:ext uri="{FF2B5EF4-FFF2-40B4-BE49-F238E27FC236}">
                  <a16:creationId xmlns:a16="http://schemas.microsoft.com/office/drawing/2014/main" id="{BEB53E8C-2504-4F03-B113-B0D4919A96BA}"/>
                </a:ext>
              </a:extLst>
            </p:cNvPr>
            <p:cNvSpPr/>
            <p:nvPr/>
          </p:nvSpPr>
          <p:spPr>
            <a:xfrm>
              <a:off x="4194389" y="3752850"/>
              <a:ext cx="85330" cy="349574"/>
            </a:xfrm>
            <a:prstGeom prst="leftBrace">
              <a:avLst/>
            </a:prstGeom>
            <a:ln>
              <a:solidFill>
                <a:srgbClr val="388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Bandgap configuration">
            <a:extLst>
              <a:ext uri="{FF2B5EF4-FFF2-40B4-BE49-F238E27FC236}">
                <a16:creationId xmlns:a16="http://schemas.microsoft.com/office/drawing/2014/main" id="{FAF486B1-5E59-4E50-9A15-3D9F496343AC}"/>
              </a:ext>
            </a:extLst>
          </p:cNvPr>
          <p:cNvGrpSpPr/>
          <p:nvPr/>
        </p:nvGrpSpPr>
        <p:grpSpPr>
          <a:xfrm>
            <a:off x="5037566" y="1298080"/>
            <a:ext cx="899887" cy="1014530"/>
            <a:chOff x="5037566" y="1298080"/>
            <a:chExt cx="899887" cy="102436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3F0FE76-F847-40C3-BB9E-2E73B5F6E35F}"/>
                </a:ext>
              </a:extLst>
            </p:cNvPr>
            <p:cNvCxnSpPr>
              <a:cxnSpLocks/>
              <a:stCxn id="9" idx="2"/>
              <a:endCxn id="80" idx="0"/>
            </p:cNvCxnSpPr>
            <p:nvPr/>
          </p:nvCxnSpPr>
          <p:spPr>
            <a:xfrm>
              <a:off x="5477198" y="1298080"/>
              <a:ext cx="10313" cy="18249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11ADF6-3220-4E26-B6E1-DF4DE552C1DA}"/>
                </a:ext>
              </a:extLst>
            </p:cNvPr>
            <p:cNvSpPr/>
            <p:nvPr/>
          </p:nvSpPr>
          <p:spPr>
            <a:xfrm>
              <a:off x="5037568" y="1480577"/>
              <a:ext cx="899885" cy="3364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Get Power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1A07CC-6CC7-4528-90E7-20FB0287268A}"/>
                </a:ext>
              </a:extLst>
            </p:cNvPr>
            <p:cNvSpPr/>
            <p:nvPr/>
          </p:nvSpPr>
          <p:spPr>
            <a:xfrm>
              <a:off x="5037566" y="1926356"/>
              <a:ext cx="899885" cy="3960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Set VGA gain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AEEFF7-7B93-4E93-86CC-6AEA9A18F375}"/>
                </a:ext>
              </a:extLst>
            </p:cNvPr>
            <p:cNvCxnSpPr>
              <a:cxnSpLocks/>
              <a:stCxn id="80" idx="2"/>
              <a:endCxn id="81" idx="0"/>
            </p:cNvCxnSpPr>
            <p:nvPr/>
          </p:nvCxnSpPr>
          <p:spPr>
            <a:xfrm flipH="1">
              <a:off x="5487509" y="1817011"/>
              <a:ext cx="2" cy="10934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A6F2AEE-3CEE-44B8-98C7-F3B60A1D80B2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2085377" y="3886459"/>
            <a:ext cx="8291" cy="59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4EE44E-A738-42EC-A70E-1C75FCB18D51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2085376" y="2007317"/>
            <a:ext cx="0" cy="57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621A2C9-5D7D-4F6F-868E-DAEF57762493}"/>
              </a:ext>
            </a:extLst>
          </p:cNvPr>
          <p:cNvGrpSpPr/>
          <p:nvPr/>
        </p:nvGrpSpPr>
        <p:grpSpPr>
          <a:xfrm>
            <a:off x="2867167" y="5625531"/>
            <a:ext cx="2221625" cy="307777"/>
            <a:chOff x="2764569" y="5321532"/>
            <a:chExt cx="2201817" cy="307777"/>
          </a:xfrm>
        </p:grpSpPr>
        <p:sp>
          <p:nvSpPr>
            <p:cNvPr id="94" name="Left Brace 93">
              <a:extLst>
                <a:ext uri="{FF2B5EF4-FFF2-40B4-BE49-F238E27FC236}">
                  <a16:creationId xmlns:a16="http://schemas.microsoft.com/office/drawing/2014/main" id="{AE817687-BBCB-4D44-A55B-25450BF4DF03}"/>
                </a:ext>
              </a:extLst>
            </p:cNvPr>
            <p:cNvSpPr/>
            <p:nvPr/>
          </p:nvSpPr>
          <p:spPr>
            <a:xfrm>
              <a:off x="2764569" y="5349772"/>
              <a:ext cx="100648" cy="213012"/>
            </a:xfrm>
            <a:prstGeom prst="leftBrace">
              <a:avLst/>
            </a:prstGeom>
            <a:ln>
              <a:solidFill>
                <a:srgbClr val="388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636624B-B60A-4E3E-9A86-FDE135FD71B1}"/>
                </a:ext>
              </a:extLst>
            </p:cNvPr>
            <p:cNvSpPr txBox="1"/>
            <p:nvPr/>
          </p:nvSpPr>
          <p:spPr>
            <a:xfrm>
              <a:off x="2795987" y="5321532"/>
              <a:ext cx="21703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dirty="0" err="1">
                  <a:solidFill>
                    <a:srgbClr val="3889C9"/>
                  </a:solidFill>
                  <a:latin typeface="Consolas" panose="020B0609020204030204" pitchFamily="49" charset="0"/>
                </a:rPr>
                <a:t>rfeSwBist_calculateMaximumPhaseStepDeviation</a:t>
              </a:r>
              <a:endParaRPr lang="en-US" sz="700" dirty="0">
                <a:solidFill>
                  <a:srgbClr val="3889C9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D57EC62-F837-48B4-9345-AF9B138737FD}"/>
              </a:ext>
            </a:extLst>
          </p:cNvPr>
          <p:cNvGrpSpPr/>
          <p:nvPr/>
        </p:nvGrpSpPr>
        <p:grpSpPr>
          <a:xfrm>
            <a:off x="2743792" y="1745978"/>
            <a:ext cx="2170383" cy="261850"/>
            <a:chOff x="2761839" y="1812153"/>
            <a:chExt cx="2170383" cy="261850"/>
          </a:xfrm>
        </p:grpSpPr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DE9B9A1C-3CD5-427C-BF52-A7CE684444BB}"/>
                </a:ext>
              </a:extLst>
            </p:cNvPr>
            <p:cNvSpPr/>
            <p:nvPr/>
          </p:nvSpPr>
          <p:spPr>
            <a:xfrm>
              <a:off x="2761839" y="1860991"/>
              <a:ext cx="100648" cy="213012"/>
            </a:xfrm>
            <a:prstGeom prst="leftBrace">
              <a:avLst/>
            </a:prstGeom>
            <a:ln>
              <a:solidFill>
                <a:srgbClr val="388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888552-8D90-4B92-B1EE-C09DFA5B1FD0}"/>
                </a:ext>
              </a:extLst>
            </p:cNvPr>
            <p:cNvSpPr txBox="1"/>
            <p:nvPr/>
          </p:nvSpPr>
          <p:spPr>
            <a:xfrm>
              <a:off x="2769800" y="1812153"/>
              <a:ext cx="21624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 err="1">
                  <a:solidFill>
                    <a:srgbClr val="3889C9"/>
                  </a:solidFill>
                </a:rPr>
                <a:t>rfeSwBist_calibrateTxBist</a:t>
              </a:r>
              <a:endParaRPr lang="en-US" sz="900" dirty="0">
                <a:solidFill>
                  <a:srgbClr val="3889C9"/>
                </a:solidFill>
              </a:endParaRPr>
            </a:p>
          </p:txBody>
        </p:sp>
      </p:grpSp>
      <p:sp>
        <p:nvSpPr>
          <p:cNvPr id="195" name="Callout: Line with Accent Bar 194">
            <a:extLst>
              <a:ext uri="{FF2B5EF4-FFF2-40B4-BE49-F238E27FC236}">
                <a16:creationId xmlns:a16="http://schemas.microsoft.com/office/drawing/2014/main" id="{F8CE4FDB-843D-4BB9-9168-4BD381030859}"/>
              </a:ext>
            </a:extLst>
          </p:cNvPr>
          <p:cNvSpPr/>
          <p:nvPr/>
        </p:nvSpPr>
        <p:spPr>
          <a:xfrm>
            <a:off x="4406442" y="1496568"/>
            <a:ext cx="1375644" cy="864720"/>
          </a:xfrm>
          <a:prstGeom prst="accentCallout1">
            <a:avLst>
              <a:gd name="adj1" fmla="val 9942"/>
              <a:gd name="adj2" fmla="val 42268"/>
              <a:gd name="adj3" fmla="val 16686"/>
              <a:gd name="adj4" fmla="val -119956"/>
            </a:avLst>
          </a:prstGeom>
          <a:noFill/>
          <a:ln>
            <a:solidFill>
              <a:srgbClr val="388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Callout: Line with Accent Bar 195">
            <a:extLst>
              <a:ext uri="{FF2B5EF4-FFF2-40B4-BE49-F238E27FC236}">
                <a16:creationId xmlns:a16="http://schemas.microsoft.com/office/drawing/2014/main" id="{6D1721A0-F47C-4B9C-9DFD-2666A8D019AB}"/>
              </a:ext>
            </a:extLst>
          </p:cNvPr>
          <p:cNvSpPr/>
          <p:nvPr/>
        </p:nvSpPr>
        <p:spPr>
          <a:xfrm>
            <a:off x="5454304" y="2463774"/>
            <a:ext cx="2434509" cy="864720"/>
          </a:xfrm>
          <a:prstGeom prst="accentCallout1">
            <a:avLst>
              <a:gd name="adj1" fmla="val 9942"/>
              <a:gd name="adj2" fmla="val 42268"/>
              <a:gd name="adj3" fmla="val 16686"/>
              <a:gd name="adj4" fmla="val -119956"/>
            </a:avLst>
          </a:prstGeom>
          <a:noFill/>
          <a:ln>
            <a:solidFill>
              <a:srgbClr val="388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D690A0-F80E-4EF7-B55E-8C55F5DA68AA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 flipH="1">
            <a:off x="7055591" y="2751522"/>
            <a:ext cx="399943" cy="646260"/>
          </a:xfrm>
          <a:prstGeom prst="bentConnector4">
            <a:avLst>
              <a:gd name="adj1" fmla="val -57158"/>
              <a:gd name="adj2" fmla="val 15444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563F290-EAD0-4390-B42B-6ABA21E569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98" y="3659443"/>
            <a:ext cx="2568907" cy="281864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50D6DE3-319B-43CF-81DE-9E5573F4A537}"/>
              </a:ext>
            </a:extLst>
          </p:cNvPr>
          <p:cNvSpPr/>
          <p:nvPr/>
        </p:nvSpPr>
        <p:spPr>
          <a:xfrm>
            <a:off x="1467226" y="3491413"/>
            <a:ext cx="1252883" cy="3950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signal FFT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FA2F934-A7D8-4343-A76C-AB1ECA119A3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079027" y="2973519"/>
            <a:ext cx="14641" cy="5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82F785A-E7CC-4E11-8A86-B09F6B33F176}"/>
              </a:ext>
            </a:extLst>
          </p:cNvPr>
          <p:cNvSpPr/>
          <p:nvPr/>
        </p:nvSpPr>
        <p:spPr>
          <a:xfrm>
            <a:off x="1452316" y="5529049"/>
            <a:ext cx="1282704" cy="500743"/>
          </a:xfrm>
          <a:prstGeom prst="rect">
            <a:avLst/>
          </a:prstGeom>
          <a:solidFill>
            <a:srgbClr val="38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Phase step deviation calculation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DBC8E4-4D69-4A18-9C42-9B778904A510}"/>
              </a:ext>
            </a:extLst>
          </p:cNvPr>
          <p:cNvGrpSpPr/>
          <p:nvPr/>
        </p:nvGrpSpPr>
        <p:grpSpPr>
          <a:xfrm>
            <a:off x="2769949" y="4597955"/>
            <a:ext cx="2170399" cy="220517"/>
            <a:chOff x="2764569" y="5349772"/>
            <a:chExt cx="2170399" cy="220517"/>
          </a:xfrm>
        </p:grpSpPr>
        <p:sp>
          <p:nvSpPr>
            <p:cNvPr id="102" name="Left Brace 101">
              <a:extLst>
                <a:ext uri="{FF2B5EF4-FFF2-40B4-BE49-F238E27FC236}">
                  <a16:creationId xmlns:a16="http://schemas.microsoft.com/office/drawing/2014/main" id="{5A6094F8-6D3F-4D2B-B968-61F6A75C7AB0}"/>
                </a:ext>
              </a:extLst>
            </p:cNvPr>
            <p:cNvSpPr/>
            <p:nvPr/>
          </p:nvSpPr>
          <p:spPr>
            <a:xfrm>
              <a:off x="2764569" y="5349772"/>
              <a:ext cx="100648" cy="213012"/>
            </a:xfrm>
            <a:prstGeom prst="leftBrace">
              <a:avLst/>
            </a:prstGeom>
            <a:ln>
              <a:solidFill>
                <a:srgbClr val="388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911CA09-C5B6-47E5-8E0A-67D7D0AA6C36}"/>
                </a:ext>
              </a:extLst>
            </p:cNvPr>
            <p:cNvSpPr txBox="1"/>
            <p:nvPr/>
          </p:nvSpPr>
          <p:spPr>
            <a:xfrm>
              <a:off x="2764569" y="5370234"/>
              <a:ext cx="2170399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dirty="0" err="1">
                  <a:solidFill>
                    <a:srgbClr val="3889C9"/>
                  </a:solidFill>
                  <a:latin typeface="Consolas" panose="020B0609020204030204" pitchFamily="49" charset="0"/>
                </a:rPr>
                <a:t>rfeSwBist_calculateIfSignalPhase</a:t>
              </a:r>
              <a:endParaRPr lang="en-US" sz="700" dirty="0">
                <a:solidFill>
                  <a:srgbClr val="3889C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E66C316-3DC5-40D9-B704-9C917A4CE59D}"/>
              </a:ext>
            </a:extLst>
          </p:cNvPr>
          <p:cNvSpPr/>
          <p:nvPr/>
        </p:nvSpPr>
        <p:spPr>
          <a:xfrm>
            <a:off x="5037566" y="4583171"/>
            <a:ext cx="1252883" cy="2794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Arctan</a:t>
            </a:r>
          </a:p>
        </p:txBody>
      </p:sp>
      <p:sp>
        <p:nvSpPr>
          <p:cNvPr id="110" name="Callout: Line with Accent Bar 109">
            <a:extLst>
              <a:ext uri="{FF2B5EF4-FFF2-40B4-BE49-F238E27FC236}">
                <a16:creationId xmlns:a16="http://schemas.microsoft.com/office/drawing/2014/main" id="{1D6412F2-2304-48E5-9811-89E67B094786}"/>
              </a:ext>
            </a:extLst>
          </p:cNvPr>
          <p:cNvSpPr/>
          <p:nvPr/>
        </p:nvSpPr>
        <p:spPr>
          <a:xfrm>
            <a:off x="3193490" y="4439922"/>
            <a:ext cx="1797406" cy="586641"/>
          </a:xfrm>
          <a:prstGeom prst="accentCallout1">
            <a:avLst>
              <a:gd name="adj1" fmla="val 21538"/>
              <a:gd name="adj2" fmla="val 98412"/>
              <a:gd name="adj3" fmla="val 20534"/>
              <a:gd name="adj4" fmla="val -23918"/>
            </a:avLst>
          </a:prstGeom>
          <a:noFill/>
          <a:ln>
            <a:solidFill>
              <a:srgbClr val="388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50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A329EF2-580D-473A-A69E-6A8427B8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73" y="247417"/>
            <a:ext cx="8747266" cy="490536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 BIST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E870A-AA69-4268-ACEE-1B69877DA5A1}"/>
              </a:ext>
            </a:extLst>
          </p:cNvPr>
          <p:cNvSpPr txBox="1"/>
          <p:nvPr/>
        </p:nvSpPr>
        <p:spPr>
          <a:xfrm>
            <a:off x="627250" y="971848"/>
            <a:ext cx="84665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rfeSwBist_txBistParam_t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type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TxBist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Measured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calibrated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power at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Bist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txFrequencyForBist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selectedTxs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Input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phasesdiff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txbists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phaseDiffThreshold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Input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phasesStep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thresholds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phaseStepThreshold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Measured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phases at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txbists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phaseMeas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RFE_TXBIST_COUNT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Measured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phases at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txbists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zeroHourPhaseMeas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RFE_TXBIST_COUNT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Phase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txbists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phaseDiffDeviation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RFE_TXBIST_COUNT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/** Maximum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measured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phase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setted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phase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txbists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maximumPhaseStepDeviation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[RFE_TX_COUNT];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rfeSwBist_txBistParam_t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183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A329EF2-580D-473A-A69E-6A8427B8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73" y="247417"/>
            <a:ext cx="8747266" cy="490536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 BIST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594DF-FCA5-42A8-A932-C5408D645E61}"/>
              </a:ext>
            </a:extLst>
          </p:cNvPr>
          <p:cNvSpPr txBox="1"/>
          <p:nvPr/>
        </p:nvSpPr>
        <p:spPr>
          <a:xfrm>
            <a:off x="494213" y="3308563"/>
            <a:ext cx="9370502" cy="140096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be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to enable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TxBist</a:t>
            </a:r>
            <a:endParaRPr lang="fr-FR" sz="1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rfeHwTx_subcomponentEnabling</a:t>
            </a:r>
            <a:r>
              <a:rPr lang="en-US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 </a:t>
            </a:r>
            <a:r>
              <a:rPr lang="en-US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txToUse</a:t>
            </a:r>
            <a:r>
              <a:rPr lang="en-US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                               </a:t>
            </a:r>
            <a:r>
              <a:rPr lang="en-US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currentSubcomponent</a:t>
            </a:r>
            <a:r>
              <a:rPr lang="en-US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                               </a:t>
            </a:r>
            <a:r>
              <a:rPr lang="en-US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enableSubcomponent</a:t>
            </a:r>
            <a:r>
              <a:rPr lang="en-US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                               RFE_ERROR_FUNCTION_ARGUMENT );</a:t>
            </a:r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E870A-AA69-4268-ACEE-1B69877DA5A1}"/>
              </a:ext>
            </a:extLst>
          </p:cNvPr>
          <p:cNvSpPr txBox="1"/>
          <p:nvPr/>
        </p:nvSpPr>
        <p:spPr>
          <a:xfrm>
            <a:off x="627250" y="971848"/>
            <a:ext cx="846658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Enum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 structure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enumerates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 the 3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txbists</a:t>
            </a:r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typedef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enum</a:t>
            </a:r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rfeSwBist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_ 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txbistIndex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 _1_e,</a:t>
            </a:r>
          </a:p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rfeSwBist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_ 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txbistIndex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 _2_e,</a:t>
            </a:r>
          </a:p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rfeSwBist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_ 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txbistIndex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 _2_e</a:t>
            </a:r>
          </a:p>
          <a:p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} 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</a:rPr>
              <a:t>rfeSwBist_txbistIndex_t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793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Txbist</a:t>
            </a:r>
            <a:r>
              <a:rPr lang="en-US" dirty="0"/>
              <a:t> Calibration</a:t>
            </a:r>
          </a:p>
        </p:txBody>
      </p:sp>
    </p:spTree>
    <p:extLst>
      <p:ext uri="{BB962C8B-B14F-4D97-AF65-F5344CB8AC3E}">
        <p14:creationId xmlns:p14="http://schemas.microsoft.com/office/powerpoint/2010/main" val="40517977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92BE-ADE8-473D-BB72-F46BBF09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TxBIST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Calibration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6F7E6-FD22-476F-BA04-73931D3FC698}"/>
              </a:ext>
            </a:extLst>
          </p:cNvPr>
          <p:cNvSpPr txBox="1"/>
          <p:nvPr/>
        </p:nvSpPr>
        <p:spPr>
          <a:xfrm>
            <a:off x="229454" y="1018653"/>
            <a:ext cx="121137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rfeSwBist_calibrateTxBist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rfeSwBist_txBistParam_t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pTxBistParam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rfeSwBist_txBistIndex_t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txBistInd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5516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Txbist calibration : specification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233B6-C5B4-4833-9334-59F65E6C02F1}"/>
              </a:ext>
            </a:extLst>
          </p:cNvPr>
          <p:cNvSpPr txBox="1"/>
          <p:nvPr/>
        </p:nvSpPr>
        <p:spPr>
          <a:xfrm>
            <a:off x="299524" y="646799"/>
            <a:ext cx="11207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aim of the calibration is to provide a signal whose amplitude </a:t>
            </a:r>
            <a:r>
              <a:rPr lang="en-US" sz="1400" i="1" dirty="0" err="1"/>
              <a:t>Vout</a:t>
            </a:r>
            <a:r>
              <a:rPr lang="en-US" sz="1400" dirty="0"/>
              <a:t> is in the dynamic range of the ADC. Additionally, system studies has shown that too low level would lead to a degradation of the phase accuracy. Consequently, the output differential level should be between </a:t>
            </a:r>
            <a:r>
              <a:rPr lang="en-US" sz="1400" dirty="0">
                <a:solidFill>
                  <a:srgbClr val="7030A0"/>
                </a:solidFill>
              </a:rPr>
              <a:t>0.2Vpp and 1.2Vpp</a:t>
            </a:r>
            <a:r>
              <a:rPr lang="en-US" sz="1400" dirty="0"/>
              <a:t>.</a:t>
            </a:r>
          </a:p>
          <a:p>
            <a:r>
              <a:rPr lang="en-US" sz="1400" dirty="0"/>
              <a:t>The calibration is made with </a:t>
            </a:r>
            <a:r>
              <a:rPr lang="en-US" sz="1400" i="1" dirty="0"/>
              <a:t>VGA_gain </a:t>
            </a:r>
            <a:r>
              <a:rPr lang="en-US" sz="1400" dirty="0"/>
              <a:t>using a simple LUT.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6C3C7-148C-4638-9736-ED4C771FF0AE}"/>
              </a:ext>
            </a:extLst>
          </p:cNvPr>
          <p:cNvSpPr/>
          <p:nvPr/>
        </p:nvSpPr>
        <p:spPr bwMode="auto">
          <a:xfrm>
            <a:off x="788197" y="2426429"/>
            <a:ext cx="952500" cy="57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3E5554D-6045-41FC-AC62-7374658ABF5A}"/>
              </a:ext>
            </a:extLst>
          </p:cNvPr>
          <p:cNvCxnSpPr>
            <a:cxnSpLocks/>
            <a:endCxn id="111" idx="1"/>
          </p:cNvCxnSpPr>
          <p:nvPr/>
        </p:nvCxnSpPr>
        <p:spPr bwMode="auto">
          <a:xfrm>
            <a:off x="249903" y="2712179"/>
            <a:ext cx="5382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CB121FF-2EBD-4834-BD0A-AA48632EC99A}"/>
              </a:ext>
            </a:extLst>
          </p:cNvPr>
          <p:cNvCxnSpPr>
            <a:cxnSpLocks/>
            <a:stCxn id="111" idx="3"/>
          </p:cNvCxnSpPr>
          <p:nvPr/>
        </p:nvCxnSpPr>
        <p:spPr bwMode="auto">
          <a:xfrm>
            <a:off x="1740697" y="2712179"/>
            <a:ext cx="1644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DCDAD07-EC6B-4B4A-B1CB-82401575FBE9}"/>
              </a:ext>
            </a:extLst>
          </p:cNvPr>
          <p:cNvCxnSpPr>
            <a:cxnSpLocks/>
          </p:cNvCxnSpPr>
          <p:nvPr/>
        </p:nvCxnSpPr>
        <p:spPr bwMode="auto">
          <a:xfrm>
            <a:off x="249903" y="6055782"/>
            <a:ext cx="5382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C1CF008-BC5D-4F3B-9CF1-C2E62518B58E}"/>
              </a:ext>
            </a:extLst>
          </p:cNvPr>
          <p:cNvCxnSpPr>
            <a:cxnSpLocks/>
          </p:cNvCxnSpPr>
          <p:nvPr/>
        </p:nvCxnSpPr>
        <p:spPr bwMode="auto">
          <a:xfrm>
            <a:off x="1533556" y="6045929"/>
            <a:ext cx="18330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353D9C7-81A0-43D7-BA9E-48261F8B9AB6}"/>
              </a:ext>
            </a:extLst>
          </p:cNvPr>
          <p:cNvCxnSpPr/>
          <p:nvPr/>
        </p:nvCxnSpPr>
        <p:spPr bwMode="auto">
          <a:xfrm>
            <a:off x="2168683" y="2845529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D4514D7-7835-4364-AAD3-BF0E54BA55C5}"/>
              </a:ext>
            </a:extLst>
          </p:cNvPr>
          <p:cNvCxnSpPr/>
          <p:nvPr/>
        </p:nvCxnSpPr>
        <p:spPr bwMode="auto">
          <a:xfrm>
            <a:off x="2168683" y="5947136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D9D38D4-C518-4F38-B757-20E470B53640}"/>
              </a:ext>
            </a:extLst>
          </p:cNvPr>
          <p:cNvCxnSpPr/>
          <p:nvPr/>
        </p:nvCxnSpPr>
        <p:spPr bwMode="auto">
          <a:xfrm>
            <a:off x="2854483" y="2845529"/>
            <a:ext cx="0" cy="1115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CA43173-192A-4102-A7C5-01D698EC376E}"/>
              </a:ext>
            </a:extLst>
          </p:cNvPr>
          <p:cNvCxnSpPr/>
          <p:nvPr/>
        </p:nvCxnSpPr>
        <p:spPr bwMode="auto">
          <a:xfrm>
            <a:off x="2854483" y="4842236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B7CABDCA-390E-4AD5-86CC-DF95FC8F2AFF}"/>
              </a:ext>
            </a:extLst>
          </p:cNvPr>
          <p:cNvSpPr/>
          <p:nvPr/>
        </p:nvSpPr>
        <p:spPr bwMode="auto">
          <a:xfrm>
            <a:off x="3046818" y="4138045"/>
            <a:ext cx="548640" cy="54679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EF5F47-9C7B-474D-89BA-5AD603AC54A8}"/>
              </a:ext>
            </a:extLst>
          </p:cNvPr>
          <p:cNvCxnSpPr>
            <a:stCxn id="120" idx="1"/>
            <a:endCxn id="120" idx="5"/>
          </p:cNvCxnSpPr>
          <p:nvPr/>
        </p:nvCxnSpPr>
        <p:spPr bwMode="auto">
          <a:xfrm>
            <a:off x="3127164" y="4218121"/>
            <a:ext cx="387948" cy="386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0D36B0-E7D9-4573-90A4-18AFDA915076}"/>
              </a:ext>
            </a:extLst>
          </p:cNvPr>
          <p:cNvCxnSpPr>
            <a:stCxn id="120" idx="3"/>
            <a:endCxn id="120" idx="7"/>
          </p:cNvCxnSpPr>
          <p:nvPr/>
        </p:nvCxnSpPr>
        <p:spPr bwMode="auto">
          <a:xfrm flipV="1">
            <a:off x="3127164" y="4218121"/>
            <a:ext cx="387948" cy="386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9F664AD-F1C0-437D-88F4-593727525526}"/>
              </a:ext>
            </a:extLst>
          </p:cNvPr>
          <p:cNvSpPr/>
          <p:nvPr/>
        </p:nvSpPr>
        <p:spPr bwMode="auto">
          <a:xfrm>
            <a:off x="7118718" y="4125692"/>
            <a:ext cx="952500" cy="57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VG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8B071D6-A299-413D-8394-465AE0DEE637}"/>
              </a:ext>
            </a:extLst>
          </p:cNvPr>
          <p:cNvCxnSpPr>
            <a:endCxn id="120" idx="1"/>
          </p:cNvCxnSpPr>
          <p:nvPr/>
        </p:nvCxnSpPr>
        <p:spPr bwMode="auto">
          <a:xfrm>
            <a:off x="2854483" y="3965936"/>
            <a:ext cx="272681" cy="25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C289F8D-E914-4244-AE99-AA9D7288B292}"/>
              </a:ext>
            </a:extLst>
          </p:cNvPr>
          <p:cNvCxnSpPr>
            <a:cxnSpLocks/>
            <a:endCxn id="120" idx="3"/>
          </p:cNvCxnSpPr>
          <p:nvPr/>
        </p:nvCxnSpPr>
        <p:spPr bwMode="auto">
          <a:xfrm flipV="1">
            <a:off x="2854483" y="4604764"/>
            <a:ext cx="272681" cy="235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D6805B-9605-4662-8F34-1804015BC19E}"/>
              </a:ext>
            </a:extLst>
          </p:cNvPr>
          <p:cNvCxnSpPr>
            <a:cxnSpLocks/>
            <a:stCxn id="120" idx="6"/>
            <a:endCxn id="123" idx="1"/>
          </p:cNvCxnSpPr>
          <p:nvPr/>
        </p:nvCxnSpPr>
        <p:spPr bwMode="auto">
          <a:xfrm flipV="1">
            <a:off x="3595458" y="4411442"/>
            <a:ext cx="352326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DDA2F15-9570-489D-89E9-00CE7CC5A168}"/>
              </a:ext>
            </a:extLst>
          </p:cNvPr>
          <p:cNvSpPr txBox="1"/>
          <p:nvPr/>
        </p:nvSpPr>
        <p:spPr>
          <a:xfrm>
            <a:off x="1985045" y="23010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 charset="0"/>
              </a:rPr>
              <a:t>Coupler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49B6FF1-5338-431B-BD8F-195184662124}"/>
              </a:ext>
            </a:extLst>
          </p:cNvPr>
          <p:cNvSpPr txBox="1"/>
          <p:nvPr/>
        </p:nvSpPr>
        <p:spPr>
          <a:xfrm>
            <a:off x="523824" y="1899191"/>
            <a:ext cx="16448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TX1 phase </a:t>
            </a:r>
            <a:r>
              <a:rPr lang="el-GR" sz="1600" dirty="0">
                <a:solidFill>
                  <a:srgbClr val="002060"/>
                </a:solidFill>
              </a:rPr>
              <a:t>φ</a:t>
            </a:r>
            <a:r>
              <a:rPr lang="en-US" sz="1600" dirty="0">
                <a:solidFill>
                  <a:srgbClr val="002060"/>
                </a:solidFill>
              </a:rPr>
              <a:t>1 </a:t>
            </a:r>
            <a:endParaRPr lang="fr-FR" sz="1600" dirty="0" err="1">
              <a:solidFill>
                <a:srgbClr val="00206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624977-B716-481A-9387-9EA52FA20877}"/>
              </a:ext>
            </a:extLst>
          </p:cNvPr>
          <p:cNvSpPr txBox="1"/>
          <p:nvPr/>
        </p:nvSpPr>
        <p:spPr>
          <a:xfrm>
            <a:off x="442017" y="6359251"/>
            <a:ext cx="16448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TX2 phase </a:t>
            </a:r>
            <a:r>
              <a:rPr lang="el-GR" sz="1600" dirty="0">
                <a:solidFill>
                  <a:srgbClr val="002060"/>
                </a:solidFill>
              </a:rPr>
              <a:t>φ</a:t>
            </a:r>
            <a:r>
              <a:rPr lang="en-US" sz="1600" dirty="0">
                <a:solidFill>
                  <a:srgbClr val="002060"/>
                </a:solidFill>
              </a:rPr>
              <a:t>2 : 0º → 360º</a:t>
            </a:r>
            <a:endParaRPr lang="fr-FR" sz="1600" dirty="0" err="1">
              <a:solidFill>
                <a:srgbClr val="00206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4F291D-3F61-4B98-A7F6-85F0E1735E89}"/>
              </a:ext>
            </a:extLst>
          </p:cNvPr>
          <p:cNvSpPr txBox="1"/>
          <p:nvPr/>
        </p:nvSpPr>
        <p:spPr>
          <a:xfrm>
            <a:off x="3595458" y="4050770"/>
            <a:ext cx="16448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Vout = A1.cos(</a:t>
            </a:r>
            <a:r>
              <a:rPr lang="el-GR" sz="1400" dirty="0">
                <a:solidFill>
                  <a:srgbClr val="002060"/>
                </a:solidFill>
              </a:rPr>
              <a:t>Δφ</a:t>
            </a:r>
            <a:r>
              <a:rPr lang="en-US" sz="1400" dirty="0">
                <a:solidFill>
                  <a:srgbClr val="002060"/>
                </a:solidFill>
              </a:rPr>
              <a:t>)</a:t>
            </a:r>
            <a:endParaRPr lang="fr-FR" sz="1400" dirty="0">
              <a:solidFill>
                <a:srgbClr val="002060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E60F19D9-0F21-42C4-B543-2C7277B7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76" y="6309462"/>
            <a:ext cx="632482" cy="353446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3CB02932-7598-42C3-84F8-9FCC09FF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84" y="4438557"/>
            <a:ext cx="632482" cy="166207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B8692695-1A86-42A8-BA46-AD50BBEBA0C7}"/>
              </a:ext>
            </a:extLst>
          </p:cNvPr>
          <p:cNvSpPr/>
          <p:nvPr/>
        </p:nvSpPr>
        <p:spPr bwMode="auto">
          <a:xfrm>
            <a:off x="788197" y="5760179"/>
            <a:ext cx="952500" cy="57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448B72E-A423-48E2-A169-2A6A39957C1E}"/>
              </a:ext>
            </a:extLst>
          </p:cNvPr>
          <p:cNvSpPr txBox="1"/>
          <p:nvPr/>
        </p:nvSpPr>
        <p:spPr>
          <a:xfrm>
            <a:off x="5203562" y="3330590"/>
            <a:ext cx="892438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TXBIST</a:t>
            </a:r>
            <a:endParaRPr lang="fr-FR" sz="1600" dirty="0" err="1">
              <a:solidFill>
                <a:srgbClr val="00206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633C2B8-4C1A-48E8-BC4E-DC49C863D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8042642" y="4410846"/>
            <a:ext cx="266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361B2BB-B00D-48DF-B0D4-B2D6A4F45154}"/>
              </a:ext>
            </a:extLst>
          </p:cNvPr>
          <p:cNvSpPr/>
          <p:nvPr/>
        </p:nvSpPr>
        <p:spPr>
          <a:xfrm>
            <a:off x="2640279" y="3297272"/>
            <a:ext cx="5849168" cy="22045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058C044-DDA0-4E31-9402-3A18E97FBB28}"/>
              </a:ext>
            </a:extLst>
          </p:cNvPr>
          <p:cNvSpPr txBox="1"/>
          <p:nvPr/>
        </p:nvSpPr>
        <p:spPr>
          <a:xfrm>
            <a:off x="833464" y="3096721"/>
            <a:ext cx="892438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TX1</a:t>
            </a:r>
            <a:endParaRPr lang="fr-FR" sz="1600" dirty="0" err="1">
              <a:solidFill>
                <a:srgbClr val="00206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5DD4D0-9D60-4851-AFF8-6B674AD76CD1}"/>
              </a:ext>
            </a:extLst>
          </p:cNvPr>
          <p:cNvSpPr txBox="1"/>
          <p:nvPr/>
        </p:nvSpPr>
        <p:spPr>
          <a:xfrm>
            <a:off x="795342" y="5471154"/>
            <a:ext cx="892438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TX2</a:t>
            </a:r>
            <a:endParaRPr lang="fr-FR" sz="1600" dirty="0" err="1">
              <a:solidFill>
                <a:srgbClr val="00206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56DB8EA-7F98-475B-8D8B-395539FA0437}"/>
              </a:ext>
            </a:extLst>
          </p:cNvPr>
          <p:cNvSpPr txBox="1"/>
          <p:nvPr/>
        </p:nvSpPr>
        <p:spPr>
          <a:xfrm>
            <a:off x="8489449" y="4075218"/>
            <a:ext cx="16448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Vout_final = Vout.cos(</a:t>
            </a:r>
            <a:r>
              <a:rPr lang="el-GR" sz="1400" dirty="0">
                <a:solidFill>
                  <a:srgbClr val="002060"/>
                </a:solidFill>
              </a:rPr>
              <a:t>Δφ</a:t>
            </a:r>
            <a:r>
              <a:rPr lang="en-US" sz="1400" dirty="0">
                <a:solidFill>
                  <a:srgbClr val="002060"/>
                </a:solidFill>
              </a:rPr>
              <a:t>)</a:t>
            </a:r>
            <a:endParaRPr lang="fr-FR" sz="1400" dirty="0">
              <a:solidFill>
                <a:srgbClr val="002060"/>
              </a:solidFill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BB4D208C-159A-439F-8A8E-86034B76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0" y="4428041"/>
            <a:ext cx="632482" cy="353446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61541DBC-C2F8-4D87-9186-D4A9DA4930DF}"/>
              </a:ext>
            </a:extLst>
          </p:cNvPr>
          <p:cNvSpPr txBox="1"/>
          <p:nvPr/>
        </p:nvSpPr>
        <p:spPr>
          <a:xfrm>
            <a:off x="7066331" y="3429000"/>
            <a:ext cx="1057273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VGA_gain</a:t>
            </a:r>
            <a:endParaRPr lang="fr-FR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413179-AE92-49F9-B32D-E4BCC97EF36A}"/>
              </a:ext>
            </a:extLst>
          </p:cNvPr>
          <p:cNvCxnSpPr>
            <a:cxnSpLocks/>
            <a:stCxn id="146" idx="2"/>
            <a:endCxn id="123" idx="0"/>
          </p:cNvCxnSpPr>
          <p:nvPr/>
        </p:nvCxnSpPr>
        <p:spPr>
          <a:xfrm>
            <a:off x="7594968" y="3789076"/>
            <a:ext cx="0" cy="336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4452B94-0BDC-48C2-8D5C-CA299259F137}"/>
              </a:ext>
            </a:extLst>
          </p:cNvPr>
          <p:cNvSpPr/>
          <p:nvPr/>
        </p:nvSpPr>
        <p:spPr bwMode="auto">
          <a:xfrm>
            <a:off x="10700206" y="4125096"/>
            <a:ext cx="952500" cy="57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ADC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698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8500-D014-49B0-9212-46A59F0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Txbist</a:t>
            </a:r>
            <a:r>
              <a:rPr lang="fr-FR" dirty="0">
                <a:solidFill>
                  <a:schemeClr val="tx1"/>
                </a:solidFill>
              </a:rPr>
              <a:t> calibration (set </a:t>
            </a:r>
            <a:r>
              <a:rPr lang="fr-FR" dirty="0" err="1">
                <a:solidFill>
                  <a:schemeClr val="tx1"/>
                </a:solidFill>
              </a:rPr>
              <a:t>vga</a:t>
            </a:r>
            <a:r>
              <a:rPr lang="fr-FR" dirty="0">
                <a:solidFill>
                  <a:schemeClr val="tx1"/>
                </a:solidFill>
              </a:rPr>
              <a:t> gain)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0D9AD-0C09-4798-B833-FD30F467E6BE}"/>
              </a:ext>
            </a:extLst>
          </p:cNvPr>
          <p:cNvSpPr txBox="1"/>
          <p:nvPr/>
        </p:nvSpPr>
        <p:spPr>
          <a:xfrm>
            <a:off x="494950" y="924611"/>
            <a:ext cx="99745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Structure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enumerates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txbist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 VGA gains</a:t>
            </a:r>
          </a:p>
          <a:p>
            <a:endParaRPr lang="fr-FR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r>
              <a:rPr lang="fr-FR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typedef</a:t>
            </a:r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enum</a:t>
            </a:r>
            <a:endParaRPr lang="fr-FR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rfeHwTx_txBistVGACtrl_0dB_e  = 0x01u, /**&lt; rfeHwTx_txBistVGACtrl_0dB_e, default value for TX BIST VGA Calibration */</a:t>
            </a:r>
          </a:p>
          <a:p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rfeHwTx_txBistVGACtrl_5dB_e  = 0x02u, /**&lt; rfeHwTx_txBistVGACtrl_5dB_e */</a:t>
            </a:r>
          </a:p>
          <a:p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rfeHwTx_txBistVGACtrl_10dB_e = 0x04u,/**&lt; rfeHwTx_txBistVGACtrl_10dB_e */</a:t>
            </a:r>
          </a:p>
          <a:p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rfeHwTx_txBistVGACtrl_15dB_e = 0x08u,/**&lt; rfeHwTx_txBistVGACtrl_15dB_e */</a:t>
            </a:r>
          </a:p>
          <a:p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rfeHwTx_txBistVGACtrl_20dB_e = 0x10u,/**&lt; rfeHwTx_txBistVGACtrl_20dB_e */</a:t>
            </a:r>
          </a:p>
          <a:p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rfeHwTx_txBistVGACtrl_25dB_e = 0x20u /**&lt; rfeHwTx_txBistVGACtrl_25dB_e */</a:t>
            </a:r>
          </a:p>
          <a:p>
            <a:endParaRPr lang="fr-FR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} </a:t>
            </a:r>
            <a:r>
              <a:rPr lang="fr-FR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rfeHwTx_txBistVGACtrl_t</a:t>
            </a:r>
            <a:r>
              <a:rPr lang="fr-FR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46016-6916-47BB-83A7-1CEE8598F6B9}"/>
              </a:ext>
            </a:extLst>
          </p:cNvPr>
          <p:cNvSpPr txBox="1"/>
          <p:nvPr/>
        </p:nvSpPr>
        <p:spPr>
          <a:xfrm>
            <a:off x="494950" y="3825369"/>
            <a:ext cx="82023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to set the VGA gain of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txbist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1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void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rfeHwTx_bistCtrlVGASetter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</a:t>
            </a:r>
          </a:p>
          <a:p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rfe_txIndex_t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txSelected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rfeHwTx_txBistVGACtrl_t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vgaCtrlGain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RFE_ERROR_FUNCTION_PARAMETER</a:t>
            </a:r>
          </a:p>
          <a:p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D22A3-FC15-4C14-B1A9-0F1DEFC8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39" y="1886377"/>
            <a:ext cx="4215119" cy="43618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31A574-4C8D-4584-BE08-839CB2C4896A}"/>
              </a:ext>
            </a:extLst>
          </p:cNvPr>
          <p:cNvSpPr/>
          <p:nvPr/>
        </p:nvSpPr>
        <p:spPr>
          <a:xfrm>
            <a:off x="8999640" y="3524075"/>
            <a:ext cx="2462518" cy="2724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10994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SIGNAL measurement </a:t>
            </a:r>
          </a:p>
        </p:txBody>
      </p:sp>
    </p:spTree>
    <p:extLst>
      <p:ext uri="{BB962C8B-B14F-4D97-AF65-F5344CB8AC3E}">
        <p14:creationId xmlns:p14="http://schemas.microsoft.com/office/powerpoint/2010/main" val="13409928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92BE-ADE8-473D-BB72-F46BBF09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signal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measurement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6F7E6-FD22-476F-BA04-73931D3FC698}"/>
              </a:ext>
            </a:extLst>
          </p:cNvPr>
          <p:cNvSpPr txBox="1"/>
          <p:nvPr/>
        </p:nvSpPr>
        <p:spPr>
          <a:xfrm>
            <a:off x="167779" y="934764"/>
            <a:ext cx="1211370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measure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the IF signal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sample</a:t>
            </a:r>
            <a:endParaRPr lang="fr-FR" sz="18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/>
          </a:p>
          <a:p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rfeSwBist_measureTxBistIfSignalSamples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rfeHwAtb_atbMaster_t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IfSignalMeas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RFE_SAMPLES_COUNT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rfeSwBist_txBistIndex_t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txBistInd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rfe_txIndex_t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txToMeasure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rfe_txIndex_t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rfe_phaseRotation_t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txToMeasurePhase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8070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E4DB-8E4A-4871-949F-C964A4F8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signal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samples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measurements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3B5DE-A690-4486-AD00-F4C8E8554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1050" dirty="0"/>
              <a:t>Example of 8 IF </a:t>
            </a:r>
            <a:r>
              <a:rPr lang="fr-FR" sz="1050" dirty="0" err="1"/>
              <a:t>samples</a:t>
            </a:r>
            <a:r>
              <a:rPr lang="fr-FR" sz="1050" dirty="0"/>
              <a:t> </a:t>
            </a:r>
            <a:r>
              <a:rPr lang="fr-FR" sz="1050" dirty="0" err="1"/>
              <a:t>measurement</a:t>
            </a:r>
            <a:r>
              <a:rPr lang="fr-FR" sz="1050" dirty="0"/>
              <a:t> for one </a:t>
            </a:r>
            <a:r>
              <a:rPr lang="fr-FR" sz="1050" dirty="0" err="1"/>
              <a:t>period</a:t>
            </a:r>
            <a:endParaRPr lang="fr-FR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016DF-0D21-42FA-BE73-623563E9C1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781174"/>
            <a:ext cx="7610976" cy="332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35009-52A2-49E0-840D-AFAEC13E15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5" y="2234670"/>
            <a:ext cx="3211577" cy="241723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E02932-3AC7-4B20-9C9D-0AF4A14AAE6B}"/>
              </a:ext>
            </a:extLst>
          </p:cNvPr>
          <p:cNvSpPr/>
          <p:nvPr/>
        </p:nvSpPr>
        <p:spPr>
          <a:xfrm>
            <a:off x="514350" y="1781174"/>
            <a:ext cx="5260808" cy="32640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704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Txs+Txbist</a:t>
            </a:r>
            <a:r>
              <a:rPr lang="en-US" dirty="0"/>
              <a:t> structure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F0B4C-E7EC-4206-8C80-F40A560E334A}"/>
              </a:ext>
            </a:extLst>
          </p:cNvPr>
          <p:cNvGrpSpPr/>
          <p:nvPr/>
        </p:nvGrpSpPr>
        <p:grpSpPr>
          <a:xfrm>
            <a:off x="218262" y="1068113"/>
            <a:ext cx="11602265" cy="5076013"/>
            <a:chOff x="218262" y="1976921"/>
            <a:chExt cx="12199182" cy="532298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A7D8DC-CBB2-4B9F-BE04-0C6C0452A37B}"/>
                </a:ext>
              </a:extLst>
            </p:cNvPr>
            <p:cNvGrpSpPr/>
            <p:nvPr/>
          </p:nvGrpSpPr>
          <p:grpSpPr>
            <a:xfrm flipH="1">
              <a:off x="237978" y="1976921"/>
              <a:ext cx="4399099" cy="1978044"/>
              <a:chOff x="2138155" y="4210872"/>
              <a:chExt cx="4216185" cy="17363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FC0A89-D127-42F7-A7FC-AEC0691EA4A1}"/>
                  </a:ext>
                </a:extLst>
              </p:cNvPr>
              <p:cNvSpPr/>
              <p:nvPr/>
            </p:nvSpPr>
            <p:spPr>
              <a:xfrm>
                <a:off x="2138155" y="4210872"/>
                <a:ext cx="3702719" cy="1736300"/>
              </a:xfrm>
              <a:prstGeom prst="rect">
                <a:avLst/>
              </a:prstGeom>
              <a:solidFill>
                <a:srgbClr val="7BB1DB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endParaRPr lang="fr-FR" sz="141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EEE6A1-124A-4D03-999B-37A4FE7872EC}"/>
                  </a:ext>
                </a:extLst>
              </p:cNvPr>
              <p:cNvSpPr/>
              <p:nvPr/>
            </p:nvSpPr>
            <p:spPr>
              <a:xfrm>
                <a:off x="5213842" y="4375654"/>
                <a:ext cx="560204" cy="407375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x2</a:t>
                </a:r>
                <a:endParaRPr lang="fr-FR" sz="1103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166661D3-37C6-4B20-87FE-3563D66C9F37}"/>
                  </a:ext>
                </a:extLst>
              </p:cNvPr>
              <p:cNvSpPr/>
              <p:nvPr/>
            </p:nvSpPr>
            <p:spPr>
              <a:xfrm rot="16200000">
                <a:off x="4708267" y="4422658"/>
                <a:ext cx="407374" cy="318420"/>
              </a:xfrm>
              <a:prstGeom prst="triangle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endParaRPr lang="fr-FR" sz="1418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FD8AB2-1E22-4EF4-88FD-2B15B23444D2}"/>
                  </a:ext>
                </a:extLst>
              </p:cNvPr>
              <p:cNvSpPr/>
              <p:nvPr/>
            </p:nvSpPr>
            <p:spPr>
              <a:xfrm>
                <a:off x="3515460" y="4379561"/>
                <a:ext cx="1120556" cy="407375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7-bit </a:t>
                </a:r>
                <a:b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</a:br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Phase-</a:t>
                </a:r>
                <a:r>
                  <a:rPr lang="fr-FR" sz="1103" b="1" kern="0" dirty="0" err="1">
                    <a:solidFill>
                      <a:srgbClr val="000000"/>
                    </a:solidFill>
                    <a:latin typeface="Arial"/>
                  </a:rPr>
                  <a:t>rotator</a:t>
                </a:r>
                <a:endParaRPr lang="fr-FR" sz="1103" b="1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461C5F-7F37-46F1-8E68-25B40CD8C7C5}"/>
                  </a:ext>
                </a:extLst>
              </p:cNvPr>
              <p:cNvSpPr/>
              <p:nvPr/>
            </p:nvSpPr>
            <p:spPr>
              <a:xfrm>
                <a:off x="2859133" y="4379561"/>
                <a:ext cx="560204" cy="407375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endParaRPr lang="fr-FR" sz="141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382075D7-6133-4078-91E2-B6994E855F78}"/>
                  </a:ext>
                </a:extLst>
              </p:cNvPr>
              <p:cNvSpPr/>
              <p:nvPr/>
            </p:nvSpPr>
            <p:spPr>
              <a:xfrm rot="16200000">
                <a:off x="2155988" y="4424039"/>
                <a:ext cx="407374" cy="318420"/>
              </a:xfrm>
              <a:prstGeom prst="triangle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endParaRPr lang="fr-FR" sz="1418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C73C03B-A14D-4087-8DCA-14785AC8636D}"/>
                  </a:ext>
                </a:extLst>
              </p:cNvPr>
              <p:cNvSpPr/>
              <p:nvPr/>
            </p:nvSpPr>
            <p:spPr>
              <a:xfrm rot="16200000">
                <a:off x="3776307" y="4956422"/>
                <a:ext cx="598862" cy="352633"/>
              </a:xfrm>
              <a:prstGeom prst="homePlate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IQ</a:t>
                </a:r>
              </a:p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DAC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971FD1-E697-4785-B7EA-9C9D641C227F}"/>
                  </a:ext>
                </a:extLst>
              </p:cNvPr>
              <p:cNvSpPr/>
              <p:nvPr/>
            </p:nvSpPr>
            <p:spPr>
              <a:xfrm>
                <a:off x="3612763" y="5520983"/>
                <a:ext cx="925950" cy="356548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 err="1">
                    <a:solidFill>
                      <a:srgbClr val="000000"/>
                    </a:solidFill>
                    <a:latin typeface="Arial"/>
                  </a:rPr>
                  <a:t>Dig</a:t>
                </a:r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-Controller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E652BE8-2BA4-487A-943C-319168E68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307" y="4471494"/>
                <a:ext cx="139500" cy="1566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20D56BE-3E8B-4C78-A8D8-222C4A887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9466" y="4629747"/>
                <a:ext cx="195287" cy="381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55967F3-4268-4801-8111-1D492388B46A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rot="10800000" flipV="1">
                <a:off x="5774051" y="4579340"/>
                <a:ext cx="580289" cy="1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E13F2E1-9A67-4E1F-B865-DA31A9565873}"/>
                  </a:ext>
                </a:extLst>
              </p:cNvPr>
              <p:cNvCxnSpPr>
                <a:cxnSpLocks/>
                <a:stCxn id="7" idx="3"/>
                <a:endCxn id="6" idx="1"/>
              </p:cNvCxnSpPr>
              <p:nvPr/>
            </p:nvCxnSpPr>
            <p:spPr>
              <a:xfrm flipV="1">
                <a:off x="5071167" y="4579342"/>
                <a:ext cx="142672" cy="2526"/>
              </a:xfrm>
              <a:prstGeom prst="line">
                <a:avLst/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D06F97-61F8-4B61-B442-BC51BC73A412}"/>
                  </a:ext>
                </a:extLst>
              </p:cNvPr>
              <p:cNvCxnSpPr>
                <a:cxnSpLocks/>
                <a:stCxn id="8" idx="3"/>
                <a:endCxn id="7" idx="0"/>
              </p:cNvCxnSpPr>
              <p:nvPr/>
            </p:nvCxnSpPr>
            <p:spPr>
              <a:xfrm flipV="1">
                <a:off x="4636016" y="4581868"/>
                <a:ext cx="116728" cy="1381"/>
              </a:xfrm>
              <a:prstGeom prst="line">
                <a:avLst/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C5C8F34-EEAE-486C-B575-DE0A20963A99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3419337" y="4583249"/>
                <a:ext cx="96123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E9F9DF4-2B3E-4EE6-9337-4EBA680BE2E5}"/>
                  </a:ext>
                </a:extLst>
              </p:cNvPr>
              <p:cNvCxnSpPr>
                <a:cxnSpLocks/>
                <a:stCxn id="10" idx="3"/>
                <a:endCxn id="9" idx="1"/>
              </p:cNvCxnSpPr>
              <p:nvPr/>
            </p:nvCxnSpPr>
            <p:spPr>
              <a:xfrm flipV="1">
                <a:off x="2518884" y="4583249"/>
                <a:ext cx="340249" cy="1"/>
              </a:xfrm>
              <a:prstGeom prst="line">
                <a:avLst/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757B461-EAFD-43F4-81CE-740D03D45796}"/>
                  </a:ext>
                </a:extLst>
              </p:cNvPr>
              <p:cNvCxnSpPr>
                <a:cxnSpLocks/>
                <a:stCxn id="8" idx="2"/>
                <a:endCxn id="11" idx="3"/>
              </p:cNvCxnSpPr>
              <p:nvPr/>
            </p:nvCxnSpPr>
            <p:spPr>
              <a:xfrm flipH="1">
                <a:off x="4075738" y="4786936"/>
                <a:ext cx="0" cy="4637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4752324-084C-4259-A535-91FA60B5DF5D}"/>
                  </a:ext>
                </a:extLst>
              </p:cNvPr>
              <p:cNvCxnSpPr>
                <a:cxnSpLocks/>
                <a:stCxn id="11" idx="1"/>
                <a:endCxn id="12" idx="0"/>
              </p:cNvCxnSpPr>
              <p:nvPr/>
            </p:nvCxnSpPr>
            <p:spPr>
              <a:xfrm flipH="1">
                <a:off x="4075738" y="5432169"/>
                <a:ext cx="0" cy="8881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62C041-EA99-4BBC-8B32-50691FA6C8B4}"/>
                  </a:ext>
                </a:extLst>
              </p:cNvPr>
              <p:cNvSpPr/>
              <p:nvPr/>
            </p:nvSpPr>
            <p:spPr>
              <a:xfrm>
                <a:off x="2690849" y="5290623"/>
                <a:ext cx="625014" cy="356548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PPD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23A4521-6FD0-4F99-A0D1-82B270B7B793}"/>
                </a:ext>
              </a:extLst>
            </p:cNvPr>
            <p:cNvGrpSpPr/>
            <p:nvPr/>
          </p:nvGrpSpPr>
          <p:grpSpPr>
            <a:xfrm>
              <a:off x="6132539" y="2922383"/>
              <a:ext cx="4588794" cy="2713383"/>
              <a:chOff x="5315611" y="1102731"/>
              <a:chExt cx="4366663" cy="248683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164954-5BB0-4958-BD45-A3FF7B7E2AFD}"/>
                  </a:ext>
                </a:extLst>
              </p:cNvPr>
              <p:cNvSpPr/>
              <p:nvPr/>
            </p:nvSpPr>
            <p:spPr>
              <a:xfrm>
                <a:off x="5315611" y="1102731"/>
                <a:ext cx="4136995" cy="2486834"/>
              </a:xfrm>
              <a:prstGeom prst="rect">
                <a:avLst/>
              </a:prstGeom>
              <a:solidFill>
                <a:srgbClr val="F9B5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009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1418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" name="Flowchart: Summing Junction 24">
                <a:extLst>
                  <a:ext uri="{FF2B5EF4-FFF2-40B4-BE49-F238E27FC236}">
                    <a16:creationId xmlns:a16="http://schemas.microsoft.com/office/drawing/2014/main" id="{8268410B-9E30-42DA-8A93-693BEF127942}"/>
                  </a:ext>
                </a:extLst>
              </p:cNvPr>
              <p:cNvSpPr/>
              <p:nvPr/>
            </p:nvSpPr>
            <p:spPr>
              <a:xfrm>
                <a:off x="5955316" y="2085106"/>
                <a:ext cx="701336" cy="692458"/>
              </a:xfrm>
              <a:prstGeom prst="flowChartSummingJunction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009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1418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BB908405-51C0-42DB-95E2-B186DD984F87}"/>
                  </a:ext>
                </a:extLst>
              </p:cNvPr>
              <p:cNvSpPr/>
              <p:nvPr/>
            </p:nvSpPr>
            <p:spPr>
              <a:xfrm rot="5400000">
                <a:off x="6987558" y="2169759"/>
                <a:ext cx="692460" cy="534326"/>
              </a:xfrm>
              <a:prstGeom prst="triangle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009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472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3D797A-3888-4AF8-B742-775B1D55188D}"/>
                  </a:ext>
                </a:extLst>
              </p:cNvPr>
              <p:cNvCxnSpPr>
                <a:cxnSpLocks/>
                <a:stCxn id="25" idx="6"/>
                <a:endCxn id="26" idx="3"/>
              </p:cNvCxnSpPr>
              <p:nvPr/>
            </p:nvCxnSpPr>
            <p:spPr>
              <a:xfrm>
                <a:off x="6656652" y="2431335"/>
                <a:ext cx="409973" cy="558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C45B3-14AB-475C-B13C-ED18A5E13609}"/>
                  </a:ext>
                </a:extLst>
              </p:cNvPr>
              <p:cNvSpPr txBox="1"/>
              <p:nvPr/>
            </p:nvSpPr>
            <p:spPr>
              <a:xfrm>
                <a:off x="7068569" y="2090689"/>
                <a:ext cx="299895" cy="692462"/>
              </a:xfrm>
              <a:prstGeom prst="rect">
                <a:avLst/>
              </a:prstGeom>
              <a:noFill/>
            </p:spPr>
            <p:txBody>
              <a:bodyPr vert="eaVert" wrap="square" lIns="72009" tIns="36005" rIns="72009" rtlCol="0" anchor="t">
                <a:spAutoFit/>
              </a:bodyPr>
              <a:lstStyle/>
              <a:p>
                <a:pPr algn="ctr" defTabSz="72009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r-FR" sz="1103" kern="0" dirty="0">
                    <a:solidFill>
                      <a:srgbClr val="000000"/>
                    </a:solidFill>
                    <a:latin typeface="Arial" charset="0"/>
                  </a:rPr>
                  <a:t>VGA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F6A39E6-6E1F-42F4-A854-EAE4171EB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9052" y="2436919"/>
                <a:ext cx="20932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C033F8-889C-4DDB-8B0B-DEF478DE6DB2}"/>
                  </a:ext>
                </a:extLst>
              </p:cNvPr>
              <p:cNvSpPr txBox="1"/>
              <p:nvPr/>
            </p:nvSpPr>
            <p:spPr>
              <a:xfrm>
                <a:off x="8089187" y="2153903"/>
                <a:ext cx="1509239" cy="242437"/>
              </a:xfrm>
              <a:prstGeom prst="rect">
                <a:avLst/>
              </a:prstGeom>
              <a:noFill/>
            </p:spPr>
            <p:txBody>
              <a:bodyPr wrap="square" lIns="72009" tIns="36005" rIns="72009" rtlCol="0" anchor="t">
                <a:spAutoFit/>
              </a:bodyPr>
              <a:lstStyle/>
              <a:p>
                <a:pPr defTabSz="72009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r-FR" sz="1103" kern="0" dirty="0">
                    <a:solidFill>
                      <a:srgbClr val="000000"/>
                    </a:solidFill>
                    <a:latin typeface="Arial" charset="0"/>
                  </a:rPr>
                  <a:t>To ATB ADC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884233-C2BB-4156-BF0D-0AF39CC6C251}"/>
                </a:ext>
              </a:extLst>
            </p:cNvPr>
            <p:cNvGrpSpPr/>
            <p:nvPr/>
          </p:nvGrpSpPr>
          <p:grpSpPr>
            <a:xfrm>
              <a:off x="312458" y="5321858"/>
              <a:ext cx="4425089" cy="1978044"/>
              <a:chOff x="1306572" y="3883394"/>
              <a:chExt cx="4214370" cy="188385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E74CC3-72F4-4E78-8E98-D5C1A383ADEC}"/>
                  </a:ext>
                </a:extLst>
              </p:cNvPr>
              <p:cNvSpPr/>
              <p:nvPr/>
            </p:nvSpPr>
            <p:spPr>
              <a:xfrm flipH="1" flipV="1">
                <a:off x="1841559" y="3883394"/>
                <a:ext cx="3679383" cy="1883851"/>
              </a:xfrm>
              <a:prstGeom prst="rect">
                <a:avLst/>
              </a:prstGeom>
              <a:solidFill>
                <a:srgbClr val="7BB1DB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endParaRPr lang="fr-FR" sz="1418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1FFC98-0FCE-4706-9584-DDA75B80FE56}"/>
                  </a:ext>
                </a:extLst>
              </p:cNvPr>
              <p:cNvSpPr/>
              <p:nvPr/>
            </p:nvSpPr>
            <p:spPr>
              <a:xfrm rot="10800000" flipH="1" flipV="1">
                <a:off x="1904978" y="5147256"/>
                <a:ext cx="556673" cy="441994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x2</a:t>
                </a:r>
                <a:endParaRPr lang="fr-FR" sz="1103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72C26B5A-C662-4612-8D69-01D29284440B}"/>
                  </a:ext>
                </a:extLst>
              </p:cNvPr>
              <p:cNvSpPr/>
              <p:nvPr/>
            </p:nvSpPr>
            <p:spPr>
              <a:xfrm rot="16200000" flipH="1" flipV="1">
                <a:off x="2551239" y="5206515"/>
                <a:ext cx="441993" cy="316413"/>
              </a:xfrm>
              <a:prstGeom prst="triangle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endParaRPr lang="fr-FR" sz="1418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B1E96DA-69B9-48EC-BDEE-6E87E380C119}"/>
                  </a:ext>
                </a:extLst>
              </p:cNvPr>
              <p:cNvSpPr/>
              <p:nvPr/>
            </p:nvSpPr>
            <p:spPr>
              <a:xfrm rot="10800000" flipH="1" flipV="1">
                <a:off x="3046440" y="5142227"/>
                <a:ext cx="1113494" cy="441994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7-bit </a:t>
                </a:r>
                <a:b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</a:br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Phase-</a:t>
                </a:r>
                <a:r>
                  <a:rPr lang="fr-FR" sz="1103" b="1" kern="0" dirty="0" err="1">
                    <a:solidFill>
                      <a:srgbClr val="000000"/>
                    </a:solidFill>
                    <a:latin typeface="Arial"/>
                  </a:rPr>
                  <a:t>rotator</a:t>
                </a:r>
                <a:endParaRPr lang="fr-FR" sz="1103" b="1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F2F2D46C-29C2-422E-ABAF-2D74064C858A}"/>
                  </a:ext>
                </a:extLst>
              </p:cNvPr>
              <p:cNvSpPr/>
              <p:nvPr/>
            </p:nvSpPr>
            <p:spPr>
              <a:xfrm rot="16200000" flipH="1" flipV="1">
                <a:off x="5095062" y="5205017"/>
                <a:ext cx="441993" cy="316413"/>
              </a:xfrm>
              <a:prstGeom prst="triangle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endParaRPr lang="fr-FR" sz="1418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D3AB2DFA-0840-4B6F-9385-6533E4B28966}"/>
                  </a:ext>
                </a:extLst>
              </p:cNvPr>
              <p:cNvSpPr/>
              <p:nvPr/>
            </p:nvSpPr>
            <p:spPr>
              <a:xfrm rot="16200000" flipH="1" flipV="1">
                <a:off x="3276965" y="4591833"/>
                <a:ext cx="649753" cy="350411"/>
              </a:xfrm>
              <a:prstGeom prst="homePlate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IQ</a:t>
                </a:r>
              </a:p>
              <a:p>
                <a:pPr algn="ctr" defTabSz="960120"/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DAC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A5045DF-4D1A-4041-AFC7-AEF19CA25529}"/>
                  </a:ext>
                </a:extLst>
              </p:cNvPr>
              <p:cNvSpPr/>
              <p:nvPr/>
            </p:nvSpPr>
            <p:spPr>
              <a:xfrm rot="10800000" flipH="1" flipV="1">
                <a:off x="3143130" y="3958953"/>
                <a:ext cx="920114" cy="386848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r>
                  <a:rPr lang="fr-FR" sz="1103" b="1" kern="0" dirty="0" err="1">
                    <a:solidFill>
                      <a:srgbClr val="000000"/>
                    </a:solidFill>
                    <a:latin typeface="Arial"/>
                  </a:rPr>
                  <a:t>Dig</a:t>
                </a:r>
                <a:r>
                  <a:rPr lang="fr-FR" sz="1103" b="1" kern="0" dirty="0">
                    <a:solidFill>
                      <a:srgbClr val="000000"/>
                    </a:solidFill>
                    <a:latin typeface="Arial"/>
                  </a:rPr>
                  <a:t>-Controller</a:t>
                </a: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E79F5533-1658-4279-8346-2FCF64D21F00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rot="10800000">
                <a:off x="1306572" y="5367675"/>
                <a:ext cx="598406" cy="578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741DBE-A455-4069-8057-A5CE83592B71}"/>
                  </a:ext>
                </a:extLst>
              </p:cNvPr>
              <p:cNvCxnSpPr>
                <a:cxnSpLocks/>
                <a:stCxn id="41" idx="3"/>
                <a:endCxn id="40" idx="3"/>
              </p:cNvCxnSpPr>
              <p:nvPr/>
            </p:nvCxnSpPr>
            <p:spPr>
              <a:xfrm flipH="1">
                <a:off x="2461651" y="5364723"/>
                <a:ext cx="152378" cy="3531"/>
              </a:xfrm>
              <a:prstGeom prst="line">
                <a:avLst/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6D8231C-18CE-4053-9C6F-0B3A53B012BB}"/>
                  </a:ext>
                </a:extLst>
              </p:cNvPr>
              <p:cNvCxnSpPr>
                <a:cxnSpLocks/>
                <a:stCxn id="43" idx="3"/>
                <a:endCxn id="52" idx="1"/>
              </p:cNvCxnSpPr>
              <p:nvPr/>
            </p:nvCxnSpPr>
            <p:spPr>
              <a:xfrm flipH="1" flipV="1">
                <a:off x="4803526" y="5361942"/>
                <a:ext cx="354326" cy="1282"/>
              </a:xfrm>
              <a:prstGeom prst="line">
                <a:avLst/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A75EDAB-E870-4B4E-A0E9-7DFCFDB08B0F}"/>
                  </a:ext>
                </a:extLst>
              </p:cNvPr>
              <p:cNvCxnSpPr>
                <a:cxnSpLocks/>
                <a:stCxn id="42" idx="0"/>
                <a:endCxn id="44" idx="3"/>
              </p:cNvCxnSpPr>
              <p:nvPr/>
            </p:nvCxnSpPr>
            <p:spPr>
              <a:xfrm flipH="1" flipV="1">
                <a:off x="3601841" y="5091915"/>
                <a:ext cx="1346" cy="5031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6B36E02-7ACB-4703-80E4-E0C24AB1C0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9934" y="5363224"/>
                <a:ext cx="14885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C988E55-BAE9-48B7-98E9-94C9FDC4F397}"/>
                  </a:ext>
                </a:extLst>
              </p:cNvPr>
              <p:cNvCxnSpPr>
                <a:cxnSpLocks/>
                <a:stCxn id="42" idx="1"/>
                <a:endCxn id="41" idx="0"/>
              </p:cNvCxnSpPr>
              <p:nvPr/>
            </p:nvCxnSpPr>
            <p:spPr>
              <a:xfrm flipH="1">
                <a:off x="2930442" y="5363224"/>
                <a:ext cx="115998" cy="1498"/>
              </a:xfrm>
              <a:prstGeom prst="line">
                <a:avLst/>
              </a:prstGeom>
              <a:noFill/>
              <a:ln w="38100" cap="flat" cmpd="sng" algn="ctr">
                <a:solidFill>
                  <a:srgbClr val="A40044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94C3646-A79D-448A-8B36-ABA5838B4C59}"/>
                  </a:ext>
                </a:extLst>
              </p:cNvPr>
              <p:cNvSpPr/>
              <p:nvPr/>
            </p:nvSpPr>
            <p:spPr>
              <a:xfrm flipH="1">
                <a:off x="4246853" y="5140945"/>
                <a:ext cx="556673" cy="441994"/>
              </a:xfrm>
              <a:prstGeom prst="rect">
                <a:avLst/>
              </a:prstGeom>
              <a:solidFill>
                <a:srgbClr val="979200">
                  <a:lumMod val="20000"/>
                  <a:lumOff val="80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/>
                <a:endParaRPr lang="fr-FR" sz="1418" kern="0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D65FC4F-05B7-40B8-B414-EAEA064747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6155" y="5240691"/>
                <a:ext cx="138621" cy="16998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710695-16E2-44A7-810C-8653DF852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409" y="5412392"/>
                <a:ext cx="194056" cy="413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419FE1FC-72E9-4171-BF91-BCE3F71FB140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4234682" y="3448065"/>
              <a:ext cx="2938611" cy="54618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B8871EE1-FB1F-4C77-B62C-6471664D3C83}"/>
                </a:ext>
              </a:extLst>
            </p:cNvPr>
            <p:cNvCxnSpPr/>
            <p:nvPr/>
          </p:nvCxnSpPr>
          <p:spPr>
            <a:xfrm>
              <a:off x="3930048" y="2510747"/>
              <a:ext cx="2059391" cy="943412"/>
            </a:xfrm>
            <a:prstGeom prst="bentConnector3">
              <a:avLst>
                <a:gd name="adj1" fmla="val 998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FCBDF196-1599-42BD-97D1-60A57843409C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V="1">
              <a:off x="4335153" y="4749794"/>
              <a:ext cx="2838140" cy="111905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CA1D01B-2F64-48BA-A9A4-DDE8937A1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868" y="5874945"/>
              <a:ext cx="1221556" cy="896481"/>
            </a:xfrm>
            <a:prstGeom prst="bentConnector3">
              <a:avLst>
                <a:gd name="adj1" fmla="val 1747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5B5DB31-403A-44A4-8275-1D8B89D2B8D0}"/>
                </a:ext>
              </a:extLst>
            </p:cNvPr>
            <p:cNvCxnSpPr>
              <a:cxnSpLocks/>
              <a:stCxn id="44" idx="1"/>
              <a:endCxn id="45" idx="2"/>
            </p:cNvCxnSpPr>
            <p:nvPr/>
          </p:nvCxnSpPr>
          <p:spPr>
            <a:xfrm flipV="1">
              <a:off x="2722491" y="5807386"/>
              <a:ext cx="1413" cy="101179"/>
            </a:xfrm>
            <a:prstGeom prst="line">
              <a:avLst/>
            </a:prstGeom>
            <a:noFill/>
            <a:ln w="1905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A5B6F64-5207-4192-ADB4-0F2FF8C865A1}"/>
                </a:ext>
              </a:extLst>
            </p:cNvPr>
            <p:cNvCxnSpPr>
              <a:cxnSpLocks/>
            </p:cNvCxnSpPr>
            <p:nvPr/>
          </p:nvCxnSpPr>
          <p:spPr>
            <a:xfrm>
              <a:off x="7178438" y="3512901"/>
              <a:ext cx="0" cy="587000"/>
            </a:xfrm>
            <a:prstGeom prst="straightConnector1">
              <a:avLst/>
            </a:prstGeom>
            <a:ln w="76200">
              <a:solidFill>
                <a:srgbClr val="FFA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A3AB9BD-3DDF-41B9-A469-667B177C8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438" y="4650952"/>
              <a:ext cx="0" cy="587000"/>
            </a:xfrm>
            <a:prstGeom prst="straightConnector1">
              <a:avLst/>
            </a:prstGeom>
            <a:ln w="76200">
              <a:solidFill>
                <a:srgbClr val="FFA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EBBF97-39B3-48F0-9BAF-57AD330433FD}"/>
                </a:ext>
              </a:extLst>
            </p:cNvPr>
            <p:cNvSpPr txBox="1"/>
            <p:nvPr/>
          </p:nvSpPr>
          <p:spPr>
            <a:xfrm>
              <a:off x="363894" y="5584625"/>
              <a:ext cx="526747" cy="14525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fr-FR" sz="2223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fr-FR" sz="2223" dirty="0">
                  <a:latin typeface="Arial" panose="020B0604020202020204" pitchFamily="34" charset="0"/>
                  <a:cs typeface="Arial" panose="020B0604020202020204" pitchFamily="34" charset="0"/>
                </a:rPr>
                <a:t> LOI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EF3601-E304-485F-8B69-233F1C30C98E}"/>
                </a:ext>
              </a:extLst>
            </p:cNvPr>
            <p:cNvSpPr txBox="1"/>
            <p:nvPr/>
          </p:nvSpPr>
          <p:spPr>
            <a:xfrm>
              <a:off x="218262" y="2445245"/>
              <a:ext cx="526747" cy="14525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fr-FR" sz="2223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fr-FR" sz="2223" dirty="0">
                  <a:latin typeface="Arial" panose="020B0604020202020204" pitchFamily="34" charset="0"/>
                  <a:cs typeface="Arial" panose="020B0604020202020204" pitchFamily="34" charset="0"/>
                </a:rPr>
                <a:t> LOI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AEA58D5-8703-4053-8241-2745F7134363}"/>
                </a:ext>
              </a:extLst>
            </p:cNvPr>
            <p:cNvSpPr txBox="1"/>
            <p:nvPr/>
          </p:nvSpPr>
          <p:spPr>
            <a:xfrm>
              <a:off x="708091" y="3964435"/>
              <a:ext cx="1528816" cy="349199"/>
            </a:xfrm>
            <a:prstGeom prst="rect">
              <a:avLst/>
            </a:prstGeom>
            <a:noFill/>
          </p:spPr>
          <p:txBody>
            <a:bodyPr wrap="none" lIns="72009" tIns="36005" rIns="72009" rtlCol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733" b="1" dirty="0" err="1">
                  <a:solidFill>
                    <a:srgbClr val="000000"/>
                  </a:solidFill>
                  <a:latin typeface="Arial" charset="0"/>
                </a:rPr>
                <a:t>Measured</a:t>
              </a:r>
              <a:r>
                <a:rPr lang="fr-FR" sz="1733" b="1" dirty="0">
                  <a:solidFill>
                    <a:srgbClr val="000000"/>
                  </a:solidFill>
                  <a:latin typeface="Arial" charset="0"/>
                </a:rPr>
                <a:t> TX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EA110D-29E9-42B3-8EC1-606805F9752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497" y="4367410"/>
              <a:ext cx="619200" cy="2"/>
            </a:xfrm>
            <a:prstGeom prst="straightConnector1">
              <a:avLst/>
            </a:prstGeom>
            <a:ln w="76200">
              <a:solidFill>
                <a:srgbClr val="7DB2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EF8CB9-9CBD-4056-B417-D3C2EF62CD46}"/>
                </a:ext>
              </a:extLst>
            </p:cNvPr>
            <p:cNvSpPr txBox="1"/>
            <p:nvPr/>
          </p:nvSpPr>
          <p:spPr>
            <a:xfrm>
              <a:off x="704179" y="4972659"/>
              <a:ext cx="1565685" cy="349199"/>
            </a:xfrm>
            <a:prstGeom prst="rect">
              <a:avLst/>
            </a:prstGeom>
            <a:noFill/>
          </p:spPr>
          <p:txBody>
            <a:bodyPr wrap="none" lIns="72009" tIns="36005" rIns="72009" rtlCol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733" b="1" dirty="0">
                  <a:solidFill>
                    <a:srgbClr val="000000"/>
                  </a:solidFill>
                  <a:latin typeface="Arial" charset="0"/>
                </a:rPr>
                <a:t>Reference TX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C6B0A0E-6053-40D8-83E6-BBC9EA5A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2232" y="4361734"/>
              <a:ext cx="619200" cy="11353"/>
            </a:xfrm>
            <a:prstGeom prst="straightConnector1">
              <a:avLst/>
            </a:prstGeom>
            <a:ln w="76200">
              <a:solidFill>
                <a:srgbClr val="7DB2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F1CC20-7840-4E63-8196-03BADFD406BA}"/>
                </a:ext>
              </a:extLst>
            </p:cNvPr>
            <p:cNvSpPr/>
            <p:nvPr/>
          </p:nvSpPr>
          <p:spPr bwMode="auto">
            <a:xfrm>
              <a:off x="10782491" y="3824154"/>
              <a:ext cx="1634953" cy="1065414"/>
            </a:xfrm>
            <a:prstGeom prst="rect">
              <a:avLst/>
            </a:prstGeom>
            <a:gradFill rotWithShape="1">
              <a:gsLst>
                <a:gs pos="0">
                  <a:srgbClr val="7BB1DB">
                    <a:tint val="50000"/>
                    <a:satMod val="300000"/>
                  </a:srgbClr>
                </a:gs>
                <a:gs pos="35000">
                  <a:srgbClr val="7BB1DB">
                    <a:tint val="37000"/>
                    <a:satMod val="300000"/>
                  </a:srgbClr>
                </a:gs>
                <a:gs pos="100000">
                  <a:srgbClr val="7BB1D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BB1D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72009" tIns="36005" rIns="72009" bIns="360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2009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520" kern="0" dirty="0">
                  <a:solidFill>
                    <a:srgbClr val="000000"/>
                  </a:solidFill>
                  <a:latin typeface="Arial" charset="0"/>
                </a:rPr>
                <a:t>ATB ADC Capture</a:t>
              </a:r>
              <a:endParaRPr lang="en-GB" sz="3780" kern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B31614-4126-4551-B69E-CA9D51532293}"/>
                </a:ext>
              </a:extLst>
            </p:cNvPr>
            <p:cNvSpPr/>
            <p:nvPr/>
          </p:nvSpPr>
          <p:spPr>
            <a:xfrm flipH="1">
              <a:off x="3409626" y="5691233"/>
              <a:ext cx="652129" cy="406190"/>
            </a:xfrm>
            <a:prstGeom prst="rect">
              <a:avLst/>
            </a:prstGeom>
            <a:solidFill>
              <a:srgbClr val="979200">
                <a:lumMod val="20000"/>
                <a:lumOff val="8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60120"/>
              <a:r>
                <a:rPr lang="fr-FR" sz="1103" b="1" kern="0" dirty="0">
                  <a:solidFill>
                    <a:srgbClr val="000000"/>
                  </a:solidFill>
                  <a:latin typeface="Arial"/>
                </a:rPr>
                <a:t>PPD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99A5B40-835F-47EB-BB9C-C6A6A5006696}"/>
                </a:ext>
              </a:extLst>
            </p:cNvPr>
            <p:cNvSpPr/>
            <p:nvPr/>
          </p:nvSpPr>
          <p:spPr bwMode="auto">
            <a:xfrm>
              <a:off x="2939363" y="4179165"/>
              <a:ext cx="1607164" cy="846957"/>
            </a:xfrm>
            <a:prstGeom prst="rect">
              <a:avLst/>
            </a:prstGeom>
            <a:gradFill rotWithShape="1">
              <a:gsLst>
                <a:gs pos="0">
                  <a:srgbClr val="7BB1DB">
                    <a:tint val="50000"/>
                    <a:satMod val="300000"/>
                  </a:srgbClr>
                </a:gs>
                <a:gs pos="35000">
                  <a:srgbClr val="7BB1DB">
                    <a:tint val="37000"/>
                    <a:satMod val="300000"/>
                  </a:srgbClr>
                </a:gs>
                <a:gs pos="100000">
                  <a:srgbClr val="7BB1D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BB1D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72009" tIns="36005" rIns="72009" bIns="360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2009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2000" kern="0" dirty="0">
                  <a:solidFill>
                    <a:srgbClr val="000000"/>
                  </a:solidFill>
                  <a:latin typeface="Arial" charset="0"/>
                </a:rPr>
                <a:t>ATB ADC Capture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7BE2737-1C0F-4AA3-AFFD-A66FD003247B}"/>
                </a:ext>
              </a:extLst>
            </p:cNvPr>
            <p:cNvCxnSpPr>
              <a:cxnSpLocks/>
              <a:stCxn id="22" idx="2"/>
              <a:endCxn id="74" idx="0"/>
            </p:cNvCxnSpPr>
            <p:nvPr/>
          </p:nvCxnSpPr>
          <p:spPr>
            <a:xfrm>
              <a:off x="3734340" y="3613196"/>
              <a:ext cx="8605" cy="565969"/>
            </a:xfrm>
            <a:prstGeom prst="straightConnector1">
              <a:avLst/>
            </a:prstGeom>
            <a:ln w="76200">
              <a:solidFill>
                <a:srgbClr val="7DB2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927A2E0-AA5D-4D37-8DF3-1D7C67EEBCEB}"/>
                </a:ext>
              </a:extLst>
            </p:cNvPr>
            <p:cNvCxnSpPr>
              <a:cxnSpLocks/>
              <a:stCxn id="73" idx="0"/>
              <a:endCxn id="74" idx="2"/>
            </p:cNvCxnSpPr>
            <p:nvPr/>
          </p:nvCxnSpPr>
          <p:spPr>
            <a:xfrm flipV="1">
              <a:off x="3735691" y="5026121"/>
              <a:ext cx="7254" cy="665112"/>
            </a:xfrm>
            <a:prstGeom prst="straightConnector1">
              <a:avLst/>
            </a:prstGeom>
            <a:ln w="76200">
              <a:solidFill>
                <a:srgbClr val="7DB2D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4513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92BE-ADE8-473D-BB72-F46BBF09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signal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samples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measurement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6B7B154-8DBE-4B15-B725-3A678430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3" y="607739"/>
            <a:ext cx="3255373" cy="1680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CA794-DFFC-4CCF-8A8D-D93C22295C5B}"/>
              </a:ext>
            </a:extLst>
          </p:cNvPr>
          <p:cNvSpPr txBox="1"/>
          <p:nvPr/>
        </p:nvSpPr>
        <p:spPr>
          <a:xfrm>
            <a:off x="428624" y="1190625"/>
            <a:ext cx="11134725" cy="505963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of phases in one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: 8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of periods:1/ 2</a:t>
            </a:r>
          </a:p>
        </p:txBody>
      </p:sp>
      <p:grpSp>
        <p:nvGrpSpPr>
          <p:cNvPr id="9" name="Signal routing">
            <a:extLst>
              <a:ext uri="{FF2B5EF4-FFF2-40B4-BE49-F238E27FC236}">
                <a16:creationId xmlns:a16="http://schemas.microsoft.com/office/drawing/2014/main" id="{EFC11814-E7A2-4417-868F-F81979FB766F}"/>
              </a:ext>
            </a:extLst>
          </p:cNvPr>
          <p:cNvGrpSpPr/>
          <p:nvPr/>
        </p:nvGrpSpPr>
        <p:grpSpPr>
          <a:xfrm>
            <a:off x="9177557" y="3286006"/>
            <a:ext cx="2155970" cy="1680583"/>
            <a:chOff x="8175899" y="2512065"/>
            <a:chExt cx="1539015" cy="7604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7417E6-E5FD-4011-887F-2387A553A652}"/>
                </a:ext>
              </a:extLst>
            </p:cNvPr>
            <p:cNvSpPr/>
            <p:nvPr/>
          </p:nvSpPr>
          <p:spPr>
            <a:xfrm>
              <a:off x="8299147" y="2811648"/>
              <a:ext cx="1292518" cy="12175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Set reference Tx phase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645CCC-9824-4351-8C5F-2EE6C143F497}"/>
                </a:ext>
              </a:extLst>
            </p:cNvPr>
            <p:cNvSpPr/>
            <p:nvPr/>
          </p:nvSpPr>
          <p:spPr>
            <a:xfrm>
              <a:off x="8175899" y="3080819"/>
              <a:ext cx="1539015" cy="19165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Measure IF signal sample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9237F6-136F-4F80-B211-304156718A22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8945406" y="2933405"/>
              <a:ext cx="1" cy="14741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D1D363-0894-4541-A4E9-C00FDBBDF7E4}"/>
                </a:ext>
              </a:extLst>
            </p:cNvPr>
            <p:cNvSpPr/>
            <p:nvPr/>
          </p:nvSpPr>
          <p:spPr>
            <a:xfrm>
              <a:off x="8175899" y="2512065"/>
              <a:ext cx="1539015" cy="1380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Set Measured Tx phase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C78BF5-C6D3-4EFA-B792-8F79CFE5C2D7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8945406" y="2650125"/>
              <a:ext cx="1" cy="16152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FB68A6-3E9A-47B8-A564-95513E278D38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5400000" flipH="1">
            <a:off x="9360916" y="4071964"/>
            <a:ext cx="883921" cy="905330"/>
          </a:xfrm>
          <a:prstGeom prst="bentConnector4">
            <a:avLst>
              <a:gd name="adj1" fmla="val -25862"/>
              <a:gd name="adj2" fmla="val 14432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DD37EA-C9C2-4C5A-BF4D-2B874140B8DE}"/>
              </a:ext>
            </a:extLst>
          </p:cNvPr>
          <p:cNvSpPr txBox="1"/>
          <p:nvPr/>
        </p:nvSpPr>
        <p:spPr>
          <a:xfrm>
            <a:off x="628650" y="2454355"/>
            <a:ext cx="1016745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to set the PR phase</a:t>
            </a:r>
          </a:p>
          <a:p>
            <a:endParaRPr lang="fr-FR" sz="14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void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rfeHwTx_overridePrPhaseSetter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</a:t>
            </a:r>
          </a:p>
          <a:p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rfe_txIndex_t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txSelected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bool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overRidePrPhase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rfe_phaseRotation_t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prPhase</a:t>
            </a:r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fr-FR" sz="1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   RFE_ERROR_FUNCTION_PARAMETER 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FAE05-9B81-46DD-9B00-4D2B3EB1FE85}"/>
              </a:ext>
            </a:extLst>
          </p:cNvPr>
          <p:cNvSpPr txBox="1"/>
          <p:nvPr/>
        </p:nvSpPr>
        <p:spPr>
          <a:xfrm>
            <a:off x="628650" y="4495935"/>
            <a:ext cx="101674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measure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actual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IF signal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sample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rfeSwBist_measureTxBistIfSignalSamples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rfeHwAtb_atbMaster_t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selectedAtbX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IfSignalMeas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RFE_SAMPLES_COUNT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rfeSwBist_txBistIndex_t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txBistInd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rfe_txIndex_t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txToMeasure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rfe_txIndex_t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rfe_phaseRotation_t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txToMeasurePhase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RFE_ERROR_FUNCTION_PARAMETER)</a:t>
            </a:r>
          </a:p>
        </p:txBody>
      </p:sp>
    </p:spTree>
    <p:extLst>
      <p:ext uri="{BB962C8B-B14F-4D97-AF65-F5344CB8AC3E}">
        <p14:creationId xmlns:p14="http://schemas.microsoft.com/office/powerpoint/2010/main" val="11332004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signal FFT calculation</a:t>
            </a:r>
          </a:p>
        </p:txBody>
      </p:sp>
    </p:spTree>
    <p:extLst>
      <p:ext uri="{BB962C8B-B14F-4D97-AF65-F5344CB8AC3E}">
        <p14:creationId xmlns:p14="http://schemas.microsoft.com/office/powerpoint/2010/main" val="5390385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92BE-ADE8-473D-BB72-F46BBF09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FFT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calculation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6F7E6-FD22-476F-BA04-73931D3FC698}"/>
              </a:ext>
            </a:extLst>
          </p:cNvPr>
          <p:cNvSpPr txBox="1"/>
          <p:nvPr/>
        </p:nvSpPr>
        <p:spPr>
          <a:xfrm>
            <a:off x="167779" y="934764"/>
            <a:ext cx="1211370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calculate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the FFT of the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measured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IF signal</a:t>
            </a:r>
          </a:p>
          <a:p>
            <a:endParaRPr lang="fr-FR" dirty="0"/>
          </a:p>
          <a:p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rfeSwBist_calculateFftOfIfSignal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IfSignalMeas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RFE_SAMPLES_COUNT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cfloat32_t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fftResult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RFE_SAMPLES_COUNT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9700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calculation</a:t>
            </a:r>
          </a:p>
        </p:txBody>
      </p:sp>
    </p:spTree>
    <p:extLst>
      <p:ext uri="{BB962C8B-B14F-4D97-AF65-F5344CB8AC3E}">
        <p14:creationId xmlns:p14="http://schemas.microsoft.com/office/powerpoint/2010/main" val="35691214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92BE-ADE8-473D-BB72-F46BBF09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calculation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6F7E6-FD22-476F-BA04-73931D3FC698}"/>
              </a:ext>
            </a:extLst>
          </p:cNvPr>
          <p:cNvSpPr txBox="1"/>
          <p:nvPr/>
        </p:nvSpPr>
        <p:spPr>
          <a:xfrm>
            <a:off x="167779" y="934764"/>
            <a:ext cx="1211370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calculate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the phase of the IF signal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calculated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FFT of the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measured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IF signal</a:t>
            </a:r>
          </a:p>
          <a:p>
            <a:endParaRPr lang="fr-FR" dirty="0"/>
          </a:p>
          <a:p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rfeSwBist_calculateIfSignalPhase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cfloat32_t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fftResult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RFE_SAMPLES_COUNT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9841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E4DB-8E4A-4871-949F-C964A4F8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3B5DE-A690-4486-AD00-F4C8E8554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016DF-0D21-42FA-BE73-623563E9C1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507958"/>
            <a:ext cx="5990724" cy="3597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35009-52A2-49E0-840D-AFAEC13E15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34" y="2021681"/>
            <a:ext cx="4293760" cy="281463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6FBD56-CA9D-4629-B865-DC44A0190E84}"/>
              </a:ext>
            </a:extLst>
          </p:cNvPr>
          <p:cNvSpPr/>
          <p:nvPr/>
        </p:nvSpPr>
        <p:spPr>
          <a:xfrm>
            <a:off x="4563979" y="1926484"/>
            <a:ext cx="6827863" cy="326406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8882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STEP calculation</a:t>
            </a:r>
          </a:p>
        </p:txBody>
      </p:sp>
    </p:spTree>
    <p:extLst>
      <p:ext uri="{BB962C8B-B14F-4D97-AF65-F5344CB8AC3E}">
        <p14:creationId xmlns:p14="http://schemas.microsoft.com/office/powerpoint/2010/main" val="18309671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92BE-ADE8-473D-BB72-F46BBF09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calculation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6F7E6-FD22-476F-BA04-73931D3FC698}"/>
              </a:ext>
            </a:extLst>
          </p:cNvPr>
          <p:cNvSpPr txBox="1"/>
          <p:nvPr/>
        </p:nvSpPr>
        <p:spPr>
          <a:xfrm>
            <a:off x="167779" y="934764"/>
            <a:ext cx="1211370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calculate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the phase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step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calculated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FFT of the </a:t>
            </a:r>
            <a:r>
              <a:rPr lang="fr-FR" sz="1800" dirty="0" err="1">
                <a:solidFill>
                  <a:schemeClr val="bg2">
                    <a:lumMod val="50000"/>
                  </a:schemeClr>
                </a:solidFill>
              </a:rPr>
              <a:t>measured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IF signal</a:t>
            </a:r>
          </a:p>
          <a:p>
            <a:endParaRPr lang="fr-FR" dirty="0"/>
          </a:p>
          <a:p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rfeSwBist_calculateMaximumPhaseStepDeviation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cfloat32_t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fftResult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RFE_SAMPLES_COUNT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RFE_ERROR_FUNCTION_PARAMETER)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0763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TXBIST </a:t>
            </a:r>
            <a:r>
              <a:rPr lang="en-US" dirty="0" err="1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133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</p:spTree>
    <p:extLst>
      <p:ext uri="{BB962C8B-B14F-4D97-AF65-F5344CB8AC3E}">
        <p14:creationId xmlns:p14="http://schemas.microsoft.com/office/powerpoint/2010/main" val="17605674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Block Diagram: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Txbist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 operation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F977D5-E040-41D3-8033-5BFB8664E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20943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70D91-6B5E-4973-A361-B43B40C12040}"/>
              </a:ext>
            </a:extLst>
          </p:cNvPr>
          <p:cNvSpPr/>
          <p:nvPr/>
        </p:nvSpPr>
        <p:spPr bwMode="auto">
          <a:xfrm>
            <a:off x="788197" y="2015368"/>
            <a:ext cx="952500" cy="57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495E3F-CDB3-40EA-BDD2-DA218846428C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249903" y="2301118"/>
            <a:ext cx="5382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FB7DF2-3844-4B53-B3C1-ACC7C382F8DF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1740697" y="2301118"/>
            <a:ext cx="1644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3F75E-9815-4E2E-9E09-9F6BA0059A46}"/>
              </a:ext>
            </a:extLst>
          </p:cNvPr>
          <p:cNvCxnSpPr>
            <a:cxnSpLocks/>
          </p:cNvCxnSpPr>
          <p:nvPr/>
        </p:nvCxnSpPr>
        <p:spPr bwMode="auto">
          <a:xfrm>
            <a:off x="249903" y="5644721"/>
            <a:ext cx="5382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3FBA0E-682E-42D9-B3C5-A15489642C42}"/>
              </a:ext>
            </a:extLst>
          </p:cNvPr>
          <p:cNvCxnSpPr>
            <a:cxnSpLocks/>
          </p:cNvCxnSpPr>
          <p:nvPr/>
        </p:nvCxnSpPr>
        <p:spPr bwMode="auto">
          <a:xfrm>
            <a:off x="1533556" y="5634868"/>
            <a:ext cx="18330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2CB6AE-23DF-49EB-88B0-95476547D9CA}"/>
              </a:ext>
            </a:extLst>
          </p:cNvPr>
          <p:cNvCxnSpPr/>
          <p:nvPr/>
        </p:nvCxnSpPr>
        <p:spPr bwMode="auto">
          <a:xfrm>
            <a:off x="2168683" y="2434468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BDCD8-ACCF-4380-A0EE-57BA9C03D8EA}"/>
              </a:ext>
            </a:extLst>
          </p:cNvPr>
          <p:cNvCxnSpPr/>
          <p:nvPr/>
        </p:nvCxnSpPr>
        <p:spPr bwMode="auto">
          <a:xfrm>
            <a:off x="2168683" y="5536075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8DE245-3158-428E-8D3C-D98949C78E01}"/>
              </a:ext>
            </a:extLst>
          </p:cNvPr>
          <p:cNvCxnSpPr/>
          <p:nvPr/>
        </p:nvCxnSpPr>
        <p:spPr bwMode="auto">
          <a:xfrm>
            <a:off x="2854483" y="2434468"/>
            <a:ext cx="0" cy="1115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9623A7-85DF-4556-AEDD-D65A073B0D9E}"/>
              </a:ext>
            </a:extLst>
          </p:cNvPr>
          <p:cNvCxnSpPr/>
          <p:nvPr/>
        </p:nvCxnSpPr>
        <p:spPr bwMode="auto">
          <a:xfrm>
            <a:off x="2854483" y="4431175"/>
            <a:ext cx="0" cy="1097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D3A56BA-4F6D-4A2D-9DE5-CA3208854B7F}"/>
              </a:ext>
            </a:extLst>
          </p:cNvPr>
          <p:cNvSpPr/>
          <p:nvPr/>
        </p:nvSpPr>
        <p:spPr bwMode="auto">
          <a:xfrm>
            <a:off x="3046818" y="3726984"/>
            <a:ext cx="548640" cy="54679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0FAF5C-732F-46B0-82E7-96AF4706C5C9}"/>
              </a:ext>
            </a:extLst>
          </p:cNvPr>
          <p:cNvCxnSpPr>
            <a:stCxn id="14" idx="1"/>
            <a:endCxn id="14" idx="5"/>
          </p:cNvCxnSpPr>
          <p:nvPr/>
        </p:nvCxnSpPr>
        <p:spPr bwMode="auto">
          <a:xfrm>
            <a:off x="3127164" y="3807060"/>
            <a:ext cx="387948" cy="386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E0DE88-929E-4F9E-90B3-B47CB8DBC8BD}"/>
              </a:ext>
            </a:extLst>
          </p:cNvPr>
          <p:cNvCxnSpPr>
            <a:stCxn id="14" idx="3"/>
            <a:endCxn id="14" idx="7"/>
          </p:cNvCxnSpPr>
          <p:nvPr/>
        </p:nvCxnSpPr>
        <p:spPr bwMode="auto">
          <a:xfrm flipV="1">
            <a:off x="3127164" y="3807060"/>
            <a:ext cx="387948" cy="386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5EB87-5E50-47F1-9D24-A8DEC4D71AD5}"/>
              </a:ext>
            </a:extLst>
          </p:cNvPr>
          <p:cNvCxnSpPr>
            <a:endCxn id="14" idx="1"/>
          </p:cNvCxnSpPr>
          <p:nvPr/>
        </p:nvCxnSpPr>
        <p:spPr bwMode="auto">
          <a:xfrm>
            <a:off x="2854483" y="3554875"/>
            <a:ext cx="272681" cy="25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0AE3E1-0538-4B13-A37A-EA08D4821E08}"/>
              </a:ext>
            </a:extLst>
          </p:cNvPr>
          <p:cNvCxnSpPr>
            <a:cxnSpLocks/>
            <a:endCxn id="14" idx="3"/>
          </p:cNvCxnSpPr>
          <p:nvPr/>
        </p:nvCxnSpPr>
        <p:spPr bwMode="auto">
          <a:xfrm flipV="1">
            <a:off x="2854483" y="4193703"/>
            <a:ext cx="272681" cy="235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3FD881-1541-4BDD-AB12-99A743F143E1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 bwMode="auto">
          <a:xfrm flipV="1">
            <a:off x="3595458" y="4000381"/>
            <a:ext cx="253557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D7C6FB-209B-46C4-902B-3ECF3B4E984E}"/>
              </a:ext>
            </a:extLst>
          </p:cNvPr>
          <p:cNvSpPr txBox="1"/>
          <p:nvPr/>
        </p:nvSpPr>
        <p:spPr>
          <a:xfrm>
            <a:off x="1985045" y="18899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 charset="0"/>
              </a:rPr>
              <a:t>Coupler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9520B-1BE0-4F84-9480-7ADB20940B61}"/>
              </a:ext>
            </a:extLst>
          </p:cNvPr>
          <p:cNvSpPr txBox="1"/>
          <p:nvPr/>
        </p:nvSpPr>
        <p:spPr>
          <a:xfrm>
            <a:off x="523824" y="1488130"/>
            <a:ext cx="16448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TX1 phase </a:t>
            </a:r>
            <a:r>
              <a:rPr lang="el-GR" sz="1600" dirty="0">
                <a:solidFill>
                  <a:srgbClr val="002060"/>
                </a:solidFill>
              </a:rPr>
              <a:t>φ</a:t>
            </a:r>
            <a:r>
              <a:rPr lang="en-US" sz="1600" dirty="0">
                <a:solidFill>
                  <a:srgbClr val="002060"/>
                </a:solidFill>
              </a:rPr>
              <a:t>1 : to be measured. 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5475C-2CE7-47D6-82A5-2957ADBF8E69}"/>
              </a:ext>
            </a:extLst>
          </p:cNvPr>
          <p:cNvSpPr txBox="1"/>
          <p:nvPr/>
        </p:nvSpPr>
        <p:spPr>
          <a:xfrm>
            <a:off x="442017" y="5948190"/>
            <a:ext cx="25209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TX2 phase </a:t>
            </a:r>
            <a:r>
              <a:rPr lang="el-GR" sz="1600" dirty="0">
                <a:solidFill>
                  <a:srgbClr val="002060"/>
                </a:solidFill>
              </a:rPr>
              <a:t>φ</a:t>
            </a:r>
            <a:r>
              <a:rPr lang="en-US" sz="1600" dirty="0">
                <a:solidFill>
                  <a:srgbClr val="002060"/>
                </a:solidFill>
              </a:rPr>
              <a:t>2 : 0º → 360º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3D4E7-BFFE-4106-9D6B-B1710ADEF813}"/>
              </a:ext>
            </a:extLst>
          </p:cNvPr>
          <p:cNvSpPr txBox="1"/>
          <p:nvPr/>
        </p:nvSpPr>
        <p:spPr>
          <a:xfrm>
            <a:off x="3521985" y="3714872"/>
            <a:ext cx="1177388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Vout = A1.cos(</a:t>
            </a:r>
            <a:r>
              <a:rPr lang="el-GR" sz="1200" dirty="0">
                <a:solidFill>
                  <a:srgbClr val="002060"/>
                </a:solidFill>
              </a:rPr>
              <a:t>Δφ</a:t>
            </a:r>
            <a:r>
              <a:rPr lang="en-US" sz="1200" dirty="0">
                <a:solidFill>
                  <a:srgbClr val="002060"/>
                </a:solidFill>
              </a:rPr>
              <a:t>)</a:t>
            </a:r>
            <a:endParaRPr lang="fr-FR" sz="1200" dirty="0">
              <a:solidFill>
                <a:srgbClr val="00206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E1AEBA-B475-47A8-999A-17EAF23A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76" y="5898401"/>
            <a:ext cx="632482" cy="353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843D73-74BE-448B-8037-EF303C50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84" y="4027496"/>
            <a:ext cx="632482" cy="24628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9B9B7C-87CA-4FB5-9300-7B07556998F8}"/>
              </a:ext>
            </a:extLst>
          </p:cNvPr>
          <p:cNvSpPr/>
          <p:nvPr/>
        </p:nvSpPr>
        <p:spPr bwMode="auto">
          <a:xfrm>
            <a:off x="788197" y="5349118"/>
            <a:ext cx="952500" cy="57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EB1D4-7095-4E6A-B709-6AA789BD590C}"/>
              </a:ext>
            </a:extLst>
          </p:cNvPr>
          <p:cNvSpPr txBox="1"/>
          <p:nvPr/>
        </p:nvSpPr>
        <p:spPr>
          <a:xfrm>
            <a:off x="6039474" y="2940345"/>
            <a:ext cx="892438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TXBIST</a:t>
            </a:r>
            <a:endParaRPr lang="fr-FR" sz="16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0166F8-9254-46AD-8ABF-48CEA4ABD7DD}"/>
              </a:ext>
            </a:extLst>
          </p:cNvPr>
          <p:cNvCxnSpPr>
            <a:cxnSpLocks/>
          </p:cNvCxnSpPr>
          <p:nvPr/>
        </p:nvCxnSpPr>
        <p:spPr bwMode="auto">
          <a:xfrm flipV="1">
            <a:off x="7087497" y="4000381"/>
            <a:ext cx="198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46D678-9D20-47FE-ADB6-BA5A41DB1B84}"/>
              </a:ext>
            </a:extLst>
          </p:cNvPr>
          <p:cNvSpPr/>
          <p:nvPr/>
        </p:nvSpPr>
        <p:spPr>
          <a:xfrm>
            <a:off x="2640279" y="2886211"/>
            <a:ext cx="4507863" cy="220459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A528EF-103F-4822-A0DE-D28A78DEE6FF}"/>
              </a:ext>
            </a:extLst>
          </p:cNvPr>
          <p:cNvSpPr txBox="1"/>
          <p:nvPr/>
        </p:nvSpPr>
        <p:spPr>
          <a:xfrm>
            <a:off x="958722" y="2676350"/>
            <a:ext cx="892438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Measured TX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14E4E8-52F0-407D-8BF2-F227F83A624D}"/>
              </a:ext>
            </a:extLst>
          </p:cNvPr>
          <p:cNvSpPr txBox="1"/>
          <p:nvPr/>
        </p:nvSpPr>
        <p:spPr>
          <a:xfrm>
            <a:off x="984599" y="4963308"/>
            <a:ext cx="892438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Reference TX 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75E69-E88D-412D-AE02-60769F50C32B}"/>
              </a:ext>
            </a:extLst>
          </p:cNvPr>
          <p:cNvSpPr txBox="1"/>
          <p:nvPr/>
        </p:nvSpPr>
        <p:spPr>
          <a:xfrm>
            <a:off x="310613" y="968448"/>
            <a:ext cx="485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TXbist main operation : measure the TX phase shift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EC3C48-8F9E-475D-9436-C12F1EC0FABB}"/>
              </a:ext>
            </a:extLst>
          </p:cNvPr>
          <p:cNvSpPr txBox="1"/>
          <p:nvPr/>
        </p:nvSpPr>
        <p:spPr>
          <a:xfrm>
            <a:off x="7149116" y="3712540"/>
            <a:ext cx="16448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Vout_txbist = A2.cos(</a:t>
            </a:r>
            <a:r>
              <a:rPr lang="el-GR" sz="1200" dirty="0">
                <a:solidFill>
                  <a:srgbClr val="002060"/>
                </a:solidFill>
              </a:rPr>
              <a:t>Δφ</a:t>
            </a:r>
            <a:r>
              <a:rPr lang="en-US" sz="1200" dirty="0">
                <a:solidFill>
                  <a:srgbClr val="002060"/>
                </a:solidFill>
              </a:rPr>
              <a:t>)</a:t>
            </a:r>
            <a:endParaRPr lang="fr-FR" sz="1200" dirty="0">
              <a:solidFill>
                <a:srgbClr val="00206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0EC4A74-363B-4163-8787-921FF7A3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531" y="4051850"/>
            <a:ext cx="632482" cy="571499"/>
          </a:xfrm>
          <a:prstGeom prst="rect">
            <a:avLst/>
          </a:prstGeom>
        </p:spPr>
      </p:pic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9516598-5BB0-42D8-9150-C41E3F7FE5BC}"/>
              </a:ext>
            </a:extLst>
          </p:cNvPr>
          <p:cNvCxnSpPr/>
          <p:nvPr/>
        </p:nvCxnSpPr>
        <p:spPr>
          <a:xfrm>
            <a:off x="3746789" y="1763110"/>
            <a:ext cx="857250" cy="720350"/>
          </a:xfrm>
          <a:prstGeom prst="curvedConnector3">
            <a:avLst>
              <a:gd name="adj1" fmla="val 115556"/>
            </a:avLst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25E2BF-708F-41CE-B95F-19EA13DD9916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9311197" y="3987098"/>
            <a:ext cx="1184260" cy="294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DEA409-4FFB-42E0-8DB3-C509C0C5B4CA}"/>
              </a:ext>
            </a:extLst>
          </p:cNvPr>
          <p:cNvSpPr txBox="1"/>
          <p:nvPr/>
        </p:nvSpPr>
        <p:spPr>
          <a:xfrm>
            <a:off x="9063029" y="3500377"/>
            <a:ext cx="16448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400" i="1" dirty="0">
                <a:solidFill>
                  <a:srgbClr val="002060"/>
                </a:solidFill>
              </a:rPr>
              <a:t>fft(Vout_txbist), N pts</a:t>
            </a:r>
            <a:endParaRPr lang="fr-FR" sz="1400" i="1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F5245-97A4-48F8-A531-A5A665DC9D7C}"/>
              </a:ext>
            </a:extLst>
          </p:cNvPr>
          <p:cNvSpPr txBox="1"/>
          <p:nvPr/>
        </p:nvSpPr>
        <p:spPr>
          <a:xfrm>
            <a:off x="10495457" y="3807060"/>
            <a:ext cx="1128798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Phase TX1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BD0D86-3D93-460B-8451-E91DC5C4BA94}"/>
              </a:ext>
            </a:extLst>
          </p:cNvPr>
          <p:cNvSpPr txBox="1"/>
          <p:nvPr/>
        </p:nvSpPr>
        <p:spPr>
          <a:xfrm>
            <a:off x="1940870" y="55678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 charset="0"/>
              </a:rPr>
              <a:t>Coupler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355DDB-1F9F-4A46-9E45-0951446D7349}"/>
              </a:ext>
            </a:extLst>
          </p:cNvPr>
          <p:cNvSpPr/>
          <p:nvPr/>
        </p:nvSpPr>
        <p:spPr bwMode="auto">
          <a:xfrm>
            <a:off x="6131033" y="3714631"/>
            <a:ext cx="952500" cy="57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VGA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75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BIST</a:t>
            </a:r>
            <a:br>
              <a:rPr lang="en-US" dirty="0"/>
            </a:br>
            <a:r>
              <a:rPr lang="en-US" dirty="0"/>
              <a:t>Phase difference</a:t>
            </a:r>
          </a:p>
        </p:txBody>
      </p:sp>
    </p:spTree>
    <p:extLst>
      <p:ext uri="{BB962C8B-B14F-4D97-AF65-F5344CB8AC3E}">
        <p14:creationId xmlns:p14="http://schemas.microsoft.com/office/powerpoint/2010/main" val="14918674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90F977D5-E040-41D3-8033-5BFB8664E6D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00697" y="1717245"/>
                <a:ext cx="5845159" cy="1997394"/>
              </a:xfrm>
            </p:spPr>
            <p:txBody>
              <a:bodyPr>
                <a:normAutofit/>
              </a:bodyPr>
              <a:lstStyle/>
              <a:p>
                <a:r>
                  <a:rPr lang="en-US" sz="1200" dirty="0" err="1"/>
                  <a:t>Eol</a:t>
                </a:r>
                <a:r>
                  <a:rPr lang="en-US" sz="1200" dirty="0"/>
                  <a:t> done at a </a:t>
                </a:r>
                <a:r>
                  <a:rPr lang="en-US" sz="1200" dirty="0">
                    <a:highlight>
                      <a:srgbClr val="FFFF00"/>
                    </a:highlight>
                  </a:rPr>
                  <a:t>Freq (programmable</a:t>
                </a:r>
                <a:r>
                  <a:rPr lang="en-US" sz="1200" dirty="0"/>
                  <a:t>) </a:t>
                </a:r>
              </a:p>
              <a:p>
                <a:r>
                  <a:rPr lang="en-US" sz="1200" dirty="0"/>
                  <a:t>TX1/2 PR INL/DNL to be calibrated</a:t>
                </a:r>
              </a:p>
              <a:p>
                <a:r>
                  <a:rPr lang="en-US" sz="1200" dirty="0" err="1"/>
                  <a:t>EoL</a:t>
                </a:r>
                <a:r>
                  <a:rPr lang="en-US" sz="1200" dirty="0"/>
                  <a:t> done at the reference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𝑻𝒙𝑩𝑰𝑺𝑻</m:t>
                        </m:r>
                      </m:sub>
                    </m:sSub>
                  </m:oMath>
                </a14:m>
                <a:r>
                  <a:rPr lang="en-US" sz="1200" dirty="0"/>
                  <a:t> for Tx1/2</a:t>
                </a:r>
              </a:p>
              <a:p>
                <a:pPr marL="0" indent="0">
                  <a:buNone/>
                </a:pPr>
                <a:r>
                  <a:rPr lang="en-US" sz="1200" dirty="0"/>
                  <a:t>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fr-FR" sz="1200" b="1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𝑻𝒙𝑩𝑰𝑺𝑻</m:t>
                        </m:r>
                      </m:sub>
                    </m:sSub>
                    <m:r>
                      <a:rPr lang="fr-FR" sz="1200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200" dirty="0">
                    <a:highlight>
                      <a:srgbClr val="FFFF00"/>
                    </a:highlight>
                  </a:rPr>
                  <a:t>7dBm </a:t>
                </a:r>
                <a:r>
                  <a:rPr lang="en-US" sz="1200" dirty="0"/>
                  <a:t>+/-1dB </a:t>
                </a:r>
              </a:p>
              <a:p>
                <a:pPr marL="169863" lvl="1" indent="0">
                  <a:buNone/>
                </a:pPr>
                <a:r>
                  <a:rPr lang="en-US" sz="1000" dirty="0">
                    <a:sym typeface="Wingdings" panose="05000000000000000000" pitchFamily="2" charset="2"/>
                  </a:rPr>
                  <a:t>( 7dBm because Low output power with stable gain across temperature)</a:t>
                </a:r>
                <a:endParaRPr lang="en-US" sz="1000" dirty="0"/>
              </a:p>
              <a:p>
                <a:r>
                  <a:rPr lang="en-US" sz="1200" dirty="0"/>
                  <a:t>VGA gain chosen to code 4 to have the right amplification </a:t>
                </a:r>
              </a:p>
              <a:p>
                <a:pPr marL="0" indent="0">
                  <a:buNone/>
                </a:pPr>
                <a:r>
                  <a:rPr lang="en-US" sz="1200" dirty="0"/>
                  <a:t>corresponding to the chosen power  regarding the LUT (see next slide)</a:t>
                </a:r>
              </a:p>
              <a:p>
                <a:endParaRPr lang="en-US" dirty="0"/>
              </a:p>
              <a:p>
                <a:endParaRPr lang="en-US" sz="2200" dirty="0"/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90F977D5-E040-41D3-8033-5BFB8664E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00697" y="1717245"/>
                <a:ext cx="5845159" cy="1997394"/>
              </a:xfrm>
              <a:blipFill>
                <a:blip r:embed="rId2"/>
                <a:stretch>
                  <a:fillRect l="-10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669520B-1BE0-4F84-9480-7ADB20940B61}"/>
              </a:ext>
            </a:extLst>
          </p:cNvPr>
          <p:cNvSpPr txBox="1"/>
          <p:nvPr/>
        </p:nvSpPr>
        <p:spPr>
          <a:xfrm>
            <a:off x="24273" y="1095105"/>
            <a:ext cx="4611392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End of line </a:t>
            </a:r>
            <a:r>
              <a:rPr lang="fr-FR" sz="1600" dirty="0" err="1">
                <a:solidFill>
                  <a:srgbClr val="002060"/>
                </a:solidFill>
              </a:rPr>
              <a:t>measurement</a:t>
            </a:r>
            <a:r>
              <a:rPr lang="fr-FR" sz="1600" dirty="0">
                <a:solidFill>
                  <a:srgbClr val="002060"/>
                </a:solidFill>
              </a:rPr>
              <a:t> to </a:t>
            </a:r>
            <a:r>
              <a:rPr lang="fr-FR" sz="1600" dirty="0" err="1">
                <a:solidFill>
                  <a:srgbClr val="002060"/>
                </a:solidFill>
              </a:rPr>
              <a:t>be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done</a:t>
            </a:r>
            <a:r>
              <a:rPr lang="fr-FR" sz="1600" dirty="0">
                <a:solidFill>
                  <a:srgbClr val="002060"/>
                </a:solidFill>
              </a:rPr>
              <a:t> and </a:t>
            </a:r>
            <a:r>
              <a:rPr lang="fr-FR" sz="1600" dirty="0" err="1">
                <a:solidFill>
                  <a:srgbClr val="002060"/>
                </a:solidFill>
              </a:rPr>
              <a:t>stored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75E69-E88D-412D-AE02-60769F50C32B}"/>
              </a:ext>
            </a:extLst>
          </p:cNvPr>
          <p:cNvSpPr txBox="1"/>
          <p:nvPr/>
        </p:nvSpPr>
        <p:spPr>
          <a:xfrm>
            <a:off x="150946" y="331529"/>
            <a:ext cx="8600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spc="210" dirty="0">
                <a:latin typeface="Arial" panose="020B0604020202020204" pitchFamily="34" charset="0"/>
                <a:cs typeface="Arial" panose="020B0604020202020204" pitchFamily="34" charset="0"/>
              </a:rPr>
              <a:t>TXbist main operation : measure </a:t>
            </a:r>
            <a:r>
              <a:rPr lang="en-US" sz="1600" b="1" cap="all" spc="210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1600" b="1" cap="all" spc="210" dirty="0">
                <a:latin typeface="Arial" panose="020B0604020202020204" pitchFamily="34" charset="0"/>
                <a:cs typeface="Arial" panose="020B0604020202020204" pitchFamily="34" charset="0"/>
              </a:rPr>
              <a:t> to TX phase difference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885C36-32F5-436F-8672-F0C36670B36F}"/>
              </a:ext>
            </a:extLst>
          </p:cNvPr>
          <p:cNvSpPr/>
          <p:nvPr/>
        </p:nvSpPr>
        <p:spPr>
          <a:xfrm>
            <a:off x="1424186" y="3965651"/>
            <a:ext cx="2081652" cy="1790236"/>
          </a:xfrm>
          <a:prstGeom prst="rect">
            <a:avLst/>
          </a:prstGeom>
          <a:solidFill>
            <a:srgbClr val="F9B5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418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4" name="Flowchart: Summing Junction 83">
            <a:extLst>
              <a:ext uri="{FF2B5EF4-FFF2-40B4-BE49-F238E27FC236}">
                <a16:creationId xmlns:a16="http://schemas.microsoft.com/office/drawing/2014/main" id="{1D5ED0E8-4E0C-493B-AD98-02965BD286D9}"/>
              </a:ext>
            </a:extLst>
          </p:cNvPr>
          <p:cNvSpPr/>
          <p:nvPr/>
        </p:nvSpPr>
        <p:spPr>
          <a:xfrm>
            <a:off x="1830198" y="4672849"/>
            <a:ext cx="445129" cy="498491"/>
          </a:xfrm>
          <a:prstGeom prst="flowChartSummingJunction">
            <a:avLst/>
          </a:prstGeom>
          <a:solidFill>
            <a:srgbClr val="9792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418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A5D5AD9-AF93-422A-AB55-A806057DC4F9}"/>
              </a:ext>
            </a:extLst>
          </p:cNvPr>
          <p:cNvSpPr/>
          <p:nvPr/>
        </p:nvSpPr>
        <p:spPr>
          <a:xfrm rot="5400000">
            <a:off x="2455850" y="4756551"/>
            <a:ext cx="498492" cy="339130"/>
          </a:xfrm>
          <a:prstGeom prst="triangle">
            <a:avLst/>
          </a:prstGeom>
          <a:solidFill>
            <a:srgbClr val="9792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472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80FF3A-8B59-4447-97EA-E6A039335A47}"/>
              </a:ext>
            </a:extLst>
          </p:cNvPr>
          <p:cNvCxnSpPr>
            <a:cxnSpLocks/>
            <a:stCxn id="84" idx="6"/>
            <a:endCxn id="85" idx="3"/>
          </p:cNvCxnSpPr>
          <p:nvPr/>
        </p:nvCxnSpPr>
        <p:spPr>
          <a:xfrm>
            <a:off x="2275327" y="4922094"/>
            <a:ext cx="260204" cy="4022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4E90E8D-F06B-4DE6-A7AF-D5296B210F03}"/>
              </a:ext>
            </a:extLst>
          </p:cNvPr>
          <p:cNvSpPr txBox="1"/>
          <p:nvPr/>
        </p:nvSpPr>
        <p:spPr>
          <a:xfrm>
            <a:off x="2587994" y="4700945"/>
            <a:ext cx="190339" cy="498493"/>
          </a:xfrm>
          <a:prstGeom prst="rect">
            <a:avLst/>
          </a:prstGeom>
          <a:noFill/>
        </p:spPr>
        <p:txBody>
          <a:bodyPr vert="eaVert" wrap="square" lIns="72009" tIns="36005" rIns="72009" rtlCol="0" anchor="t">
            <a:spAutoFit/>
          </a:bodyPr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3" kern="0" dirty="0">
                <a:solidFill>
                  <a:srgbClr val="000000"/>
                </a:solidFill>
                <a:latin typeface="Arial" charset="0"/>
              </a:rPr>
              <a:t>VGA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889215D-E634-4E65-9888-B1BB80FD837A}"/>
              </a:ext>
            </a:extLst>
          </p:cNvPr>
          <p:cNvCxnSpPr>
            <a:cxnSpLocks/>
          </p:cNvCxnSpPr>
          <p:nvPr/>
        </p:nvCxnSpPr>
        <p:spPr>
          <a:xfrm>
            <a:off x="2840800" y="4919573"/>
            <a:ext cx="786723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119321-2400-4097-BF52-0D145CC18111}"/>
              </a:ext>
            </a:extLst>
          </p:cNvPr>
          <p:cNvSpPr txBox="1"/>
          <p:nvPr/>
        </p:nvSpPr>
        <p:spPr>
          <a:xfrm>
            <a:off x="2722217" y="4572180"/>
            <a:ext cx="957894" cy="174527"/>
          </a:xfrm>
          <a:prstGeom prst="rect">
            <a:avLst/>
          </a:prstGeom>
          <a:noFill/>
        </p:spPr>
        <p:txBody>
          <a:bodyPr wrap="square" lIns="72009" tIns="36005" rIns="72009" rtlCol="0" anchor="t">
            <a:spAutoFit/>
          </a:bodyPr>
          <a:lstStyle/>
          <a:p>
            <a:pPr defTabSz="7200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3" kern="0" dirty="0">
                <a:solidFill>
                  <a:srgbClr val="000000"/>
                </a:solidFill>
                <a:latin typeface="Arial" charset="0"/>
              </a:rPr>
              <a:t>To ATB ADC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E61C2E4-B7F9-411E-88EC-A6696EAD01C1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930932" y="3826427"/>
            <a:ext cx="1121831" cy="8464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BF040B1-2626-4958-ABF3-E0BF69F22D01}"/>
              </a:ext>
            </a:extLst>
          </p:cNvPr>
          <p:cNvCxnSpPr>
            <a:cxnSpLocks/>
            <a:endCxn id="84" idx="4"/>
          </p:cNvCxnSpPr>
          <p:nvPr/>
        </p:nvCxnSpPr>
        <p:spPr>
          <a:xfrm flipV="1">
            <a:off x="930932" y="5171340"/>
            <a:ext cx="1121831" cy="7789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9BDAED-058F-42D6-A6F5-9002F2A0CB7F}"/>
              </a:ext>
            </a:extLst>
          </p:cNvPr>
          <p:cNvSpPr txBox="1"/>
          <p:nvPr/>
        </p:nvSpPr>
        <p:spPr>
          <a:xfrm>
            <a:off x="-15000" y="3803800"/>
            <a:ext cx="1498359" cy="267189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charset="0"/>
              </a:rPr>
              <a:t>TX1 : </a:t>
            </a:r>
            <a:r>
              <a:rPr lang="fr-FR" sz="1200" b="1" dirty="0" err="1">
                <a:solidFill>
                  <a:srgbClr val="000000"/>
                </a:solidFill>
                <a:latin typeface="Arial" charset="0"/>
              </a:rPr>
              <a:t>Fixed</a:t>
            </a:r>
            <a:r>
              <a:rPr lang="fr-FR" sz="1200" b="1" dirty="0">
                <a:solidFill>
                  <a:srgbClr val="000000"/>
                </a:solidFill>
                <a:latin typeface="Arial" charset="0"/>
              </a:rPr>
              <a:t> phase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6EC25F-CA21-4A04-AC11-15BE293E1B31}"/>
              </a:ext>
            </a:extLst>
          </p:cNvPr>
          <p:cNvCxnSpPr>
            <a:cxnSpLocks/>
          </p:cNvCxnSpPr>
          <p:nvPr/>
        </p:nvCxnSpPr>
        <p:spPr>
          <a:xfrm>
            <a:off x="2606325" y="5343633"/>
            <a:ext cx="588902" cy="2"/>
          </a:xfrm>
          <a:prstGeom prst="straightConnector1">
            <a:avLst/>
          </a:prstGeom>
          <a:ln w="76200">
            <a:solidFill>
              <a:srgbClr val="7DB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0E036D-620C-487E-99B5-1A57E6ECCD31}"/>
              </a:ext>
            </a:extLst>
          </p:cNvPr>
          <p:cNvSpPr txBox="1"/>
          <p:nvPr/>
        </p:nvSpPr>
        <p:spPr>
          <a:xfrm>
            <a:off x="113375" y="5937535"/>
            <a:ext cx="1047916" cy="251800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Reference TX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84B835-69E1-4D00-ADF5-698DBC30AE4D}"/>
              </a:ext>
            </a:extLst>
          </p:cNvPr>
          <p:cNvSpPr/>
          <p:nvPr/>
        </p:nvSpPr>
        <p:spPr bwMode="auto">
          <a:xfrm>
            <a:off x="3627523" y="4560504"/>
            <a:ext cx="1008148" cy="640017"/>
          </a:xfrm>
          <a:prstGeom prst="rect">
            <a:avLst/>
          </a:prstGeom>
          <a:gradFill rotWithShape="1">
            <a:gsLst>
              <a:gs pos="0">
                <a:srgbClr val="7BB1DB">
                  <a:tint val="50000"/>
                  <a:satMod val="300000"/>
                </a:srgbClr>
              </a:gs>
              <a:gs pos="35000">
                <a:srgbClr val="7BB1DB">
                  <a:tint val="37000"/>
                  <a:satMod val="300000"/>
                </a:srgbClr>
              </a:gs>
              <a:gs pos="100000">
                <a:srgbClr val="7BB1D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BB1D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72009" tIns="36005" rIns="72009" bIns="36005" numCol="1" rtlCol="0" anchor="t" anchorCtr="0" compatLnSpc="1">
            <a:prstTxWarp prst="textNoShape">
              <a:avLst/>
            </a:prstTxWarp>
          </a:bodyPr>
          <a:lstStyle/>
          <a:p>
            <a:pPr algn="ctr" defTabSz="7200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 dirty="0">
                <a:solidFill>
                  <a:srgbClr val="000000"/>
                </a:solidFill>
                <a:latin typeface="Arial" charset="0"/>
              </a:rPr>
              <a:t>ATB ADC Capture</a:t>
            </a:r>
            <a:endParaRPr lang="en-GB" sz="20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8C0DB3-3EDA-4E7A-91D2-F3E62C91050B}"/>
              </a:ext>
            </a:extLst>
          </p:cNvPr>
          <p:cNvSpPr txBox="1"/>
          <p:nvPr/>
        </p:nvSpPr>
        <p:spPr>
          <a:xfrm>
            <a:off x="1118576" y="5982738"/>
            <a:ext cx="25209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φ</a:t>
            </a:r>
            <a:r>
              <a:rPr lang="en-US" dirty="0">
                <a:solidFill>
                  <a:srgbClr val="002060"/>
                </a:solidFill>
              </a:rPr>
              <a:t>2 : 0º → 360º 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002060"/>
                </a:solidFill>
              </a:rPr>
              <a:t>(Config 1 : 45° x </a:t>
            </a:r>
            <a:r>
              <a:rPr lang="en-US" sz="1200" dirty="0">
                <a:solidFill>
                  <a:srgbClr val="002060"/>
                </a:solidFill>
                <a:highlight>
                  <a:srgbClr val="FFFF00"/>
                </a:highlight>
              </a:rPr>
              <a:t>8 steps</a:t>
            </a:r>
            <a:r>
              <a:rPr lang="en-US" sz="12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CB1F1FE4-5CDB-4B6D-BDFF-27E7D6FC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68" y="6439064"/>
            <a:ext cx="449808" cy="23046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77206C0-8301-492A-8246-ACF1639CFF3E}"/>
              </a:ext>
            </a:extLst>
          </p:cNvPr>
          <p:cNvSpPr txBox="1"/>
          <p:nvPr/>
        </p:nvSpPr>
        <p:spPr>
          <a:xfrm>
            <a:off x="6096000" y="1572471"/>
            <a:ext cx="2056507" cy="60960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Load BIST profile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VGA gain to code 4</a:t>
            </a:r>
          </a:p>
          <a:p>
            <a:pPr algn="l">
              <a:spcBef>
                <a:spcPts val="600"/>
              </a:spcBef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D223FB1-0737-48FB-A76E-E514277EF415}"/>
              </a:ext>
            </a:extLst>
          </p:cNvPr>
          <p:cNvCxnSpPr/>
          <p:nvPr/>
        </p:nvCxnSpPr>
        <p:spPr>
          <a:xfrm>
            <a:off x="5795712" y="1171074"/>
            <a:ext cx="0" cy="5058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4621C19-C4AF-4CB2-9D18-4A468B7DD196}"/>
              </a:ext>
            </a:extLst>
          </p:cNvPr>
          <p:cNvSpPr txBox="1"/>
          <p:nvPr/>
        </p:nvSpPr>
        <p:spPr>
          <a:xfrm>
            <a:off x="2180363" y="3628314"/>
            <a:ext cx="970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rgbClr val="002060"/>
                </a:solidFill>
              </a:rPr>
              <a:t>φ</a:t>
            </a:r>
            <a:r>
              <a:rPr lang="en-US" sz="1800" dirty="0">
                <a:solidFill>
                  <a:srgbClr val="002060"/>
                </a:solidFill>
              </a:rPr>
              <a:t>1 : 0º </a:t>
            </a:r>
            <a:endParaRPr lang="fr-FR" sz="1800" dirty="0">
              <a:solidFill>
                <a:srgbClr val="00206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A929CF-E6F1-48FA-BA1B-FB5A6FB72559}"/>
              </a:ext>
            </a:extLst>
          </p:cNvPr>
          <p:cNvSpPr txBox="1"/>
          <p:nvPr/>
        </p:nvSpPr>
        <p:spPr>
          <a:xfrm>
            <a:off x="5957360" y="1091103"/>
            <a:ext cx="16448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Fusa </a:t>
            </a:r>
            <a:r>
              <a:rPr lang="fr-FR" sz="1600" dirty="0" err="1">
                <a:solidFill>
                  <a:srgbClr val="002060"/>
                </a:solidFill>
              </a:rPr>
              <a:t>TxBIST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measurement</a:t>
            </a:r>
            <a:endParaRPr lang="fr-FR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D3ADBD-3043-4728-AB60-296AA5783504}"/>
                  </a:ext>
                </a:extLst>
              </p:cNvPr>
              <p:cNvSpPr txBox="1"/>
              <p:nvPr/>
            </p:nvSpPr>
            <p:spPr>
              <a:xfrm>
                <a:off x="5088514" y="4670068"/>
                <a:ext cx="759112" cy="501272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𝐸𝑜</m:t>
                          </m:r>
                          <m:r>
                            <a:rPr lang="fr-F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D3ADBD-3043-4728-AB60-296AA578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14" y="4670068"/>
                <a:ext cx="759112" cy="501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97D8969B-D2F8-42FB-85E3-8ECE7943C424}"/>
              </a:ext>
            </a:extLst>
          </p:cNvPr>
          <p:cNvSpPr/>
          <p:nvPr/>
        </p:nvSpPr>
        <p:spPr>
          <a:xfrm>
            <a:off x="6554281" y="3423127"/>
            <a:ext cx="2081652" cy="1790236"/>
          </a:xfrm>
          <a:prstGeom prst="rect">
            <a:avLst/>
          </a:prstGeom>
          <a:solidFill>
            <a:srgbClr val="F9B5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418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3" name="Flowchart: Summing Junction 122">
            <a:extLst>
              <a:ext uri="{FF2B5EF4-FFF2-40B4-BE49-F238E27FC236}">
                <a16:creationId xmlns:a16="http://schemas.microsoft.com/office/drawing/2014/main" id="{46EE9C44-904B-45CC-BBA4-B6CA4B31EEE2}"/>
              </a:ext>
            </a:extLst>
          </p:cNvPr>
          <p:cNvSpPr/>
          <p:nvPr/>
        </p:nvSpPr>
        <p:spPr>
          <a:xfrm>
            <a:off x="6960293" y="4130325"/>
            <a:ext cx="445129" cy="498491"/>
          </a:xfrm>
          <a:prstGeom prst="flowChartSummingJunction">
            <a:avLst/>
          </a:prstGeom>
          <a:solidFill>
            <a:srgbClr val="9792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418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C4E2ECB6-9217-4D57-8F16-4B27E5AECECD}"/>
              </a:ext>
            </a:extLst>
          </p:cNvPr>
          <p:cNvSpPr/>
          <p:nvPr/>
        </p:nvSpPr>
        <p:spPr>
          <a:xfrm rot="5400000">
            <a:off x="7585945" y="4214027"/>
            <a:ext cx="498492" cy="339130"/>
          </a:xfrm>
          <a:prstGeom prst="triangle">
            <a:avLst/>
          </a:prstGeom>
          <a:solidFill>
            <a:srgbClr val="9792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472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25F3E8-9927-4FEE-A3FA-F0008184DFC1}"/>
              </a:ext>
            </a:extLst>
          </p:cNvPr>
          <p:cNvCxnSpPr>
            <a:cxnSpLocks/>
            <a:stCxn id="123" idx="6"/>
            <a:endCxn id="124" idx="3"/>
          </p:cNvCxnSpPr>
          <p:nvPr/>
        </p:nvCxnSpPr>
        <p:spPr>
          <a:xfrm>
            <a:off x="7405422" y="4379570"/>
            <a:ext cx="260204" cy="4022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C3DBF77-86C8-4DDA-918B-626E4E1C57EE}"/>
              </a:ext>
            </a:extLst>
          </p:cNvPr>
          <p:cNvSpPr txBox="1"/>
          <p:nvPr/>
        </p:nvSpPr>
        <p:spPr>
          <a:xfrm>
            <a:off x="7717064" y="4158421"/>
            <a:ext cx="190339" cy="498493"/>
          </a:xfrm>
          <a:prstGeom prst="rect">
            <a:avLst/>
          </a:prstGeom>
          <a:noFill/>
        </p:spPr>
        <p:txBody>
          <a:bodyPr vert="eaVert" wrap="square" lIns="72009" tIns="36005" rIns="72009" rtlCol="0" anchor="t">
            <a:spAutoFit/>
          </a:bodyPr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3" kern="0" dirty="0">
                <a:solidFill>
                  <a:srgbClr val="000000"/>
                </a:solidFill>
                <a:latin typeface="Arial" charset="0"/>
              </a:rPr>
              <a:t>VGA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94EC7D9-973F-4154-BE00-58198AF94AD7}"/>
              </a:ext>
            </a:extLst>
          </p:cNvPr>
          <p:cNvCxnSpPr>
            <a:cxnSpLocks/>
          </p:cNvCxnSpPr>
          <p:nvPr/>
        </p:nvCxnSpPr>
        <p:spPr>
          <a:xfrm>
            <a:off x="7970895" y="4377049"/>
            <a:ext cx="786723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A2AA449-0F43-4624-B327-A8E125634DFA}"/>
              </a:ext>
            </a:extLst>
          </p:cNvPr>
          <p:cNvSpPr txBox="1"/>
          <p:nvPr/>
        </p:nvSpPr>
        <p:spPr>
          <a:xfrm>
            <a:off x="7852312" y="4029656"/>
            <a:ext cx="957894" cy="174527"/>
          </a:xfrm>
          <a:prstGeom prst="rect">
            <a:avLst/>
          </a:prstGeom>
          <a:noFill/>
        </p:spPr>
        <p:txBody>
          <a:bodyPr wrap="square" lIns="72009" tIns="36005" rIns="72009" rtlCol="0" anchor="t">
            <a:spAutoFit/>
          </a:bodyPr>
          <a:lstStyle/>
          <a:p>
            <a:pPr defTabSz="7200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3" kern="0" dirty="0">
                <a:solidFill>
                  <a:srgbClr val="000000"/>
                </a:solidFill>
                <a:latin typeface="Arial" charset="0"/>
              </a:rPr>
              <a:t>To ATB ADC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F18AC6D-13B9-4D1E-B304-1DD1499F88CB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6061027" y="3283903"/>
            <a:ext cx="1121831" cy="8464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C6CB0B-308D-46A5-8C0F-74A56408D7C3}"/>
              </a:ext>
            </a:extLst>
          </p:cNvPr>
          <p:cNvCxnSpPr>
            <a:cxnSpLocks/>
            <a:endCxn id="123" idx="4"/>
          </p:cNvCxnSpPr>
          <p:nvPr/>
        </p:nvCxnSpPr>
        <p:spPr>
          <a:xfrm flipV="1">
            <a:off x="6061027" y="4628816"/>
            <a:ext cx="1121831" cy="7789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01C4865-32C0-4ED5-9546-4A5E132F6ED3}"/>
              </a:ext>
            </a:extLst>
          </p:cNvPr>
          <p:cNvSpPr txBox="1"/>
          <p:nvPr/>
        </p:nvSpPr>
        <p:spPr>
          <a:xfrm>
            <a:off x="5957360" y="2966414"/>
            <a:ext cx="1498359" cy="267189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charset="0"/>
              </a:rPr>
              <a:t>TX1 : </a:t>
            </a:r>
            <a:r>
              <a:rPr lang="fr-FR" sz="1200" b="1" dirty="0" err="1">
                <a:solidFill>
                  <a:srgbClr val="000000"/>
                </a:solidFill>
                <a:latin typeface="Arial" charset="0"/>
              </a:rPr>
              <a:t>Fixed</a:t>
            </a:r>
            <a:r>
              <a:rPr lang="fr-FR" sz="1200" b="1" dirty="0">
                <a:solidFill>
                  <a:srgbClr val="000000"/>
                </a:solidFill>
                <a:latin typeface="Arial" charset="0"/>
              </a:rPr>
              <a:t> phase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2DE7656-A23A-438E-99A6-9063EDE56A14}"/>
              </a:ext>
            </a:extLst>
          </p:cNvPr>
          <p:cNvCxnSpPr>
            <a:cxnSpLocks/>
          </p:cNvCxnSpPr>
          <p:nvPr/>
        </p:nvCxnSpPr>
        <p:spPr>
          <a:xfrm>
            <a:off x="7736420" y="4801109"/>
            <a:ext cx="588902" cy="2"/>
          </a:xfrm>
          <a:prstGeom prst="straightConnector1">
            <a:avLst/>
          </a:prstGeom>
          <a:ln w="76200">
            <a:solidFill>
              <a:srgbClr val="7DB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65177E0-8888-4989-AAAF-96390F57342C}"/>
              </a:ext>
            </a:extLst>
          </p:cNvPr>
          <p:cNvSpPr txBox="1"/>
          <p:nvPr/>
        </p:nvSpPr>
        <p:spPr>
          <a:xfrm>
            <a:off x="6024487" y="5407796"/>
            <a:ext cx="1047916" cy="251800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Reference TX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B00FA58-4065-4A29-9796-36D98E5D40B7}"/>
              </a:ext>
            </a:extLst>
          </p:cNvPr>
          <p:cNvSpPr/>
          <p:nvPr/>
        </p:nvSpPr>
        <p:spPr bwMode="auto">
          <a:xfrm>
            <a:off x="8757618" y="4017980"/>
            <a:ext cx="1008148" cy="693631"/>
          </a:xfrm>
          <a:prstGeom prst="rect">
            <a:avLst/>
          </a:prstGeom>
          <a:gradFill rotWithShape="1">
            <a:gsLst>
              <a:gs pos="0">
                <a:srgbClr val="7BB1DB">
                  <a:tint val="50000"/>
                  <a:satMod val="300000"/>
                </a:srgbClr>
              </a:gs>
              <a:gs pos="35000">
                <a:srgbClr val="7BB1DB">
                  <a:tint val="37000"/>
                  <a:satMod val="300000"/>
                </a:srgbClr>
              </a:gs>
              <a:gs pos="100000">
                <a:srgbClr val="7BB1D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BB1D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72009" tIns="36005" rIns="72009" bIns="36005" numCol="1" rtlCol="0" anchor="t" anchorCtr="0" compatLnSpc="1">
            <a:prstTxWarp prst="textNoShape">
              <a:avLst/>
            </a:prstTxWarp>
          </a:bodyPr>
          <a:lstStyle/>
          <a:p>
            <a:pPr algn="ctr" defTabSz="7200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 dirty="0">
                <a:solidFill>
                  <a:srgbClr val="000000"/>
                </a:solidFill>
                <a:latin typeface="Arial" charset="0"/>
              </a:rPr>
              <a:t>ATB ADC Capture</a:t>
            </a:r>
          </a:p>
          <a:p>
            <a:pPr algn="ctr" defTabSz="7200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 dirty="0">
                <a:solidFill>
                  <a:srgbClr val="000000"/>
                </a:solidFill>
              </a:rPr>
              <a:t>+FFT</a:t>
            </a:r>
            <a:endParaRPr lang="en-GB" sz="20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381619E-E876-4C48-9750-FBC32DCF12B6}"/>
              </a:ext>
            </a:extLst>
          </p:cNvPr>
          <p:cNvSpPr txBox="1"/>
          <p:nvPr/>
        </p:nvSpPr>
        <p:spPr>
          <a:xfrm>
            <a:off x="7103776" y="5340033"/>
            <a:ext cx="2520959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φ</a:t>
            </a:r>
            <a:r>
              <a:rPr lang="en-US" dirty="0">
                <a:solidFill>
                  <a:srgbClr val="002060"/>
                </a:solidFill>
              </a:rPr>
              <a:t>2 : 0º → 360º </a:t>
            </a:r>
            <a:r>
              <a:rPr lang="en-US" sz="1200" dirty="0">
                <a:solidFill>
                  <a:srgbClr val="002060"/>
                </a:solidFill>
              </a:rPr>
              <a:t>(45° steps/8steps)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71A4D7-D677-481A-AC93-1499F879ED65}"/>
              </a:ext>
            </a:extLst>
          </p:cNvPr>
          <p:cNvSpPr txBox="1"/>
          <p:nvPr/>
        </p:nvSpPr>
        <p:spPr>
          <a:xfrm>
            <a:off x="7355211" y="2891944"/>
            <a:ext cx="970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rgbClr val="002060"/>
                </a:solidFill>
              </a:rPr>
              <a:t>φ</a:t>
            </a:r>
            <a:r>
              <a:rPr lang="en-US" sz="1800" dirty="0">
                <a:solidFill>
                  <a:srgbClr val="002060"/>
                </a:solidFill>
              </a:rPr>
              <a:t>1 : 0º </a:t>
            </a:r>
            <a:endParaRPr lang="fr-FR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15529F1-2709-4AB6-ADCA-2AD4A088392C}"/>
                  </a:ext>
                </a:extLst>
              </p:cNvPr>
              <p:cNvSpPr txBox="1"/>
              <p:nvPr/>
            </p:nvSpPr>
            <p:spPr>
              <a:xfrm>
                <a:off x="10565035" y="4130042"/>
                <a:ext cx="759112" cy="360076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FR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𝐸𝑜</m:t>
                          </m:r>
                          <m:r>
                            <a:rPr lang="fr-FR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15529F1-2709-4AB6-ADCA-2AD4A088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035" y="4130042"/>
                <a:ext cx="759112" cy="360076"/>
              </a:xfrm>
              <a:prstGeom prst="rect">
                <a:avLst/>
              </a:prstGeom>
              <a:blipFill>
                <a:blip r:embed="rId5"/>
                <a:stretch>
                  <a:fillRect r="-7840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870BC5-7D80-41E1-96F4-5B2B1742D63F}"/>
              </a:ext>
            </a:extLst>
          </p:cNvPr>
          <p:cNvCxnSpPr>
            <a:cxnSpLocks/>
          </p:cNvCxnSpPr>
          <p:nvPr/>
        </p:nvCxnSpPr>
        <p:spPr>
          <a:xfrm>
            <a:off x="10530348" y="4029656"/>
            <a:ext cx="114368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3B6257-35B1-41C1-ADCA-6DC1086C2D4F}"/>
              </a:ext>
            </a:extLst>
          </p:cNvPr>
          <p:cNvCxnSpPr>
            <a:cxnSpLocks/>
          </p:cNvCxnSpPr>
          <p:nvPr/>
        </p:nvCxnSpPr>
        <p:spPr>
          <a:xfrm flipV="1">
            <a:off x="10530348" y="4771192"/>
            <a:ext cx="114092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766CA32-772C-4091-AFC6-F23763B2C970}"/>
              </a:ext>
            </a:extLst>
          </p:cNvPr>
          <p:cNvSpPr txBox="1"/>
          <p:nvPr/>
        </p:nvSpPr>
        <p:spPr>
          <a:xfrm>
            <a:off x="11648413" y="3869416"/>
            <a:ext cx="383902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+10°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EAEF58-553F-41E0-9C18-9E35FA25B59B}"/>
              </a:ext>
            </a:extLst>
          </p:cNvPr>
          <p:cNvSpPr txBox="1"/>
          <p:nvPr/>
        </p:nvSpPr>
        <p:spPr>
          <a:xfrm>
            <a:off x="11680020" y="4621071"/>
            <a:ext cx="383902" cy="360076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-10°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55C3345F-13F4-40BD-B9A5-1E0C5C6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81" y="5791054"/>
            <a:ext cx="449808" cy="230465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F752BE4F-661A-4995-AE06-B00F9A278F1A}"/>
              </a:ext>
            </a:extLst>
          </p:cNvPr>
          <p:cNvSpPr txBox="1"/>
          <p:nvPr/>
        </p:nvSpPr>
        <p:spPr>
          <a:xfrm>
            <a:off x="7482997" y="5803416"/>
            <a:ext cx="3385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Config 1 : 45° x 8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ABABF-EB7F-4ECD-8089-FC18AB171B07}"/>
              </a:ext>
            </a:extLst>
          </p:cNvPr>
          <p:cNvSpPr txBox="1"/>
          <p:nvPr/>
        </p:nvSpPr>
        <p:spPr>
          <a:xfrm>
            <a:off x="24273" y="1443414"/>
            <a:ext cx="3917631" cy="34362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TX1 and Tx2 profiles for </a:t>
            </a:r>
            <a:r>
              <a:rPr lang="fr-FR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TxBIST</a:t>
            </a:r>
            <a:r>
              <a:rPr lang="fr-FR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0BFA24-25C3-4B7B-B810-C48F7B227718}"/>
              </a:ext>
            </a:extLst>
          </p:cNvPr>
          <p:cNvCxnSpPr>
            <a:cxnSpLocks/>
          </p:cNvCxnSpPr>
          <p:nvPr/>
        </p:nvCxnSpPr>
        <p:spPr>
          <a:xfrm>
            <a:off x="10943174" y="3529384"/>
            <a:ext cx="748407" cy="348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58E896-1F4D-4253-858D-25E7878CCDBC}"/>
              </a:ext>
            </a:extLst>
          </p:cNvPr>
          <p:cNvSpPr txBox="1"/>
          <p:nvPr/>
        </p:nvSpPr>
        <p:spPr>
          <a:xfrm>
            <a:off x="4696199" y="4430348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fft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870DBE-F604-44AA-A645-E97CC5F439F6}"/>
              </a:ext>
            </a:extLst>
          </p:cNvPr>
          <p:cNvCxnSpPr>
            <a:stCxn id="2" idx="1"/>
          </p:cNvCxnSpPr>
          <p:nvPr/>
        </p:nvCxnSpPr>
        <p:spPr>
          <a:xfrm>
            <a:off x="4696199" y="4887548"/>
            <a:ext cx="415892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3A972EB-9C75-40DF-9CB6-E80D0D48DFE5}"/>
              </a:ext>
            </a:extLst>
          </p:cNvPr>
          <p:cNvSpPr txBox="1"/>
          <p:nvPr/>
        </p:nvSpPr>
        <p:spPr>
          <a:xfrm>
            <a:off x="9823629" y="3886709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fft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EE7CE3-9EA5-4C1E-AC90-BACC1477F8D5}"/>
              </a:ext>
            </a:extLst>
          </p:cNvPr>
          <p:cNvCxnSpPr>
            <a:stCxn id="61" idx="1"/>
          </p:cNvCxnSpPr>
          <p:nvPr/>
        </p:nvCxnSpPr>
        <p:spPr>
          <a:xfrm>
            <a:off x="9823629" y="4343909"/>
            <a:ext cx="415892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4A0EC7-15AA-4CED-95BF-BF8427C4F3DB}"/>
              </a:ext>
            </a:extLst>
          </p:cNvPr>
          <p:cNvSpPr txBox="1"/>
          <p:nvPr/>
        </p:nvSpPr>
        <p:spPr>
          <a:xfrm>
            <a:off x="9569548" y="2939936"/>
            <a:ext cx="2494374" cy="73645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fr-FR" sz="17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fr-FR" sz="17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programmable</a:t>
            </a:r>
          </a:p>
          <a:p>
            <a:pPr algn="ctr">
              <a:spcBef>
                <a:spcPts val="600"/>
              </a:spcBef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validation)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6D507-9F5D-4B04-B29B-20613A644258}"/>
              </a:ext>
            </a:extLst>
          </p:cNvPr>
          <p:cNvSpPr txBox="1"/>
          <p:nvPr/>
        </p:nvSpPr>
        <p:spPr>
          <a:xfrm>
            <a:off x="33355" y="710449"/>
            <a:ext cx="7960933" cy="41816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NB: TXBIST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consecutive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channels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040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BIST</a:t>
            </a:r>
            <a:br>
              <a:rPr lang="en-US" dirty="0"/>
            </a:br>
            <a:r>
              <a:rPr lang="en-US" dirty="0"/>
              <a:t>Phase STEPS</a:t>
            </a:r>
          </a:p>
        </p:txBody>
      </p:sp>
    </p:spTree>
    <p:extLst>
      <p:ext uri="{BB962C8B-B14F-4D97-AF65-F5344CB8AC3E}">
        <p14:creationId xmlns:p14="http://schemas.microsoft.com/office/powerpoint/2010/main" val="9444829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0275E69-E88D-412D-AE02-60769F50C32B}"/>
              </a:ext>
            </a:extLst>
          </p:cNvPr>
          <p:cNvSpPr txBox="1"/>
          <p:nvPr/>
        </p:nvSpPr>
        <p:spPr>
          <a:xfrm>
            <a:off x="150946" y="331529"/>
            <a:ext cx="766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spc="210" dirty="0">
                <a:latin typeface="Arial" panose="020B0604020202020204" pitchFamily="34" charset="0"/>
                <a:cs typeface="Arial" panose="020B0604020202020204" pitchFamily="34" charset="0"/>
              </a:rPr>
              <a:t>TXbist main operation : measure </a:t>
            </a:r>
            <a:r>
              <a:rPr lang="en-US" sz="1600" b="1" cap="all" spc="210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1600" b="1" cap="all" spc="210" dirty="0">
                <a:latin typeface="Arial" panose="020B0604020202020204" pitchFamily="34" charset="0"/>
                <a:cs typeface="Arial" panose="020B0604020202020204" pitchFamily="34" charset="0"/>
              </a:rPr>
              <a:t> to TX phase STEP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7D8969B-D2F8-42FB-85E3-8ECE7943C424}"/>
              </a:ext>
            </a:extLst>
          </p:cNvPr>
          <p:cNvSpPr/>
          <p:nvPr/>
        </p:nvSpPr>
        <p:spPr>
          <a:xfrm>
            <a:off x="596921" y="2342564"/>
            <a:ext cx="2081652" cy="1790236"/>
          </a:xfrm>
          <a:prstGeom prst="rect">
            <a:avLst/>
          </a:prstGeom>
          <a:solidFill>
            <a:srgbClr val="F9B5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418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3" name="Flowchart: Summing Junction 122">
            <a:extLst>
              <a:ext uri="{FF2B5EF4-FFF2-40B4-BE49-F238E27FC236}">
                <a16:creationId xmlns:a16="http://schemas.microsoft.com/office/drawing/2014/main" id="{46EE9C44-904B-45CC-BBA4-B6CA4B31EEE2}"/>
              </a:ext>
            </a:extLst>
          </p:cNvPr>
          <p:cNvSpPr/>
          <p:nvPr/>
        </p:nvSpPr>
        <p:spPr>
          <a:xfrm>
            <a:off x="1002933" y="3049762"/>
            <a:ext cx="445129" cy="498491"/>
          </a:xfrm>
          <a:prstGeom prst="flowChartSummingJunction">
            <a:avLst/>
          </a:prstGeom>
          <a:solidFill>
            <a:srgbClr val="9792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418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C4E2ECB6-9217-4D57-8F16-4B27E5AECECD}"/>
              </a:ext>
            </a:extLst>
          </p:cNvPr>
          <p:cNvSpPr/>
          <p:nvPr/>
        </p:nvSpPr>
        <p:spPr>
          <a:xfrm rot="5400000">
            <a:off x="1628585" y="3133464"/>
            <a:ext cx="498492" cy="339130"/>
          </a:xfrm>
          <a:prstGeom prst="triangle">
            <a:avLst/>
          </a:prstGeom>
          <a:solidFill>
            <a:srgbClr val="979200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472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25F3E8-9927-4FEE-A3FA-F0008184DFC1}"/>
              </a:ext>
            </a:extLst>
          </p:cNvPr>
          <p:cNvCxnSpPr>
            <a:cxnSpLocks/>
            <a:stCxn id="123" idx="6"/>
            <a:endCxn id="124" idx="3"/>
          </p:cNvCxnSpPr>
          <p:nvPr/>
        </p:nvCxnSpPr>
        <p:spPr>
          <a:xfrm>
            <a:off x="1448062" y="3299007"/>
            <a:ext cx="260204" cy="4022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C3DBF77-86C8-4DDA-918B-626E4E1C57EE}"/>
              </a:ext>
            </a:extLst>
          </p:cNvPr>
          <p:cNvSpPr txBox="1"/>
          <p:nvPr/>
        </p:nvSpPr>
        <p:spPr>
          <a:xfrm>
            <a:off x="1755604" y="3061465"/>
            <a:ext cx="190339" cy="498493"/>
          </a:xfrm>
          <a:prstGeom prst="rect">
            <a:avLst/>
          </a:prstGeom>
          <a:noFill/>
        </p:spPr>
        <p:txBody>
          <a:bodyPr vert="eaVert" wrap="square" lIns="72009" tIns="36005" rIns="72009" rtlCol="0" anchor="t">
            <a:spAutoFit/>
          </a:bodyPr>
          <a:lstStyle/>
          <a:p>
            <a:pPr algn="ctr" defTabSz="7200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3" kern="0" dirty="0">
                <a:solidFill>
                  <a:srgbClr val="000000"/>
                </a:solidFill>
                <a:latin typeface="Arial" charset="0"/>
              </a:rPr>
              <a:t>VGA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94EC7D9-973F-4154-BE00-58198AF94AD7}"/>
              </a:ext>
            </a:extLst>
          </p:cNvPr>
          <p:cNvCxnSpPr>
            <a:cxnSpLocks/>
          </p:cNvCxnSpPr>
          <p:nvPr/>
        </p:nvCxnSpPr>
        <p:spPr>
          <a:xfrm>
            <a:off x="2013535" y="3296486"/>
            <a:ext cx="786723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A2AA449-0F43-4624-B327-A8E125634DFA}"/>
              </a:ext>
            </a:extLst>
          </p:cNvPr>
          <p:cNvSpPr txBox="1"/>
          <p:nvPr/>
        </p:nvSpPr>
        <p:spPr>
          <a:xfrm>
            <a:off x="1894952" y="2949093"/>
            <a:ext cx="957894" cy="174527"/>
          </a:xfrm>
          <a:prstGeom prst="rect">
            <a:avLst/>
          </a:prstGeom>
          <a:noFill/>
        </p:spPr>
        <p:txBody>
          <a:bodyPr wrap="square" lIns="72009" tIns="36005" rIns="72009" rtlCol="0" anchor="t">
            <a:spAutoFit/>
          </a:bodyPr>
          <a:lstStyle/>
          <a:p>
            <a:pPr defTabSz="7200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3" kern="0" dirty="0">
                <a:solidFill>
                  <a:srgbClr val="000000"/>
                </a:solidFill>
                <a:latin typeface="Arial" charset="0"/>
              </a:rPr>
              <a:t>To ATB ADC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F18AC6D-13B9-4D1E-B304-1DD1499F88CB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103667" y="2203340"/>
            <a:ext cx="1121831" cy="8464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C6CB0B-308D-46A5-8C0F-74A56408D7C3}"/>
              </a:ext>
            </a:extLst>
          </p:cNvPr>
          <p:cNvCxnSpPr>
            <a:cxnSpLocks/>
            <a:endCxn id="123" idx="4"/>
          </p:cNvCxnSpPr>
          <p:nvPr/>
        </p:nvCxnSpPr>
        <p:spPr>
          <a:xfrm flipV="1">
            <a:off x="103667" y="3548253"/>
            <a:ext cx="1121831" cy="7789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01C4865-32C0-4ED5-9546-4A5E132F6ED3}"/>
              </a:ext>
            </a:extLst>
          </p:cNvPr>
          <p:cNvSpPr txBox="1"/>
          <p:nvPr/>
        </p:nvSpPr>
        <p:spPr>
          <a:xfrm>
            <a:off x="0" y="1885851"/>
            <a:ext cx="2179636" cy="267189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>
                <a:solidFill>
                  <a:srgbClr val="000000"/>
                </a:solidFill>
                <a:latin typeface="Arial" charset="0"/>
              </a:rPr>
              <a:t>Reference </a:t>
            </a:r>
            <a:r>
              <a:rPr lang="fr-FR" sz="1200" b="1" dirty="0" err="1">
                <a:solidFill>
                  <a:srgbClr val="000000"/>
                </a:solidFill>
                <a:latin typeface="Arial" charset="0"/>
              </a:rPr>
              <a:t>Tx</a:t>
            </a:r>
            <a:r>
              <a:rPr lang="fr-FR" sz="1200" b="1" dirty="0">
                <a:solidFill>
                  <a:srgbClr val="000000"/>
                </a:solidFill>
                <a:latin typeface="Arial" charset="0"/>
              </a:rPr>
              <a:t> : </a:t>
            </a:r>
            <a:r>
              <a:rPr lang="fr-FR" sz="1200" b="1" dirty="0" err="1">
                <a:solidFill>
                  <a:srgbClr val="000000"/>
                </a:solidFill>
                <a:latin typeface="Arial" charset="0"/>
              </a:rPr>
              <a:t>Fixed</a:t>
            </a:r>
            <a:r>
              <a:rPr lang="fr-FR" sz="1200" b="1" dirty="0">
                <a:solidFill>
                  <a:srgbClr val="000000"/>
                </a:solidFill>
                <a:latin typeface="Arial" charset="0"/>
              </a:rPr>
              <a:t> phase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2DE7656-A23A-438E-99A6-9063EDE56A14}"/>
              </a:ext>
            </a:extLst>
          </p:cNvPr>
          <p:cNvCxnSpPr>
            <a:cxnSpLocks/>
          </p:cNvCxnSpPr>
          <p:nvPr/>
        </p:nvCxnSpPr>
        <p:spPr>
          <a:xfrm>
            <a:off x="1779060" y="3720546"/>
            <a:ext cx="588902" cy="2"/>
          </a:xfrm>
          <a:prstGeom prst="straightConnector1">
            <a:avLst/>
          </a:prstGeom>
          <a:ln w="76200">
            <a:solidFill>
              <a:srgbClr val="7DB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65177E0-8888-4989-AAAF-96390F57342C}"/>
              </a:ext>
            </a:extLst>
          </p:cNvPr>
          <p:cNvSpPr txBox="1"/>
          <p:nvPr/>
        </p:nvSpPr>
        <p:spPr>
          <a:xfrm>
            <a:off x="67127" y="4327233"/>
            <a:ext cx="1023870" cy="251800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>
                <a:solidFill>
                  <a:srgbClr val="000000"/>
                </a:solidFill>
                <a:latin typeface="Arial" charset="0"/>
              </a:rPr>
              <a:t>Measured</a:t>
            </a: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 TX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B00FA58-4065-4A29-9796-36D98E5D40B7}"/>
              </a:ext>
            </a:extLst>
          </p:cNvPr>
          <p:cNvSpPr/>
          <p:nvPr/>
        </p:nvSpPr>
        <p:spPr bwMode="auto">
          <a:xfrm>
            <a:off x="2800258" y="2937417"/>
            <a:ext cx="1008148" cy="693631"/>
          </a:xfrm>
          <a:prstGeom prst="rect">
            <a:avLst/>
          </a:prstGeom>
          <a:gradFill rotWithShape="1">
            <a:gsLst>
              <a:gs pos="0">
                <a:srgbClr val="7BB1DB">
                  <a:tint val="50000"/>
                  <a:satMod val="300000"/>
                </a:srgbClr>
              </a:gs>
              <a:gs pos="35000">
                <a:srgbClr val="7BB1DB">
                  <a:tint val="37000"/>
                  <a:satMod val="300000"/>
                </a:srgbClr>
              </a:gs>
              <a:gs pos="100000">
                <a:srgbClr val="7BB1D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BB1D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72009" tIns="36005" rIns="72009" bIns="36005" numCol="1" rtlCol="0" anchor="t" anchorCtr="0" compatLnSpc="1">
            <a:prstTxWarp prst="textNoShape">
              <a:avLst/>
            </a:prstTxWarp>
          </a:bodyPr>
          <a:lstStyle/>
          <a:p>
            <a:pPr algn="ctr" defTabSz="7200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 dirty="0">
                <a:solidFill>
                  <a:srgbClr val="000000"/>
                </a:solidFill>
                <a:latin typeface="Arial" charset="0"/>
              </a:rPr>
              <a:t>ATB ADC Capture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81619E-E876-4C48-9750-FBC32DCF12B6}"/>
                  </a:ext>
                </a:extLst>
              </p:cNvPr>
              <p:cNvSpPr txBox="1"/>
              <p:nvPr/>
            </p:nvSpPr>
            <p:spPr>
              <a:xfrm>
                <a:off x="1146416" y="4259470"/>
                <a:ext cx="2520959" cy="360076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: 0º → 360º </a:t>
                </a:r>
                <a:r>
                  <a:rPr lang="en-US" sz="1200" dirty="0">
                    <a:solidFill>
                      <a:srgbClr val="002060"/>
                    </a:solidFill>
                  </a:rPr>
                  <a:t>(45° /8steps)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81619E-E876-4C48-9750-FBC32DCF1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16" y="4259470"/>
                <a:ext cx="2520959" cy="360076"/>
              </a:xfrm>
              <a:prstGeom prst="rect">
                <a:avLst/>
              </a:prstGeom>
              <a:blipFill>
                <a:blip r:embed="rId2"/>
                <a:stretch>
                  <a:fillRect t="-10169"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9F71A4D7-D677-481A-AC93-1499F879ED65}"/>
              </a:ext>
            </a:extLst>
          </p:cNvPr>
          <p:cNvSpPr txBox="1"/>
          <p:nvPr/>
        </p:nvSpPr>
        <p:spPr>
          <a:xfrm>
            <a:off x="2106462" y="1815237"/>
            <a:ext cx="970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rgbClr val="002060"/>
                </a:solidFill>
              </a:rPr>
              <a:t>φ</a:t>
            </a:r>
            <a:r>
              <a:rPr lang="en-US" sz="1800" dirty="0">
                <a:solidFill>
                  <a:srgbClr val="002060"/>
                </a:solidFill>
              </a:rPr>
              <a:t>1 : 0º </a:t>
            </a:r>
            <a:endParaRPr lang="fr-FR" sz="1800" dirty="0">
              <a:solidFill>
                <a:srgbClr val="00206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9D338-9A8A-4588-8A0F-67CBD5BED3CF}"/>
              </a:ext>
            </a:extLst>
          </p:cNvPr>
          <p:cNvSpPr/>
          <p:nvPr/>
        </p:nvSpPr>
        <p:spPr>
          <a:xfrm>
            <a:off x="7078633" y="3527854"/>
            <a:ext cx="1432151" cy="61539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FFDA5D2-6283-4D39-8BF6-8706A22D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511" y="4544089"/>
            <a:ext cx="449808" cy="2304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BF92B5-E431-4A2D-BAC3-D8F3A5F46667}"/>
              </a:ext>
            </a:extLst>
          </p:cNvPr>
          <p:cNvSpPr/>
          <p:nvPr/>
        </p:nvSpPr>
        <p:spPr bwMode="auto">
          <a:xfrm>
            <a:off x="4816554" y="2937415"/>
            <a:ext cx="1111753" cy="693631"/>
          </a:xfrm>
          <a:prstGeom prst="rect">
            <a:avLst/>
          </a:prstGeom>
          <a:gradFill rotWithShape="1">
            <a:gsLst>
              <a:gs pos="0">
                <a:srgbClr val="7BB1DB">
                  <a:tint val="50000"/>
                  <a:satMod val="300000"/>
                </a:srgbClr>
              </a:gs>
              <a:gs pos="35000">
                <a:srgbClr val="7BB1DB">
                  <a:tint val="37000"/>
                  <a:satMod val="300000"/>
                </a:srgbClr>
              </a:gs>
              <a:gs pos="100000">
                <a:srgbClr val="7BB1D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BB1D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72009" tIns="36005" rIns="72009" bIns="36005" numCol="1" rtlCol="0" anchor="t" anchorCtr="0" compatLnSpc="1">
            <a:prstTxWarp prst="textNoShape">
              <a:avLst/>
            </a:prstTxWarp>
          </a:bodyPr>
          <a:lstStyle/>
          <a:p>
            <a:pPr algn="ctr" defTabSz="7200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 dirty="0">
                <a:solidFill>
                  <a:srgbClr val="000000"/>
                </a:solidFill>
                <a:latin typeface="Arial" charset="0"/>
              </a:rPr>
              <a:t>Hilbert transform</a:t>
            </a:r>
          </a:p>
          <a:p>
            <a:pPr algn="ctr" defTabSz="7200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 dirty="0">
                <a:solidFill>
                  <a:srgbClr val="000000"/>
                </a:solidFill>
              </a:rPr>
              <a:t>(FFT+IFFT)</a:t>
            </a:r>
            <a:endParaRPr lang="en-GB" sz="20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A54429-59D6-435D-9565-F2939A4363E0}"/>
              </a:ext>
            </a:extLst>
          </p:cNvPr>
          <p:cNvCxnSpPr>
            <a:cxnSpLocks/>
            <a:stCxn id="134" idx="3"/>
            <a:endCxn id="28" idx="1"/>
          </p:cNvCxnSpPr>
          <p:nvPr/>
        </p:nvCxnSpPr>
        <p:spPr>
          <a:xfrm flipV="1">
            <a:off x="3808406" y="3284231"/>
            <a:ext cx="1008148" cy="2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6B9DD8-DFE4-4771-88C1-9D16D0852D45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5928307" y="3284231"/>
            <a:ext cx="1824667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799976-DDBB-4781-9CD6-151038707B94}"/>
              </a:ext>
            </a:extLst>
          </p:cNvPr>
          <p:cNvSpPr txBox="1"/>
          <p:nvPr/>
        </p:nvSpPr>
        <p:spPr>
          <a:xfrm>
            <a:off x="5893991" y="3034985"/>
            <a:ext cx="1843005" cy="251800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>
                <a:solidFill>
                  <a:srgbClr val="000000"/>
                </a:solidFill>
                <a:latin typeface="Arial" charset="0"/>
              </a:rPr>
              <a:t>Analytic</a:t>
            </a: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 signal (</a:t>
            </a:r>
            <a:r>
              <a:rPr lang="fr-FR" sz="1100" b="1" dirty="0" err="1">
                <a:solidFill>
                  <a:srgbClr val="000000"/>
                </a:solidFill>
                <a:latin typeface="Arial" charset="0"/>
              </a:rPr>
              <a:t>complex</a:t>
            </a: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32604-74C8-46D2-B827-ABA0F58EDAC6}"/>
              </a:ext>
            </a:extLst>
          </p:cNvPr>
          <p:cNvSpPr txBox="1"/>
          <p:nvPr/>
        </p:nvSpPr>
        <p:spPr>
          <a:xfrm>
            <a:off x="3788295" y="3058755"/>
            <a:ext cx="889218" cy="251800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Real signal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C4CFC-1A22-4E3B-BBA9-B484167EAA32}"/>
              </a:ext>
            </a:extLst>
          </p:cNvPr>
          <p:cNvSpPr/>
          <p:nvPr/>
        </p:nvSpPr>
        <p:spPr bwMode="auto">
          <a:xfrm>
            <a:off x="7752974" y="2937415"/>
            <a:ext cx="1008148" cy="693631"/>
          </a:xfrm>
          <a:prstGeom prst="rect">
            <a:avLst/>
          </a:prstGeom>
          <a:gradFill rotWithShape="1">
            <a:gsLst>
              <a:gs pos="0">
                <a:srgbClr val="7BB1DB">
                  <a:tint val="50000"/>
                  <a:satMod val="300000"/>
                </a:srgbClr>
              </a:gs>
              <a:gs pos="35000">
                <a:srgbClr val="7BB1DB">
                  <a:tint val="37000"/>
                  <a:satMod val="300000"/>
                </a:srgbClr>
              </a:gs>
              <a:gs pos="100000">
                <a:srgbClr val="7BB1D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BB1D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72009" tIns="36005" rIns="72009" bIns="36005" numCol="1" rtlCol="0" anchor="t" anchorCtr="0" compatLnSpc="1">
            <a:prstTxWarp prst="textNoShape">
              <a:avLst/>
            </a:prstTxWarp>
          </a:bodyPr>
          <a:lstStyle/>
          <a:p>
            <a:pPr algn="ctr" defTabSz="7200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 dirty="0" err="1">
                <a:solidFill>
                  <a:srgbClr val="000000"/>
                </a:solidFill>
                <a:latin typeface="Arial" charset="0"/>
              </a:rPr>
              <a:t>Atan</a:t>
            </a:r>
            <a:endParaRPr lang="en-GB" sz="20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60DBF3-5B9A-438B-8268-DBED27CA6BC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761122" y="3284231"/>
            <a:ext cx="1485741" cy="5109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B95C1A-FA0E-44C1-9F3C-491C827DE79A}"/>
                  </a:ext>
                </a:extLst>
              </p:cNvPr>
              <p:cNvSpPr txBox="1"/>
              <p:nvPr/>
            </p:nvSpPr>
            <p:spPr>
              <a:xfrm>
                <a:off x="8864727" y="3461372"/>
                <a:ext cx="2520959" cy="360076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r>
                  <a:rPr lang="fr-FR" dirty="0">
                    <a:solidFill>
                      <a:srgbClr val="002060"/>
                    </a:solidFill>
                  </a:rPr>
                  <a:t>8 phases:</a:t>
                </a:r>
                <a:r>
                  <a:rPr lang="fr-FR" sz="18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2060"/>
                    </a:solidFill>
                  </a:rPr>
                  <a:t>…</a:t>
                </a:r>
                <a:r>
                  <a:rPr lang="fr-FR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2060"/>
                    </a:solidFill>
                  </a:rPr>
                  <a:t> - 45°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DB95C1A-FA0E-44C1-9F3C-491C827D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7" y="3461372"/>
                <a:ext cx="2520959" cy="360076"/>
              </a:xfrm>
              <a:prstGeom prst="rect">
                <a:avLst/>
              </a:prstGeom>
              <a:blipFill>
                <a:blip r:embed="rId4"/>
                <a:stretch>
                  <a:fillRect l="-1932" t="-10169" r="-2174"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EADF289-1117-48DE-A3A8-EE74E4F042B5}"/>
              </a:ext>
            </a:extLst>
          </p:cNvPr>
          <p:cNvSpPr txBox="1"/>
          <p:nvPr/>
        </p:nvSpPr>
        <p:spPr>
          <a:xfrm>
            <a:off x="5946387" y="3331739"/>
            <a:ext cx="1483932" cy="251800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8 </a:t>
            </a:r>
            <a:r>
              <a:rPr lang="fr-FR" sz="1100" b="1" dirty="0" err="1">
                <a:solidFill>
                  <a:srgbClr val="000000"/>
                </a:solidFill>
                <a:latin typeface="Arial" charset="0"/>
              </a:rPr>
              <a:t>complex</a:t>
            </a: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Arial" charset="0"/>
              </a:rPr>
              <a:t>samples</a:t>
            </a:r>
            <a:endParaRPr lang="fr-FR" sz="11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FB281C-C875-4AA2-8987-D6262824FD45}"/>
              </a:ext>
            </a:extLst>
          </p:cNvPr>
          <p:cNvSpPr txBox="1"/>
          <p:nvPr/>
        </p:nvSpPr>
        <p:spPr>
          <a:xfrm>
            <a:off x="3770656" y="3331739"/>
            <a:ext cx="1115242" cy="251800"/>
          </a:xfrm>
          <a:prstGeom prst="rect">
            <a:avLst/>
          </a:prstGeom>
          <a:noFill/>
        </p:spPr>
        <p:txBody>
          <a:bodyPr wrap="none" lIns="72009" tIns="36005" rIns="72009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>
                <a:solidFill>
                  <a:srgbClr val="000000"/>
                </a:solidFill>
                <a:latin typeface="Arial" charset="0"/>
              </a:rPr>
              <a:t>8 real </a:t>
            </a:r>
            <a:r>
              <a:rPr lang="fr-FR" sz="1100" b="1" dirty="0" err="1">
                <a:solidFill>
                  <a:srgbClr val="000000"/>
                </a:solidFill>
                <a:latin typeface="Arial" charset="0"/>
              </a:rPr>
              <a:t>samples</a:t>
            </a:r>
            <a:endParaRPr lang="fr-FR" sz="11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A70DB5-D080-403C-87C8-14A9ECA9AFE0}"/>
              </a:ext>
            </a:extLst>
          </p:cNvPr>
          <p:cNvGrpSpPr/>
          <p:nvPr/>
        </p:nvGrpSpPr>
        <p:grpSpPr>
          <a:xfrm>
            <a:off x="8623767" y="1330724"/>
            <a:ext cx="2374874" cy="1851709"/>
            <a:chOff x="7522592" y="649872"/>
            <a:chExt cx="3923182" cy="2170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7353475-DBCF-4733-85F7-22ABE441792F}"/>
                    </a:ext>
                  </a:extLst>
                </p:cNvPr>
                <p:cNvSpPr txBox="1"/>
                <p:nvPr/>
              </p:nvSpPr>
              <p:spPr>
                <a:xfrm>
                  <a:off x="9093661" y="2158419"/>
                  <a:ext cx="298107" cy="4438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rtlCol="0" anchor="t">
                  <a:noAutofit/>
                </a:bodyPr>
                <a:lstStyle/>
                <a:p>
                  <a:pPr algn="l"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7353475-DBCF-4733-85F7-22ABE4417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661" y="2158419"/>
                  <a:ext cx="298107" cy="443827"/>
                </a:xfrm>
                <a:prstGeom prst="rect">
                  <a:avLst/>
                </a:prstGeom>
                <a:blipFill>
                  <a:blip r:embed="rId5"/>
                  <a:stretch>
                    <a:fillRect r="-931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A967E7B-0348-40C0-BAEC-B5A59BF9E095}"/>
                    </a:ext>
                  </a:extLst>
                </p:cNvPr>
                <p:cNvSpPr txBox="1"/>
                <p:nvPr/>
              </p:nvSpPr>
              <p:spPr>
                <a:xfrm>
                  <a:off x="9404124" y="2171213"/>
                  <a:ext cx="298107" cy="4438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rtlCol="0" anchor="t">
                  <a:noAutofit/>
                </a:bodyPr>
                <a:lstStyle/>
                <a:p>
                  <a:pPr algn="l"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A967E7B-0348-40C0-BAEC-B5A59BF9E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124" y="2171213"/>
                  <a:ext cx="298107" cy="443827"/>
                </a:xfrm>
                <a:prstGeom prst="rect">
                  <a:avLst/>
                </a:prstGeom>
                <a:blipFill>
                  <a:blip r:embed="rId6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4DA0842-0BF7-462E-9DE3-5C17838A9676}"/>
                </a:ext>
              </a:extLst>
            </p:cNvPr>
            <p:cNvSpPr/>
            <p:nvPr/>
          </p:nvSpPr>
          <p:spPr>
            <a:xfrm>
              <a:off x="9205628" y="107838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04BE78F-4247-46EF-8985-0639109CF790}"/>
                </a:ext>
              </a:extLst>
            </p:cNvPr>
            <p:cNvSpPr/>
            <p:nvPr/>
          </p:nvSpPr>
          <p:spPr>
            <a:xfrm>
              <a:off x="9513453" y="107838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C9F69E0-9A96-47D6-A651-61236195D5A9}"/>
                </a:ext>
              </a:extLst>
            </p:cNvPr>
            <p:cNvSpPr/>
            <p:nvPr/>
          </p:nvSpPr>
          <p:spPr>
            <a:xfrm>
              <a:off x="9821278" y="107585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41ED7A1-F817-4C27-BFE8-C37FB25EB83C}"/>
                </a:ext>
              </a:extLst>
            </p:cNvPr>
            <p:cNvSpPr/>
            <p:nvPr/>
          </p:nvSpPr>
          <p:spPr>
            <a:xfrm>
              <a:off x="10129103" y="107358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F96921-F695-4227-A6E8-96244F0108E2}"/>
                </a:ext>
              </a:extLst>
            </p:cNvPr>
            <p:cNvSpPr/>
            <p:nvPr/>
          </p:nvSpPr>
          <p:spPr>
            <a:xfrm>
              <a:off x="10414299" y="108057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A5A64F3-C7AA-4556-AA47-14F1F007914D}"/>
                </a:ext>
              </a:extLst>
            </p:cNvPr>
            <p:cNvSpPr/>
            <p:nvPr/>
          </p:nvSpPr>
          <p:spPr>
            <a:xfrm>
              <a:off x="10722124" y="108057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DE3AF54-D392-4222-A384-017F3BDD74DA}"/>
                </a:ext>
              </a:extLst>
            </p:cNvPr>
            <p:cNvSpPr/>
            <p:nvPr/>
          </p:nvSpPr>
          <p:spPr>
            <a:xfrm>
              <a:off x="11029949" y="1078046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55325A-C4CA-4F13-B2A7-DF288C7664CC}"/>
                </a:ext>
              </a:extLst>
            </p:cNvPr>
            <p:cNvSpPr/>
            <p:nvPr/>
          </p:nvSpPr>
          <p:spPr>
            <a:xfrm>
              <a:off x="11337774" y="107578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EC1620-4B70-475A-97DF-1810D4C9F68F}"/>
                </a:ext>
              </a:extLst>
            </p:cNvPr>
            <p:cNvSpPr/>
            <p:nvPr/>
          </p:nvSpPr>
          <p:spPr>
            <a:xfrm>
              <a:off x="9205628" y="204822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1A4BE0-06DC-4A03-8D70-FB89CC981DAF}"/>
                </a:ext>
              </a:extLst>
            </p:cNvPr>
            <p:cNvSpPr/>
            <p:nvPr/>
          </p:nvSpPr>
          <p:spPr>
            <a:xfrm>
              <a:off x="9513453" y="204822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6C01A36-A622-41A3-963B-E41A83809752}"/>
                </a:ext>
              </a:extLst>
            </p:cNvPr>
            <p:cNvSpPr/>
            <p:nvPr/>
          </p:nvSpPr>
          <p:spPr>
            <a:xfrm>
              <a:off x="9821278" y="2045697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C34AD30-F7D2-4911-BDA6-FA4FB4706338}"/>
                </a:ext>
              </a:extLst>
            </p:cNvPr>
            <p:cNvSpPr/>
            <p:nvPr/>
          </p:nvSpPr>
          <p:spPr>
            <a:xfrm>
              <a:off x="10129103" y="2043431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C2D48E9-EAA0-4145-B88B-95A6B63A7797}"/>
                </a:ext>
              </a:extLst>
            </p:cNvPr>
            <p:cNvSpPr/>
            <p:nvPr/>
          </p:nvSpPr>
          <p:spPr>
            <a:xfrm>
              <a:off x="10414299" y="2050419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E3F5761-49F0-4282-8357-EAB02CF955C3}"/>
                </a:ext>
              </a:extLst>
            </p:cNvPr>
            <p:cNvSpPr/>
            <p:nvPr/>
          </p:nvSpPr>
          <p:spPr>
            <a:xfrm>
              <a:off x="10722124" y="2050419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1925B3-C18D-4B24-B373-A7616369E7D0}"/>
                </a:ext>
              </a:extLst>
            </p:cNvPr>
            <p:cNvSpPr/>
            <p:nvPr/>
          </p:nvSpPr>
          <p:spPr>
            <a:xfrm>
              <a:off x="11029949" y="204789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F34CBC-54C4-4092-BCE5-DF8730017D32}"/>
                </a:ext>
              </a:extLst>
            </p:cNvPr>
            <p:cNvSpPr/>
            <p:nvPr/>
          </p:nvSpPr>
          <p:spPr>
            <a:xfrm>
              <a:off x="11337774" y="2045624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931B54-7430-40AE-9857-BDB74867004C}"/>
                </a:ext>
              </a:extLst>
            </p:cNvPr>
            <p:cNvCxnSpPr>
              <a:cxnSpLocks/>
              <a:stCxn id="69" idx="4"/>
              <a:endCxn id="77" idx="0"/>
            </p:cNvCxnSpPr>
            <p:nvPr/>
          </p:nvCxnSpPr>
          <p:spPr>
            <a:xfrm>
              <a:off x="9259628" y="1186382"/>
              <a:ext cx="0" cy="861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35AAD2-BEF0-47C7-851C-4415883BA4EB}"/>
                </a:ext>
              </a:extLst>
            </p:cNvPr>
            <p:cNvCxnSpPr>
              <a:stCxn id="69" idx="4"/>
              <a:endCxn id="78" idx="1"/>
            </p:cNvCxnSpPr>
            <p:nvPr/>
          </p:nvCxnSpPr>
          <p:spPr>
            <a:xfrm>
              <a:off x="9259628" y="1186382"/>
              <a:ext cx="307825" cy="861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4845C09-A39A-46B0-9BD4-3BB89C5B00B9}"/>
                </a:ext>
              </a:extLst>
            </p:cNvPr>
            <p:cNvCxnSpPr>
              <a:cxnSpLocks/>
              <a:stCxn id="69" idx="4"/>
              <a:endCxn id="79" idx="0"/>
            </p:cNvCxnSpPr>
            <p:nvPr/>
          </p:nvCxnSpPr>
          <p:spPr>
            <a:xfrm>
              <a:off x="9259628" y="1186382"/>
              <a:ext cx="615650" cy="859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9A3F2EE-B2B8-4D72-B9DA-1FC553ADF170}"/>
                </a:ext>
              </a:extLst>
            </p:cNvPr>
            <p:cNvCxnSpPr>
              <a:stCxn id="69" idx="4"/>
              <a:endCxn id="80" idx="0"/>
            </p:cNvCxnSpPr>
            <p:nvPr/>
          </p:nvCxnSpPr>
          <p:spPr>
            <a:xfrm>
              <a:off x="9259628" y="1186382"/>
              <a:ext cx="961659" cy="872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3B177C-3F99-4A1E-875B-DAED81A836FF}"/>
                </a:ext>
              </a:extLst>
            </p:cNvPr>
            <p:cNvCxnSpPr>
              <a:stCxn id="69" idx="4"/>
              <a:endCxn id="81" idx="1"/>
            </p:cNvCxnSpPr>
            <p:nvPr/>
          </p:nvCxnSpPr>
          <p:spPr>
            <a:xfrm>
              <a:off x="9259628" y="1186382"/>
              <a:ext cx="1170487" cy="879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451F878-E2A1-4619-86ED-44E4A99752C9}"/>
                </a:ext>
              </a:extLst>
            </p:cNvPr>
            <p:cNvCxnSpPr>
              <a:stCxn id="69" idx="4"/>
              <a:endCxn id="82" idx="1"/>
            </p:cNvCxnSpPr>
            <p:nvPr/>
          </p:nvCxnSpPr>
          <p:spPr>
            <a:xfrm>
              <a:off x="9259628" y="1186382"/>
              <a:ext cx="1478312" cy="879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E394B6-3011-41D2-AAE0-671F7F16F310}"/>
                </a:ext>
              </a:extLst>
            </p:cNvPr>
            <p:cNvCxnSpPr>
              <a:stCxn id="69" idx="4"/>
              <a:endCxn id="83" idx="1"/>
            </p:cNvCxnSpPr>
            <p:nvPr/>
          </p:nvCxnSpPr>
          <p:spPr>
            <a:xfrm>
              <a:off x="9259628" y="1186382"/>
              <a:ext cx="1786137" cy="877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FC4ACC8-109D-4F4A-B7B5-3FDBAF0C03A9}"/>
                </a:ext>
              </a:extLst>
            </p:cNvPr>
            <p:cNvCxnSpPr>
              <a:stCxn id="69" idx="4"/>
              <a:endCxn id="84" idx="0"/>
            </p:cNvCxnSpPr>
            <p:nvPr/>
          </p:nvCxnSpPr>
          <p:spPr>
            <a:xfrm>
              <a:off x="9259628" y="1186382"/>
              <a:ext cx="2132146" cy="859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F65604B-9C73-4719-A06F-9D0DF23CF2D5}"/>
                    </a:ext>
                  </a:extLst>
                </p:cNvPr>
                <p:cNvSpPr txBox="1"/>
                <p:nvPr/>
              </p:nvSpPr>
              <p:spPr>
                <a:xfrm>
                  <a:off x="9723918" y="2171139"/>
                  <a:ext cx="264754" cy="3064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rtlCol="0" anchor="t">
                  <a:noAutofit/>
                </a:bodyPr>
                <a:lstStyle/>
                <a:p>
                  <a:pPr algn="l"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F65604B-9C73-4719-A06F-9D0DF23CF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18" y="2171139"/>
                  <a:ext cx="264754" cy="306414"/>
                </a:xfrm>
                <a:prstGeom prst="rect">
                  <a:avLst/>
                </a:prstGeom>
                <a:blipFill>
                  <a:blip r:embed="rId7"/>
                  <a:stretch>
                    <a:fillRect r="-107407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C91D17E-C082-4CCC-9E31-C8EFD1F73862}"/>
                    </a:ext>
                  </a:extLst>
                </p:cNvPr>
                <p:cNvSpPr txBox="1"/>
                <p:nvPr/>
              </p:nvSpPr>
              <p:spPr>
                <a:xfrm>
                  <a:off x="10006057" y="2160588"/>
                  <a:ext cx="264754" cy="30641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rtlCol="0" anchor="t">
                  <a:noAutofit/>
                </a:bodyPr>
                <a:lstStyle/>
                <a:p>
                  <a:pPr algn="l"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C91D17E-C082-4CCC-9E31-C8EFD1F73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6057" y="2160588"/>
                  <a:ext cx="264754" cy="306414"/>
                </a:xfrm>
                <a:prstGeom prst="rect">
                  <a:avLst/>
                </a:prstGeom>
                <a:blipFill>
                  <a:blip r:embed="rId8"/>
                  <a:stretch>
                    <a:fillRect r="-103704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54C0A8A-22A3-420A-AA09-7D14C692D6AC}"/>
                    </a:ext>
                  </a:extLst>
                </p:cNvPr>
                <p:cNvSpPr txBox="1"/>
                <p:nvPr/>
              </p:nvSpPr>
              <p:spPr>
                <a:xfrm>
                  <a:off x="8965925" y="649872"/>
                  <a:ext cx="308060" cy="3693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54C0A8A-22A3-420A-AA09-7D14C692D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925" y="649872"/>
                  <a:ext cx="308060" cy="369333"/>
                </a:xfrm>
                <a:prstGeom prst="rect">
                  <a:avLst/>
                </a:prstGeom>
                <a:blipFill>
                  <a:blip r:embed="rId9"/>
                  <a:stretch>
                    <a:fillRect r="-109677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A8B24A-DCDB-46F5-A35E-EFA0759B393A}"/>
                </a:ext>
              </a:extLst>
            </p:cNvPr>
            <p:cNvSpPr txBox="1"/>
            <p:nvPr/>
          </p:nvSpPr>
          <p:spPr>
            <a:xfrm>
              <a:off x="7547049" y="938021"/>
              <a:ext cx="914399" cy="9144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Reference </a:t>
              </a: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2713C0D-C7B7-48E3-B210-E4343B22E6BB}"/>
                </a:ext>
              </a:extLst>
            </p:cNvPr>
            <p:cNvSpPr txBox="1"/>
            <p:nvPr/>
          </p:nvSpPr>
          <p:spPr>
            <a:xfrm>
              <a:off x="7522592" y="1906434"/>
              <a:ext cx="914401" cy="9144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Measured</a:t>
              </a: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FBBF4E-BEA1-4696-9C85-84CD7EABBB55}"/>
              </a:ext>
            </a:extLst>
          </p:cNvPr>
          <p:cNvCxnSpPr/>
          <p:nvPr/>
        </p:nvCxnSpPr>
        <p:spPr>
          <a:xfrm>
            <a:off x="9468823" y="3036384"/>
            <a:ext cx="2686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D8FCA71-ED22-4194-8557-0E93DC330B5E}"/>
              </a:ext>
            </a:extLst>
          </p:cNvPr>
          <p:cNvCxnSpPr/>
          <p:nvPr/>
        </p:nvCxnSpPr>
        <p:spPr>
          <a:xfrm>
            <a:off x="9470143" y="4017185"/>
            <a:ext cx="2686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10862A-E5A6-4728-9E43-11B920A23045}"/>
              </a:ext>
            </a:extLst>
          </p:cNvPr>
          <p:cNvSpPr txBox="1"/>
          <p:nvPr/>
        </p:nvSpPr>
        <p:spPr>
          <a:xfrm>
            <a:off x="11385686" y="2714455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+10°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AE57E3-5021-4620-8460-341988085CA8}"/>
              </a:ext>
            </a:extLst>
          </p:cNvPr>
          <p:cNvSpPr txBox="1"/>
          <p:nvPr/>
        </p:nvSpPr>
        <p:spPr>
          <a:xfrm>
            <a:off x="11385686" y="4087007"/>
            <a:ext cx="698200" cy="78902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-10°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558D1-2123-4293-9270-7DD4CA0C3F19}"/>
              </a:ext>
            </a:extLst>
          </p:cNvPr>
          <p:cNvSpPr txBox="1"/>
          <p:nvPr/>
        </p:nvSpPr>
        <p:spPr>
          <a:xfrm>
            <a:off x="125479" y="1338162"/>
            <a:ext cx="7427926" cy="46190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TX profile for BIST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configuration as for phase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4C6E5D-4AC5-48C7-A446-2695F0E6B060}"/>
              </a:ext>
            </a:extLst>
          </p:cNvPr>
          <p:cNvSpPr txBox="1"/>
          <p:nvPr/>
        </p:nvSpPr>
        <p:spPr>
          <a:xfrm>
            <a:off x="120033" y="5223955"/>
            <a:ext cx="7802029" cy="122562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Programmable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Threshold to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regarding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validation data 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Fault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injection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66F29B-7000-433B-B3B8-6005D78C5153}"/>
              </a:ext>
            </a:extLst>
          </p:cNvPr>
          <p:cNvSpPr txBox="1"/>
          <p:nvPr/>
        </p:nvSpPr>
        <p:spPr>
          <a:xfrm>
            <a:off x="67127" y="762002"/>
            <a:ext cx="7960933" cy="41816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NB: This new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chosen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the plan of record to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9F465AC-51E7-4721-B116-81E3FC9F81AF}"/>
              </a:ext>
            </a:extLst>
          </p:cNvPr>
          <p:cNvSpPr txBox="1"/>
          <p:nvPr/>
        </p:nvSpPr>
        <p:spPr>
          <a:xfrm>
            <a:off x="103667" y="4841760"/>
            <a:ext cx="3895558" cy="45879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fr-F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taken</a:t>
            </a:r>
            <a:r>
              <a:rPr lang="fr-F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fr-F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fr-F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 meetings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306E60E-7FC3-4666-B46B-9F5CD38393A9}"/>
              </a:ext>
            </a:extLst>
          </p:cNvPr>
          <p:cNvCxnSpPr>
            <a:cxnSpLocks/>
          </p:cNvCxnSpPr>
          <p:nvPr/>
        </p:nvCxnSpPr>
        <p:spPr>
          <a:xfrm flipV="1">
            <a:off x="10933265" y="4347773"/>
            <a:ext cx="560713" cy="216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05850C1-B1FD-4775-8F82-244A73BF6F7D}"/>
              </a:ext>
            </a:extLst>
          </p:cNvPr>
          <p:cNvSpPr txBox="1"/>
          <p:nvPr/>
        </p:nvSpPr>
        <p:spPr>
          <a:xfrm>
            <a:off x="9577593" y="4552938"/>
            <a:ext cx="2494374" cy="73645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fr-FR" sz="17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fr-FR" sz="17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programmable</a:t>
            </a:r>
          </a:p>
          <a:p>
            <a:pPr algn="ctr">
              <a:spcBef>
                <a:spcPts val="600"/>
              </a:spcBef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validation)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402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FLOW</a:t>
            </a:r>
          </a:p>
        </p:txBody>
      </p:sp>
    </p:spTree>
    <p:extLst>
      <p:ext uri="{BB962C8B-B14F-4D97-AF65-F5344CB8AC3E}">
        <p14:creationId xmlns:p14="http://schemas.microsoft.com/office/powerpoint/2010/main" val="39919221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8CB010C3-2E78-3748-8E53-E39C81D335EA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CA5C53C9-6D34-C044-B674-27CAEEB08C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NXP_Confidential_basictemplate_2021_0621</Template>
  <TotalTime>0</TotalTime>
  <Words>1748</Words>
  <Application>Microsoft Office PowerPoint</Application>
  <PresentationFormat>Widescreen</PresentationFormat>
  <Paragraphs>310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Consolas</vt:lpstr>
      <vt:lpstr>Wingdings</vt:lpstr>
      <vt:lpstr>Master Content Slide</vt:lpstr>
      <vt:lpstr>Logo Slide</vt:lpstr>
      <vt:lpstr>Tx BIST design</vt:lpstr>
      <vt:lpstr>Txs+Txbist structure</vt:lpstr>
      <vt:lpstr>Block diagrams</vt:lpstr>
      <vt:lpstr>Block Diagram: Txbist main operation</vt:lpstr>
      <vt:lpstr>TX BIST Phase difference</vt:lpstr>
      <vt:lpstr>PowerPoint Presentation</vt:lpstr>
      <vt:lpstr>TX BIST Phase STEPS</vt:lpstr>
      <vt:lpstr>PowerPoint Presentation</vt:lpstr>
      <vt:lpstr>Design FLOW</vt:lpstr>
      <vt:lpstr>Design flow diagram (rfeSwBist_calculateTxBistParameters)</vt:lpstr>
      <vt:lpstr>TX BIST</vt:lpstr>
      <vt:lpstr>TX BIST</vt:lpstr>
      <vt:lpstr>Txbist Calibration</vt:lpstr>
      <vt:lpstr>TxBIST Calibration function</vt:lpstr>
      <vt:lpstr>Txbist calibration : specification</vt:lpstr>
      <vt:lpstr>Txbist calibration (set vga gain)</vt:lpstr>
      <vt:lpstr>IF SIGNAL measurement </vt:lpstr>
      <vt:lpstr>IF signal measurement function</vt:lpstr>
      <vt:lpstr>IF signal samples measurements</vt:lpstr>
      <vt:lpstr>IF signal samples measurement</vt:lpstr>
      <vt:lpstr>IF signal FFT calculation</vt:lpstr>
      <vt:lpstr>FFT calculation function</vt:lpstr>
      <vt:lpstr>PHASE calculation</vt:lpstr>
      <vt:lpstr>Phase calculation function</vt:lpstr>
      <vt:lpstr>Phase Calculation</vt:lpstr>
      <vt:lpstr>PHASE STEP calculation</vt:lpstr>
      <vt:lpstr>Phase calculation function</vt:lpstr>
      <vt:lpstr>TXBIST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PPD Power Transfer functions</dc:title>
  <dc:creator>Maxim Kulesh</dc:creator>
  <cp:lastModifiedBy>Zahran Hajji</cp:lastModifiedBy>
  <cp:revision>215</cp:revision>
  <dcterms:created xsi:type="dcterms:W3CDTF">2021-09-12T20:25:16Z</dcterms:created>
  <dcterms:modified xsi:type="dcterms:W3CDTF">2022-09-20T07:27:50Z</dcterms:modified>
</cp:coreProperties>
</file>