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26"/>
  </p:notesMasterIdLst>
  <p:handoutMasterIdLst>
    <p:handoutMasterId r:id="rId27"/>
  </p:handoutMasterIdLst>
  <p:sldIdLst>
    <p:sldId id="1245026682" r:id="rId7"/>
    <p:sldId id="1245026782" r:id="rId8"/>
    <p:sldId id="1245026780" r:id="rId9"/>
    <p:sldId id="1245026781" r:id="rId10"/>
    <p:sldId id="1245026683" r:id="rId11"/>
    <p:sldId id="1245026684" r:id="rId12"/>
    <p:sldId id="1245026685" r:id="rId13"/>
    <p:sldId id="1245026802" r:id="rId14"/>
    <p:sldId id="1245026803" r:id="rId15"/>
    <p:sldId id="1245026805" r:id="rId16"/>
    <p:sldId id="1245026804" r:id="rId17"/>
    <p:sldId id="1245026806" r:id="rId18"/>
    <p:sldId id="1245026807" r:id="rId19"/>
    <p:sldId id="1245026784" r:id="rId20"/>
    <p:sldId id="1245026798" r:id="rId21"/>
    <p:sldId id="1245026799" r:id="rId22"/>
    <p:sldId id="1245026800" r:id="rId23"/>
    <p:sldId id="1245026801" r:id="rId24"/>
    <p:sldId id="305" r:id="rId25"/>
  </p:sldIdLst>
  <p:sldSz cx="12192000" cy="6858000"/>
  <p:notesSz cx="7315200" cy="9601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6DC"/>
    <a:srgbClr val="A62A20"/>
    <a:srgbClr val="894F3D"/>
    <a:srgbClr val="A62020"/>
    <a:srgbClr val="CBD53A"/>
    <a:srgbClr val="FFAD00"/>
    <a:srgbClr val="060606"/>
    <a:srgbClr val="98B81E"/>
    <a:srgbClr val="FF9B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8/17/2022 1:24:13 PM</a:t>
            </a:fld>
            <a:endParaRPr lang="en-US" sz="90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/>
              <a:t>CONFIDENTIAL, </a:t>
            </a:r>
            <a:r>
              <a:rPr lang="en-US" sz="900"/>
              <a:t>© NXP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8C68AA-E032-4A70-80A4-791575BEE1EE}"/>
              </a:ext>
            </a:extLst>
          </p:cNvPr>
          <p:cNvGrpSpPr/>
          <p:nvPr/>
        </p:nvGrpSpPr>
        <p:grpSpPr>
          <a:xfrm>
            <a:off x="6603940" y="9182388"/>
            <a:ext cx="452877" cy="163126"/>
            <a:chOff x="271463" y="2852738"/>
            <a:chExt cx="3190876" cy="114935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DDADD1D-C29C-45F6-BA7D-0A3A7C905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CA867E-27A2-4163-93C4-2A389163E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E60DBA0-DBE5-40BF-AF48-49EB71317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513A202-E165-4324-9E01-C19FD871E8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A75D333-8559-44ED-A70B-2DEC2C174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E4FAC5F-76F7-40D3-AA51-EA65E10A56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8/17/2022 1:22:14 PM</a:t>
            </a:fld>
            <a:endParaRPr lang="en-US" sz="90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AB81111-36A1-4E45-8B18-91185E4508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/>
              <a:t>CONFIDENTIAL, </a:t>
            </a:r>
            <a:r>
              <a:rPr lang="en-US" sz="900"/>
              <a:t>© NXP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FD1D2C5-F9B4-4C5C-A9CA-DFB029771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A4DF4-C7D9-43B9-9586-43DAF2FD1384}"/>
              </a:ext>
            </a:extLst>
          </p:cNvPr>
          <p:cNvGrpSpPr/>
          <p:nvPr/>
        </p:nvGrpSpPr>
        <p:grpSpPr>
          <a:xfrm>
            <a:off x="6603940" y="9182388"/>
            <a:ext cx="452877" cy="163126"/>
            <a:chOff x="271463" y="2852738"/>
            <a:chExt cx="3190876" cy="1149350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F9750C6-7F70-4F33-94EA-F9E78B0AB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97677E1-810B-4D93-83F4-38C061F4B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DF1A288-58C2-4D1B-8166-2FF0AC06A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A8927FD-D1AB-4CC6-B257-F1F907A510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5146E4D-EB32-4160-8D22-87D14AA21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First name Last name</a:t>
            </a:r>
          </a:p>
          <a:p>
            <a:pPr lvl="0"/>
            <a:r>
              <a:rPr lang="en-US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Title Goes Here Second Line</a:t>
            </a:r>
            <a:br>
              <a:rPr lang="en-US"/>
            </a:br>
            <a:r>
              <a:rPr lang="en-US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7438388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</a:t>
            </a:r>
            <a:br>
              <a:rPr lang="en-US"/>
            </a:br>
            <a:r>
              <a:rPr lang="en-US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11477544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</a:t>
            </a:r>
            <a:br>
              <a:rPr lang="en-US"/>
            </a:br>
            <a:r>
              <a:rPr lang="en-US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6662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</a:t>
            </a:r>
            <a:br>
              <a:rPr lang="en-US"/>
            </a:br>
            <a:r>
              <a:rPr lang="en-US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040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2972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21552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1716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2550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 userDrawn="1"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1464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628417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1149807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Line item one</a:t>
            </a:r>
          </a:p>
          <a:p>
            <a:pPr lvl="0"/>
            <a:r>
              <a:rPr lang="en-US"/>
              <a:t>Line item two</a:t>
            </a:r>
          </a:p>
          <a:p>
            <a:pPr lvl="0"/>
            <a:r>
              <a:rPr lang="en-US"/>
              <a:t>Line item three</a:t>
            </a:r>
          </a:p>
          <a:p>
            <a:pPr lvl="0"/>
            <a:r>
              <a:rPr lang="en-US"/>
              <a:t>Line item four</a:t>
            </a:r>
          </a:p>
          <a:p>
            <a:pPr lvl="0"/>
            <a:r>
              <a:rPr lang="en-US"/>
              <a:t>Line item five</a:t>
            </a:r>
          </a:p>
          <a:p>
            <a:pPr lvl="0"/>
            <a:r>
              <a:rPr lang="en-US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38115579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7080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 userDrawn="1"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1456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9156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 userDrawn="1"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0268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8486200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 userDrawn="1"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264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 here</a:t>
            </a:r>
            <a:br>
              <a:rPr lang="en-US"/>
            </a:br>
            <a:r>
              <a:rPr lang="en-US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82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775" r:id="rId9"/>
    <p:sldLayoutId id="2147483789" r:id="rId10"/>
    <p:sldLayoutId id="2147483790" r:id="rId11"/>
    <p:sldLayoutId id="2147483787" r:id="rId12"/>
    <p:sldLayoutId id="2147483902" r:id="rId13"/>
    <p:sldLayoutId id="2147483904" r:id="rId14"/>
    <p:sldLayoutId id="2147483903" r:id="rId15"/>
    <p:sldLayoutId id="2147483810" r:id="rId16"/>
    <p:sldLayoutId id="2147483811" r:id="rId17"/>
    <p:sldLayoutId id="2147483859" r:id="rId18"/>
    <p:sldLayoutId id="2147483865" r:id="rId19"/>
    <p:sldLayoutId id="2147483809" r:id="rId20"/>
    <p:sldLayoutId id="2147483861" r:id="rId21"/>
    <p:sldLayoutId id="2147483911" r:id="rId22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 userDrawn="1"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sw.nxp.com/browse/STRX-5187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721A8A-B862-42E4-B571-32F87FD3F7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March 14 2022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A3C845-9434-42E2-AC3F-C76CDC560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RFE SW Team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5CFA44-FE3D-4A6F-8DC6-089A45FC7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50" dirty="0"/>
              <a:t>STRX CALIBRATION</a:t>
            </a:r>
            <a:br>
              <a:rPr lang="en-US" spc="-50" dirty="0"/>
            </a:br>
            <a:r>
              <a:rPr lang="en-US" spc="-50" dirty="0"/>
              <a:t>Timing</a:t>
            </a:r>
            <a:br>
              <a:rPr lang="en-US" spc="-50" dirty="0"/>
            </a:br>
            <a:r>
              <a:rPr lang="en-US" spc="-50" dirty="0"/>
              <a:t>HOT FIX 0.8.2</a:t>
            </a:r>
            <a:endParaRPr lang="en-US" sz="2700" spc="-50" dirty="0"/>
          </a:p>
        </p:txBody>
      </p:sp>
    </p:spTree>
    <p:extLst>
      <p:ext uri="{BB962C8B-B14F-4D97-AF65-F5344CB8AC3E}">
        <p14:creationId xmlns:p14="http://schemas.microsoft.com/office/powerpoint/2010/main" val="17021038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3E61-C588-4585-909F-C50DCA92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75" y="414065"/>
            <a:ext cx="11425752" cy="611806"/>
          </a:xfrm>
        </p:spPr>
        <p:txBody>
          <a:bodyPr/>
          <a:lstStyle/>
          <a:p>
            <a:r>
              <a:rPr lang="en-US" sz="2400" dirty="0"/>
              <a:t>CALIBRATION CONFIGURATION / API (EXAMPLE)</a:t>
            </a:r>
            <a:endParaRPr lang="de-DE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ABAEF-C264-4471-BEAB-66E588281056}"/>
              </a:ext>
            </a:extLst>
          </p:cNvPr>
          <p:cNvSpPr/>
          <p:nvPr/>
        </p:nvSpPr>
        <p:spPr>
          <a:xfrm>
            <a:off x="776306" y="3640586"/>
            <a:ext cx="643190" cy="3421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idle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91DA4-E1D9-4B26-845D-90EFDB1A91D9}"/>
              </a:ext>
            </a:extLst>
          </p:cNvPr>
          <p:cNvSpPr/>
          <p:nvPr/>
        </p:nvSpPr>
        <p:spPr>
          <a:xfrm>
            <a:off x="2649894" y="3640586"/>
            <a:ext cx="2954694" cy="342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1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FABBD-CC81-445B-AE92-1DFF75B2CE8A}"/>
              </a:ext>
            </a:extLst>
          </p:cNvPr>
          <p:cNvSpPr txBox="1"/>
          <p:nvPr/>
        </p:nvSpPr>
        <p:spPr>
          <a:xfrm>
            <a:off x="394774" y="1068113"/>
            <a:ext cx="11595063" cy="1969770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Single radar frame / system cycle could consist of multiple chirp sequences (LR / MR)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before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chirp sequence: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to perform profile independent calibrations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to perform profile dependent calibrations (AAFC, Pout)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is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limited to profiles used in subsequent chirp sequence only, i.e. calibration slot 1 can include profiles from chirp sequence 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2B5CC5-714E-49DF-91DF-15C1D7590993}"/>
              </a:ext>
            </a:extLst>
          </p:cNvPr>
          <p:cNvSpPr/>
          <p:nvPr/>
        </p:nvSpPr>
        <p:spPr>
          <a:xfrm>
            <a:off x="1490720" y="3640586"/>
            <a:ext cx="1093860" cy="342137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Cal 1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6F9E1-4F04-4A1A-897C-36B9F7043A50}"/>
              </a:ext>
            </a:extLst>
          </p:cNvPr>
          <p:cNvSpPr/>
          <p:nvPr/>
        </p:nvSpPr>
        <p:spPr>
          <a:xfrm>
            <a:off x="6923314" y="3640586"/>
            <a:ext cx="2866366" cy="342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2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761E8E-0991-41BA-AC39-E58CB3B6DF02}"/>
              </a:ext>
            </a:extLst>
          </p:cNvPr>
          <p:cNvSpPr/>
          <p:nvPr/>
        </p:nvSpPr>
        <p:spPr>
          <a:xfrm>
            <a:off x="5675812" y="3640586"/>
            <a:ext cx="1176278" cy="342137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Cal 2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220EC-FDB9-4944-A0BB-23D114717431}"/>
              </a:ext>
            </a:extLst>
          </p:cNvPr>
          <p:cNvSpPr/>
          <p:nvPr/>
        </p:nvSpPr>
        <p:spPr>
          <a:xfrm>
            <a:off x="9860904" y="3640586"/>
            <a:ext cx="785638" cy="342137"/>
          </a:xfrm>
          <a:prstGeom prst="rect">
            <a:avLst/>
          </a:prstGeom>
          <a:solidFill>
            <a:srgbClr val="CBD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BIST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ACCA9-B8D3-40C0-B0E5-794102F6A1A3}"/>
              </a:ext>
            </a:extLst>
          </p:cNvPr>
          <p:cNvSpPr/>
          <p:nvPr/>
        </p:nvSpPr>
        <p:spPr>
          <a:xfrm>
            <a:off x="10717766" y="3640586"/>
            <a:ext cx="643190" cy="3421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idle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81F7D-D885-46E2-9BDF-A729AEFA3C0C}"/>
              </a:ext>
            </a:extLst>
          </p:cNvPr>
          <p:cNvSpPr txBox="1"/>
          <p:nvPr/>
        </p:nvSpPr>
        <p:spPr>
          <a:xfrm>
            <a:off x="1490719" y="4194941"/>
            <a:ext cx="3404553" cy="2593018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Yes\No</a:t>
            </a:r>
          </a:p>
          <a:p>
            <a:pPr algn="l">
              <a:spcBef>
                <a:spcPts val="3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Dependent Calibrations</a:t>
            </a:r>
          </a:p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0: yes (FCM1: TX1-2-3)</a:t>
            </a:r>
          </a:p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1: yes (FCM1: TX1-2-3)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2: yes (FCM2: TX2-3-4)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3: yes (FCM2: TX2-3-4)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4: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7: no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6C88B-BA09-4DEA-966D-4588F18428F3}"/>
              </a:ext>
            </a:extLst>
          </p:cNvPr>
          <p:cNvSpPr txBox="1"/>
          <p:nvPr/>
        </p:nvSpPr>
        <p:spPr>
          <a:xfrm>
            <a:off x="5604587" y="4183511"/>
            <a:ext cx="3520939" cy="2593018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no</a:t>
            </a:r>
          </a:p>
          <a:p>
            <a:pPr>
              <a:spcBef>
                <a:spcPts val="3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Dependent Calibrations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0: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1: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2: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3: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4: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8: no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7E1307-6EDA-48A7-B48B-16147AD8B6D1}"/>
              </a:ext>
            </a:extLst>
          </p:cNvPr>
          <p:cNvCxnSpPr>
            <a:cxnSpLocks/>
          </p:cNvCxnSpPr>
          <p:nvPr/>
        </p:nvCxnSpPr>
        <p:spPr>
          <a:xfrm>
            <a:off x="1518428" y="4653064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9EDE8E-AA39-4C40-84BB-489853ADE753}"/>
              </a:ext>
            </a:extLst>
          </p:cNvPr>
          <p:cNvCxnSpPr>
            <a:cxnSpLocks/>
          </p:cNvCxnSpPr>
          <p:nvPr/>
        </p:nvCxnSpPr>
        <p:spPr>
          <a:xfrm>
            <a:off x="1518428" y="4183511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17DA86-8E6E-4322-B209-C4C2BC3E7E34}"/>
              </a:ext>
            </a:extLst>
          </p:cNvPr>
          <p:cNvCxnSpPr>
            <a:cxnSpLocks/>
          </p:cNvCxnSpPr>
          <p:nvPr/>
        </p:nvCxnSpPr>
        <p:spPr>
          <a:xfrm>
            <a:off x="1490719" y="6763775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199FF3-0F5E-4E09-99E3-CBCBDF8C9768}"/>
              </a:ext>
            </a:extLst>
          </p:cNvPr>
          <p:cNvCxnSpPr>
            <a:cxnSpLocks/>
          </p:cNvCxnSpPr>
          <p:nvPr/>
        </p:nvCxnSpPr>
        <p:spPr>
          <a:xfrm>
            <a:off x="5675812" y="4183511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24D6A5-5F6B-4FD0-A470-DA54B21DE555}"/>
              </a:ext>
            </a:extLst>
          </p:cNvPr>
          <p:cNvCxnSpPr>
            <a:cxnSpLocks/>
          </p:cNvCxnSpPr>
          <p:nvPr/>
        </p:nvCxnSpPr>
        <p:spPr>
          <a:xfrm>
            <a:off x="5675812" y="4653064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E0BB3A-C289-4B21-8140-8CFD35334916}"/>
              </a:ext>
            </a:extLst>
          </p:cNvPr>
          <p:cNvCxnSpPr>
            <a:cxnSpLocks/>
          </p:cNvCxnSpPr>
          <p:nvPr/>
        </p:nvCxnSpPr>
        <p:spPr>
          <a:xfrm>
            <a:off x="5675812" y="6763775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59BC5D-E02B-4029-B296-706E764151F5}"/>
              </a:ext>
            </a:extLst>
          </p:cNvPr>
          <p:cNvSpPr txBox="1"/>
          <p:nvPr/>
        </p:nvSpPr>
        <p:spPr>
          <a:xfrm>
            <a:off x="2584580" y="3263174"/>
            <a:ext cx="3376844" cy="46566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 Dependent Calibrations are not working what called without Profile Independent </a:t>
            </a:r>
          </a:p>
        </p:txBody>
      </p:sp>
    </p:spTree>
    <p:extLst>
      <p:ext uri="{BB962C8B-B14F-4D97-AF65-F5344CB8AC3E}">
        <p14:creationId xmlns:p14="http://schemas.microsoft.com/office/powerpoint/2010/main" val="9562245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3E61-C588-4585-909F-C50DCA92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75" y="414065"/>
            <a:ext cx="11425752" cy="611806"/>
          </a:xfrm>
        </p:spPr>
        <p:txBody>
          <a:bodyPr/>
          <a:lstStyle/>
          <a:p>
            <a:r>
              <a:rPr lang="en-US" sz="2400" dirty="0"/>
              <a:t>CALIBRATION CONFIGURATION / API (EXAMPLE)</a:t>
            </a:r>
            <a:endParaRPr lang="de-DE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ABAEF-C264-4471-BEAB-66E588281056}"/>
              </a:ext>
            </a:extLst>
          </p:cNvPr>
          <p:cNvSpPr/>
          <p:nvPr/>
        </p:nvSpPr>
        <p:spPr>
          <a:xfrm>
            <a:off x="776306" y="3640586"/>
            <a:ext cx="643190" cy="3421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idle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91DA4-E1D9-4B26-845D-90EFDB1A91D9}"/>
              </a:ext>
            </a:extLst>
          </p:cNvPr>
          <p:cNvSpPr/>
          <p:nvPr/>
        </p:nvSpPr>
        <p:spPr>
          <a:xfrm>
            <a:off x="2649894" y="3640586"/>
            <a:ext cx="2954694" cy="342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1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FABBD-CC81-445B-AE92-1DFF75B2CE8A}"/>
              </a:ext>
            </a:extLst>
          </p:cNvPr>
          <p:cNvSpPr txBox="1"/>
          <p:nvPr/>
        </p:nvSpPr>
        <p:spPr>
          <a:xfrm>
            <a:off x="394774" y="1068113"/>
            <a:ext cx="11595063" cy="1969770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Single radar frame / system cycle could consist of multiple chirp sequences (LR / MR)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before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chirp sequence: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to perform profile independent calibrations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to perform profile dependent calibrations (AAFC, Pout)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is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limited to profiles used in subsequent chirp sequence only, i.e. calibration slot 1 can include profiles from chirp sequence 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2B5CC5-714E-49DF-91DF-15C1D7590993}"/>
              </a:ext>
            </a:extLst>
          </p:cNvPr>
          <p:cNvSpPr/>
          <p:nvPr/>
        </p:nvSpPr>
        <p:spPr>
          <a:xfrm>
            <a:off x="1490720" y="3640586"/>
            <a:ext cx="1093860" cy="342137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Cal 1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6F9E1-4F04-4A1A-897C-36B9F7043A50}"/>
              </a:ext>
            </a:extLst>
          </p:cNvPr>
          <p:cNvSpPr/>
          <p:nvPr/>
        </p:nvSpPr>
        <p:spPr>
          <a:xfrm>
            <a:off x="6923314" y="3640586"/>
            <a:ext cx="2866366" cy="342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2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761E8E-0991-41BA-AC39-E58CB3B6DF02}"/>
              </a:ext>
            </a:extLst>
          </p:cNvPr>
          <p:cNvSpPr/>
          <p:nvPr/>
        </p:nvSpPr>
        <p:spPr>
          <a:xfrm>
            <a:off x="5675812" y="3640586"/>
            <a:ext cx="1176278" cy="342137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Cal 2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220EC-FDB9-4944-A0BB-23D114717431}"/>
              </a:ext>
            </a:extLst>
          </p:cNvPr>
          <p:cNvSpPr/>
          <p:nvPr/>
        </p:nvSpPr>
        <p:spPr>
          <a:xfrm>
            <a:off x="9860904" y="3640586"/>
            <a:ext cx="785638" cy="342137"/>
          </a:xfrm>
          <a:prstGeom prst="rect">
            <a:avLst/>
          </a:prstGeom>
          <a:solidFill>
            <a:srgbClr val="CBD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BIST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ACCA9-B8D3-40C0-B0E5-794102F6A1A3}"/>
              </a:ext>
            </a:extLst>
          </p:cNvPr>
          <p:cNvSpPr/>
          <p:nvPr/>
        </p:nvSpPr>
        <p:spPr>
          <a:xfrm>
            <a:off x="10717766" y="3640586"/>
            <a:ext cx="643190" cy="3421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idle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81F7D-D885-46E2-9BDF-A729AEFA3C0C}"/>
              </a:ext>
            </a:extLst>
          </p:cNvPr>
          <p:cNvSpPr txBox="1"/>
          <p:nvPr/>
        </p:nvSpPr>
        <p:spPr>
          <a:xfrm>
            <a:off x="1490719" y="4194941"/>
            <a:ext cx="3404553" cy="2593018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No</a:t>
            </a:r>
          </a:p>
          <a:p>
            <a:pPr algn="l">
              <a:spcBef>
                <a:spcPts val="3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Dependent Calibrations</a:t>
            </a:r>
          </a:p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0: yes (FCM1: TX2-3)</a:t>
            </a:r>
          </a:p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1: yes (FCM1: TX2-3)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2: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3: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4: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7: no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6C88B-BA09-4DEA-966D-4588F18428F3}"/>
              </a:ext>
            </a:extLst>
          </p:cNvPr>
          <p:cNvSpPr txBox="1"/>
          <p:nvPr/>
        </p:nvSpPr>
        <p:spPr>
          <a:xfrm>
            <a:off x="5604587" y="4183511"/>
            <a:ext cx="3520939" cy="2593018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no</a:t>
            </a:r>
          </a:p>
          <a:p>
            <a:pPr>
              <a:spcBef>
                <a:spcPts val="3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Dependent Calibrations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0: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1: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2: yes (FCM2: TX1-4)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3: yes (FCM2: TX1-4)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4: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8: no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7E1307-6EDA-48A7-B48B-16147AD8B6D1}"/>
              </a:ext>
            </a:extLst>
          </p:cNvPr>
          <p:cNvCxnSpPr>
            <a:cxnSpLocks/>
          </p:cNvCxnSpPr>
          <p:nvPr/>
        </p:nvCxnSpPr>
        <p:spPr>
          <a:xfrm>
            <a:off x="1518428" y="4653064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9EDE8E-AA39-4C40-84BB-489853ADE753}"/>
              </a:ext>
            </a:extLst>
          </p:cNvPr>
          <p:cNvCxnSpPr>
            <a:cxnSpLocks/>
          </p:cNvCxnSpPr>
          <p:nvPr/>
        </p:nvCxnSpPr>
        <p:spPr>
          <a:xfrm>
            <a:off x="1518428" y="4183511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17DA86-8E6E-4322-B209-C4C2BC3E7E34}"/>
              </a:ext>
            </a:extLst>
          </p:cNvPr>
          <p:cNvCxnSpPr>
            <a:cxnSpLocks/>
          </p:cNvCxnSpPr>
          <p:nvPr/>
        </p:nvCxnSpPr>
        <p:spPr>
          <a:xfrm>
            <a:off x="1490719" y="6763775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199FF3-0F5E-4E09-99E3-CBCBDF8C9768}"/>
              </a:ext>
            </a:extLst>
          </p:cNvPr>
          <p:cNvCxnSpPr>
            <a:cxnSpLocks/>
          </p:cNvCxnSpPr>
          <p:nvPr/>
        </p:nvCxnSpPr>
        <p:spPr>
          <a:xfrm>
            <a:off x="5675812" y="4183511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24D6A5-5F6B-4FD0-A470-DA54B21DE555}"/>
              </a:ext>
            </a:extLst>
          </p:cNvPr>
          <p:cNvCxnSpPr>
            <a:cxnSpLocks/>
          </p:cNvCxnSpPr>
          <p:nvPr/>
        </p:nvCxnSpPr>
        <p:spPr>
          <a:xfrm>
            <a:off x="5675812" y="4653064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E0BB3A-C289-4B21-8140-8CFD35334916}"/>
              </a:ext>
            </a:extLst>
          </p:cNvPr>
          <p:cNvCxnSpPr>
            <a:cxnSpLocks/>
          </p:cNvCxnSpPr>
          <p:nvPr/>
        </p:nvCxnSpPr>
        <p:spPr>
          <a:xfrm>
            <a:off x="5675812" y="6763775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59BC5D-E02B-4029-B296-706E764151F5}"/>
              </a:ext>
            </a:extLst>
          </p:cNvPr>
          <p:cNvSpPr txBox="1"/>
          <p:nvPr/>
        </p:nvSpPr>
        <p:spPr>
          <a:xfrm>
            <a:off x="6852089" y="3238671"/>
            <a:ext cx="4968438" cy="46566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TX1-4 Calibration takes 200[us] more then TX2-3</a:t>
            </a:r>
          </a:p>
        </p:txBody>
      </p:sp>
    </p:spTree>
    <p:extLst>
      <p:ext uri="{BB962C8B-B14F-4D97-AF65-F5344CB8AC3E}">
        <p14:creationId xmlns:p14="http://schemas.microsoft.com/office/powerpoint/2010/main" val="38188127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1AB3-D630-4809-A32A-6AF4F713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 selection issue in rel0.8.9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3E4EC-E8C0-4409-B1C9-8D103C39AD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Issue: failed to calibrate profiles selected only in calibration but not in chirping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Wrong assumption: ‘</a:t>
            </a:r>
            <a:r>
              <a:rPr lang="en-US" dirty="0" err="1">
                <a:solidFill>
                  <a:srgbClr val="FF0000"/>
                </a:solidFill>
              </a:rPr>
              <a:t>TxEnable</a:t>
            </a:r>
            <a:r>
              <a:rPr lang="en-US" dirty="0">
                <a:solidFill>
                  <a:srgbClr val="FF0000"/>
                </a:solidFill>
              </a:rPr>
              <a:t>’ from chirp sequence configuration includes all TXs used in a chirp sequence for chirping and calibration. Failed if </a:t>
            </a:r>
            <a:r>
              <a:rPr lang="en-US" dirty="0" err="1">
                <a:solidFill>
                  <a:srgbClr val="FF0000"/>
                </a:solidFill>
              </a:rPr>
              <a:t>cali</a:t>
            </a:r>
            <a:r>
              <a:rPr lang="en-US" dirty="0">
                <a:solidFill>
                  <a:srgbClr val="FF0000"/>
                </a:solidFill>
              </a:rPr>
              <a:t> includes profiles not used in chirping of a sequence</a:t>
            </a:r>
          </a:p>
          <a:p>
            <a:pPr lvl="1"/>
            <a:endParaRPr lang="en-US" dirty="0"/>
          </a:p>
          <a:p>
            <a:r>
              <a:rPr lang="en-US" dirty="0"/>
              <a:t>Need to clarify how to use the </a:t>
            </a:r>
            <a:r>
              <a:rPr lang="en-US" dirty="0">
                <a:solidFill>
                  <a:schemeClr val="tx1"/>
                </a:solidFill>
              </a:rPr>
              <a:t>two settings </a:t>
            </a:r>
            <a:r>
              <a:rPr lang="en-US" dirty="0"/>
              <a:t>on TX selection in radar configuration </a:t>
            </a:r>
            <a:r>
              <a:rPr lang="en-US" dirty="0" err="1"/>
              <a:t>rfeConfig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>
                <a:solidFill>
                  <a:srgbClr val="C00000"/>
                </a:solidFill>
              </a:rPr>
              <a:t>TxEnable</a:t>
            </a:r>
            <a:r>
              <a:rPr lang="en-US" dirty="0"/>
              <a:t>’ in each chirp sequence configuration: used to power-on TX channels used in a chirp sequence</a:t>
            </a:r>
          </a:p>
          <a:p>
            <a:pPr lvl="2"/>
            <a:r>
              <a:rPr lang="en-US" dirty="0"/>
              <a:t>Should ‘</a:t>
            </a:r>
            <a:r>
              <a:rPr lang="en-US" dirty="0" err="1"/>
              <a:t>TxEnable</a:t>
            </a:r>
            <a:r>
              <a:rPr lang="en-US" dirty="0"/>
              <a:t>’ include all TX channels required in calibration (but not in chirping) only, when customer programs </a:t>
            </a:r>
            <a:r>
              <a:rPr lang="en-US" dirty="0" err="1"/>
              <a:t>rfeConfig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Does NXP-J disable all TXs using ‘</a:t>
            </a:r>
            <a:r>
              <a:rPr lang="en-US" dirty="0" err="1"/>
              <a:t>TxEnable</a:t>
            </a:r>
            <a:r>
              <a:rPr lang="en-US" dirty="0"/>
              <a:t>’ in their failed tests? Why do they do this test?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>
                <a:solidFill>
                  <a:srgbClr val="C00000"/>
                </a:solidFill>
              </a:rPr>
              <a:t>TxTransmissionEnable</a:t>
            </a:r>
            <a:r>
              <a:rPr lang="en-US" dirty="0"/>
              <a:t>’ in each profile configuration: required by TE to start chirping a profile on right TX channel</a:t>
            </a:r>
          </a:p>
          <a:p>
            <a:pPr lvl="2"/>
            <a:r>
              <a:rPr lang="en-US" dirty="0"/>
              <a:t>Can this setting be changed between radar cycles?</a:t>
            </a:r>
          </a:p>
          <a:p>
            <a:pPr lvl="2"/>
            <a:r>
              <a:rPr lang="en-US" dirty="0"/>
              <a:t>Can this be not fully enabled in a chirping using this profile, e.g. profile selects TX1, 2 and 3, but </a:t>
            </a:r>
            <a:r>
              <a:rPr lang="en-US" dirty="0" err="1"/>
              <a:t>TxEnable</a:t>
            </a:r>
            <a:r>
              <a:rPr lang="en-US" dirty="0"/>
              <a:t> of a sequence enables only TX1?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Current rel0.8.9 recalibration only uses ‘</a:t>
            </a:r>
            <a:r>
              <a:rPr lang="en-US" dirty="0" err="1"/>
              <a:t>TxEnable</a:t>
            </a:r>
            <a:r>
              <a:rPr lang="en-US" dirty="0"/>
              <a:t>’ to select TX channels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Should use ‘</a:t>
            </a:r>
            <a:r>
              <a:rPr lang="en-US" dirty="0" err="1">
                <a:solidFill>
                  <a:srgbClr val="0070C0"/>
                </a:solidFill>
              </a:rPr>
              <a:t>TxTransmissionEnable</a:t>
            </a:r>
            <a:r>
              <a:rPr lang="en-US" dirty="0">
                <a:solidFill>
                  <a:srgbClr val="0070C0"/>
                </a:solidFill>
              </a:rPr>
              <a:t>’</a:t>
            </a:r>
            <a:r>
              <a:rPr lang="en-US" dirty="0"/>
              <a:t> when calibrating a given profile</a:t>
            </a:r>
          </a:p>
        </p:txBody>
      </p:sp>
    </p:spTree>
    <p:extLst>
      <p:ext uri="{BB962C8B-B14F-4D97-AF65-F5344CB8AC3E}">
        <p14:creationId xmlns:p14="http://schemas.microsoft.com/office/powerpoint/2010/main" val="32724084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135-AF71-4387-B856-CEB8D2AE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to solve TX selection issue in rel0.8.9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BB237-505D-4400-B864-BB9CB8F1AD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‘</a:t>
            </a:r>
            <a:r>
              <a:rPr lang="en-US" dirty="0" err="1">
                <a:solidFill>
                  <a:srgbClr val="0070C0"/>
                </a:solidFill>
              </a:rPr>
              <a:t>TxTransmissionEnable</a:t>
            </a:r>
            <a:r>
              <a:rPr lang="en-US" dirty="0">
                <a:solidFill>
                  <a:srgbClr val="0070C0"/>
                </a:solidFill>
              </a:rPr>
              <a:t>’</a:t>
            </a:r>
            <a:r>
              <a:rPr lang="en-US" dirty="0"/>
              <a:t> when calibrating a given profile</a:t>
            </a:r>
          </a:p>
          <a:p>
            <a:pPr lvl="1"/>
            <a:r>
              <a:rPr lang="en-US" dirty="0"/>
              <a:t>Get proper calibrated results for each profile</a:t>
            </a:r>
          </a:p>
          <a:p>
            <a:pPr lvl="1"/>
            <a:r>
              <a:rPr lang="en-US" dirty="0"/>
              <a:t>Should profile-independent recalibration be done for all (power-enabled in all sequences of the radar cycle ) TXs , no matter the configuration of the selected profile for profile-independent calibration?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2496DC"/>
                </a:solidFill>
                <a:sym typeface="Wingdings" panose="05000000000000000000" pitchFamily="2" charset="2"/>
              </a:rPr>
              <a:t>Yes</a:t>
            </a:r>
            <a:endParaRPr lang="en-US" dirty="0">
              <a:solidFill>
                <a:srgbClr val="2496DC"/>
              </a:solidFill>
            </a:endParaRPr>
          </a:p>
          <a:p>
            <a:pPr lvl="2"/>
            <a:r>
              <a:rPr lang="en-US" dirty="0"/>
              <a:t>Especially for Phase Rotator Calibration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2496DC"/>
                </a:solidFill>
                <a:sym typeface="Wingdings" panose="05000000000000000000" pitchFamily="2" charset="2"/>
              </a:rPr>
              <a:t>Yes</a:t>
            </a:r>
          </a:p>
          <a:p>
            <a:pPr lvl="1"/>
            <a:r>
              <a:rPr lang="en-US" dirty="0">
                <a:solidFill>
                  <a:srgbClr val="2496DC"/>
                </a:solidFill>
                <a:sym typeface="Wingdings" panose="05000000000000000000" pitchFamily="2" charset="2"/>
              </a:rPr>
              <a:t>Use </a:t>
            </a:r>
            <a:r>
              <a:rPr lang="en-US" dirty="0" err="1">
                <a:solidFill>
                  <a:srgbClr val="2496DC"/>
                </a:solidFill>
                <a:sym typeface="Wingdings" panose="05000000000000000000" pitchFamily="2" charset="2"/>
              </a:rPr>
              <a:t>TxTransmissionEnable</a:t>
            </a:r>
            <a:r>
              <a:rPr lang="en-US" dirty="0">
                <a:solidFill>
                  <a:srgbClr val="2496DC"/>
                </a:solidFill>
                <a:sym typeface="Wingdings" panose="05000000000000000000" pitchFamily="2" charset="2"/>
              </a:rPr>
              <a:t> to do profile-dependent calibration</a:t>
            </a:r>
            <a:endParaRPr lang="en-US" dirty="0">
              <a:solidFill>
                <a:srgbClr val="2496DC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Power-on and power-down all TXs ( at least required TXs in </a:t>
            </a:r>
            <a:r>
              <a:rPr lang="en-US" dirty="0" err="1"/>
              <a:t>TxEnable</a:t>
            </a:r>
            <a:r>
              <a:rPr lang="en-US" dirty="0"/>
              <a:t> and </a:t>
            </a:r>
            <a:r>
              <a:rPr lang="en-US" dirty="0" err="1"/>
              <a:t>TxTransmissionEnable</a:t>
            </a:r>
            <a:r>
              <a:rPr lang="en-US" dirty="0"/>
              <a:t> of each selected profiles for calibration ) by power manager before and after calibration/recalibration is called</a:t>
            </a:r>
          </a:p>
          <a:p>
            <a:pPr lvl="1"/>
            <a:r>
              <a:rPr lang="en-US" dirty="0"/>
              <a:t>Need power down TX channels only used in calibration after calibration completed?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2496DC"/>
                </a:solidFill>
                <a:sym typeface="Wingdings" panose="05000000000000000000" pitchFamily="2" charset="2"/>
              </a:rPr>
              <a:t>Not now</a:t>
            </a:r>
            <a:endParaRPr lang="en-US" dirty="0">
              <a:solidFill>
                <a:srgbClr val="2496DC"/>
              </a:solidFill>
            </a:endParaRPr>
          </a:p>
          <a:p>
            <a:pPr lvl="1"/>
            <a:r>
              <a:rPr lang="en-US" dirty="0"/>
              <a:t>Need to optimize power-on duration ( Srinivasa )</a:t>
            </a:r>
          </a:p>
          <a:p>
            <a:endParaRPr lang="en-US" dirty="0"/>
          </a:p>
          <a:p>
            <a:r>
              <a:rPr lang="en-US" dirty="0"/>
              <a:t>Specify that customer should define </a:t>
            </a:r>
            <a:r>
              <a:rPr lang="en-US" dirty="0" err="1"/>
              <a:t>TxEnable</a:t>
            </a:r>
            <a:r>
              <a:rPr lang="en-US" dirty="0"/>
              <a:t> includes all TXs required in </a:t>
            </a:r>
            <a:r>
              <a:rPr lang="en-US" dirty="0" err="1"/>
              <a:t>TxTransmissionEnable</a:t>
            </a:r>
            <a:r>
              <a:rPr lang="en-US" dirty="0"/>
              <a:t> of profiles used in chirping and calibration of a chirp sequence</a:t>
            </a:r>
          </a:p>
          <a:p>
            <a:pPr lvl="1"/>
            <a:r>
              <a:rPr lang="en-US" dirty="0"/>
              <a:t>Need to update of </a:t>
            </a:r>
            <a:r>
              <a:rPr lang="en-US" dirty="0" err="1"/>
              <a:t>rfeConfig</a:t>
            </a:r>
            <a:r>
              <a:rPr lang="en-US" dirty="0"/>
              <a:t> Doc on relation between </a:t>
            </a:r>
            <a:r>
              <a:rPr lang="en-US" dirty="0" err="1"/>
              <a:t>TxEnable</a:t>
            </a:r>
            <a:r>
              <a:rPr lang="en-US" dirty="0"/>
              <a:t> and </a:t>
            </a:r>
            <a:r>
              <a:rPr lang="en-US" dirty="0" err="1"/>
              <a:t>TxTransmissionEnable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Take the same way to deal with </a:t>
            </a:r>
            <a:r>
              <a:rPr lang="en-US" dirty="0" err="1"/>
              <a:t>RxEnable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0173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653E78A-23E3-4E79-913A-F3C940BA22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EA45B9-5F73-4115-92B2-A7FC71E0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0.8.2 Release</a:t>
            </a:r>
          </a:p>
        </p:txBody>
      </p:sp>
    </p:spTree>
    <p:extLst>
      <p:ext uri="{BB962C8B-B14F-4D97-AF65-F5344CB8AC3E}">
        <p14:creationId xmlns:p14="http://schemas.microsoft.com/office/powerpoint/2010/main" val="108689251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E60C-6418-49AE-8BA2-5F1C1646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B1: supported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DF06E3-1D2A-48D3-9919-F9172CC7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23425"/>
              </p:ext>
            </p:extLst>
          </p:nvPr>
        </p:nvGraphicFramePr>
        <p:xfrm>
          <a:off x="292066" y="1121242"/>
          <a:ext cx="4414476" cy="546217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204801">
                  <a:extLst>
                    <a:ext uri="{9D8B030D-6E8A-4147-A177-3AD203B41FA5}">
                      <a16:colId xmlns:a16="http://schemas.microsoft.com/office/drawing/2014/main" val="59529998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507196648"/>
                    </a:ext>
                  </a:extLst>
                </a:gridCol>
              </a:tblGrid>
              <a:tr h="40883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Independent Calibration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(Config Calib) [us]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196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STRX_LOI_TxBufferCalibration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478585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STRX_LOI_RxBufferCalibration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90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225018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STRX_TX_LOX2Calibration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310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STRX_TX_Buff2aCalibration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741420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STRX_TX_Buff2b2cCalibration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9316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STRX_TX_PRCalibration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855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160458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STRX_RX_LOX2Calibration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28208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STRX_RFBIST_LOX2Calibration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757908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STRX_RFBIST_SSBCalibration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68539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STRX_SYS_ReadTempSensor</a:t>
                      </a:r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(x4)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80</a:t>
                      </a:r>
                    </a:p>
                  </a:txBody>
                  <a:tcPr marL="0" marR="0" marT="0" marB="0" anchor="ctr"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094144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Dependent Calibration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  <a:endParaRPr lang="en-US" sz="1200" b="1" u="none" strike="noStrike" kern="1200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(simulated) [us]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2211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STRX_ChirpPLL_AAFC</a:t>
                      </a:r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(profile 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58432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 err="1">
                          <a:solidFill>
                            <a:schemeClr val="tx1"/>
                          </a:solidFill>
                          <a:effectLst/>
                        </a:rPr>
                        <a:t>STRX_TX_PoutCalibration</a:t>
                      </a:r>
                      <a:r>
                        <a:rPr lang="en-US" sz="120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 (profile 0)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2964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STRX_ChirpPLL_AAFC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(profile 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48662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 err="1">
                          <a:solidFill>
                            <a:schemeClr val="tx1"/>
                          </a:solidFill>
                          <a:effectLst/>
                        </a:rPr>
                        <a:t>STRX_TX_PoutCalibration</a:t>
                      </a:r>
                      <a:r>
                        <a:rPr lang="en-US" sz="120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 (profile 1)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055649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2550+730=3280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029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771BBA-1D87-441C-BD28-9A1EECF03995}"/>
              </a:ext>
            </a:extLst>
          </p:cNvPr>
          <p:cNvSpPr txBox="1"/>
          <p:nvPr/>
        </p:nvSpPr>
        <p:spPr>
          <a:xfrm>
            <a:off x="2042104" y="750444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Sequence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DE350-64D6-440A-A245-827EFEA31ECC}"/>
              </a:ext>
            </a:extLst>
          </p:cNvPr>
          <p:cNvSpPr txBox="1"/>
          <p:nvPr/>
        </p:nvSpPr>
        <p:spPr>
          <a:xfrm>
            <a:off x="8537448" y="750444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Sequence 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3F3524-E5BD-4FCB-A63C-E5E10D046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75598"/>
              </p:ext>
            </p:extLst>
          </p:nvPr>
        </p:nvGraphicFramePr>
        <p:xfrm>
          <a:off x="6947364" y="1121241"/>
          <a:ext cx="4414476" cy="485580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204801">
                  <a:extLst>
                    <a:ext uri="{9D8B030D-6E8A-4147-A177-3AD203B41FA5}">
                      <a16:colId xmlns:a16="http://schemas.microsoft.com/office/drawing/2014/main" val="59529998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507196648"/>
                    </a:ext>
                  </a:extLst>
                </a:gridCol>
              </a:tblGrid>
              <a:tr h="40883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Independent Calibration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(Config Calib) [us]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196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478585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kern="1200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225018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310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741420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9316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160458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28208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757908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68539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69749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Dependent Calibration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  <a:endParaRPr lang="en-US" sz="1200" b="1" u="none" strike="noStrike" kern="1200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(simulated) [us]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2211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58432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2964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029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7B9968-C739-4071-96DD-10509332BB7F}"/>
              </a:ext>
            </a:extLst>
          </p:cNvPr>
          <p:cNvSpPr txBox="1"/>
          <p:nvPr/>
        </p:nvSpPr>
        <p:spPr>
          <a:xfrm>
            <a:off x="4706112" y="3291840"/>
            <a:ext cx="1389888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800" b="1">
                <a:latin typeface="arial"/>
                <a:cs typeface="Arial"/>
              </a:rPr>
              <a:t>Chirp Sequence Start offset: </a:t>
            </a:r>
          </a:p>
          <a:p>
            <a:r>
              <a:rPr lang="en-US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833,216 ticks, 20.8304 [</a:t>
            </a:r>
            <a:r>
              <a:rPr lang="en-US" b="1" i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ms</a:t>
            </a:r>
            <a:r>
              <a:rPr lang="en-US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]</a:t>
            </a:r>
            <a:endParaRPr lang="en-US" b="1" i="0">
              <a:solidFill>
                <a:srgbClr val="242424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7053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E60C-6418-49AE-8BA2-5F1C1646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B2: supported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DF06E3-1D2A-48D3-9919-F9172CC7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80063"/>
              </p:ext>
            </p:extLst>
          </p:nvPr>
        </p:nvGraphicFramePr>
        <p:xfrm>
          <a:off x="292066" y="1121242"/>
          <a:ext cx="4414476" cy="485580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204801">
                  <a:extLst>
                    <a:ext uri="{9D8B030D-6E8A-4147-A177-3AD203B41FA5}">
                      <a16:colId xmlns:a16="http://schemas.microsoft.com/office/drawing/2014/main" val="59529998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507196648"/>
                    </a:ext>
                  </a:extLst>
                </a:gridCol>
              </a:tblGrid>
              <a:tr h="40883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Independent Calibration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(Config Calib) [us]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196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478585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kern="1200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225018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310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741420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9316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160458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28208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757908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68539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69749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Dependent Calibration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  <a:endParaRPr lang="en-US" sz="1200" b="1" u="none" strike="noStrike" kern="1200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(simulated) [us]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2211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STRX_ChirpPLL_AAFC</a:t>
                      </a:r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(profile 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58432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STRX_TX_PoutCalibration</a:t>
                      </a:r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(profile 0)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530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2964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029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3F3524-E5BD-4FCB-A63C-E5E10D046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34637"/>
              </p:ext>
            </p:extLst>
          </p:nvPr>
        </p:nvGraphicFramePr>
        <p:xfrm>
          <a:off x="6947364" y="1121241"/>
          <a:ext cx="4414476" cy="485580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204801">
                  <a:extLst>
                    <a:ext uri="{9D8B030D-6E8A-4147-A177-3AD203B41FA5}">
                      <a16:colId xmlns:a16="http://schemas.microsoft.com/office/drawing/2014/main" val="59529998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507196648"/>
                    </a:ext>
                  </a:extLst>
                </a:gridCol>
              </a:tblGrid>
              <a:tr h="40883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Independent Calibration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(Config Calib) [us]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196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STRX_LOI_TxBufferCalibration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478585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STRX_LOI_RxBufferCalibration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90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225018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STRX_TX_LOX2Calibration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310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STRX_TX_Buff2aCalibration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741420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STRX_TX_Buff2b2cCalibration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9316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STRX_TX_PRCalibration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855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160458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STRX_RX_LOX2Calibration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28208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STRX_RFBIST_LOX2Calibration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757908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STRX_RFBIST_SSBCalibration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68539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STRX_SYS_ReadTempSensor</a:t>
                      </a:r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(x4)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80</a:t>
                      </a:r>
                    </a:p>
                  </a:txBody>
                  <a:tcPr marL="0" marR="0" marT="0" marB="0" anchor="ctr"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094144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Dependent Calibration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  <a:endParaRPr lang="en-US" sz="1200" b="1" u="none" strike="noStrike" kern="1200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(simulated) [us]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2211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STRX_ChirpPLL_AAFC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(profile 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58432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 err="1">
                          <a:solidFill>
                            <a:schemeClr val="tx1"/>
                          </a:solidFill>
                          <a:effectLst/>
                        </a:rPr>
                        <a:t>STRX_TX_PoutCalibration</a:t>
                      </a:r>
                      <a:r>
                        <a:rPr lang="en-US" sz="120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 (profile 1)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2964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029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A3D66F-9B39-4AB9-A87B-70F2FBA98D7E}"/>
              </a:ext>
            </a:extLst>
          </p:cNvPr>
          <p:cNvSpPr txBox="1"/>
          <p:nvPr/>
        </p:nvSpPr>
        <p:spPr>
          <a:xfrm>
            <a:off x="2042104" y="750444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Sequence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BE350-2254-40D4-907F-B1505B5423D5}"/>
              </a:ext>
            </a:extLst>
          </p:cNvPr>
          <p:cNvSpPr txBox="1"/>
          <p:nvPr/>
        </p:nvSpPr>
        <p:spPr>
          <a:xfrm>
            <a:off x="8537448" y="750444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Sequence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F1961-C69E-45BA-B040-454F41FB3359}"/>
              </a:ext>
            </a:extLst>
          </p:cNvPr>
          <p:cNvSpPr txBox="1"/>
          <p:nvPr/>
        </p:nvSpPr>
        <p:spPr>
          <a:xfrm>
            <a:off x="3727704" y="3291840"/>
            <a:ext cx="1389888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800" b="1">
                <a:latin typeface="arial"/>
                <a:cs typeface="Arial"/>
              </a:rPr>
              <a:t>Chirp Sequence Start offset: </a:t>
            </a:r>
          </a:p>
          <a:p>
            <a:r>
              <a:rPr lang="en-US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833,216 ticks, 20.8304 [</a:t>
            </a:r>
            <a:r>
              <a:rPr lang="en-US" b="1" i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ms</a:t>
            </a:r>
            <a:r>
              <a:rPr lang="en-US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]</a:t>
            </a:r>
            <a:endParaRPr lang="en-US" b="1" i="0">
              <a:solidFill>
                <a:srgbClr val="242424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69726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E60C-6418-49AE-8BA2-5F1C1646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414064"/>
            <a:ext cx="11887200" cy="65404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A1: NOT SUPPORTED NOW (SUPPORTED once Calibrations are implemented: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STRX-5187</a:t>
            </a:r>
            <a:b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DF06E3-1D2A-48D3-9919-F9172CC7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93030"/>
              </p:ext>
            </p:extLst>
          </p:nvPr>
        </p:nvGraphicFramePr>
        <p:xfrm>
          <a:off x="292066" y="1121242"/>
          <a:ext cx="4414476" cy="485580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204801">
                  <a:extLst>
                    <a:ext uri="{9D8B030D-6E8A-4147-A177-3AD203B41FA5}">
                      <a16:colId xmlns:a16="http://schemas.microsoft.com/office/drawing/2014/main" val="59529998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507196648"/>
                    </a:ext>
                  </a:extLst>
                </a:gridCol>
              </a:tblGrid>
              <a:tr h="40883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Independent Calibration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(Config Calib) [us]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196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STRX_LOI_TxBufferCalibration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478585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STRX_LOI_RxBufferCalibration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90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225018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STRX_TX_LOX2Calibration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310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STRX_TX_Buff2aCalibration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741420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STRX_TX_Buff2b2cCalibration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9316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STRX_TX_PRCalibration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855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160458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STRX_RX_LOX2Calibration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28208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STRX_RFBIST_LOX2Calibration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757908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STRX_RFBIST_SSBCalibration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68539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STRX_SYS_ReadTempSensor</a:t>
                      </a:r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(x4)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80</a:t>
                      </a:r>
                    </a:p>
                  </a:txBody>
                  <a:tcPr marL="0" marR="0" marT="0" marB="0" anchor="ctr"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094144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Dependent Calibration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  <a:endParaRPr lang="en-US" sz="1200" b="1" u="none" strike="noStrike" kern="1200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(simulated) [us]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2211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STRX_ChirpPLL_AAFC</a:t>
                      </a:r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(profile 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58432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STRX_TX_PoutCalibration</a:t>
                      </a:r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(profile 0)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530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2964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2550</a:t>
                      </a:r>
                      <a:endParaRPr lang="en-US" sz="1200" b="1" i="0" u="none" strike="noStrike" noProof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029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771BBA-1D87-441C-BD28-9A1EECF03995}"/>
              </a:ext>
            </a:extLst>
          </p:cNvPr>
          <p:cNvSpPr txBox="1"/>
          <p:nvPr/>
        </p:nvSpPr>
        <p:spPr>
          <a:xfrm>
            <a:off x="2042104" y="750444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Sequence 0 (profile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DE350-64D6-440A-A245-827EFEA31ECC}"/>
              </a:ext>
            </a:extLst>
          </p:cNvPr>
          <p:cNvSpPr txBox="1"/>
          <p:nvPr/>
        </p:nvSpPr>
        <p:spPr>
          <a:xfrm>
            <a:off x="8537448" y="750444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Sequence 1 (profile 1)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3F3524-E5BD-4FCB-A63C-E5E10D046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55563"/>
              </p:ext>
            </p:extLst>
          </p:nvPr>
        </p:nvGraphicFramePr>
        <p:xfrm>
          <a:off x="6947364" y="1121241"/>
          <a:ext cx="4414476" cy="485580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204801">
                  <a:extLst>
                    <a:ext uri="{9D8B030D-6E8A-4147-A177-3AD203B41FA5}">
                      <a16:colId xmlns:a16="http://schemas.microsoft.com/office/drawing/2014/main" val="59529998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507196648"/>
                    </a:ext>
                  </a:extLst>
                </a:gridCol>
              </a:tblGrid>
              <a:tr h="40883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Independent Calibration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(Config Calib) [us]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196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478585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kern="1200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225018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310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741420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9316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160458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28208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757908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68539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69749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Dependent Calibration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  <a:endParaRPr lang="en-US" sz="1200" b="1" u="none" strike="noStrike" kern="1200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(simulated) [us]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2211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STRX_ChirpPLL_AAFC</a:t>
                      </a:r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(profile 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58432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STRX_TX_PoutCalibration</a:t>
                      </a:r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(profile 1)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530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2964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029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5940D2-55B5-4E45-8302-0F6F676ADEBC}"/>
              </a:ext>
            </a:extLst>
          </p:cNvPr>
          <p:cNvSpPr txBox="1"/>
          <p:nvPr/>
        </p:nvSpPr>
        <p:spPr>
          <a:xfrm>
            <a:off x="4706112" y="3291840"/>
            <a:ext cx="1389888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800" b="1">
                <a:latin typeface="arial"/>
                <a:cs typeface="Arial"/>
              </a:rPr>
              <a:t>Chirp Sequence Start offset: </a:t>
            </a:r>
          </a:p>
          <a:p>
            <a:r>
              <a:rPr lang="en-US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833,216 ticks, 20.8304 [</a:t>
            </a:r>
            <a:r>
              <a:rPr lang="en-US" b="1" i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ms</a:t>
            </a:r>
            <a:r>
              <a:rPr lang="en-US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]</a:t>
            </a:r>
            <a:endParaRPr lang="en-US" b="1" i="0">
              <a:solidFill>
                <a:srgbClr val="242424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54679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E60C-6418-49AE-8BA2-5F1C1646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67" y="414064"/>
            <a:ext cx="11695718" cy="654049"/>
          </a:xfrm>
        </p:spPr>
        <p:txBody>
          <a:bodyPr/>
          <a:lstStyle/>
          <a:p>
            <a:r>
              <a:rPr lang="en-US"/>
              <a:t>A2 (END GOAL):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NOT SUPPORTED NOW (will be SUPPORTED by optimized Calibrations)</a:t>
            </a:r>
            <a:b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DF06E3-1D2A-48D3-9919-F9172CC7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76665"/>
              </p:ext>
            </p:extLst>
          </p:nvPr>
        </p:nvGraphicFramePr>
        <p:xfrm>
          <a:off x="292066" y="1121242"/>
          <a:ext cx="4414476" cy="485580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204801">
                  <a:extLst>
                    <a:ext uri="{9D8B030D-6E8A-4147-A177-3AD203B41FA5}">
                      <a16:colId xmlns:a16="http://schemas.microsoft.com/office/drawing/2014/main" val="59529998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507196648"/>
                    </a:ext>
                  </a:extLst>
                </a:gridCol>
              </a:tblGrid>
              <a:tr h="40883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Independent Calibration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(Config Calib) [us]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196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STRX_LOI_TxBufferCalibration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478585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STRX_LOI_RxBufferCalibration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90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225018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STRX_TX_LOX2Calibration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310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STRX_TX_Buff2aCalibration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741420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STRX_TX_Buff2b2cCalibration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9316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STRX_TX_PRCalibration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855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160458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STRX_RX_LOX2Calibration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28208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STRX_RFBIST_LOX2Calibration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757908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STRX_RFBIST_SSBCalibration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68539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STRX_SYS_ReadTempSensor</a:t>
                      </a:r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(x4)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80</a:t>
                      </a:r>
                    </a:p>
                  </a:txBody>
                  <a:tcPr marL="0" marR="0" marT="0" marB="0" anchor="ctr"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094144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Dependent Calibration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  <a:endParaRPr lang="en-US" sz="1200" b="1" u="none" strike="noStrike" kern="1200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(simulated) [us]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2211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STRX_ChirpPLL_AAFC</a:t>
                      </a:r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(profile 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58432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STRX_TX_PoutCalibration</a:t>
                      </a:r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(profile 0)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530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2964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2550</a:t>
                      </a:r>
                      <a:endParaRPr lang="en-US" sz="1200" b="1" i="0" u="none" strike="noStrike" noProof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029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771BBA-1D87-441C-BD28-9A1EECF03995}"/>
              </a:ext>
            </a:extLst>
          </p:cNvPr>
          <p:cNvSpPr txBox="1"/>
          <p:nvPr/>
        </p:nvSpPr>
        <p:spPr>
          <a:xfrm>
            <a:off x="2042104" y="750444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Sequence 0 (profile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DE350-64D6-440A-A245-827EFEA31ECC}"/>
              </a:ext>
            </a:extLst>
          </p:cNvPr>
          <p:cNvSpPr txBox="1"/>
          <p:nvPr/>
        </p:nvSpPr>
        <p:spPr>
          <a:xfrm>
            <a:off x="8537448" y="750444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Sequence 1 (profile 1)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3F3524-E5BD-4FCB-A63C-E5E10D046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84368"/>
              </p:ext>
            </p:extLst>
          </p:nvPr>
        </p:nvGraphicFramePr>
        <p:xfrm>
          <a:off x="6947364" y="1121241"/>
          <a:ext cx="4414476" cy="485580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204801">
                  <a:extLst>
                    <a:ext uri="{9D8B030D-6E8A-4147-A177-3AD203B41FA5}">
                      <a16:colId xmlns:a16="http://schemas.microsoft.com/office/drawing/2014/main" val="59529998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507196648"/>
                    </a:ext>
                  </a:extLst>
                </a:gridCol>
              </a:tblGrid>
              <a:tr h="40883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Independent Calibration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(Config Calib) [us]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196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478585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kern="1200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225018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310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741420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9316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160458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28208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757908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68539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69749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Dependent Calibration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  <a:endParaRPr lang="en-US" sz="1200" b="1" u="none" strike="noStrike" kern="1200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(simulated) [us]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2211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STRX_ChirpPLL_AAFC</a:t>
                      </a:r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(profile 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58432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STRX_TX_PoutCalibration</a:t>
                      </a:r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(profile 1)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530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2964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029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D90935-E6EE-45C7-A86E-22160767C6AE}"/>
              </a:ext>
            </a:extLst>
          </p:cNvPr>
          <p:cNvSpPr txBox="1"/>
          <p:nvPr/>
        </p:nvSpPr>
        <p:spPr>
          <a:xfrm>
            <a:off x="4706112" y="3291840"/>
            <a:ext cx="1389888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800" b="1">
                <a:latin typeface="arial"/>
                <a:cs typeface="Arial"/>
              </a:rPr>
              <a:t>Chirp Sequence Start offset: </a:t>
            </a:r>
          </a:p>
          <a:p>
            <a:r>
              <a:rPr lang="en-US" sz="1800" b="1">
                <a:latin typeface="arial"/>
                <a:cs typeface="Arial"/>
              </a:rPr>
              <a:t>804.000 ticks, 20.1 [</a:t>
            </a:r>
            <a:r>
              <a:rPr lang="en-US" sz="1800" b="1" err="1">
                <a:latin typeface="arial"/>
                <a:cs typeface="Arial"/>
              </a:rPr>
              <a:t>ms</a:t>
            </a:r>
            <a:r>
              <a:rPr lang="en-US" sz="1800" b="1">
                <a:latin typeface="arial"/>
                <a:cs typeface="Arial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8888442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18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99E92-1353-4637-9DC9-63DBC3D1BD41}"/>
              </a:ext>
            </a:extLst>
          </p:cNvPr>
          <p:cNvGrpSpPr/>
          <p:nvPr/>
        </p:nvGrpSpPr>
        <p:grpSpPr>
          <a:xfrm>
            <a:off x="189347" y="557718"/>
            <a:ext cx="11920614" cy="5593954"/>
            <a:chOff x="189347" y="557718"/>
            <a:chExt cx="11920614" cy="55939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AC7FB2-DE44-402F-98FD-BDDF6A9C89E6}"/>
                </a:ext>
              </a:extLst>
            </p:cNvPr>
            <p:cNvGrpSpPr/>
            <p:nvPr/>
          </p:nvGrpSpPr>
          <p:grpSpPr>
            <a:xfrm>
              <a:off x="189347" y="557718"/>
              <a:ext cx="11920614" cy="2079877"/>
              <a:chOff x="200998" y="2635900"/>
              <a:chExt cx="11920614" cy="207987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7B23B7-724E-4CB5-BEDB-7783DE173729}"/>
                  </a:ext>
                </a:extLst>
              </p:cNvPr>
              <p:cNvSpPr txBox="1"/>
              <p:nvPr/>
            </p:nvSpPr>
            <p:spPr>
              <a:xfrm>
                <a:off x="9530580" y="2635900"/>
                <a:ext cx="2375616" cy="526444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400" b="1" i="1">
                    <a:latin typeface="Arial" panose="020B0604020202020204" pitchFamily="34" charset="0"/>
                    <a:cs typeface="Arial" panose="020B0604020202020204" pitchFamily="34" charset="0"/>
                  </a:rPr>
                  <a:t>Radar Cycle</a:t>
                </a:r>
                <a:endParaRPr lang="de-DE" sz="1400" b="1" i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B05F5F2-29AE-43F5-B664-A5A745463108}"/>
                  </a:ext>
                </a:extLst>
              </p:cNvPr>
              <p:cNvGrpSpPr/>
              <p:nvPr/>
            </p:nvGrpSpPr>
            <p:grpSpPr>
              <a:xfrm>
                <a:off x="200998" y="3019210"/>
                <a:ext cx="11920614" cy="1696567"/>
                <a:chOff x="200998" y="3019210"/>
                <a:chExt cx="11920614" cy="16965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492B996-B914-4096-8646-AA38FF61A87D}"/>
                    </a:ext>
                  </a:extLst>
                </p:cNvPr>
                <p:cNvSpPr/>
                <p:nvPr/>
              </p:nvSpPr>
              <p:spPr>
                <a:xfrm>
                  <a:off x="7465958" y="3019210"/>
                  <a:ext cx="4655654" cy="568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182880" rIns="182880" bIns="182880" rtlCol="0" anchor="t"/>
                <a:lstStyle/>
                <a:p>
                  <a:pPr algn="l"/>
                  <a:endParaRPr lang="de-DE" sz="140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D92AF99E-8906-4C61-A865-A775C628E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264" y="3594032"/>
                  <a:ext cx="97805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A16F988-BA0D-41C3-B108-E2B8C62E9E1D}"/>
                    </a:ext>
                  </a:extLst>
                </p:cNvPr>
                <p:cNvSpPr/>
                <p:nvPr/>
              </p:nvSpPr>
              <p:spPr>
                <a:xfrm>
                  <a:off x="4436461" y="3593675"/>
                  <a:ext cx="7070276" cy="5516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4624151"/>
                            <a:gd name="connsiteY0" fmla="*/ 0 h 654049"/>
                            <a:gd name="connsiteX1" fmla="*/ 531777 w 4624151"/>
                            <a:gd name="connsiteY1" fmla="*/ 0 h 654049"/>
                            <a:gd name="connsiteX2" fmla="*/ 971072 w 4624151"/>
                            <a:gd name="connsiteY2" fmla="*/ 0 h 654049"/>
                            <a:gd name="connsiteX3" fmla="*/ 1641574 w 4624151"/>
                            <a:gd name="connsiteY3" fmla="*/ 0 h 654049"/>
                            <a:gd name="connsiteX4" fmla="*/ 2173351 w 4624151"/>
                            <a:gd name="connsiteY4" fmla="*/ 0 h 654049"/>
                            <a:gd name="connsiteX5" fmla="*/ 2705128 w 4624151"/>
                            <a:gd name="connsiteY5" fmla="*/ 0 h 654049"/>
                            <a:gd name="connsiteX6" fmla="*/ 3375630 w 4624151"/>
                            <a:gd name="connsiteY6" fmla="*/ 0 h 654049"/>
                            <a:gd name="connsiteX7" fmla="*/ 3861166 w 4624151"/>
                            <a:gd name="connsiteY7" fmla="*/ 0 h 654049"/>
                            <a:gd name="connsiteX8" fmla="*/ 4624151 w 4624151"/>
                            <a:gd name="connsiteY8" fmla="*/ 0 h 654049"/>
                            <a:gd name="connsiteX9" fmla="*/ 4624151 w 4624151"/>
                            <a:gd name="connsiteY9" fmla="*/ 340105 h 654049"/>
                            <a:gd name="connsiteX10" fmla="*/ 4624151 w 4624151"/>
                            <a:gd name="connsiteY10" fmla="*/ 654049 h 654049"/>
                            <a:gd name="connsiteX11" fmla="*/ 4046132 w 4624151"/>
                            <a:gd name="connsiteY11" fmla="*/ 654049 h 654049"/>
                            <a:gd name="connsiteX12" fmla="*/ 3514355 w 4624151"/>
                            <a:gd name="connsiteY12" fmla="*/ 654049 h 654049"/>
                            <a:gd name="connsiteX13" fmla="*/ 2843853 w 4624151"/>
                            <a:gd name="connsiteY13" fmla="*/ 654049 h 654049"/>
                            <a:gd name="connsiteX14" fmla="*/ 2173351 w 4624151"/>
                            <a:gd name="connsiteY14" fmla="*/ 654049 h 654049"/>
                            <a:gd name="connsiteX15" fmla="*/ 1687815 w 4624151"/>
                            <a:gd name="connsiteY15" fmla="*/ 654049 h 654049"/>
                            <a:gd name="connsiteX16" fmla="*/ 1109796 w 4624151"/>
                            <a:gd name="connsiteY16" fmla="*/ 654049 h 654049"/>
                            <a:gd name="connsiteX17" fmla="*/ 0 w 4624151"/>
                            <a:gd name="connsiteY17" fmla="*/ 654049 h 654049"/>
                            <a:gd name="connsiteX18" fmla="*/ 0 w 4624151"/>
                            <a:gd name="connsiteY18" fmla="*/ 327025 h 654049"/>
                            <a:gd name="connsiteX19" fmla="*/ 0 w 4624151"/>
                            <a:gd name="connsiteY19" fmla="*/ 0 h 6540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4624151" h="654049" extrusionOk="0">
                              <a:moveTo>
                                <a:pt x="0" y="0"/>
                              </a:moveTo>
                              <a:cubicBezTo>
                                <a:pt x="138804" y="-2650"/>
                                <a:pt x="297990" y="54394"/>
                                <a:pt x="531777" y="0"/>
                              </a:cubicBezTo>
                              <a:cubicBezTo>
                                <a:pt x="765564" y="-54394"/>
                                <a:pt x="843381" y="23193"/>
                                <a:pt x="971072" y="0"/>
                              </a:cubicBezTo>
                              <a:cubicBezTo>
                                <a:pt x="1098763" y="-23193"/>
                                <a:pt x="1459199" y="21054"/>
                                <a:pt x="1641574" y="0"/>
                              </a:cubicBezTo>
                              <a:cubicBezTo>
                                <a:pt x="1823949" y="-21054"/>
                                <a:pt x="1943098" y="33002"/>
                                <a:pt x="2173351" y="0"/>
                              </a:cubicBezTo>
                              <a:cubicBezTo>
                                <a:pt x="2403604" y="-33002"/>
                                <a:pt x="2479451" y="53136"/>
                                <a:pt x="2705128" y="0"/>
                              </a:cubicBezTo>
                              <a:cubicBezTo>
                                <a:pt x="2930805" y="-53136"/>
                                <a:pt x="3126283" y="9359"/>
                                <a:pt x="3375630" y="0"/>
                              </a:cubicBezTo>
                              <a:cubicBezTo>
                                <a:pt x="3624977" y="-9359"/>
                                <a:pt x="3690521" y="56734"/>
                                <a:pt x="3861166" y="0"/>
                              </a:cubicBezTo>
                              <a:cubicBezTo>
                                <a:pt x="4031811" y="-56734"/>
                                <a:pt x="4421765" y="14044"/>
                                <a:pt x="4624151" y="0"/>
                              </a:cubicBezTo>
                              <a:cubicBezTo>
                                <a:pt x="4659330" y="108544"/>
                                <a:pt x="4584118" y="211292"/>
                                <a:pt x="4624151" y="340105"/>
                              </a:cubicBezTo>
                              <a:cubicBezTo>
                                <a:pt x="4664184" y="468919"/>
                                <a:pt x="4594539" y="580867"/>
                                <a:pt x="4624151" y="654049"/>
                              </a:cubicBezTo>
                              <a:cubicBezTo>
                                <a:pt x="4402638" y="723064"/>
                                <a:pt x="4225963" y="613422"/>
                                <a:pt x="4046132" y="654049"/>
                              </a:cubicBezTo>
                              <a:cubicBezTo>
                                <a:pt x="3866301" y="694676"/>
                                <a:pt x="3699732" y="611469"/>
                                <a:pt x="3514355" y="654049"/>
                              </a:cubicBezTo>
                              <a:cubicBezTo>
                                <a:pt x="3328978" y="696629"/>
                                <a:pt x="3051055" y="615699"/>
                                <a:pt x="2843853" y="654049"/>
                              </a:cubicBezTo>
                              <a:cubicBezTo>
                                <a:pt x="2636651" y="692399"/>
                                <a:pt x="2482567" y="585957"/>
                                <a:pt x="2173351" y="654049"/>
                              </a:cubicBezTo>
                              <a:cubicBezTo>
                                <a:pt x="1864135" y="722141"/>
                                <a:pt x="1815925" y="640242"/>
                                <a:pt x="1687815" y="654049"/>
                              </a:cubicBezTo>
                              <a:cubicBezTo>
                                <a:pt x="1559705" y="667856"/>
                                <a:pt x="1232791" y="638079"/>
                                <a:pt x="1109796" y="654049"/>
                              </a:cubicBezTo>
                              <a:cubicBezTo>
                                <a:pt x="986801" y="670019"/>
                                <a:pt x="395991" y="616629"/>
                                <a:pt x="0" y="654049"/>
                              </a:cubicBezTo>
                              <a:cubicBezTo>
                                <a:pt x="-21352" y="547743"/>
                                <a:pt x="25776" y="435630"/>
                                <a:pt x="0" y="327025"/>
                              </a:cubicBezTo>
                              <a:cubicBezTo>
                                <a:pt x="-25776" y="218420"/>
                                <a:pt x="25813" y="162848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182880" rIns="182880" bIns="182880" rtlCol="0" anchor="t"/>
                <a:lstStyle/>
                <a:p>
                  <a:r>
                    <a:rPr lang="en-US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[1ms]</a:t>
                  </a:r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/>
                  <a:endParaRPr lang="de-DE" sz="140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639207D-E53A-4035-AC88-4053354814B5}"/>
                    </a:ext>
                  </a:extLst>
                </p:cNvPr>
                <p:cNvSpPr/>
                <p:nvPr/>
              </p:nvSpPr>
              <p:spPr>
                <a:xfrm>
                  <a:off x="215283" y="3330809"/>
                  <a:ext cx="1106139" cy="526446"/>
                </a:xfrm>
                <a:prstGeom prst="rect">
                  <a:avLst/>
                </a:prstGeom>
                <a:solidFill>
                  <a:srgbClr val="7DB2D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182880" rIns="182880" bIns="182880" rtlCol="0" anchor="ctr"/>
                <a:lstStyle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latin typeface="+mj-lt"/>
                    </a:rPr>
                    <a:t>Init</a:t>
                  </a:r>
                  <a:endParaRPr lang="de-DE" sz="140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6A58B5D-783E-4A34-BE41-F8F6681271C1}"/>
                    </a:ext>
                  </a:extLst>
                </p:cNvPr>
                <p:cNvSpPr/>
                <p:nvPr/>
              </p:nvSpPr>
              <p:spPr>
                <a:xfrm>
                  <a:off x="2544493" y="3330809"/>
                  <a:ext cx="1106139" cy="526446"/>
                </a:xfrm>
                <a:prstGeom prst="rect">
                  <a:avLst/>
                </a:prstGeom>
                <a:solidFill>
                  <a:srgbClr val="7DB2D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182880" rIns="182880" bIns="182880" rtlCol="0" anchor="ctr"/>
                <a:lstStyle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latin typeface="+mj-lt"/>
                    </a:rPr>
                    <a:t>FIT</a:t>
                  </a:r>
                  <a:endParaRPr lang="de-DE" sz="140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F5BC8B8-CD67-4859-B33C-E2F7FCD78055}"/>
                    </a:ext>
                  </a:extLst>
                </p:cNvPr>
                <p:cNvSpPr/>
                <p:nvPr/>
              </p:nvSpPr>
              <p:spPr>
                <a:xfrm>
                  <a:off x="1384201" y="3330809"/>
                  <a:ext cx="1106139" cy="526446"/>
                </a:xfrm>
                <a:prstGeom prst="rect">
                  <a:avLst/>
                </a:prstGeom>
                <a:solidFill>
                  <a:srgbClr val="7DB2D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182880" rIns="182880" bIns="182880" rtlCol="0" anchor="ctr"/>
                <a:lstStyle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latin typeface="+mj-lt"/>
                    </a:rPr>
                    <a:t>Start up Calib. 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0C18C43-B118-4F6D-8D49-C34362F7D3B3}"/>
                    </a:ext>
                  </a:extLst>
                </p:cNvPr>
                <p:cNvSpPr/>
                <p:nvPr/>
              </p:nvSpPr>
              <p:spPr>
                <a:xfrm>
                  <a:off x="4438017" y="3330809"/>
                  <a:ext cx="1106139" cy="526446"/>
                </a:xfrm>
                <a:prstGeom prst="rect">
                  <a:avLst/>
                </a:prstGeom>
                <a:solidFill>
                  <a:srgbClr val="BCA648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182880" rIns="182880" bIns="182880" rtlCol="0" anchor="ctr"/>
                <a:lstStyle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latin typeface="+mj-lt"/>
                    </a:rPr>
                    <a:t>Radar Config</a:t>
                  </a:r>
                  <a:endParaRPr lang="de-DE" sz="140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70BBC54-7097-4CDE-A94E-C8A4EE43A37A}"/>
                    </a:ext>
                  </a:extLst>
                </p:cNvPr>
                <p:cNvSpPr/>
                <p:nvPr/>
              </p:nvSpPr>
              <p:spPr>
                <a:xfrm>
                  <a:off x="5598306" y="3330809"/>
                  <a:ext cx="1106139" cy="526446"/>
                </a:xfrm>
                <a:prstGeom prst="rect">
                  <a:avLst/>
                </a:prstGeom>
                <a:solidFill>
                  <a:srgbClr val="BCA648"/>
                </a:solidFill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182880" rIns="182880" bIns="182880" rtlCol="0" anchor="ctr"/>
                <a:lstStyle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latin typeface="+mj-lt"/>
                    </a:rPr>
                    <a:t>Config. Calib.</a:t>
                  </a:r>
                  <a:endParaRPr lang="de-DE" sz="140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5B454F9-63D2-4634-9AA2-CCF383D497B7}"/>
                    </a:ext>
                  </a:extLst>
                </p:cNvPr>
                <p:cNvSpPr/>
                <p:nvPr/>
              </p:nvSpPr>
              <p:spPr>
                <a:xfrm>
                  <a:off x="9798533" y="3330809"/>
                  <a:ext cx="1106139" cy="526446"/>
                </a:xfrm>
                <a:prstGeom prst="rect">
                  <a:avLst/>
                </a:prstGeom>
                <a:solidFill>
                  <a:srgbClr val="FFAD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182880" rIns="182880" bIns="182880" rtlCol="0" anchor="ctr"/>
                <a:lstStyle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latin typeface="+mj-lt"/>
                    </a:rPr>
                    <a:t>Safety Timeslot</a:t>
                  </a:r>
                  <a:endParaRPr lang="de-DE" sz="140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C95EF16-01B8-4DEE-A7A9-28AAD36C4608}"/>
                    </a:ext>
                  </a:extLst>
                </p:cNvPr>
                <p:cNvSpPr/>
                <p:nvPr/>
              </p:nvSpPr>
              <p:spPr>
                <a:xfrm>
                  <a:off x="10968352" y="3330809"/>
                  <a:ext cx="1106139" cy="526446"/>
                </a:xfrm>
                <a:prstGeom prst="rect">
                  <a:avLst/>
                </a:prstGeom>
                <a:solidFill>
                  <a:srgbClr val="C7D22D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182880" rIns="182880" bIns="182880" rtlCol="0" anchor="ctr"/>
                <a:lstStyle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latin typeface="+mj-lt"/>
                    </a:rPr>
                    <a:t>Sensor</a:t>
                  </a:r>
                </a:p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latin typeface="+mj-lt"/>
                    </a:rPr>
                    <a:t>Idle</a:t>
                  </a:r>
                  <a:endParaRPr lang="de-DE" sz="140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1DE6551-0A82-4081-A67A-4BFA93FB425E}"/>
                    </a:ext>
                  </a:extLst>
                </p:cNvPr>
                <p:cNvSpPr/>
                <p:nvPr/>
              </p:nvSpPr>
              <p:spPr>
                <a:xfrm>
                  <a:off x="8628724" y="3330809"/>
                  <a:ext cx="1106139" cy="526446"/>
                </a:xfrm>
                <a:prstGeom prst="rect">
                  <a:avLst/>
                </a:prstGeom>
                <a:solidFill>
                  <a:srgbClr val="FFAD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182880" rIns="182880" bIns="182880" rtlCol="0" anchor="ctr"/>
                <a:lstStyle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latin typeface="+mj-lt"/>
                    </a:rPr>
                    <a:t>Acquisition</a:t>
                  </a:r>
                  <a:endParaRPr lang="de-DE" sz="140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8" name="Isosceles Triangle 17">
                  <a:extLst>
                    <a:ext uri="{FF2B5EF4-FFF2-40B4-BE49-F238E27FC236}">
                      <a16:creationId xmlns:a16="http://schemas.microsoft.com/office/drawing/2014/main" id="{0076D42D-A0FE-498D-8E7E-6232001FE13A}"/>
                    </a:ext>
                  </a:extLst>
                </p:cNvPr>
                <p:cNvSpPr/>
                <p:nvPr/>
              </p:nvSpPr>
              <p:spPr>
                <a:xfrm>
                  <a:off x="4348425" y="3845388"/>
                  <a:ext cx="186172" cy="16049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182880" rIns="182880" bIns="182880" rtlCol="0" anchor="t"/>
                <a:lstStyle/>
                <a:p>
                  <a:pPr algn="l"/>
                  <a:endParaRPr lang="de-DE" sz="140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" name="Isosceles Triangle 18">
                  <a:extLst>
                    <a:ext uri="{FF2B5EF4-FFF2-40B4-BE49-F238E27FC236}">
                      <a16:creationId xmlns:a16="http://schemas.microsoft.com/office/drawing/2014/main" id="{69BA065D-941E-4396-AA61-8ECCE49CEFD2}"/>
                    </a:ext>
                  </a:extLst>
                </p:cNvPr>
                <p:cNvSpPr/>
                <p:nvPr/>
              </p:nvSpPr>
              <p:spPr>
                <a:xfrm rot="10800000">
                  <a:off x="7372872" y="3186196"/>
                  <a:ext cx="186172" cy="16049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182880" rIns="182880" bIns="182880" rtlCol="0" anchor="t"/>
                <a:lstStyle/>
                <a:p>
                  <a:pPr algn="l"/>
                  <a:endParaRPr lang="de-DE" sz="140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9421B71-D133-433E-B7E8-5FAC5D322EA2}"/>
                    </a:ext>
                  </a:extLst>
                </p:cNvPr>
                <p:cNvSpPr/>
                <p:nvPr/>
              </p:nvSpPr>
              <p:spPr>
                <a:xfrm>
                  <a:off x="7469114" y="3327607"/>
                  <a:ext cx="1106139" cy="526446"/>
                </a:xfrm>
                <a:prstGeom prst="rect">
                  <a:avLst/>
                </a:prstGeom>
                <a:solidFill>
                  <a:srgbClr val="FFAD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182880" rIns="182880" bIns="182880" rtlCol="0" anchor="ctr"/>
                <a:lstStyle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latin typeface="+mj-lt"/>
                    </a:rPr>
                    <a:t>(Re-) Calib.</a:t>
                  </a:r>
                  <a:endParaRPr lang="de-DE" sz="140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EB033B67-B48D-42B4-9A98-81B6616FA287}"/>
                    </a:ext>
                  </a:extLst>
                </p:cNvPr>
                <p:cNvSpPr/>
                <p:nvPr/>
              </p:nvSpPr>
              <p:spPr>
                <a:xfrm rot="5400000">
                  <a:off x="1765343" y="2308722"/>
                  <a:ext cx="320943" cy="3449634"/>
                </a:xfrm>
                <a:prstGeom prst="rightBrac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28D6EE1-3694-4D86-BFED-7DCB49AA906A}"/>
                    </a:ext>
                  </a:extLst>
                </p:cNvPr>
                <p:cNvSpPr txBox="1"/>
                <p:nvPr/>
              </p:nvSpPr>
              <p:spPr>
                <a:xfrm>
                  <a:off x="1472290" y="4207460"/>
                  <a:ext cx="901387" cy="49019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rtlCol="0" anchor="t">
                  <a:noAutofit/>
                </a:bodyPr>
                <a:lstStyle/>
                <a:p>
                  <a:pPr algn="l">
                    <a:spcBef>
                      <a:spcPts val="600"/>
                    </a:spcBef>
                  </a:pPr>
                  <a:r>
                    <a:rPr lang="en-US" sz="1400" b="1" i="1">
                      <a:latin typeface="Arial" panose="020B0604020202020204" pitchFamily="34" charset="0"/>
                      <a:cs typeface="Arial" panose="020B0604020202020204" pitchFamily="34" charset="0"/>
                    </a:rPr>
                    <a:t>Startup</a:t>
                  </a:r>
                  <a:endParaRPr lang="de-DE" sz="1400" b="1" i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9E4EAC-3D0F-416C-AB6C-10EE3653714F}"/>
                    </a:ext>
                  </a:extLst>
                </p:cNvPr>
                <p:cNvSpPr txBox="1"/>
                <p:nvPr/>
              </p:nvSpPr>
              <p:spPr>
                <a:xfrm>
                  <a:off x="5577681" y="4189333"/>
                  <a:ext cx="4604202" cy="52644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rtlCol="0" anchor="t">
                  <a:noAutofit/>
                </a:bodyPr>
                <a:lstStyle/>
                <a:p>
                  <a:pPr algn="l">
                    <a:spcBef>
                      <a:spcPts val="600"/>
                    </a:spcBef>
                  </a:pPr>
                  <a:r>
                    <a:rPr lang="en-US" sz="1400" b="1" i="1">
                      <a:latin typeface="Arial" panose="020B0604020202020204" pitchFamily="34" charset="0"/>
                      <a:cs typeface="Arial" panose="020B0604020202020204" pitchFamily="34" charset="0"/>
                    </a:rPr>
                    <a:t>Customer initiates radar re-configuration</a:t>
                  </a:r>
                  <a:endParaRPr lang="de-DE" sz="1400" b="1" i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9FC7061-88D8-4DBA-B0BA-1E53A0688ED1}"/>
                    </a:ext>
                  </a:extLst>
                </p:cNvPr>
                <p:cNvSpPr/>
                <p:nvPr/>
              </p:nvSpPr>
              <p:spPr>
                <a:xfrm>
                  <a:off x="6744176" y="3328392"/>
                  <a:ext cx="678751" cy="531281"/>
                </a:xfrm>
                <a:prstGeom prst="rect">
                  <a:avLst/>
                </a:prstGeom>
                <a:solidFill>
                  <a:srgbClr val="C7D22D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182880" rIns="182880" bIns="182880" rtlCol="0" anchor="ctr"/>
                <a:lstStyle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latin typeface="+mj-lt"/>
                    </a:rPr>
                    <a:t>Idle</a:t>
                  </a:r>
                  <a:endParaRPr lang="de-DE" sz="140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0092024-E5A3-4003-BF4C-5FB27BACD616}"/>
                    </a:ext>
                  </a:extLst>
                </p:cNvPr>
                <p:cNvSpPr/>
                <p:nvPr/>
              </p:nvSpPr>
              <p:spPr>
                <a:xfrm>
                  <a:off x="3704171" y="3328392"/>
                  <a:ext cx="678751" cy="531281"/>
                </a:xfrm>
                <a:prstGeom prst="rect">
                  <a:avLst/>
                </a:prstGeom>
                <a:solidFill>
                  <a:srgbClr val="C7D22D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182880" rIns="182880" bIns="182880" rtlCol="0" anchor="ctr"/>
                <a:lstStyle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latin typeface="+mj-lt"/>
                    </a:rPr>
                    <a:t>Idle</a:t>
                  </a:r>
                  <a:endParaRPr lang="de-DE" sz="140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81022B6-6362-44C4-A4EC-3CEE0944729F}"/>
                </a:ext>
              </a:extLst>
            </p:cNvPr>
            <p:cNvSpPr/>
            <p:nvPr/>
          </p:nvSpPr>
          <p:spPr>
            <a:xfrm>
              <a:off x="1372550" y="1236815"/>
              <a:ext cx="1096612" cy="5580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EAC6E93-EF74-487E-B0A6-E17ED3ACBF94}"/>
                </a:ext>
              </a:extLst>
            </p:cNvPr>
            <p:cNvSpPr/>
            <p:nvPr/>
          </p:nvSpPr>
          <p:spPr>
            <a:xfrm>
              <a:off x="4434605" y="1243219"/>
              <a:ext cx="1096612" cy="5580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B51C911-C9DF-4061-B6C3-F78EB78AB35E}"/>
                </a:ext>
              </a:extLst>
            </p:cNvPr>
            <p:cNvSpPr/>
            <p:nvPr/>
          </p:nvSpPr>
          <p:spPr>
            <a:xfrm>
              <a:off x="7476443" y="1221226"/>
              <a:ext cx="1096612" cy="5580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9F889E9-EAD6-4235-A34B-2F3B3CA37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999" y="2632917"/>
              <a:ext cx="2266904" cy="8754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8546734-33F5-4087-B43F-8F6B6AE23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5427" y="2619468"/>
              <a:ext cx="2619920" cy="353220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5CDA17B-1D4C-4D15-9BEA-0E990545B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9431" y="2553505"/>
              <a:ext cx="4123590" cy="3542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23803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DBF9-03CD-4FFF-B8CD-1E81C371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/>
              <a:t>SAF85xx Start-Up calibration items</a:t>
            </a:r>
            <a:br>
              <a:rPr lang="en-US" sz="1600"/>
            </a:b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ECD343-B515-43A9-8A81-57089EACC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48738"/>
              </p:ext>
            </p:extLst>
          </p:nvPr>
        </p:nvGraphicFramePr>
        <p:xfrm>
          <a:off x="1071194" y="3600742"/>
          <a:ext cx="3517984" cy="131839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451183">
                  <a:extLst>
                    <a:ext uri="{9D8B030D-6E8A-4147-A177-3AD203B41FA5}">
                      <a16:colId xmlns:a16="http://schemas.microsoft.com/office/drawing/2014/main" val="59529998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870512282"/>
                    </a:ext>
                  </a:extLst>
                </a:gridCol>
              </a:tblGrid>
              <a:tr h="40883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STRX Start-up Calibration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Time [us]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196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ATB ADC Start-up Calibration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1000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478585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RX ADC Start-up Re-Calibration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300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225018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 Time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033887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542F0B7-5B3C-4A09-BA2C-B020C816EBCE}"/>
              </a:ext>
            </a:extLst>
          </p:cNvPr>
          <p:cNvGrpSpPr/>
          <p:nvPr/>
        </p:nvGrpSpPr>
        <p:grpSpPr>
          <a:xfrm>
            <a:off x="3559431" y="1698093"/>
            <a:ext cx="5968504" cy="1045555"/>
            <a:chOff x="6191273" y="537753"/>
            <a:chExt cx="5968504" cy="104555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BCCB9B2-E542-456D-BB21-7AA4AE1DA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1273" y="537753"/>
              <a:ext cx="5968504" cy="1045555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816E61-3AEC-41CD-BFED-95B9F7737BF0}"/>
                </a:ext>
              </a:extLst>
            </p:cNvPr>
            <p:cNvSpPr/>
            <p:nvPr/>
          </p:nvSpPr>
          <p:spPr>
            <a:xfrm>
              <a:off x="6773025" y="876299"/>
              <a:ext cx="572655" cy="2766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C9BE6F-447D-4B5E-9C0F-33CD94338798}"/>
              </a:ext>
            </a:extLst>
          </p:cNvPr>
          <p:cNvCxnSpPr>
            <a:cxnSpLocks/>
          </p:cNvCxnSpPr>
          <p:nvPr/>
        </p:nvCxnSpPr>
        <p:spPr>
          <a:xfrm flipH="1">
            <a:off x="3014133" y="2434327"/>
            <a:ext cx="1413377" cy="1166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317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14886-FED4-45F0-8B96-3D9CE4E51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73" y="537753"/>
            <a:ext cx="5968504" cy="104555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2763A4-0518-4B96-AEC2-3A2659FED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34224"/>
              </p:ext>
            </p:extLst>
          </p:nvPr>
        </p:nvGraphicFramePr>
        <p:xfrm>
          <a:off x="784880" y="929259"/>
          <a:ext cx="4874048" cy="532245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890111">
                  <a:extLst>
                    <a:ext uri="{9D8B030D-6E8A-4147-A177-3AD203B41FA5}">
                      <a16:colId xmlns:a16="http://schemas.microsoft.com/office/drawing/2014/main" val="59529998"/>
                    </a:ext>
                  </a:extLst>
                </a:gridCol>
                <a:gridCol w="983937">
                  <a:extLst>
                    <a:ext uri="{9D8B030D-6E8A-4147-A177-3AD203B41FA5}">
                      <a16:colId xmlns:a16="http://schemas.microsoft.com/office/drawing/2014/main" val="2148110149"/>
                    </a:ext>
                  </a:extLst>
                </a:gridCol>
              </a:tblGrid>
              <a:tr h="37094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STRX Profile Independent Configuration Calibration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Time [us] (simulated)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1961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LOI Tx Buffer Calibration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4785852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LOI Rx Buffer Calibration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90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2250188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TX LOX2 Calibration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31018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TX Buff2a 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7414202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TX Buff2b2c 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931618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TX PR Calibration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855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1604587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RX LOX2 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150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282081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RFBIST LOX2 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Calibration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7579083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RFBIST SSB 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Calibration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150</a:t>
                      </a: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685390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Total Time </a:t>
                      </a:r>
                    </a:p>
                  </a:txBody>
                  <a:tcPr marL="0" marR="0" marT="0" marB="0" anchor="ctr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1820</a:t>
                      </a:r>
                    </a:p>
                  </a:txBody>
                  <a:tcPr marL="0" marR="0" marT="0" marB="0" anchor="ctr"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432808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STRX_SYS_ReadTempSensor (x4)</a:t>
                      </a:r>
                      <a:endParaRPr lang="de-DE" sz="1200" b="0" i="0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80</a:t>
                      </a:r>
                    </a:p>
                  </a:txBody>
                  <a:tcPr marL="0" marR="0" marT="0" marB="0" anchor="ctr"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609677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STRX Profile Dependent Configuration Calibration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Time [us]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22117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RX HPF Calibration 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(per profile)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3200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584322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RX Gain Calibration 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(per profile)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700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2987509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RX LPF Calibration 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(per profile)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465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748413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ChirpPLL AAFC Calibration (per profile)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632616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TX Pout 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Calibration (per profile)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530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29640"/>
                  </a:ext>
                </a:extLst>
              </a:tr>
              <a:tr h="27508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 Time (per profile)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5095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2162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3A3DCC-F61D-4F19-8478-1D3EDAA4C8A7}"/>
              </a:ext>
            </a:extLst>
          </p:cNvPr>
          <p:cNvSpPr txBox="1"/>
          <p:nvPr/>
        </p:nvSpPr>
        <p:spPr>
          <a:xfrm>
            <a:off x="5725965" y="2880405"/>
            <a:ext cx="6094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calculate the duration of configuration calibration, phase the following shall be used:</a:t>
            </a:r>
          </a:p>
          <a:p>
            <a:pPr marL="0" marR="0" indent="165735" fontAlgn="base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pPr marL="0" marR="0" indent="165735" fontAlgn="base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 time = [profile independent calibrations] + </a:t>
            </a:r>
            <a:endParaRPr lang="en-US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165735" fontAlgn="base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[profile dependent calibrations] * [number of profiles used]</a:t>
            </a:r>
            <a:endParaRPr lang="en-US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6A8BA-EF25-4E30-A202-24D443DFAE4A}"/>
              </a:ext>
            </a:extLst>
          </p:cNvPr>
          <p:cNvSpPr/>
          <p:nvPr/>
        </p:nvSpPr>
        <p:spPr>
          <a:xfrm>
            <a:off x="8291874" y="884706"/>
            <a:ext cx="572655" cy="276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A86917-BEE8-431A-BCEE-B727A8D8251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658928" y="1161335"/>
            <a:ext cx="2919274" cy="990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>
            <a:extLst>
              <a:ext uri="{FF2B5EF4-FFF2-40B4-BE49-F238E27FC236}">
                <a16:creationId xmlns:a16="http://schemas.microsoft.com/office/drawing/2014/main" id="{BF61E65A-9C15-479E-9E55-388E9CD7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89" y="135800"/>
            <a:ext cx="11425752" cy="654049"/>
          </a:xfrm>
        </p:spPr>
        <p:txBody>
          <a:bodyPr/>
          <a:lstStyle/>
          <a:p>
            <a:r>
              <a:rPr lang="en-US" sz="2400"/>
              <a:t>SAF85xx Configuration calibration items</a:t>
            </a:r>
            <a:br>
              <a:rPr lang="en-US" sz="2400"/>
            </a:b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36052265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8EFE67-F1AF-4066-9E0E-5DC9E1A3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89" y="135800"/>
            <a:ext cx="11425752" cy="654049"/>
          </a:xfrm>
        </p:spPr>
        <p:txBody>
          <a:bodyPr/>
          <a:lstStyle/>
          <a:p>
            <a:r>
              <a:rPr lang="en-US" sz="2400"/>
              <a:t>SAF85xx Recalibration items</a:t>
            </a:r>
            <a:br>
              <a:rPr lang="en-US" sz="2400"/>
            </a:br>
            <a:endParaRPr lang="de-DE" sz="24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084D12-FEA4-4491-A87F-13AF124D6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74556"/>
              </p:ext>
            </p:extLst>
          </p:nvPr>
        </p:nvGraphicFramePr>
        <p:xfrm>
          <a:off x="333289" y="1001097"/>
          <a:ext cx="5728925" cy="485580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204801">
                  <a:extLst>
                    <a:ext uri="{9D8B030D-6E8A-4147-A177-3AD203B41FA5}">
                      <a16:colId xmlns:a16="http://schemas.microsoft.com/office/drawing/2014/main" val="59529998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507196648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806877171"/>
                    </a:ext>
                  </a:extLst>
                </a:gridCol>
              </a:tblGrid>
              <a:tr h="40883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Independent Calibration</a:t>
                      </a:r>
                      <a:endParaRPr lang="de-DE" sz="1200" b="1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(Config Calib) [us]</a:t>
                      </a:r>
                      <a:endParaRPr lang="de-DE" sz="1200" b="1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Recalibration* (optimized)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[us]</a:t>
                      </a:r>
                      <a:endParaRPr lang="de-DE" sz="1200" b="1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196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STRX_LOI_TxBufferCalibration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120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75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478585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STRX_LOI_RxBufferCalibration </a:t>
                      </a:r>
                      <a:endParaRPr lang="de-DE" sz="1200" b="0" i="0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90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60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225018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STRX_TX_LOX2Calibration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65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310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STRX_TX_Buff2aCalibration 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130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65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741420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STRX_TX_Buff2b2cCalibration 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130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65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9316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lang="de-DE" sz="1200" b="0" i="0" u="none" strike="noStrike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TRX_TX_PRCalibration</a:t>
                      </a:r>
                      <a:r>
                        <a:rPr lang="de-DE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855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600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160458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STRX_RX_LOX2Calibration 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65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28208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STRX_RFBIST_LOX2Calibration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85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55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757908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STRX_RFBIST_SSBCalibration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55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68539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STRX_SYS_ReadTempSensor (x4)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092096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Dependent Calibration</a:t>
                      </a:r>
                      <a:endParaRPr lang="de-DE" sz="1200" b="1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(simulated) [us]</a:t>
                      </a:r>
                      <a:endParaRPr lang="de-DE" sz="1200" b="1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Recalibration* (optimized) [us]</a:t>
                      </a:r>
                      <a:endParaRPr lang="de-DE" sz="1200" b="1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2211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lang="de-DE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TRX_ChirpPLL_AAFC (per profile)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20</a:t>
                      </a:r>
                      <a:r>
                        <a:rPr lang="de-DE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200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58432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STRX_TX_PoutCalibration (per profile)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530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300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2964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2550</a:t>
                      </a:r>
                      <a:endParaRPr lang="de-DE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1685</a:t>
                      </a:r>
                      <a:endParaRPr lang="de-DE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029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6ACA19-E4AA-4450-B48A-1BA6F8EF2434}"/>
              </a:ext>
            </a:extLst>
          </p:cNvPr>
          <p:cNvSpPr txBox="1"/>
          <p:nvPr/>
        </p:nvSpPr>
        <p:spPr>
          <a:xfrm>
            <a:off x="1106746" y="5950170"/>
            <a:ext cx="9282547" cy="5080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* Note: Optimized Calibration will be available June 2022 EAR 1.4, for the rest of the document we use simulated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17F62-7412-4D77-A791-42108F7698D0}"/>
              </a:ext>
            </a:extLst>
          </p:cNvPr>
          <p:cNvSpPr txBox="1"/>
          <p:nvPr/>
        </p:nvSpPr>
        <p:spPr>
          <a:xfrm>
            <a:off x="6391992" y="3132857"/>
            <a:ext cx="5512459" cy="204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calculate the duration of re-calibration phase per chirp sequence[x] the following shall be used:</a:t>
            </a:r>
          </a:p>
          <a:p>
            <a:pPr marL="0" marR="0" algn="just" fontAlgn="base">
              <a:spcBef>
                <a:spcPts val="0"/>
              </a:spcBef>
              <a:spcAft>
                <a:spcPts val="0"/>
              </a:spcAft>
            </a:pPr>
            <a:endParaRPr lang="en-US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>
              <a:lnSpc>
                <a:spcPts val="1250"/>
              </a:lnSpc>
              <a:spcBef>
                <a:spcPts val="400"/>
              </a:spcBef>
              <a:spcAft>
                <a:spcPts val="0"/>
              </a:spcAft>
              <a:tabLst>
                <a:tab pos="228600" algn="l"/>
                <a:tab pos="393700" algn="l"/>
              </a:tabLst>
            </a:pPr>
            <a:r>
              <a:rPr lang="en-US" sz="1200" i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 time[x] = [profile independent re-calibrations] * [recalibrateProfileIndependent] + </a:t>
            </a:r>
            <a:endParaRPr lang="en-US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165735" fontAlgn="base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[profile   dependent re-calibrations] * [recalibrateProfileDependent[x]]</a:t>
            </a:r>
            <a:endParaRPr lang="en-US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88900">
              <a:lnSpc>
                <a:spcPts val="1250"/>
              </a:lnSpc>
              <a:spcBef>
                <a:spcPts val="500"/>
              </a:spcBef>
              <a:spcAft>
                <a:spcPts val="400"/>
              </a:spcAft>
            </a:pPr>
            <a:endParaRPr lang="en-US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88900">
              <a:lnSpc>
                <a:spcPts val="1250"/>
              </a:lnSpc>
              <a:spcBef>
                <a:spcPts val="500"/>
              </a:spcBef>
              <a:spcAft>
                <a:spcPts val="40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 taking into account RFE calibrations settings per given chirp sequence:</a:t>
            </a:r>
          </a:p>
          <a:p>
            <a:pPr marL="228600" marR="0" indent="-139700">
              <a:lnSpc>
                <a:spcPts val="1250"/>
              </a:lnSpc>
              <a:spcBef>
                <a:spcPts val="400"/>
              </a:spcBef>
              <a:spcAft>
                <a:spcPts val="0"/>
              </a:spcAft>
              <a:tabLst>
                <a:tab pos="228600" algn="l"/>
                <a:tab pos="393700" algn="l"/>
              </a:tabLst>
            </a:pPr>
            <a:r>
              <a: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recalibrateProfileDependent[x]</a:t>
            </a:r>
          </a:p>
          <a:p>
            <a:pPr marL="228600" indent="-139700">
              <a:lnSpc>
                <a:spcPts val="1250"/>
              </a:lnSpc>
              <a:spcBef>
                <a:spcPts val="400"/>
              </a:spcBef>
              <a:spcAft>
                <a:spcPts val="0"/>
              </a:spcAft>
              <a:tabLst>
                <a:tab pos="228600" algn="l"/>
                <a:tab pos="393700" algn="l"/>
              </a:tabLst>
            </a:pPr>
            <a:r>
              <a: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recalibrateProfileIndependent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C411BC-73DC-4DB6-8F09-CC620BD665D0}"/>
              </a:ext>
            </a:extLst>
          </p:cNvPr>
          <p:cNvGrpSpPr/>
          <p:nvPr/>
        </p:nvGrpSpPr>
        <p:grpSpPr>
          <a:xfrm>
            <a:off x="6046165" y="1180508"/>
            <a:ext cx="5968504" cy="1045555"/>
            <a:chOff x="6191273" y="537753"/>
            <a:chExt cx="5968504" cy="104555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D3DDCC0-3F8F-431F-B737-BBBF1BAB7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1273" y="537753"/>
              <a:ext cx="5968504" cy="104555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1F50A4-EAFF-4EE7-A17D-10DCBE4F28D0}"/>
                </a:ext>
              </a:extLst>
            </p:cNvPr>
            <p:cNvSpPr/>
            <p:nvPr/>
          </p:nvSpPr>
          <p:spPr>
            <a:xfrm>
              <a:off x="9816638" y="884752"/>
              <a:ext cx="572655" cy="2766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8FEAE0-2E42-43C6-A24D-7A988F25757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950892" y="1804136"/>
            <a:ext cx="4006966" cy="1413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959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3E61-C588-4585-909F-C50DCA9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CALIBRATION CONFIGURATION / API</a:t>
            </a:r>
            <a:endParaRPr lang="de-DE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ABAEF-C264-4471-BEAB-66E588281056}"/>
              </a:ext>
            </a:extLst>
          </p:cNvPr>
          <p:cNvSpPr/>
          <p:nvPr/>
        </p:nvSpPr>
        <p:spPr>
          <a:xfrm>
            <a:off x="776306" y="3640586"/>
            <a:ext cx="64319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idle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91DA4-E1D9-4B26-845D-90EFDB1A91D9}"/>
              </a:ext>
            </a:extLst>
          </p:cNvPr>
          <p:cNvSpPr/>
          <p:nvPr/>
        </p:nvSpPr>
        <p:spPr>
          <a:xfrm>
            <a:off x="2649894" y="3640586"/>
            <a:ext cx="2954694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Chirp Sequence 1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FABBD-CC81-445B-AE92-1DFF75B2CE8A}"/>
              </a:ext>
            </a:extLst>
          </p:cNvPr>
          <p:cNvSpPr txBox="1"/>
          <p:nvPr/>
        </p:nvSpPr>
        <p:spPr>
          <a:xfrm>
            <a:off x="394774" y="1068113"/>
            <a:ext cx="11595063" cy="1969770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Single radar frame / system cycle could consist of multiple chirp sequences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before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chirp sequence: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to perform profile independent calibrations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to perform profile dependent calibrations (AAFC, Pout)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is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limited to profiles used in subsequent chirp sequence only, i.e. calibration slot 1 can include profiles from chirp sequence 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2B5CC5-714E-49DF-91DF-15C1D7590993}"/>
              </a:ext>
            </a:extLst>
          </p:cNvPr>
          <p:cNvSpPr/>
          <p:nvPr/>
        </p:nvSpPr>
        <p:spPr>
          <a:xfrm>
            <a:off x="1490720" y="3640586"/>
            <a:ext cx="1093860" cy="365760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Cal 1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6F9E1-4F04-4A1A-897C-36B9F7043A50}"/>
              </a:ext>
            </a:extLst>
          </p:cNvPr>
          <p:cNvSpPr/>
          <p:nvPr/>
        </p:nvSpPr>
        <p:spPr>
          <a:xfrm>
            <a:off x="6923314" y="3640586"/>
            <a:ext cx="2866366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2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761E8E-0991-41BA-AC39-E58CB3B6DF02}"/>
              </a:ext>
            </a:extLst>
          </p:cNvPr>
          <p:cNvSpPr/>
          <p:nvPr/>
        </p:nvSpPr>
        <p:spPr>
          <a:xfrm>
            <a:off x="5675812" y="3640586"/>
            <a:ext cx="1176278" cy="365760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Cal 2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220EC-FDB9-4944-A0BB-23D114717431}"/>
              </a:ext>
            </a:extLst>
          </p:cNvPr>
          <p:cNvSpPr/>
          <p:nvPr/>
        </p:nvSpPr>
        <p:spPr>
          <a:xfrm>
            <a:off x="9860904" y="3640586"/>
            <a:ext cx="785638" cy="365760"/>
          </a:xfrm>
          <a:prstGeom prst="rect">
            <a:avLst/>
          </a:prstGeom>
          <a:solidFill>
            <a:srgbClr val="CBD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BIST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ACCA9-B8D3-40C0-B0E5-794102F6A1A3}"/>
              </a:ext>
            </a:extLst>
          </p:cNvPr>
          <p:cNvSpPr/>
          <p:nvPr/>
        </p:nvSpPr>
        <p:spPr>
          <a:xfrm>
            <a:off x="10717766" y="3640586"/>
            <a:ext cx="64319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idle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81F7D-D885-46E2-9BDF-A729AEFA3C0C}"/>
              </a:ext>
            </a:extLst>
          </p:cNvPr>
          <p:cNvSpPr txBox="1"/>
          <p:nvPr/>
        </p:nvSpPr>
        <p:spPr>
          <a:xfrm>
            <a:off x="1490719" y="4194941"/>
            <a:ext cx="3404553" cy="2593018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yes / no</a:t>
            </a:r>
          </a:p>
          <a:p>
            <a:pPr algn="l">
              <a:spcBef>
                <a:spcPts val="3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Dependent Calibrations</a:t>
            </a:r>
          </a:p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0: yes / no</a:t>
            </a:r>
          </a:p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1: yes /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2: yes /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3: yes /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7: yes / no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6C88B-BA09-4DEA-966D-4588F18428F3}"/>
              </a:ext>
            </a:extLst>
          </p:cNvPr>
          <p:cNvSpPr txBox="1"/>
          <p:nvPr/>
        </p:nvSpPr>
        <p:spPr>
          <a:xfrm>
            <a:off x="5604587" y="4183511"/>
            <a:ext cx="3520939" cy="2593018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yes / no</a:t>
            </a:r>
          </a:p>
          <a:p>
            <a:pPr>
              <a:spcBef>
                <a:spcPts val="3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Dependent Calibrations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0: yes /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1: yes /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2: yes /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3: yes /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7: yes / no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7E1307-6EDA-48A7-B48B-16147AD8B6D1}"/>
              </a:ext>
            </a:extLst>
          </p:cNvPr>
          <p:cNvCxnSpPr>
            <a:cxnSpLocks/>
          </p:cNvCxnSpPr>
          <p:nvPr/>
        </p:nvCxnSpPr>
        <p:spPr>
          <a:xfrm>
            <a:off x="1518428" y="4653064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9EDE8E-AA39-4C40-84BB-489853ADE753}"/>
              </a:ext>
            </a:extLst>
          </p:cNvPr>
          <p:cNvCxnSpPr>
            <a:cxnSpLocks/>
          </p:cNvCxnSpPr>
          <p:nvPr/>
        </p:nvCxnSpPr>
        <p:spPr>
          <a:xfrm>
            <a:off x="1518428" y="4183511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17DA86-8E6E-4322-B209-C4C2BC3E7E34}"/>
              </a:ext>
            </a:extLst>
          </p:cNvPr>
          <p:cNvCxnSpPr>
            <a:cxnSpLocks/>
          </p:cNvCxnSpPr>
          <p:nvPr/>
        </p:nvCxnSpPr>
        <p:spPr>
          <a:xfrm>
            <a:off x="1518428" y="6552638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199FF3-0F5E-4E09-99E3-CBCBDF8C9768}"/>
              </a:ext>
            </a:extLst>
          </p:cNvPr>
          <p:cNvCxnSpPr>
            <a:cxnSpLocks/>
          </p:cNvCxnSpPr>
          <p:nvPr/>
        </p:nvCxnSpPr>
        <p:spPr>
          <a:xfrm>
            <a:off x="5675812" y="4183511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24D6A5-5F6B-4FD0-A470-DA54B21DE555}"/>
              </a:ext>
            </a:extLst>
          </p:cNvPr>
          <p:cNvCxnSpPr>
            <a:cxnSpLocks/>
          </p:cNvCxnSpPr>
          <p:nvPr/>
        </p:nvCxnSpPr>
        <p:spPr>
          <a:xfrm>
            <a:off x="5675812" y="4653064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E0BB3A-C289-4B21-8140-8CFD35334916}"/>
              </a:ext>
            </a:extLst>
          </p:cNvPr>
          <p:cNvCxnSpPr>
            <a:cxnSpLocks/>
          </p:cNvCxnSpPr>
          <p:nvPr/>
        </p:nvCxnSpPr>
        <p:spPr>
          <a:xfrm>
            <a:off x="5675812" y="6552638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798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3E61-C588-4585-909F-C50DCA92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24" y="223219"/>
            <a:ext cx="11425752" cy="654049"/>
          </a:xfrm>
        </p:spPr>
        <p:txBody>
          <a:bodyPr/>
          <a:lstStyle/>
          <a:p>
            <a:r>
              <a:rPr lang="en-US" sz="2400"/>
              <a:t>CALIBRATION CONFIGURATION / API EXAMPLES</a:t>
            </a:r>
            <a:endParaRPr lang="de-DE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91DA4-E1D9-4B26-845D-90EFDB1A91D9}"/>
              </a:ext>
            </a:extLst>
          </p:cNvPr>
          <p:cNvSpPr/>
          <p:nvPr/>
        </p:nvSpPr>
        <p:spPr>
          <a:xfrm>
            <a:off x="1996964" y="1212495"/>
            <a:ext cx="2954694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1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2B5CC5-714E-49DF-91DF-15C1D7590993}"/>
              </a:ext>
            </a:extLst>
          </p:cNvPr>
          <p:cNvSpPr/>
          <p:nvPr/>
        </p:nvSpPr>
        <p:spPr>
          <a:xfrm>
            <a:off x="864685" y="1212495"/>
            <a:ext cx="1093860" cy="365760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Cal 1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6F9E1-4F04-4A1A-897C-36B9F7043A50}"/>
              </a:ext>
            </a:extLst>
          </p:cNvPr>
          <p:cNvSpPr/>
          <p:nvPr/>
        </p:nvSpPr>
        <p:spPr>
          <a:xfrm>
            <a:off x="6957496" y="1212495"/>
            <a:ext cx="2296857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2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761E8E-0991-41BA-AC39-E58CB3B6DF02}"/>
              </a:ext>
            </a:extLst>
          </p:cNvPr>
          <p:cNvSpPr/>
          <p:nvPr/>
        </p:nvSpPr>
        <p:spPr>
          <a:xfrm>
            <a:off x="5686274" y="1212495"/>
            <a:ext cx="1228626" cy="365760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Cal 2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220EC-FDB9-4944-A0BB-23D114717431}"/>
              </a:ext>
            </a:extLst>
          </p:cNvPr>
          <p:cNvSpPr/>
          <p:nvPr/>
        </p:nvSpPr>
        <p:spPr>
          <a:xfrm>
            <a:off x="9306587" y="1212495"/>
            <a:ext cx="785638" cy="365760"/>
          </a:xfrm>
          <a:prstGeom prst="rect">
            <a:avLst/>
          </a:prstGeom>
          <a:solidFill>
            <a:srgbClr val="CBD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BIST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ACCA9-B8D3-40C0-B0E5-794102F6A1A3}"/>
              </a:ext>
            </a:extLst>
          </p:cNvPr>
          <p:cNvSpPr/>
          <p:nvPr/>
        </p:nvSpPr>
        <p:spPr>
          <a:xfrm>
            <a:off x="10136556" y="1212495"/>
            <a:ext cx="64319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idle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81711-53D7-4E11-859A-222FA9F013FF}"/>
              </a:ext>
            </a:extLst>
          </p:cNvPr>
          <p:cNvSpPr txBox="1"/>
          <p:nvPr/>
        </p:nvSpPr>
        <p:spPr>
          <a:xfrm>
            <a:off x="319106" y="1212495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de-DE"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81F7D-D885-46E2-9BDF-A729AEFA3C0C}"/>
              </a:ext>
            </a:extLst>
          </p:cNvPr>
          <p:cNvSpPr txBox="1"/>
          <p:nvPr/>
        </p:nvSpPr>
        <p:spPr>
          <a:xfrm>
            <a:off x="818860" y="1669695"/>
            <a:ext cx="3697449" cy="1069524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Dependent calibrations: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1: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2: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C87505-4A86-40A8-A462-46181284CEE6}"/>
              </a:ext>
            </a:extLst>
          </p:cNvPr>
          <p:cNvCxnSpPr>
            <a:cxnSpLocks/>
          </p:cNvCxnSpPr>
          <p:nvPr/>
        </p:nvCxnSpPr>
        <p:spPr>
          <a:xfrm>
            <a:off x="894855" y="1068113"/>
            <a:ext cx="988489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D476F9-4B3D-40C5-A111-108F6F2B5723}"/>
              </a:ext>
            </a:extLst>
          </p:cNvPr>
          <p:cNvSpPr/>
          <p:nvPr/>
        </p:nvSpPr>
        <p:spPr>
          <a:xfrm>
            <a:off x="1986804" y="3110874"/>
            <a:ext cx="2954694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1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011225-0453-446F-AB35-1C1DF2669FBD}"/>
              </a:ext>
            </a:extLst>
          </p:cNvPr>
          <p:cNvSpPr/>
          <p:nvPr/>
        </p:nvSpPr>
        <p:spPr>
          <a:xfrm>
            <a:off x="864685" y="3110874"/>
            <a:ext cx="1093860" cy="365760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Cal 1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2FC3D5-419F-4E38-8A07-37E1B3810847}"/>
              </a:ext>
            </a:extLst>
          </p:cNvPr>
          <p:cNvSpPr/>
          <p:nvPr/>
        </p:nvSpPr>
        <p:spPr>
          <a:xfrm>
            <a:off x="6957496" y="3110874"/>
            <a:ext cx="2296856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2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3546A-C65E-4B05-9AC5-DDAEE0499C29}"/>
              </a:ext>
            </a:extLst>
          </p:cNvPr>
          <p:cNvSpPr/>
          <p:nvPr/>
        </p:nvSpPr>
        <p:spPr>
          <a:xfrm>
            <a:off x="6304135" y="3118663"/>
            <a:ext cx="611177" cy="350182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Cal 2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F19FEC-33B3-454B-94A9-5DE1DDC1925B}"/>
              </a:ext>
            </a:extLst>
          </p:cNvPr>
          <p:cNvSpPr/>
          <p:nvPr/>
        </p:nvSpPr>
        <p:spPr>
          <a:xfrm>
            <a:off x="9306587" y="3110874"/>
            <a:ext cx="785638" cy="365760"/>
          </a:xfrm>
          <a:prstGeom prst="rect">
            <a:avLst/>
          </a:prstGeom>
          <a:solidFill>
            <a:srgbClr val="CBD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BIST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4DE0A0-3136-4C96-8573-F4573BD2DAEA}"/>
              </a:ext>
            </a:extLst>
          </p:cNvPr>
          <p:cNvSpPr/>
          <p:nvPr/>
        </p:nvSpPr>
        <p:spPr>
          <a:xfrm>
            <a:off x="10136556" y="3110874"/>
            <a:ext cx="64319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idle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39F7F-DE21-4196-B075-72F6DCA6E12B}"/>
              </a:ext>
            </a:extLst>
          </p:cNvPr>
          <p:cNvSpPr txBox="1"/>
          <p:nvPr/>
        </p:nvSpPr>
        <p:spPr>
          <a:xfrm>
            <a:off x="319106" y="3110874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de-DE"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68488-1E5A-4FC8-850E-56BACC7CD1B8}"/>
              </a:ext>
            </a:extLst>
          </p:cNvPr>
          <p:cNvCxnSpPr>
            <a:cxnSpLocks/>
          </p:cNvCxnSpPr>
          <p:nvPr/>
        </p:nvCxnSpPr>
        <p:spPr>
          <a:xfrm>
            <a:off x="894855" y="2966492"/>
            <a:ext cx="988489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1BB45-B5C7-4E57-928A-A581677AAFC7}"/>
              </a:ext>
            </a:extLst>
          </p:cNvPr>
          <p:cNvSpPr/>
          <p:nvPr/>
        </p:nvSpPr>
        <p:spPr>
          <a:xfrm>
            <a:off x="4988260" y="3111570"/>
            <a:ext cx="1283223" cy="3643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de-DE" sz="1200" err="1">
                <a:solidFill>
                  <a:schemeClr val="bg1"/>
                </a:solidFill>
                <a:latin typeface="+mj-lt"/>
              </a:rPr>
              <a:t>Idle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A37A9-041D-49BA-BF3B-5F975DF4C034}"/>
              </a:ext>
            </a:extLst>
          </p:cNvPr>
          <p:cNvSpPr/>
          <p:nvPr/>
        </p:nvSpPr>
        <p:spPr>
          <a:xfrm>
            <a:off x="2628930" y="4993677"/>
            <a:ext cx="2940573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1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7CF5CE-907F-468E-930E-608FD978471B}"/>
              </a:ext>
            </a:extLst>
          </p:cNvPr>
          <p:cNvSpPr/>
          <p:nvPr/>
        </p:nvSpPr>
        <p:spPr>
          <a:xfrm>
            <a:off x="864685" y="4993677"/>
            <a:ext cx="1718446" cy="365760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Cal 1\2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4E4FFA-532C-4119-9591-324FB49F85AD}"/>
              </a:ext>
            </a:extLst>
          </p:cNvPr>
          <p:cNvSpPr/>
          <p:nvPr/>
        </p:nvSpPr>
        <p:spPr>
          <a:xfrm>
            <a:off x="6951706" y="4993677"/>
            <a:ext cx="2300418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2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5915BF-ED1F-41DB-8FB8-45BB2AC69C77}"/>
              </a:ext>
            </a:extLst>
          </p:cNvPr>
          <p:cNvSpPr/>
          <p:nvPr/>
        </p:nvSpPr>
        <p:spPr>
          <a:xfrm>
            <a:off x="9306587" y="4993677"/>
            <a:ext cx="785638" cy="365760"/>
          </a:xfrm>
          <a:prstGeom prst="rect">
            <a:avLst/>
          </a:prstGeom>
          <a:solidFill>
            <a:srgbClr val="CBD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BIST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C41AC9-15E3-4D51-85AA-84AD744B16ED}"/>
              </a:ext>
            </a:extLst>
          </p:cNvPr>
          <p:cNvSpPr/>
          <p:nvPr/>
        </p:nvSpPr>
        <p:spPr>
          <a:xfrm>
            <a:off x="10136556" y="4993677"/>
            <a:ext cx="64319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idle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982C8B-ABB7-434D-BDA0-62F546E7C8A8}"/>
              </a:ext>
            </a:extLst>
          </p:cNvPr>
          <p:cNvSpPr txBox="1"/>
          <p:nvPr/>
        </p:nvSpPr>
        <p:spPr>
          <a:xfrm>
            <a:off x="319106" y="499367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de-DE"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CB18A7-1510-4EFC-A6EF-84028B0D2166}"/>
              </a:ext>
            </a:extLst>
          </p:cNvPr>
          <p:cNvCxnSpPr>
            <a:cxnSpLocks/>
          </p:cNvCxnSpPr>
          <p:nvPr/>
        </p:nvCxnSpPr>
        <p:spPr>
          <a:xfrm>
            <a:off x="894855" y="4849295"/>
            <a:ext cx="988489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7F0C174-027D-4B97-A264-2948F64AE0D6}"/>
              </a:ext>
            </a:extLst>
          </p:cNvPr>
          <p:cNvSpPr/>
          <p:nvPr/>
        </p:nvSpPr>
        <p:spPr>
          <a:xfrm>
            <a:off x="5615301" y="4993677"/>
            <a:ext cx="1300007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idle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0201B-7145-4978-9755-F745E1BE4750}"/>
              </a:ext>
            </a:extLst>
          </p:cNvPr>
          <p:cNvSpPr txBox="1"/>
          <p:nvPr/>
        </p:nvSpPr>
        <p:spPr>
          <a:xfrm>
            <a:off x="5680364" y="1664643"/>
            <a:ext cx="3697449" cy="1069524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Dependent calibrations: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1: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2: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4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B89A76-F1E2-40B2-BC0F-8339AFCB52BD}"/>
              </a:ext>
            </a:extLst>
          </p:cNvPr>
          <p:cNvSpPr txBox="1"/>
          <p:nvPr/>
        </p:nvSpPr>
        <p:spPr>
          <a:xfrm>
            <a:off x="818860" y="3520895"/>
            <a:ext cx="3697449" cy="1069524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Dependent calibrations: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1: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2: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99B678-5E40-4E46-A53B-006CBBD129CB}"/>
              </a:ext>
            </a:extLst>
          </p:cNvPr>
          <p:cNvSpPr txBox="1"/>
          <p:nvPr/>
        </p:nvSpPr>
        <p:spPr>
          <a:xfrm>
            <a:off x="6271483" y="3515843"/>
            <a:ext cx="3697449" cy="1069524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Dependent calibrations: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1: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2: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4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4753C-CB7B-4A15-82A3-2C7A00E18E11}"/>
              </a:ext>
            </a:extLst>
          </p:cNvPr>
          <p:cNvSpPr txBox="1"/>
          <p:nvPr/>
        </p:nvSpPr>
        <p:spPr>
          <a:xfrm>
            <a:off x="864685" y="5450877"/>
            <a:ext cx="3697449" cy="1069524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Dependent calibrations: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1: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2: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4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22C04C-5582-429B-92AF-3ADBBE511E67}"/>
              </a:ext>
            </a:extLst>
          </p:cNvPr>
          <p:cNvSpPr txBox="1"/>
          <p:nvPr/>
        </p:nvSpPr>
        <p:spPr>
          <a:xfrm>
            <a:off x="6933776" y="5432215"/>
            <a:ext cx="3697449" cy="1069524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Dependent calibrations: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1: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2: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0A3253-C3AF-4E3E-81AA-D57DD73F9AA2}"/>
              </a:ext>
            </a:extLst>
          </p:cNvPr>
          <p:cNvCxnSpPr>
            <a:cxnSpLocks/>
          </p:cNvCxnSpPr>
          <p:nvPr/>
        </p:nvCxnSpPr>
        <p:spPr>
          <a:xfrm>
            <a:off x="873120" y="1937573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31B8FF-B221-4B9D-BB24-692BA849A6D0}"/>
              </a:ext>
            </a:extLst>
          </p:cNvPr>
          <p:cNvCxnSpPr>
            <a:cxnSpLocks/>
          </p:cNvCxnSpPr>
          <p:nvPr/>
        </p:nvCxnSpPr>
        <p:spPr>
          <a:xfrm>
            <a:off x="873120" y="1664643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CFA1F0-6072-4D99-9B10-B47B60E3D91B}"/>
              </a:ext>
            </a:extLst>
          </p:cNvPr>
          <p:cNvCxnSpPr>
            <a:cxnSpLocks/>
          </p:cNvCxnSpPr>
          <p:nvPr/>
        </p:nvCxnSpPr>
        <p:spPr>
          <a:xfrm>
            <a:off x="873120" y="2734167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4018FD8-0AA2-4DD1-9321-7AAA888F9D69}"/>
              </a:ext>
            </a:extLst>
          </p:cNvPr>
          <p:cNvCxnSpPr>
            <a:cxnSpLocks/>
          </p:cNvCxnSpPr>
          <p:nvPr/>
        </p:nvCxnSpPr>
        <p:spPr>
          <a:xfrm>
            <a:off x="5760024" y="1937573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B449EA-0973-4CEA-8393-ED97F4942B3A}"/>
              </a:ext>
            </a:extLst>
          </p:cNvPr>
          <p:cNvCxnSpPr>
            <a:cxnSpLocks/>
          </p:cNvCxnSpPr>
          <p:nvPr/>
        </p:nvCxnSpPr>
        <p:spPr>
          <a:xfrm>
            <a:off x="5760024" y="1664643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D00AC5-B554-414E-8E04-36DBA3373528}"/>
              </a:ext>
            </a:extLst>
          </p:cNvPr>
          <p:cNvCxnSpPr>
            <a:cxnSpLocks/>
          </p:cNvCxnSpPr>
          <p:nvPr/>
        </p:nvCxnSpPr>
        <p:spPr>
          <a:xfrm>
            <a:off x="5760024" y="2734167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BE3485-F29C-4038-B66D-09FEBB6FC9EC}"/>
              </a:ext>
            </a:extLst>
          </p:cNvPr>
          <p:cNvCxnSpPr>
            <a:cxnSpLocks/>
          </p:cNvCxnSpPr>
          <p:nvPr/>
        </p:nvCxnSpPr>
        <p:spPr>
          <a:xfrm>
            <a:off x="864685" y="3798700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FD61F8E-E7F3-49ED-BD5D-8C6900CDE6D1}"/>
              </a:ext>
            </a:extLst>
          </p:cNvPr>
          <p:cNvCxnSpPr>
            <a:cxnSpLocks/>
          </p:cNvCxnSpPr>
          <p:nvPr/>
        </p:nvCxnSpPr>
        <p:spPr>
          <a:xfrm>
            <a:off x="864685" y="3525770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3472130-B7E0-4401-8754-CA392F5AB02A}"/>
              </a:ext>
            </a:extLst>
          </p:cNvPr>
          <p:cNvCxnSpPr>
            <a:cxnSpLocks/>
          </p:cNvCxnSpPr>
          <p:nvPr/>
        </p:nvCxnSpPr>
        <p:spPr>
          <a:xfrm>
            <a:off x="864685" y="4595294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EF4F660-B112-4A56-9859-39C94FC6D059}"/>
              </a:ext>
            </a:extLst>
          </p:cNvPr>
          <p:cNvCxnSpPr>
            <a:cxnSpLocks/>
          </p:cNvCxnSpPr>
          <p:nvPr/>
        </p:nvCxnSpPr>
        <p:spPr>
          <a:xfrm>
            <a:off x="6271483" y="3788773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198D28-798F-48F4-8482-A5EBF650FF34}"/>
              </a:ext>
            </a:extLst>
          </p:cNvPr>
          <p:cNvCxnSpPr>
            <a:cxnSpLocks/>
          </p:cNvCxnSpPr>
          <p:nvPr/>
        </p:nvCxnSpPr>
        <p:spPr>
          <a:xfrm>
            <a:off x="6271483" y="3515843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B08DCFB-E82B-4630-9DF1-B992B4B06852}"/>
              </a:ext>
            </a:extLst>
          </p:cNvPr>
          <p:cNvCxnSpPr>
            <a:cxnSpLocks/>
          </p:cNvCxnSpPr>
          <p:nvPr/>
        </p:nvCxnSpPr>
        <p:spPr>
          <a:xfrm>
            <a:off x="6271483" y="4585367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839233-04C1-438B-ACF8-CC516709E20B}"/>
              </a:ext>
            </a:extLst>
          </p:cNvPr>
          <p:cNvCxnSpPr>
            <a:cxnSpLocks/>
          </p:cNvCxnSpPr>
          <p:nvPr/>
        </p:nvCxnSpPr>
        <p:spPr>
          <a:xfrm>
            <a:off x="944345" y="5737238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CC317FD-760C-41B0-B740-F52B0158F24A}"/>
              </a:ext>
            </a:extLst>
          </p:cNvPr>
          <p:cNvCxnSpPr>
            <a:cxnSpLocks/>
          </p:cNvCxnSpPr>
          <p:nvPr/>
        </p:nvCxnSpPr>
        <p:spPr>
          <a:xfrm>
            <a:off x="944345" y="5464308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CE26D9A-E7B0-4130-B9BB-8AC4F4F28C71}"/>
              </a:ext>
            </a:extLst>
          </p:cNvPr>
          <p:cNvCxnSpPr>
            <a:cxnSpLocks/>
          </p:cNvCxnSpPr>
          <p:nvPr/>
        </p:nvCxnSpPr>
        <p:spPr>
          <a:xfrm>
            <a:off x="944345" y="6533832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4357132-6F27-43CF-BCCB-E701C16DD4D3}"/>
              </a:ext>
            </a:extLst>
          </p:cNvPr>
          <p:cNvCxnSpPr>
            <a:cxnSpLocks/>
          </p:cNvCxnSpPr>
          <p:nvPr/>
        </p:nvCxnSpPr>
        <p:spPr>
          <a:xfrm>
            <a:off x="6933776" y="5705145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8114C2-E9FF-4D31-A34A-8589CF643C90}"/>
              </a:ext>
            </a:extLst>
          </p:cNvPr>
          <p:cNvCxnSpPr>
            <a:cxnSpLocks/>
          </p:cNvCxnSpPr>
          <p:nvPr/>
        </p:nvCxnSpPr>
        <p:spPr>
          <a:xfrm>
            <a:off x="6933776" y="5432215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7D8C74-2842-4348-AE74-E91B52A985B5}"/>
              </a:ext>
            </a:extLst>
          </p:cNvPr>
          <p:cNvCxnSpPr>
            <a:cxnSpLocks/>
          </p:cNvCxnSpPr>
          <p:nvPr/>
        </p:nvCxnSpPr>
        <p:spPr>
          <a:xfrm>
            <a:off x="6933776" y="6501739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4151E55-5C69-44CE-8FEA-A320FFB7023C}"/>
              </a:ext>
            </a:extLst>
          </p:cNvPr>
          <p:cNvSpPr/>
          <p:nvPr/>
        </p:nvSpPr>
        <p:spPr>
          <a:xfrm>
            <a:off x="4988260" y="1209331"/>
            <a:ext cx="643183" cy="3643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de-DE" sz="1200" err="1">
                <a:solidFill>
                  <a:schemeClr val="bg1"/>
                </a:solidFill>
                <a:latin typeface="+mj-lt"/>
              </a:rPr>
              <a:t>Idle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7BB652-DBBE-4DEA-BA81-77E98B76DD8A}"/>
              </a:ext>
            </a:extLst>
          </p:cNvPr>
          <p:cNvSpPr txBox="1"/>
          <p:nvPr/>
        </p:nvSpPr>
        <p:spPr>
          <a:xfrm>
            <a:off x="10214422" y="704619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50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94F0CA0-2E44-4427-9683-B4588E1B6009}"/>
              </a:ext>
            </a:extLst>
          </p:cNvPr>
          <p:cNvSpPr txBox="1"/>
          <p:nvPr/>
        </p:nvSpPr>
        <p:spPr>
          <a:xfrm>
            <a:off x="10214422" y="2620335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50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997103-68E8-4915-8486-ED528F6C1C30}"/>
              </a:ext>
            </a:extLst>
          </p:cNvPr>
          <p:cNvSpPr txBox="1"/>
          <p:nvPr/>
        </p:nvSpPr>
        <p:spPr>
          <a:xfrm>
            <a:off x="10214422" y="4526779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50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747718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3E61-C588-4585-909F-C50DCA92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75" y="414065"/>
            <a:ext cx="11425752" cy="611806"/>
          </a:xfrm>
        </p:spPr>
        <p:txBody>
          <a:bodyPr/>
          <a:lstStyle/>
          <a:p>
            <a:r>
              <a:rPr lang="en-US" sz="2400" dirty="0"/>
              <a:t>CALIBRATION CONFIGURATION / API (EXAMPLE)</a:t>
            </a:r>
            <a:endParaRPr lang="de-DE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ABAEF-C264-4471-BEAB-66E588281056}"/>
              </a:ext>
            </a:extLst>
          </p:cNvPr>
          <p:cNvSpPr/>
          <p:nvPr/>
        </p:nvSpPr>
        <p:spPr>
          <a:xfrm>
            <a:off x="776306" y="3640586"/>
            <a:ext cx="643190" cy="3421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idle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91DA4-E1D9-4B26-845D-90EFDB1A91D9}"/>
              </a:ext>
            </a:extLst>
          </p:cNvPr>
          <p:cNvSpPr/>
          <p:nvPr/>
        </p:nvSpPr>
        <p:spPr>
          <a:xfrm>
            <a:off x="2649894" y="3640586"/>
            <a:ext cx="2954694" cy="342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1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FABBD-CC81-445B-AE92-1DFF75B2CE8A}"/>
              </a:ext>
            </a:extLst>
          </p:cNvPr>
          <p:cNvSpPr txBox="1"/>
          <p:nvPr/>
        </p:nvSpPr>
        <p:spPr>
          <a:xfrm>
            <a:off x="394774" y="1068113"/>
            <a:ext cx="11595063" cy="1969770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Single radar frame / system cycle could consist of multiple chirp sequences (LR / MR)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before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chirp sequence: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to perform profile independent calibrations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to perform profile dependent calibrations (AAFC, Pout)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is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limited to profiles used in subsequent chirp sequence only, i.e. calibration slot 1 can include profiles from chirp sequence 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2B5CC5-714E-49DF-91DF-15C1D7590993}"/>
              </a:ext>
            </a:extLst>
          </p:cNvPr>
          <p:cNvSpPr/>
          <p:nvPr/>
        </p:nvSpPr>
        <p:spPr>
          <a:xfrm>
            <a:off x="1490720" y="3640586"/>
            <a:ext cx="1093860" cy="342137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Cal 1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6F9E1-4F04-4A1A-897C-36B9F7043A50}"/>
              </a:ext>
            </a:extLst>
          </p:cNvPr>
          <p:cNvSpPr/>
          <p:nvPr/>
        </p:nvSpPr>
        <p:spPr>
          <a:xfrm>
            <a:off x="6923314" y="3640586"/>
            <a:ext cx="2866366" cy="342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2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761E8E-0991-41BA-AC39-E58CB3B6DF02}"/>
              </a:ext>
            </a:extLst>
          </p:cNvPr>
          <p:cNvSpPr/>
          <p:nvPr/>
        </p:nvSpPr>
        <p:spPr>
          <a:xfrm>
            <a:off x="5675812" y="3640586"/>
            <a:ext cx="1176278" cy="342137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Cal 2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220EC-FDB9-4944-A0BB-23D114717431}"/>
              </a:ext>
            </a:extLst>
          </p:cNvPr>
          <p:cNvSpPr/>
          <p:nvPr/>
        </p:nvSpPr>
        <p:spPr>
          <a:xfrm>
            <a:off x="9860904" y="3640586"/>
            <a:ext cx="785638" cy="342137"/>
          </a:xfrm>
          <a:prstGeom prst="rect">
            <a:avLst/>
          </a:prstGeom>
          <a:solidFill>
            <a:srgbClr val="CBD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BIST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ACCA9-B8D3-40C0-B0E5-794102F6A1A3}"/>
              </a:ext>
            </a:extLst>
          </p:cNvPr>
          <p:cNvSpPr/>
          <p:nvPr/>
        </p:nvSpPr>
        <p:spPr>
          <a:xfrm>
            <a:off x="10717766" y="3640586"/>
            <a:ext cx="643190" cy="3421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idle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81F7D-D885-46E2-9BDF-A729AEFA3C0C}"/>
              </a:ext>
            </a:extLst>
          </p:cNvPr>
          <p:cNvSpPr txBox="1"/>
          <p:nvPr/>
        </p:nvSpPr>
        <p:spPr>
          <a:xfrm>
            <a:off x="1490719" y="4194941"/>
            <a:ext cx="3404553" cy="2593018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yes</a:t>
            </a:r>
          </a:p>
          <a:p>
            <a:pPr algn="l">
              <a:spcBef>
                <a:spcPts val="3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Dependent Calibrations</a:t>
            </a:r>
          </a:p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0: yes (FCM1: TX1-2-3)</a:t>
            </a:r>
          </a:p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1: yes (FCM1: TX1-2-3)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2: yes (FCM2: TX2-3-4)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3: yes (FCM2: TX2-3-4)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4: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7: no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6C88B-BA09-4DEA-966D-4588F18428F3}"/>
              </a:ext>
            </a:extLst>
          </p:cNvPr>
          <p:cNvSpPr txBox="1"/>
          <p:nvPr/>
        </p:nvSpPr>
        <p:spPr>
          <a:xfrm>
            <a:off x="5604587" y="4183511"/>
            <a:ext cx="3520939" cy="2593018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no</a:t>
            </a:r>
          </a:p>
          <a:p>
            <a:pPr>
              <a:spcBef>
                <a:spcPts val="3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Dependent Calibrations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0: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1: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2: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3: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4: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8: no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7E1307-6EDA-48A7-B48B-16147AD8B6D1}"/>
              </a:ext>
            </a:extLst>
          </p:cNvPr>
          <p:cNvCxnSpPr>
            <a:cxnSpLocks/>
          </p:cNvCxnSpPr>
          <p:nvPr/>
        </p:nvCxnSpPr>
        <p:spPr>
          <a:xfrm>
            <a:off x="1518428" y="4653064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9EDE8E-AA39-4C40-84BB-489853ADE753}"/>
              </a:ext>
            </a:extLst>
          </p:cNvPr>
          <p:cNvCxnSpPr>
            <a:cxnSpLocks/>
          </p:cNvCxnSpPr>
          <p:nvPr/>
        </p:nvCxnSpPr>
        <p:spPr>
          <a:xfrm>
            <a:off x="1518428" y="4183511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17DA86-8E6E-4322-B209-C4C2BC3E7E34}"/>
              </a:ext>
            </a:extLst>
          </p:cNvPr>
          <p:cNvCxnSpPr>
            <a:cxnSpLocks/>
          </p:cNvCxnSpPr>
          <p:nvPr/>
        </p:nvCxnSpPr>
        <p:spPr>
          <a:xfrm>
            <a:off x="1490719" y="6763775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199FF3-0F5E-4E09-99E3-CBCBDF8C9768}"/>
              </a:ext>
            </a:extLst>
          </p:cNvPr>
          <p:cNvCxnSpPr>
            <a:cxnSpLocks/>
          </p:cNvCxnSpPr>
          <p:nvPr/>
        </p:nvCxnSpPr>
        <p:spPr>
          <a:xfrm>
            <a:off x="5675812" y="4183511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24D6A5-5F6B-4FD0-A470-DA54B21DE555}"/>
              </a:ext>
            </a:extLst>
          </p:cNvPr>
          <p:cNvCxnSpPr>
            <a:cxnSpLocks/>
          </p:cNvCxnSpPr>
          <p:nvPr/>
        </p:nvCxnSpPr>
        <p:spPr>
          <a:xfrm>
            <a:off x="5675812" y="4653064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E0BB3A-C289-4B21-8140-8CFD35334916}"/>
              </a:ext>
            </a:extLst>
          </p:cNvPr>
          <p:cNvCxnSpPr>
            <a:cxnSpLocks/>
          </p:cNvCxnSpPr>
          <p:nvPr/>
        </p:nvCxnSpPr>
        <p:spPr>
          <a:xfrm>
            <a:off x="5675812" y="6763775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2E2D61-C4F6-4B8C-AEE1-4EDF22DF5183}"/>
              </a:ext>
            </a:extLst>
          </p:cNvPr>
          <p:cNvSpPr txBox="1"/>
          <p:nvPr/>
        </p:nvSpPr>
        <p:spPr>
          <a:xfrm>
            <a:off x="6852090" y="3354454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TX4 is not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ReCalibrated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Slot1 !</a:t>
            </a:r>
          </a:p>
        </p:txBody>
      </p:sp>
    </p:spTree>
    <p:extLst>
      <p:ext uri="{BB962C8B-B14F-4D97-AF65-F5344CB8AC3E}">
        <p14:creationId xmlns:p14="http://schemas.microsoft.com/office/powerpoint/2010/main" val="34190398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3E61-C588-4585-909F-C50DCA92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75" y="414065"/>
            <a:ext cx="11425752" cy="611806"/>
          </a:xfrm>
        </p:spPr>
        <p:txBody>
          <a:bodyPr/>
          <a:lstStyle/>
          <a:p>
            <a:r>
              <a:rPr lang="en-US" sz="2400" dirty="0"/>
              <a:t>CALIBRATION CONFIGURATION / API (EXAMPLE)</a:t>
            </a:r>
            <a:endParaRPr lang="de-DE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ABAEF-C264-4471-BEAB-66E588281056}"/>
              </a:ext>
            </a:extLst>
          </p:cNvPr>
          <p:cNvSpPr/>
          <p:nvPr/>
        </p:nvSpPr>
        <p:spPr>
          <a:xfrm>
            <a:off x="776306" y="3640586"/>
            <a:ext cx="643190" cy="3421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idle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91DA4-E1D9-4B26-845D-90EFDB1A91D9}"/>
              </a:ext>
            </a:extLst>
          </p:cNvPr>
          <p:cNvSpPr/>
          <p:nvPr/>
        </p:nvSpPr>
        <p:spPr>
          <a:xfrm>
            <a:off x="2649894" y="3640586"/>
            <a:ext cx="2954694" cy="342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1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FABBD-CC81-445B-AE92-1DFF75B2CE8A}"/>
              </a:ext>
            </a:extLst>
          </p:cNvPr>
          <p:cNvSpPr txBox="1"/>
          <p:nvPr/>
        </p:nvSpPr>
        <p:spPr>
          <a:xfrm>
            <a:off x="394774" y="1068113"/>
            <a:ext cx="11595063" cy="1969770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Single radar frame / system cycle could consist of multiple chirp sequences (LR / MR)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before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chirp sequence: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to perform profile independent calibrations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to perform profile dependent calibrations (AAFC, Pout)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Calibration slot is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limited to profiles used in subsequent chirp sequence only, i.e. calibration slot 1 can include profiles from chirp sequence 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2B5CC5-714E-49DF-91DF-15C1D7590993}"/>
              </a:ext>
            </a:extLst>
          </p:cNvPr>
          <p:cNvSpPr/>
          <p:nvPr/>
        </p:nvSpPr>
        <p:spPr>
          <a:xfrm>
            <a:off x="1490720" y="3640586"/>
            <a:ext cx="1093860" cy="342137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Cal 1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6F9E1-4F04-4A1A-897C-36B9F7043A50}"/>
              </a:ext>
            </a:extLst>
          </p:cNvPr>
          <p:cNvSpPr/>
          <p:nvPr/>
        </p:nvSpPr>
        <p:spPr>
          <a:xfrm>
            <a:off x="6923314" y="3640586"/>
            <a:ext cx="2866366" cy="342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2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761E8E-0991-41BA-AC39-E58CB3B6DF02}"/>
              </a:ext>
            </a:extLst>
          </p:cNvPr>
          <p:cNvSpPr/>
          <p:nvPr/>
        </p:nvSpPr>
        <p:spPr>
          <a:xfrm>
            <a:off x="5675812" y="3640586"/>
            <a:ext cx="1176278" cy="342137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Cal 2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220EC-FDB9-4944-A0BB-23D114717431}"/>
              </a:ext>
            </a:extLst>
          </p:cNvPr>
          <p:cNvSpPr/>
          <p:nvPr/>
        </p:nvSpPr>
        <p:spPr>
          <a:xfrm>
            <a:off x="9860904" y="3640586"/>
            <a:ext cx="785638" cy="342137"/>
          </a:xfrm>
          <a:prstGeom prst="rect">
            <a:avLst/>
          </a:prstGeom>
          <a:solidFill>
            <a:srgbClr val="CBD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BIST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ACCA9-B8D3-40C0-B0E5-794102F6A1A3}"/>
              </a:ext>
            </a:extLst>
          </p:cNvPr>
          <p:cNvSpPr/>
          <p:nvPr/>
        </p:nvSpPr>
        <p:spPr>
          <a:xfrm>
            <a:off x="10717766" y="3640586"/>
            <a:ext cx="643190" cy="3421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idle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81F7D-D885-46E2-9BDF-A729AEFA3C0C}"/>
              </a:ext>
            </a:extLst>
          </p:cNvPr>
          <p:cNvSpPr txBox="1"/>
          <p:nvPr/>
        </p:nvSpPr>
        <p:spPr>
          <a:xfrm>
            <a:off x="1490719" y="4194941"/>
            <a:ext cx="3404553" cy="2593018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yes</a:t>
            </a:r>
          </a:p>
          <a:p>
            <a:pPr algn="l">
              <a:spcBef>
                <a:spcPts val="3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Dependent Calibrations</a:t>
            </a:r>
          </a:p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0: yes (FCM1: All TX disabled)</a:t>
            </a:r>
          </a:p>
          <a:p>
            <a:pPr algn="l"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1: yes (FCM1: All TX disabled)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2: yes (FCM2: TX2-3-4)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3: yes (FCM2: TX2-3-4)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4: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7: no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6C88B-BA09-4DEA-966D-4588F18428F3}"/>
              </a:ext>
            </a:extLst>
          </p:cNvPr>
          <p:cNvSpPr txBox="1"/>
          <p:nvPr/>
        </p:nvSpPr>
        <p:spPr>
          <a:xfrm>
            <a:off x="5604587" y="4183511"/>
            <a:ext cx="3520939" cy="2593018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no</a:t>
            </a:r>
          </a:p>
          <a:p>
            <a:pPr>
              <a:spcBef>
                <a:spcPts val="3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Dependent Calibrations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0: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1: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2: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3: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4: no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 8: no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7E1307-6EDA-48A7-B48B-16147AD8B6D1}"/>
              </a:ext>
            </a:extLst>
          </p:cNvPr>
          <p:cNvCxnSpPr>
            <a:cxnSpLocks/>
          </p:cNvCxnSpPr>
          <p:nvPr/>
        </p:nvCxnSpPr>
        <p:spPr>
          <a:xfrm>
            <a:off x="1518428" y="4653064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9EDE8E-AA39-4C40-84BB-489853ADE753}"/>
              </a:ext>
            </a:extLst>
          </p:cNvPr>
          <p:cNvCxnSpPr>
            <a:cxnSpLocks/>
          </p:cNvCxnSpPr>
          <p:nvPr/>
        </p:nvCxnSpPr>
        <p:spPr>
          <a:xfrm>
            <a:off x="1518428" y="4183511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17DA86-8E6E-4322-B209-C4C2BC3E7E34}"/>
              </a:ext>
            </a:extLst>
          </p:cNvPr>
          <p:cNvCxnSpPr>
            <a:cxnSpLocks/>
          </p:cNvCxnSpPr>
          <p:nvPr/>
        </p:nvCxnSpPr>
        <p:spPr>
          <a:xfrm>
            <a:off x="1490719" y="6763775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199FF3-0F5E-4E09-99E3-CBCBDF8C9768}"/>
              </a:ext>
            </a:extLst>
          </p:cNvPr>
          <p:cNvCxnSpPr>
            <a:cxnSpLocks/>
          </p:cNvCxnSpPr>
          <p:nvPr/>
        </p:nvCxnSpPr>
        <p:spPr>
          <a:xfrm>
            <a:off x="5675812" y="4183511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24D6A5-5F6B-4FD0-A470-DA54B21DE555}"/>
              </a:ext>
            </a:extLst>
          </p:cNvPr>
          <p:cNvCxnSpPr>
            <a:cxnSpLocks/>
          </p:cNvCxnSpPr>
          <p:nvPr/>
        </p:nvCxnSpPr>
        <p:spPr>
          <a:xfrm>
            <a:off x="5675812" y="4653064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E0BB3A-C289-4B21-8140-8CFD35334916}"/>
              </a:ext>
            </a:extLst>
          </p:cNvPr>
          <p:cNvCxnSpPr>
            <a:cxnSpLocks/>
          </p:cNvCxnSpPr>
          <p:nvPr/>
        </p:nvCxnSpPr>
        <p:spPr>
          <a:xfrm>
            <a:off x="5675812" y="6763775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59BC5D-E02B-4029-B296-706E764151F5}"/>
              </a:ext>
            </a:extLst>
          </p:cNvPr>
          <p:cNvSpPr txBox="1"/>
          <p:nvPr/>
        </p:nvSpPr>
        <p:spPr>
          <a:xfrm>
            <a:off x="6852090" y="3354454"/>
            <a:ext cx="3376844" cy="46566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Chirp Sequence 2 does not work</a:t>
            </a:r>
          </a:p>
        </p:txBody>
      </p:sp>
    </p:spTree>
    <p:extLst>
      <p:ext uri="{BB962C8B-B14F-4D97-AF65-F5344CB8AC3E}">
        <p14:creationId xmlns:p14="http://schemas.microsoft.com/office/powerpoint/2010/main" val="426189192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41CFD3-DEA2-B34D-B350-D1ECC0320710}" vid="{8CB010C3-2E78-3748-8E53-E39C81D335EA}"/>
    </a:ext>
  </a:extLst>
</a:theme>
</file>

<file path=ppt/theme/theme2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41CFD3-DEA2-B34D-B350-D1ECC0320710}" vid="{CA5C53C9-6D34-C044-B674-27CAEEB08CE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77CE660F956409841017A94E87852" ma:contentTypeVersion="17" ma:contentTypeDescription="Create a new document." ma:contentTypeScope="" ma:versionID="198f32ca5df40d9de4e316e23d39e801">
  <xsd:schema xmlns:xsd="http://www.w3.org/2001/XMLSchema" xmlns:xs="http://www.w3.org/2001/XMLSchema" xmlns:p="http://schemas.microsoft.com/office/2006/metadata/properties" xmlns:ns2="91843ce3-67ac-4aff-ad8f-b82474be9e3a" xmlns:ns3="24c88cc1-3585-46d2-a668-f7b765b4e4a3" xmlns:ns4="c4672b8b-43e2-4139-8cd1-27ad03f081e7" targetNamespace="http://schemas.microsoft.com/office/2006/metadata/properties" ma:root="true" ma:fieldsID="2b66f7c2fcd7adc1e463b02fccd0f55f" ns2:_="" ns3:_="" ns4:_="">
    <xsd:import namespace="91843ce3-67ac-4aff-ad8f-b82474be9e3a"/>
    <xsd:import namespace="24c88cc1-3585-46d2-a668-f7b765b4e4a3"/>
    <xsd:import namespace="c4672b8b-43e2-4139-8cd1-27ad03f081e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43ce3-67ac-4aff-ad8f-b82474be9e3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88cc1-3585-46d2-a668-f7b765b4e4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7ae9cabe-f4d8-44ae-a6f0-8d11cb15c1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72b8b-43e2-4139-8cd1-27ad03f081e7" elementFormDefault="qualified">
    <xsd:import namespace="http://schemas.microsoft.com/office/2006/documentManagement/types"/>
    <xsd:import namespace="http://schemas.microsoft.com/office/infopath/2007/PartnerControls"/>
    <xsd:element name="TaxCatchAll" ma:index="26" nillable="true" ma:displayName="Taxonomy Catch All Column" ma:hidden="true" ma:list="{756009a4-c4d6-4708-b9c2-8b0f46a5790f}" ma:internalName="TaxCatchAll" ma:showField="CatchAllData" ma:web="91843ce3-67ac-4aff-ad8f-b82474be9e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1843ce3-67ac-4aff-ad8f-b82474be9e3a">VTW34XHZZ5QY-108545140-63611</_dlc_DocId>
    <_dlc_DocIdUrl xmlns="91843ce3-67ac-4aff-ad8f-b82474be9e3a">
      <Url>https://nxp1.sharepoint.com/teams/206_21/_layouts/15/DocIdRedir.aspx?ID=VTW34XHZZ5QY-108545140-63611</Url>
      <Description>VTW34XHZZ5QY-108545140-63611</Description>
    </_dlc_DocIdUrl>
    <TaxCatchAll xmlns="c4672b8b-43e2-4139-8cd1-27ad03f081e7" xsi:nil="true"/>
    <lcf76f155ced4ddcb4097134ff3c332f xmlns="24c88cc1-3585-46d2-a668-f7b765b4e4a3">
      <Terms xmlns="http://schemas.microsoft.com/office/infopath/2007/PartnerControls"/>
    </lcf76f155ced4ddcb4097134ff3c332f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7112E8-7A98-48E4-9032-B13BE633DF69}">
  <ds:schemaRefs>
    <ds:schemaRef ds:uri="24c88cc1-3585-46d2-a668-f7b765b4e4a3"/>
    <ds:schemaRef ds:uri="91843ce3-67ac-4aff-ad8f-b82474be9e3a"/>
    <ds:schemaRef ds:uri="c4672b8b-43e2-4139-8cd1-27ad03f081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0C3B8CB-0CDF-40A2-B72C-941872F487B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6904260-B2C5-4946-B610-61E5C30C8BCF}">
  <ds:schemaRefs>
    <ds:schemaRef ds:uri="24c88cc1-3585-46d2-a668-f7b765b4e4a3"/>
    <ds:schemaRef ds:uri="91843ce3-67ac-4aff-ad8f-b82474be9e3a"/>
    <ds:schemaRef ds:uri="c4672b8b-43e2-4139-8cd1-27ad03f081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4D11880-B015-4870-9FFF-21EED953DF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NXP_Confidential_basictemplate_2021_0621</Template>
  <TotalTime>0</TotalTime>
  <Words>2811</Words>
  <Application>Microsoft Office PowerPoint</Application>
  <PresentationFormat>Widescreen</PresentationFormat>
  <Paragraphs>573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</vt:lpstr>
      <vt:lpstr>Calibri</vt:lpstr>
      <vt:lpstr>Segoe UI</vt:lpstr>
      <vt:lpstr>Wingdings</vt:lpstr>
      <vt:lpstr>Master Content Slide</vt:lpstr>
      <vt:lpstr>Logo Slide</vt:lpstr>
      <vt:lpstr>STRX CALIBRATION Timing HOT FIX 0.8.2</vt:lpstr>
      <vt:lpstr>PowerPoint Presentation</vt:lpstr>
      <vt:lpstr>SAF85xx Start-Up calibration items </vt:lpstr>
      <vt:lpstr>SAF85xx Configuration calibration items </vt:lpstr>
      <vt:lpstr>SAF85xx Recalibration items </vt:lpstr>
      <vt:lpstr>CALIBRATION CONFIGURATION / API</vt:lpstr>
      <vt:lpstr>CALIBRATION CONFIGURATION / API EXAMPLES</vt:lpstr>
      <vt:lpstr>CALIBRATION CONFIGURATION / API (EXAMPLE)</vt:lpstr>
      <vt:lpstr>CALIBRATION CONFIGURATION / API (EXAMPLE)</vt:lpstr>
      <vt:lpstr>CALIBRATION CONFIGURATION / API (EXAMPLE)</vt:lpstr>
      <vt:lpstr>CALIBRATION CONFIGURATION / API (EXAMPLE)</vt:lpstr>
      <vt:lpstr>TX selection issue in rel0.8.9 </vt:lpstr>
      <vt:lpstr>Proposal to solve TX selection issue in rel0.8.9</vt:lpstr>
      <vt:lpstr>0.8.2 Release</vt:lpstr>
      <vt:lpstr>Solution B1: supported</vt:lpstr>
      <vt:lpstr>Solution B2: supported</vt:lpstr>
      <vt:lpstr>A1: NOT SUPPORTED NOW (SUPPORTED once Calibrations are implemented: STRX-5187 </vt:lpstr>
      <vt:lpstr>A2 (END GOAL): NOT SUPPORTED NOW (will be SUPPORTED by optimized Calibrations) 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2021 confidential</dc:title>
  <dc:subject>120720 update 2021</dc:subject>
  <dc:creator>Maxim Kulesh</dc:creator>
  <dc:description>333696-CS_2020 PowerPoint Template</dc:description>
  <cp:lastModifiedBy>Javier Cuadros Linde</cp:lastModifiedBy>
  <cp:revision>13</cp:revision>
  <dcterms:created xsi:type="dcterms:W3CDTF">2021-10-14T19:45:34Z</dcterms:created>
  <dcterms:modified xsi:type="dcterms:W3CDTF">2022-08-17T11:24:13Z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0x01010055077CE660F956409841017A94E87852</vt:lpwstr>
  </property>
  <property fmtid="{D5CDD505-2E9C-101B-9397-08002B2CF9AE}" pid="3" name="_dlc_DocIdItemGuid">
    <vt:lpwstr>45d5d6b5-dbf3-47ab-8845-83036eed5d08</vt:lpwstr>
  </property>
  <property fmtid="{D5CDD505-2E9C-101B-9397-08002B2CF9AE}" pid="4" name="MediaServiceImageTags">
    <vt:lpwstr/>
  </property>
</Properties>
</file>