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34"/>
  </p:notesMasterIdLst>
  <p:handoutMasterIdLst>
    <p:handoutMasterId r:id="rId35"/>
  </p:handoutMasterIdLst>
  <p:sldIdLst>
    <p:sldId id="1245026682" r:id="rId6"/>
    <p:sldId id="1245026701" r:id="rId7"/>
    <p:sldId id="1245026707" r:id="rId8"/>
    <p:sldId id="1245026709" r:id="rId9"/>
    <p:sldId id="1245026708" r:id="rId10"/>
    <p:sldId id="1245026683" r:id="rId11"/>
    <p:sldId id="1245026700" r:id="rId12"/>
    <p:sldId id="1245026699" r:id="rId13"/>
    <p:sldId id="1245026703" r:id="rId14"/>
    <p:sldId id="1245026705" r:id="rId15"/>
    <p:sldId id="1245026706" r:id="rId16"/>
    <p:sldId id="1245026704" r:id="rId17"/>
    <p:sldId id="1245026684" r:id="rId18"/>
    <p:sldId id="1245026685" r:id="rId19"/>
    <p:sldId id="1245026686" r:id="rId20"/>
    <p:sldId id="1245026688" r:id="rId21"/>
    <p:sldId id="1245026687" r:id="rId22"/>
    <p:sldId id="1245026689" r:id="rId23"/>
    <p:sldId id="1245026690" r:id="rId24"/>
    <p:sldId id="1245026691" r:id="rId25"/>
    <p:sldId id="1245026692" r:id="rId26"/>
    <p:sldId id="1245026693" r:id="rId27"/>
    <p:sldId id="1245026694" r:id="rId28"/>
    <p:sldId id="1245026695" r:id="rId29"/>
    <p:sldId id="1245026696" r:id="rId30"/>
    <p:sldId id="1245026698" r:id="rId31"/>
    <p:sldId id="1245026697" r:id="rId32"/>
    <p:sldId id="305" r:id="rId33"/>
  </p:sldIdLst>
  <p:sldSz cx="12192000" cy="6858000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Maxim Kulesh" initials="MK" lastIdx="2" clrIdx="1">
    <p:extLst>
      <p:ext uri="{19B8F6BF-5375-455C-9EA6-DF929625EA0E}">
        <p15:presenceInfo xmlns:p15="http://schemas.microsoft.com/office/powerpoint/2012/main" userId="S::maxim.kulesh@nxp.com::97a58cd0-b1e2-4589-b0e4-94905637e4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FFAD00"/>
    <a:srgbClr val="C7D22D"/>
    <a:srgbClr val="7DB2DB"/>
    <a:srgbClr val="FF9B9B"/>
    <a:srgbClr val="BCA648"/>
    <a:srgbClr val="98A123"/>
    <a:srgbClr val="2496DC"/>
    <a:srgbClr val="060606"/>
    <a:srgbClr val="98B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807" autoAdjust="0"/>
  </p:normalViewPr>
  <p:slideViewPr>
    <p:cSldViewPr snapToGrid="0">
      <p:cViewPr varScale="1">
        <p:scale>
          <a:sx n="110" d="100"/>
          <a:sy n="110" d="100"/>
        </p:scale>
        <p:origin x="95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86" y="5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7/15/2022 9:02:17 AM</a:t>
            </a:fld>
            <a:endParaRPr lang="en-US" sz="90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confidential, </a:t>
            </a:r>
            <a:r>
              <a:rPr lang="en-US" sz="900" dirty="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8C68AA-E032-4A70-80A4-791575BEE1EE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DDADD1D-C29C-45F6-BA7D-0A3A7C905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CA867E-27A2-4163-93C4-2A389163E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E60DBA0-DBE5-40BF-AF48-49EB71317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513A202-E165-4324-9E01-C19FD871E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A75D333-8559-44ED-A70B-2DEC2C174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7/15/2022 9:02:08 AM</a:t>
            </a:fld>
            <a:endParaRPr lang="en-US" sz="900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confidential, </a:t>
            </a:r>
            <a:r>
              <a:rPr lang="en-US" sz="900" dirty="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A4DF4-C7D9-43B9-9586-43DAF2FD1384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F9750C6-7F70-4F33-94EA-F9E78B0AB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97677E1-810B-4D93-83F4-38C061F4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DF1A288-58C2-4D1B-8166-2FF0AC06A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A8927FD-D1AB-4CC6-B257-F1F907A51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5146E4D-EB32-4160-8D22-87D14AA21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21A8A-B862-42E4-B571-32F87FD3F7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287" y="4448505"/>
            <a:ext cx="6174317" cy="399042"/>
          </a:xfrm>
        </p:spPr>
        <p:txBody>
          <a:bodyPr/>
          <a:lstStyle/>
          <a:p>
            <a:r>
              <a:rPr lang="en-US" dirty="0"/>
              <a:t>July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A3C845-9434-42E2-AC3F-C76CDC56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287" y="3551082"/>
            <a:ext cx="6174317" cy="809562"/>
          </a:xfrm>
        </p:spPr>
        <p:txBody>
          <a:bodyPr anchor="t"/>
          <a:lstStyle/>
          <a:p>
            <a:r>
              <a:rPr lang="en-US" dirty="0"/>
              <a:t>Javier C. Linde, Maxim Kulesh &amp; RX team: Abhijeet , Yuan Gao, Juan </a:t>
            </a:r>
            <a:r>
              <a:rPr lang="en-US" dirty="0" err="1"/>
              <a:t>Osario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5CFA44-FE3D-4A6F-8DC6-089A45FC7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50" dirty="0"/>
              <a:t>RX CALIBRATION RESULTS</a:t>
            </a:r>
            <a:endParaRPr lang="en-US" sz="2700" spc="-50" dirty="0"/>
          </a:p>
        </p:txBody>
      </p:sp>
    </p:spTree>
    <p:extLst>
      <p:ext uri="{BB962C8B-B14F-4D97-AF65-F5344CB8AC3E}">
        <p14:creationId xmlns:p14="http://schemas.microsoft.com/office/powerpoint/2010/main" val="17021038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853C89F-736F-4FB5-88D0-DC25E57C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003" y="3397002"/>
            <a:ext cx="4005263" cy="3003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4AACA-B127-46C7-A700-D0FB9B2C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IF LPF measurement</a:t>
            </a:r>
            <a:br>
              <a:rPr lang="en-US" dirty="0"/>
            </a:br>
            <a:r>
              <a:rPr lang="en-US" b="0" i="1" dirty="0"/>
              <a:t>de-embedding IF LPF for Mixer pole estimation (next step)</a:t>
            </a:r>
            <a:br>
              <a:rPr lang="en-US" dirty="0"/>
            </a:br>
            <a:br>
              <a:rPr lang="en-US" dirty="0"/>
            </a:br>
            <a:br>
              <a:rPr lang="en-US" sz="1400" b="0" i="1" dirty="0"/>
            </a:br>
            <a:endParaRPr lang="de-DE" sz="14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FD4CE-74DB-477E-AD0C-615427E51E92}"/>
              </a:ext>
            </a:extLst>
          </p:cNvPr>
          <p:cNvSpPr txBox="1"/>
          <p:nvPr/>
        </p:nvSpPr>
        <p:spPr>
          <a:xfrm>
            <a:off x="8152577" y="1161771"/>
            <a:ext cx="397656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PDC </a:t>
            </a:r>
            <a:r>
              <a:rPr lang="en-US" sz="1400" dirty="0"/>
              <a:t>reprogrammed to 80Msps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RX BIST</a:t>
            </a:r>
            <a:r>
              <a:rPr lang="en-US" sz="1400" dirty="0"/>
              <a:t> reprogrammed. New tones</a:t>
            </a:r>
            <a:r>
              <a:rPr lang="en-US" sz="1400" b="1" dirty="0"/>
              <a:t>:</a:t>
            </a:r>
          </a:p>
          <a:p>
            <a:pPr algn="l">
              <a:spcBef>
                <a:spcPts val="0"/>
              </a:spcBef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F1 = sqrt(1.414 x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Fhp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Flp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5.31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kHz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F2 = min(Fs/2 –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Fres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; 10x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Flp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39.92MHz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</a:t>
            </a:r>
          </a:p>
          <a:p>
            <a:pPr algn="l">
              <a:spcBef>
                <a:spcPts val="6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Mixer (nominal):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125MHz</a:t>
            </a:r>
          </a:p>
          <a:p>
            <a:pPr algn="l"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LP_IF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tgt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26.02MHz</a:t>
            </a:r>
          </a:p>
          <a:p>
            <a:pPr algn="l">
              <a:spcBef>
                <a:spcPts val="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====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RLPF code: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511(WB) ==&gt; 91</a:t>
            </a:r>
          </a:p>
          <a:p>
            <a:pPr>
              <a:spcBef>
                <a:spcPts val="0"/>
              </a:spcBef>
            </a:pPr>
            <a:r>
              <a:rPr lang="de-DE" sz="1400" b="1" dirty="0"/>
              <a:t>Measurement (mode3): </a:t>
            </a:r>
            <a:r>
              <a:rPr lang="de-DE" sz="1400" dirty="0"/>
              <a:t>Bin34 = 228.61, </a:t>
            </a:r>
          </a:p>
          <a:p>
            <a:pPr>
              <a:spcBef>
                <a:spcPts val="0"/>
              </a:spcBef>
            </a:pPr>
            <a:r>
              <a:rPr lang="de-DE" sz="1400" dirty="0"/>
              <a:t>	       	   Bin255 = 309.05</a:t>
            </a:r>
          </a:p>
          <a:p>
            <a:pPr>
              <a:spcBef>
                <a:spcPts val="0"/>
              </a:spcBef>
            </a:pPr>
            <a:r>
              <a:rPr lang="de-DE" sz="1400" b="1" dirty="0"/>
              <a:t>Measurement (mode2): </a:t>
            </a:r>
            <a:r>
              <a:rPr lang="de-DE" sz="1400" dirty="0"/>
              <a:t>Bin34 = 1520.95, </a:t>
            </a:r>
          </a:p>
          <a:p>
            <a:pPr>
              <a:spcBef>
                <a:spcPts val="0"/>
              </a:spcBef>
            </a:pPr>
            <a:r>
              <a:rPr lang="de-DE" sz="1400" dirty="0"/>
              <a:t>                          	   Bin255 = 1156.60</a:t>
            </a:r>
          </a:p>
          <a:p>
            <a:pPr>
              <a:spcBef>
                <a:spcPts val="0"/>
              </a:spcBef>
            </a:pPr>
            <a:r>
              <a:rPr lang="de-DE" sz="1400" b="1" dirty="0"/>
              <a:t>IF LPF measured:</a:t>
            </a:r>
            <a:r>
              <a:rPr lang="de-DE" sz="1400" dirty="0"/>
              <a:t> 25 279 870Hz</a:t>
            </a:r>
          </a:p>
          <a:p>
            <a:pPr>
              <a:spcBef>
                <a:spcPts val="0"/>
              </a:spcBef>
            </a:pPr>
            <a:endParaRPr lang="de-DE" sz="1400" dirty="0"/>
          </a:p>
          <a:p>
            <a:pPr>
              <a:spcBef>
                <a:spcPts val="0"/>
              </a:spcBef>
            </a:pPr>
            <a:r>
              <a:rPr lang="de-DE" sz="1400" i="1" dirty="0">
                <a:solidFill>
                  <a:srgbClr val="FF0000"/>
                </a:solidFill>
              </a:rPr>
              <a:t>Not really a calibration as we stop here.</a:t>
            </a:r>
          </a:p>
          <a:p>
            <a:pPr algn="l">
              <a:spcBef>
                <a:spcPts val="0"/>
              </a:spcBef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E60A22-C20A-4B32-A338-560449299AD4}"/>
              </a:ext>
            </a:extLst>
          </p:cNvPr>
          <p:cNvSpPr txBox="1"/>
          <p:nvPr/>
        </p:nvSpPr>
        <p:spPr>
          <a:xfrm>
            <a:off x="1060681" y="5740868"/>
            <a:ext cx="745929" cy="35174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(mode2):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C24823-E4CE-428E-A6BD-EEDA81149634}"/>
                  </a:ext>
                </a:extLst>
              </p:cNvPr>
              <p:cNvSpPr txBox="1"/>
              <p:nvPr/>
            </p:nvSpPr>
            <p:spPr>
              <a:xfrm>
                <a:off x="4253319" y="4049953"/>
                <a:ext cx="3552958" cy="238732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𝐿𝑃𝐹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𝐼𝐹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tgt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𝐿𝑃𝐹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_3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𝐷𝐵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𝐿𝑃𝐹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_3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𝐷𝐵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𝑀𝐼𝑋𝐸𝑅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𝐿𝑃𝐹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_3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𝐷𝐵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𝑀𝐼𝑋𝐸𝑅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de-DE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𝐿𝑃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meas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C24823-E4CE-428E-A6BD-EEDA81149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319" y="4049953"/>
                <a:ext cx="3552958" cy="238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ED3248-3338-4A12-B8A2-28E0FDE7061E}"/>
              </a:ext>
            </a:extLst>
          </p:cNvPr>
          <p:cNvSpPr txBox="1"/>
          <p:nvPr/>
        </p:nvSpPr>
        <p:spPr>
          <a:xfrm>
            <a:off x="4444266" y="3665215"/>
            <a:ext cx="3048559" cy="33525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IF LPF target based on mixer: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57" descr="Diagram, schematic&#10;&#10;Description automatically generated">
            <a:extLst>
              <a:ext uri="{FF2B5EF4-FFF2-40B4-BE49-F238E27FC236}">
                <a16:creationId xmlns:a16="http://schemas.microsoft.com/office/drawing/2014/main" id="{DFB19049-70E6-4495-A671-7F0249226D2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6" y="1161261"/>
            <a:ext cx="5658264" cy="202112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CA8531E-99A2-472F-B9AB-705FC7A6BC61}"/>
              </a:ext>
            </a:extLst>
          </p:cNvPr>
          <p:cNvGrpSpPr/>
          <p:nvPr/>
        </p:nvGrpSpPr>
        <p:grpSpPr>
          <a:xfrm>
            <a:off x="943243" y="1905000"/>
            <a:ext cx="4619357" cy="832768"/>
            <a:chOff x="943243" y="1752600"/>
            <a:chExt cx="4619357" cy="83276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6E399A0-DDA2-4FAA-89A0-D41371BC95E5}"/>
                </a:ext>
              </a:extLst>
            </p:cNvPr>
            <p:cNvGrpSpPr/>
            <p:nvPr/>
          </p:nvGrpSpPr>
          <p:grpSpPr>
            <a:xfrm>
              <a:off x="943243" y="1876425"/>
              <a:ext cx="4619357" cy="708943"/>
              <a:chOff x="885825" y="1904082"/>
              <a:chExt cx="4619357" cy="708943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E978419-9218-4408-9F0E-3E5F56145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825" y="2613025"/>
                <a:ext cx="980807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95C2611-63EE-4F9E-8FCB-18A0C42C7E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6632" y="2281511"/>
                <a:ext cx="0" cy="325958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A0B3A09-BA68-4E6D-9F10-EE7CD2DA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0848" y="2197895"/>
                <a:ext cx="2841704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152D16A-4815-43B4-835D-4B48A0659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2345" y="1904082"/>
                <a:ext cx="0" cy="293813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617EBF2-A21E-4BB1-AE70-A918A3BA1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2552" y="1904082"/>
                <a:ext cx="722630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0E6F63F-042F-43E2-82C9-4F27F1B21768}"/>
                </a:ext>
              </a:extLst>
            </p:cNvPr>
            <p:cNvGrpSpPr/>
            <p:nvPr/>
          </p:nvGrpSpPr>
          <p:grpSpPr>
            <a:xfrm>
              <a:off x="1085850" y="1752600"/>
              <a:ext cx="912416" cy="501254"/>
              <a:chOff x="1085850" y="1752600"/>
              <a:chExt cx="912416" cy="501254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87263C4-A329-40D3-B88B-4D2900B824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5850" y="2253854"/>
                <a:ext cx="838200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0A8996C7-5C37-4911-98B4-20D19D7C11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118" y="1752600"/>
                <a:ext cx="0" cy="501254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998C632-C414-4B5A-9BE7-4EF14D865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850" y="1752600"/>
                <a:ext cx="902890" cy="11769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8FDBE11-0C00-4197-872A-CDCB51274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266" y="1772011"/>
                <a:ext cx="0" cy="424328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0F3D3B-D262-40A3-B304-748E6E46157D}"/>
              </a:ext>
            </a:extLst>
          </p:cNvPr>
          <p:cNvGrpSpPr/>
          <p:nvPr/>
        </p:nvGrpSpPr>
        <p:grpSpPr>
          <a:xfrm>
            <a:off x="841186" y="1848360"/>
            <a:ext cx="4619357" cy="832768"/>
            <a:chOff x="943243" y="1752600"/>
            <a:chExt cx="4619357" cy="83276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21063AD-3F27-48A6-B408-1942D0D8045F}"/>
                </a:ext>
              </a:extLst>
            </p:cNvPr>
            <p:cNvGrpSpPr/>
            <p:nvPr/>
          </p:nvGrpSpPr>
          <p:grpSpPr>
            <a:xfrm>
              <a:off x="943243" y="1876425"/>
              <a:ext cx="4619357" cy="708943"/>
              <a:chOff x="885825" y="1904082"/>
              <a:chExt cx="4619357" cy="708943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DA32232-F83F-4E94-BBDA-A88F4CBE3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825" y="2613025"/>
                <a:ext cx="980807" cy="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2ACB812-B796-4029-BE7D-FA5B948F61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6632" y="2281511"/>
                <a:ext cx="0" cy="325958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0B2E8044-96C8-45F9-A4AC-C5F970571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5264" y="2197895"/>
                <a:ext cx="1007288" cy="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918C811-9301-4996-A34B-CA22640C46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2345" y="1904082"/>
                <a:ext cx="0" cy="293813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63F3266-4433-47E8-9B6C-25D18E5E5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2552" y="1904082"/>
                <a:ext cx="722630" cy="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BA6A7FC-7920-4F1A-820B-7C59DD605EEE}"/>
                </a:ext>
              </a:extLst>
            </p:cNvPr>
            <p:cNvGrpSpPr/>
            <p:nvPr/>
          </p:nvGrpSpPr>
          <p:grpSpPr>
            <a:xfrm>
              <a:off x="1085850" y="1752600"/>
              <a:ext cx="2753916" cy="501254"/>
              <a:chOff x="1085850" y="1752600"/>
              <a:chExt cx="2753916" cy="501254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19A96A1-98D8-45DF-BC2B-65F7427BE1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5850" y="2253854"/>
                <a:ext cx="838200" cy="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049FA68-33DE-44E5-BACF-8A05F8050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118" y="1752600"/>
                <a:ext cx="0" cy="501254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A60BA0B-5A40-451B-88B1-A66827A1A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850" y="1752600"/>
                <a:ext cx="2753916" cy="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57B2F58-1BEB-426B-864D-0903E4989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9766" y="1772011"/>
                <a:ext cx="0" cy="424328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02880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853C89F-736F-4FB5-88D0-DC25E57C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003" y="3397002"/>
            <a:ext cx="4005263" cy="3003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4AACA-B127-46C7-A700-D0FB9B2C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MIXER ESTIMATION AND FINAL IF LPF CALIBRATION</a:t>
            </a:r>
            <a:br>
              <a:rPr lang="en-US" dirty="0"/>
            </a:br>
            <a:br>
              <a:rPr lang="en-US" sz="1400" b="0" i="1" dirty="0"/>
            </a:br>
            <a:endParaRPr lang="de-DE" sz="14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FD4CE-74DB-477E-AD0C-615427E51E92}"/>
              </a:ext>
            </a:extLst>
          </p:cNvPr>
          <p:cNvSpPr txBox="1"/>
          <p:nvPr/>
        </p:nvSpPr>
        <p:spPr>
          <a:xfrm>
            <a:off x="7460958" y="926583"/>
            <a:ext cx="4760475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/>
              <a:t>RX BIST reprogrammed to RF Mode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Measurement (mode5): </a:t>
            </a:r>
            <a:r>
              <a:rPr lang="de-DE" sz="1400" dirty="0"/>
              <a:t>Bin34 = 4941.70</a:t>
            </a:r>
          </a:p>
          <a:p>
            <a:r>
              <a:rPr lang="de-DE" sz="1400" dirty="0"/>
              <a:t>                                        Bin68 = 3608.17</a:t>
            </a:r>
          </a:p>
          <a:p>
            <a:r>
              <a:rPr lang="de-DE" sz="1400" b="1" dirty="0"/>
              <a:t>Mixer pole measured:</a:t>
            </a:r>
            <a:r>
              <a:rPr lang="de-DE" sz="1400" dirty="0"/>
              <a:t> 135 555 120Hz </a:t>
            </a:r>
          </a:p>
          <a:p>
            <a:pPr algn="l"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IF LPF Target: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25.86MHz (new)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RLPF Code: </a:t>
            </a:r>
            <a:r>
              <a:rPr lang="de-DE" sz="1400" dirty="0"/>
              <a:t>91 ==&gt; 94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de-DE" sz="1400" b="1" dirty="0"/>
              <a:t>Measurement (mode5): </a:t>
            </a:r>
            <a:r>
              <a:rPr lang="de-DE" sz="1400" dirty="0"/>
              <a:t>Bin34 = 4970.18</a:t>
            </a:r>
          </a:p>
          <a:p>
            <a:r>
              <a:rPr lang="de-DE" sz="1400" dirty="0"/>
              <a:t>                                         Bin255 = 3693.05</a:t>
            </a:r>
          </a:p>
          <a:p>
            <a:pPr algn="l"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IF LPF </a:t>
            </a:r>
            <a:r>
              <a:rPr lang="de-DE" sz="1400" b="1" dirty="0"/>
              <a:t>measured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400" dirty="0"/>
              <a:t>25 952 87Hz</a:t>
            </a:r>
          </a:p>
          <a:p>
            <a:pPr>
              <a:spcBef>
                <a:spcPts val="600"/>
              </a:spcBef>
            </a:pPr>
            <a:endParaRPr lang="de-DE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E60A22-C20A-4B32-A338-560449299AD4}"/>
              </a:ext>
            </a:extLst>
          </p:cNvPr>
          <p:cNvSpPr txBox="1"/>
          <p:nvPr/>
        </p:nvSpPr>
        <p:spPr>
          <a:xfrm>
            <a:off x="1009881" y="5730094"/>
            <a:ext cx="745929" cy="35174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 descr="Diagram, schematic&#10;&#10;Description automatically generated">
            <a:extLst>
              <a:ext uri="{FF2B5EF4-FFF2-40B4-BE49-F238E27FC236}">
                <a16:creationId xmlns:a16="http://schemas.microsoft.com/office/drawing/2014/main" id="{13BC342D-AD06-4D43-9DF5-51C0DD6108C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6" y="1161261"/>
            <a:ext cx="5658264" cy="202112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127E810-1373-4E48-B3CC-B9C34B41D66C}"/>
              </a:ext>
            </a:extLst>
          </p:cNvPr>
          <p:cNvGrpSpPr/>
          <p:nvPr/>
        </p:nvGrpSpPr>
        <p:grpSpPr>
          <a:xfrm>
            <a:off x="311150" y="1916769"/>
            <a:ext cx="5251450" cy="431970"/>
            <a:chOff x="311150" y="1764369"/>
            <a:chExt cx="5251450" cy="43197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1CF99B-0812-4915-86A0-FC8D411AD49E}"/>
                </a:ext>
              </a:extLst>
            </p:cNvPr>
            <p:cNvGrpSpPr/>
            <p:nvPr/>
          </p:nvGrpSpPr>
          <p:grpSpPr>
            <a:xfrm>
              <a:off x="3627041" y="1876425"/>
              <a:ext cx="1935559" cy="293813"/>
              <a:chOff x="3569623" y="1904082"/>
              <a:chExt cx="1935559" cy="293813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7697D23-1340-43F1-B59D-89240F70E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9623" y="2197895"/>
                <a:ext cx="1212929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D651B66-396A-4B42-99D2-562C56A082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2345" y="1904082"/>
                <a:ext cx="0" cy="29381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6D85235-14E8-4775-9772-CCDD39665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2552" y="1904082"/>
                <a:ext cx="722630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340BDA-1BF1-41D8-A3F8-0977997942D1}"/>
                </a:ext>
              </a:extLst>
            </p:cNvPr>
            <p:cNvGrpSpPr/>
            <p:nvPr/>
          </p:nvGrpSpPr>
          <p:grpSpPr>
            <a:xfrm>
              <a:off x="311150" y="1764369"/>
              <a:ext cx="3315891" cy="431970"/>
              <a:chOff x="311150" y="1764369"/>
              <a:chExt cx="3315891" cy="431970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89479F-8CD3-40B6-8188-2FCB96C6D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50" y="1764369"/>
                <a:ext cx="329247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237B331-2A1A-4A38-93B2-F96CE9B3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7041" y="1772011"/>
                <a:ext cx="0" cy="424328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395F0E-5C36-49CC-A619-C80AF3BA6DD2}"/>
              </a:ext>
            </a:extLst>
          </p:cNvPr>
          <p:cNvCxnSpPr>
            <a:cxnSpLocks/>
          </p:cNvCxnSpPr>
          <p:nvPr/>
        </p:nvCxnSpPr>
        <p:spPr>
          <a:xfrm>
            <a:off x="8953500" y="3093489"/>
            <a:ext cx="12954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911916-E151-46C8-9167-3847B2ACD02B}"/>
              </a:ext>
            </a:extLst>
          </p:cNvPr>
          <p:cNvCxnSpPr>
            <a:cxnSpLocks/>
          </p:cNvCxnSpPr>
          <p:nvPr/>
        </p:nvCxnSpPr>
        <p:spPr>
          <a:xfrm>
            <a:off x="9285305" y="1886058"/>
            <a:ext cx="150969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133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63485-4E4B-4088-971B-E6099B5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4993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3FB2AE-69DE-40A0-A5A3-839A4F32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58" y="1941921"/>
            <a:ext cx="4317142" cy="3237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68928-F3BA-4A3C-A1AC-4E29AFDF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 Results: HPF</a:t>
            </a:r>
            <a:br>
              <a:rPr lang="en-US" dirty="0"/>
            </a:b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MEASURED USING INTERNAL PROCEDURE, not externally !!!</a:t>
            </a:r>
            <a:endParaRPr lang="de-DE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1875D-5124-4C4E-8A57-51D82665A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47" y="1941921"/>
            <a:ext cx="4317142" cy="3237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0B930-70AD-4A97-95C4-03D0DD43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921"/>
            <a:ext cx="4317142" cy="3237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8CC97-282A-4D0C-911D-E41CCA13313F}"/>
              </a:ext>
            </a:extLst>
          </p:cNvPr>
          <p:cNvSpPr txBox="1"/>
          <p:nvPr/>
        </p:nvSpPr>
        <p:spPr>
          <a:xfrm>
            <a:off x="9861077" y="253808"/>
            <a:ext cx="1959450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# of runs = 200</a:t>
            </a:r>
            <a:endParaRPr lang="de-DE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 = 512 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982B0-0075-45DE-808B-EA5F6B536DE5}"/>
              </a:ext>
            </a:extLst>
          </p:cNvPr>
          <p:cNvSpPr txBox="1"/>
          <p:nvPr/>
        </p:nvSpPr>
        <p:spPr>
          <a:xfrm>
            <a:off x="1490840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3.12%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3FF20-9B50-4CD3-BF00-560B8A7E8E91}"/>
              </a:ext>
            </a:extLst>
          </p:cNvPr>
          <p:cNvSpPr txBox="1"/>
          <p:nvPr/>
        </p:nvSpPr>
        <p:spPr>
          <a:xfrm>
            <a:off x="5431087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4.61%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8C5FB3-E9D9-4EE8-B12A-F0C1A1D7D7FA}"/>
              </a:ext>
            </a:extLst>
          </p:cNvPr>
          <p:cNvSpPr txBox="1"/>
          <p:nvPr/>
        </p:nvSpPr>
        <p:spPr>
          <a:xfrm>
            <a:off x="9365698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3.19%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ED9CA-93B6-401C-8D59-7FDCBECB8C44}"/>
              </a:ext>
            </a:extLst>
          </p:cNvPr>
          <p:cNvSpPr txBox="1"/>
          <p:nvPr/>
        </p:nvSpPr>
        <p:spPr>
          <a:xfrm>
            <a:off x="8648701" y="1278347"/>
            <a:ext cx="3038474" cy="584775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Combined is estimated from hpf1 and hpf2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04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3FB2AE-69DE-40A0-A5A3-839A4F32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58" y="1941921"/>
            <a:ext cx="4317142" cy="3237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68928-F3BA-4A3C-A1AC-4E29AFDF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 Results: GAIN</a:t>
            </a:r>
            <a:br>
              <a:rPr lang="en-US" dirty="0"/>
            </a:b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MEASURED USING INTERNAL PROCEDURE, not externally !!!</a:t>
            </a:r>
            <a:endParaRPr lang="de-DE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1875D-5124-4C4E-8A57-51D82665A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0247" y="1941921"/>
            <a:ext cx="4317142" cy="323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0B930-70AD-4A97-95C4-03D0DD43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41921"/>
            <a:ext cx="4317142" cy="3237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B982B0-0075-45DE-808B-EA5F6B536DE5}"/>
              </a:ext>
            </a:extLst>
          </p:cNvPr>
          <p:cNvSpPr txBox="1"/>
          <p:nvPr/>
        </p:nvSpPr>
        <p:spPr>
          <a:xfrm>
            <a:off x="1490840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0.22dB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3FF20-9B50-4CD3-BF00-560B8A7E8E91}"/>
              </a:ext>
            </a:extLst>
          </p:cNvPr>
          <p:cNvSpPr txBox="1"/>
          <p:nvPr/>
        </p:nvSpPr>
        <p:spPr>
          <a:xfrm>
            <a:off x="5431087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0.29dB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8C5FB3-E9D9-4EE8-B12A-F0C1A1D7D7FA}"/>
              </a:ext>
            </a:extLst>
          </p:cNvPr>
          <p:cNvSpPr txBox="1"/>
          <p:nvPr/>
        </p:nvSpPr>
        <p:spPr>
          <a:xfrm>
            <a:off x="9365698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0.21dB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85AD46-0B4E-4352-94C0-A0959D5BB007}"/>
              </a:ext>
            </a:extLst>
          </p:cNvPr>
          <p:cNvSpPr txBox="1"/>
          <p:nvPr/>
        </p:nvSpPr>
        <p:spPr>
          <a:xfrm>
            <a:off x="9861077" y="253808"/>
            <a:ext cx="1959450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# of runs = 200</a:t>
            </a:r>
            <a:endParaRPr lang="de-DE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 = 512 samples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562E7-648C-45C9-8C82-EF1C99DC789E}"/>
              </a:ext>
            </a:extLst>
          </p:cNvPr>
          <p:cNvSpPr txBox="1"/>
          <p:nvPr/>
        </p:nvSpPr>
        <p:spPr>
          <a:xfrm>
            <a:off x="8648701" y="1278347"/>
            <a:ext cx="3038474" cy="584775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Combined is estimated from gain1 and gain2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194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3FB2AE-69DE-40A0-A5A3-839A4F32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58" y="1941921"/>
            <a:ext cx="4317141" cy="3237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68928-F3BA-4A3C-A1AC-4E29AFDF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 Results: LPF</a:t>
            </a:r>
            <a:br>
              <a:rPr lang="en-US" dirty="0"/>
            </a:b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MEASURED USING INTERNAL PROCEDURE, not externally !!!</a:t>
            </a:r>
            <a:endParaRPr lang="de-DE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1875D-5124-4C4E-8A57-51D82665A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0247" y="1941921"/>
            <a:ext cx="4317141" cy="3237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0B930-70AD-4A97-95C4-03D0DD43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41921"/>
            <a:ext cx="4317141" cy="3237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B982B0-0075-45DE-808B-EA5F6B536DE5}"/>
              </a:ext>
            </a:extLst>
          </p:cNvPr>
          <p:cNvSpPr txBox="1"/>
          <p:nvPr/>
        </p:nvSpPr>
        <p:spPr>
          <a:xfrm>
            <a:off x="5439919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392kHz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3FF20-9B50-4CD3-BF00-560B8A7E8E91}"/>
              </a:ext>
            </a:extLst>
          </p:cNvPr>
          <p:cNvSpPr txBox="1"/>
          <p:nvPr/>
        </p:nvSpPr>
        <p:spPr>
          <a:xfrm>
            <a:off x="1421062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23.28MHz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8C5FB3-E9D9-4EE8-B12A-F0C1A1D7D7FA}"/>
              </a:ext>
            </a:extLst>
          </p:cNvPr>
          <p:cNvSpPr txBox="1"/>
          <p:nvPr/>
        </p:nvSpPr>
        <p:spPr>
          <a:xfrm>
            <a:off x="9365698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0.35%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B00B05-F22C-4F39-9BB1-5B3D74E6C4DC}"/>
              </a:ext>
            </a:extLst>
          </p:cNvPr>
          <p:cNvCxnSpPr/>
          <p:nvPr/>
        </p:nvCxnSpPr>
        <p:spPr>
          <a:xfrm>
            <a:off x="8257388" y="1866507"/>
            <a:ext cx="3724080" cy="31768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83B65D-BDA2-4E6D-9297-0A3BD2031383}"/>
              </a:ext>
            </a:extLst>
          </p:cNvPr>
          <p:cNvCxnSpPr>
            <a:cxnSpLocks/>
          </p:cNvCxnSpPr>
          <p:nvPr/>
        </p:nvCxnSpPr>
        <p:spPr>
          <a:xfrm flipV="1">
            <a:off x="8338937" y="2010139"/>
            <a:ext cx="3482669" cy="31014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AE5881-3024-4675-9B14-CD2FBEDF2278}"/>
              </a:ext>
            </a:extLst>
          </p:cNvPr>
          <p:cNvSpPr txBox="1"/>
          <p:nvPr/>
        </p:nvSpPr>
        <p:spPr>
          <a:xfrm>
            <a:off x="9861077" y="253808"/>
            <a:ext cx="1959450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# of runs = 200</a:t>
            </a:r>
            <a:endParaRPr lang="de-DE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 = 512 samples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E7AF39-F31D-42CD-ADED-9292CD7B8E8A}"/>
              </a:ext>
            </a:extLst>
          </p:cNvPr>
          <p:cNvSpPr txBox="1"/>
          <p:nvPr/>
        </p:nvSpPr>
        <p:spPr>
          <a:xfrm>
            <a:off x="1930400" y="1110923"/>
            <a:ext cx="9830836" cy="830997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LPF target is based on Mixer pole estimation. Therefore, looking at combined error always results in low value. It doesn’t indicate that the combined LPF is correct.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However, it can be concluded that IF LPF </a:t>
            </a:r>
            <a:r>
              <a:rPr lang="en-US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bist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measurement and IF LPF quantization error is low! </a:t>
            </a:r>
            <a:endParaRPr lang="de-DE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EE70D5-C254-4C3E-AD6F-1D221D37B2C4}"/>
              </a:ext>
            </a:extLst>
          </p:cNvPr>
          <p:cNvSpPr/>
          <p:nvPr/>
        </p:nvSpPr>
        <p:spPr>
          <a:xfrm>
            <a:off x="2197100" y="4414690"/>
            <a:ext cx="1855058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687EB-C120-4763-BE9F-10EED88D39D0}"/>
              </a:ext>
            </a:extLst>
          </p:cNvPr>
          <p:cNvSpPr txBox="1"/>
          <p:nvPr/>
        </p:nvSpPr>
        <p:spPr>
          <a:xfrm>
            <a:off x="394775" y="5766215"/>
            <a:ext cx="11586694" cy="615553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can be clearly seen that Mixer pole accuracy has limited impact on final IF LPF calibration target (at least for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OneChip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). As the difference between 100MHz and 200MHz mixer pole is only 0.2dB at 25MHz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D6CF08-B41D-409A-B1AC-518910F65F56}"/>
              </a:ext>
            </a:extLst>
          </p:cNvPr>
          <p:cNvSpPr/>
          <p:nvPr/>
        </p:nvSpPr>
        <p:spPr>
          <a:xfrm>
            <a:off x="4533900" y="4414690"/>
            <a:ext cx="72390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de-D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02871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63485-4E4B-4088-971B-E6099B5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samples number on calibration 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5504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A79-0B44-441C-8045-4A59F65E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 Results: HPF</a:t>
            </a:r>
            <a:br>
              <a:rPr lang="en-US" dirty="0"/>
            </a:b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MEASURED USING INTERNAL PROCEDURE, not externally !!!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AB61B-6AD8-48CF-8838-1ABC624B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58" y="1941921"/>
            <a:ext cx="4317142" cy="3237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E67E7-5573-4AEA-9A9A-64CDC68DF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0247" y="1941921"/>
            <a:ext cx="4317142" cy="3237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30F18-B0D9-4859-8CF3-87C01FA1A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41921"/>
            <a:ext cx="4317142" cy="3237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F900A-EE66-4B8A-9860-9595333998BC}"/>
              </a:ext>
            </a:extLst>
          </p:cNvPr>
          <p:cNvSpPr txBox="1"/>
          <p:nvPr/>
        </p:nvSpPr>
        <p:spPr>
          <a:xfrm>
            <a:off x="1490840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3.19%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0007E-6940-452D-B674-B12A6EB05F6A}"/>
              </a:ext>
            </a:extLst>
          </p:cNvPr>
          <p:cNvSpPr txBox="1"/>
          <p:nvPr/>
        </p:nvSpPr>
        <p:spPr>
          <a:xfrm>
            <a:off x="5431087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2.43%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5D46F-F812-4DA0-B25F-BA723D3E0F59}"/>
              </a:ext>
            </a:extLst>
          </p:cNvPr>
          <p:cNvSpPr txBox="1"/>
          <p:nvPr/>
        </p:nvSpPr>
        <p:spPr>
          <a:xfrm>
            <a:off x="9365698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1.92%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8928E-4A1C-4EF9-B413-3BAEDBB09528}"/>
              </a:ext>
            </a:extLst>
          </p:cNvPr>
          <p:cNvSpPr txBox="1"/>
          <p:nvPr/>
        </p:nvSpPr>
        <p:spPr>
          <a:xfrm>
            <a:off x="9861077" y="253808"/>
            <a:ext cx="1959450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# of runs = 200</a:t>
            </a:r>
            <a:endParaRPr lang="de-DE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F4B0C-045A-42F1-8BC4-CF9B58D2A265}"/>
              </a:ext>
            </a:extLst>
          </p:cNvPr>
          <p:cNvSpPr txBox="1"/>
          <p:nvPr/>
        </p:nvSpPr>
        <p:spPr>
          <a:xfrm>
            <a:off x="1362075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512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742FE-7A75-4D7A-8B67-7E9BCA161051}"/>
              </a:ext>
            </a:extLst>
          </p:cNvPr>
          <p:cNvSpPr txBox="1"/>
          <p:nvPr/>
        </p:nvSpPr>
        <p:spPr>
          <a:xfrm>
            <a:off x="5209389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1024 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D17E5-29E3-4809-A34B-EDE61280C4E6}"/>
              </a:ext>
            </a:extLst>
          </p:cNvPr>
          <p:cNvSpPr txBox="1"/>
          <p:nvPr/>
        </p:nvSpPr>
        <p:spPr>
          <a:xfrm>
            <a:off x="9056703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2048 samples</a:t>
            </a:r>
          </a:p>
        </p:txBody>
      </p:sp>
    </p:spTree>
    <p:extLst>
      <p:ext uri="{BB962C8B-B14F-4D97-AF65-F5344CB8AC3E}">
        <p14:creationId xmlns:p14="http://schemas.microsoft.com/office/powerpoint/2010/main" val="125561684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A79-0B44-441C-8045-4A59F65E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 Results: GAIN</a:t>
            </a:r>
            <a:br>
              <a:rPr lang="en-US" dirty="0"/>
            </a:b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MEASURED USING INTERNAL PROCEDURE, not externally !!!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AB61B-6AD8-48CF-8838-1ABC624B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58" y="1941921"/>
            <a:ext cx="4317142" cy="3237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E67E7-5573-4AEA-9A9A-64CDC68DF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0247" y="1941921"/>
            <a:ext cx="4317141" cy="3237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30F18-B0D9-4859-8CF3-87C01FA1A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41921"/>
            <a:ext cx="4317141" cy="3237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F900A-EE66-4B8A-9860-9595333998BC}"/>
              </a:ext>
            </a:extLst>
          </p:cNvPr>
          <p:cNvSpPr txBox="1"/>
          <p:nvPr/>
        </p:nvSpPr>
        <p:spPr>
          <a:xfrm>
            <a:off x="1490840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0.21dB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0007E-6940-452D-B674-B12A6EB05F6A}"/>
              </a:ext>
            </a:extLst>
          </p:cNvPr>
          <p:cNvSpPr txBox="1"/>
          <p:nvPr/>
        </p:nvSpPr>
        <p:spPr>
          <a:xfrm>
            <a:off x="5431087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0.14dB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5D46F-F812-4DA0-B25F-BA723D3E0F59}"/>
              </a:ext>
            </a:extLst>
          </p:cNvPr>
          <p:cNvSpPr txBox="1"/>
          <p:nvPr/>
        </p:nvSpPr>
        <p:spPr>
          <a:xfrm>
            <a:off x="9365698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0.10dB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792EE-2872-4E69-8531-3AD82C577603}"/>
              </a:ext>
            </a:extLst>
          </p:cNvPr>
          <p:cNvSpPr txBox="1"/>
          <p:nvPr/>
        </p:nvSpPr>
        <p:spPr>
          <a:xfrm>
            <a:off x="1362075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512 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4043C-C0EB-4AB1-8F33-EBAD6A90B1E3}"/>
              </a:ext>
            </a:extLst>
          </p:cNvPr>
          <p:cNvSpPr txBox="1"/>
          <p:nvPr/>
        </p:nvSpPr>
        <p:spPr>
          <a:xfrm>
            <a:off x="5209389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1024 samples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9A209-53F8-4015-B8CC-A7EBF89C598F}"/>
              </a:ext>
            </a:extLst>
          </p:cNvPr>
          <p:cNvSpPr txBox="1"/>
          <p:nvPr/>
        </p:nvSpPr>
        <p:spPr>
          <a:xfrm>
            <a:off x="9056703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2048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99D6E-3E39-4844-9D4A-56C5924218BD}"/>
              </a:ext>
            </a:extLst>
          </p:cNvPr>
          <p:cNvSpPr txBox="1"/>
          <p:nvPr/>
        </p:nvSpPr>
        <p:spPr>
          <a:xfrm>
            <a:off x="9861077" y="253808"/>
            <a:ext cx="1959450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# of runs = 200</a:t>
            </a:r>
            <a:endParaRPr lang="de-DE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EE875D-1CC6-477D-A949-145DDCBC6CF2}"/>
              </a:ext>
            </a:extLst>
          </p:cNvPr>
          <p:cNvCxnSpPr/>
          <p:nvPr/>
        </p:nvCxnSpPr>
        <p:spPr>
          <a:xfrm>
            <a:off x="2826303" y="5803900"/>
            <a:ext cx="20123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873708-BD55-4242-958A-B912C324DE0D}"/>
              </a:ext>
            </a:extLst>
          </p:cNvPr>
          <p:cNvCxnSpPr/>
          <p:nvPr/>
        </p:nvCxnSpPr>
        <p:spPr>
          <a:xfrm>
            <a:off x="7144303" y="5803900"/>
            <a:ext cx="20123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C3910B-C1FE-4850-854B-B4A12A1FB2CD}"/>
              </a:ext>
            </a:extLst>
          </p:cNvPr>
          <p:cNvSpPr txBox="1"/>
          <p:nvPr/>
        </p:nvSpPr>
        <p:spPr>
          <a:xfrm>
            <a:off x="3175000" y="5803900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1 / sqrt(2)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313D1-5A5A-4E35-9BC5-9241E996867A}"/>
              </a:ext>
            </a:extLst>
          </p:cNvPr>
          <p:cNvSpPr txBox="1"/>
          <p:nvPr/>
        </p:nvSpPr>
        <p:spPr>
          <a:xfrm>
            <a:off x="7645402" y="5803900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1 / sqrt(2)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C14E3-3F69-429A-985A-AEF9D70555E9}"/>
              </a:ext>
            </a:extLst>
          </p:cNvPr>
          <p:cNvSpPr txBox="1"/>
          <p:nvPr/>
        </p:nvSpPr>
        <p:spPr>
          <a:xfrm>
            <a:off x="3678880" y="6340948"/>
            <a:ext cx="1858319" cy="37735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*Random noise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8556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A79-0B44-441C-8045-4A59F65E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Calibrate Results: MIXER POLE !!!</a:t>
            </a:r>
            <a:br>
              <a:rPr lang="en-US" dirty="0"/>
            </a:b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MEASURED USING INTERNAL PROCEDURE, not externally !!!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AB61B-6AD8-48CF-8838-1ABC624B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58" y="1941921"/>
            <a:ext cx="4317142" cy="3237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E67E7-5573-4AEA-9A9A-64CDC68DF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0247" y="1941921"/>
            <a:ext cx="4317141" cy="3237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30F18-B0D9-4859-8CF3-87C01FA1A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941921"/>
            <a:ext cx="4317139" cy="323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60007E-6940-452D-B674-B12A6EB05F6A}"/>
              </a:ext>
            </a:extLst>
          </p:cNvPr>
          <p:cNvSpPr txBox="1"/>
          <p:nvPr/>
        </p:nvSpPr>
        <p:spPr>
          <a:xfrm>
            <a:off x="5431087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 = 164MHz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 = 116MHz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= 335MHz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792EE-2872-4E69-8531-3AD82C577603}"/>
              </a:ext>
            </a:extLst>
          </p:cNvPr>
          <p:cNvSpPr txBox="1"/>
          <p:nvPr/>
        </p:nvSpPr>
        <p:spPr>
          <a:xfrm>
            <a:off x="1362075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512 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4043C-C0EB-4AB1-8F33-EBAD6A90B1E3}"/>
              </a:ext>
            </a:extLst>
          </p:cNvPr>
          <p:cNvSpPr txBox="1"/>
          <p:nvPr/>
        </p:nvSpPr>
        <p:spPr>
          <a:xfrm>
            <a:off x="5209389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1024 samples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9A209-53F8-4015-B8CC-A7EBF89C598F}"/>
              </a:ext>
            </a:extLst>
          </p:cNvPr>
          <p:cNvSpPr txBox="1"/>
          <p:nvPr/>
        </p:nvSpPr>
        <p:spPr>
          <a:xfrm>
            <a:off x="9056703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2048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99D6E-3E39-4844-9D4A-56C5924218BD}"/>
              </a:ext>
            </a:extLst>
          </p:cNvPr>
          <p:cNvSpPr txBox="1"/>
          <p:nvPr/>
        </p:nvSpPr>
        <p:spPr>
          <a:xfrm>
            <a:off x="9861077" y="253808"/>
            <a:ext cx="1959450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# of runs = 200</a:t>
            </a:r>
            <a:endParaRPr lang="de-DE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1AD6A7-D741-41EB-A5A1-BAF50D30A7F0}"/>
              </a:ext>
            </a:extLst>
          </p:cNvPr>
          <p:cNvSpPr/>
          <p:nvPr/>
        </p:nvSpPr>
        <p:spPr>
          <a:xfrm>
            <a:off x="6172200" y="4400550"/>
            <a:ext cx="1702658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750CC-2C98-44BE-8DFD-5F8E4799FD78}"/>
              </a:ext>
            </a:extLst>
          </p:cNvPr>
          <p:cNvSpPr txBox="1"/>
          <p:nvPr/>
        </p:nvSpPr>
        <p:spPr>
          <a:xfrm>
            <a:off x="1362075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 = 121MHz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 = 86.8MHz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= 271MHz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B951C-A49C-4848-8849-8365F1783507}"/>
              </a:ext>
            </a:extLst>
          </p:cNvPr>
          <p:cNvSpPr txBox="1"/>
          <p:nvPr/>
        </p:nvSpPr>
        <p:spPr>
          <a:xfrm>
            <a:off x="9365697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 = 137MHz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 = 100MHz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= 217MHz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BC3F5B-787F-4D58-B44F-BA49A6BDD274}"/>
              </a:ext>
            </a:extLst>
          </p:cNvPr>
          <p:cNvSpPr/>
          <p:nvPr/>
        </p:nvSpPr>
        <p:spPr>
          <a:xfrm>
            <a:off x="11191089" y="4400550"/>
            <a:ext cx="774343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81775C-AB94-4D8A-9773-8B5E520C0430}"/>
              </a:ext>
            </a:extLst>
          </p:cNvPr>
          <p:cNvSpPr/>
          <p:nvPr/>
        </p:nvSpPr>
        <p:spPr>
          <a:xfrm>
            <a:off x="2237589" y="4400550"/>
            <a:ext cx="1702658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de-D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93099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3B20D9-9A1D-49AC-8315-323F075B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summary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71D4-149F-47B6-8291-9FA84F28A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RX IF Calibration was delayed heavily (3 – 4 months in comparison to other calibrations)</a:t>
            </a:r>
          </a:p>
          <a:p>
            <a:pPr lvl="1"/>
            <a:r>
              <a:rPr lang="en-US" dirty="0"/>
              <a:t>Relatively high algorithmic complexity</a:t>
            </a:r>
          </a:p>
          <a:p>
            <a:pPr lvl="1"/>
            <a:r>
              <a:rPr lang="en-US" dirty="0"/>
              <a:t>High interdependence and harmony between multiple IPs (TE, RXBIST, RX, ADC, PDC, WDMA, etc.)</a:t>
            </a:r>
          </a:p>
          <a:p>
            <a:pPr lvl="1"/>
            <a:r>
              <a:rPr lang="en-US" dirty="0"/>
              <a:t>Resources (at the beginning) were also allocated to other tasks</a:t>
            </a:r>
          </a:p>
          <a:p>
            <a:pPr lvl="1"/>
            <a:r>
              <a:rPr lang="en-US" dirty="0"/>
              <a:t>Metal fix was required to enable CW mode for RX</a:t>
            </a:r>
          </a:p>
          <a:p>
            <a:r>
              <a:rPr lang="en-US" dirty="0"/>
              <a:t>Current working version (branch STRX-4294) is presented in this document. </a:t>
            </a:r>
          </a:p>
          <a:p>
            <a:pPr lvl="1"/>
            <a:r>
              <a:rPr lang="en-US" dirty="0"/>
              <a:t>Results are satisfactory, but at the cost of very long execution time.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37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A79-0B44-441C-8045-4A59F65E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 Results: IF LPF</a:t>
            </a:r>
            <a:br>
              <a:rPr lang="en-US" dirty="0"/>
            </a:b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MEASURED USING INTERNAL PROCEDURE, not externally !!!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AB61B-6AD8-48CF-8838-1ABC624B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58" y="1941921"/>
            <a:ext cx="4317142" cy="3237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E67E7-5573-4AEA-9A9A-64CDC68DF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0248" y="1941921"/>
            <a:ext cx="4317139" cy="3237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30F18-B0D9-4859-8CF3-87C01FA1A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941921"/>
            <a:ext cx="4317139" cy="323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60007E-6940-452D-B674-B12A6EB05F6A}"/>
              </a:ext>
            </a:extLst>
          </p:cNvPr>
          <p:cNvSpPr txBox="1"/>
          <p:nvPr/>
        </p:nvSpPr>
        <p:spPr>
          <a:xfrm>
            <a:off x="5431087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 = 25.6MHz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 = 25.0MHz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= 26.3MHz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792EE-2872-4E69-8531-3AD82C577603}"/>
              </a:ext>
            </a:extLst>
          </p:cNvPr>
          <p:cNvSpPr txBox="1"/>
          <p:nvPr/>
        </p:nvSpPr>
        <p:spPr>
          <a:xfrm>
            <a:off x="1362075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512 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4043C-C0EB-4AB1-8F33-EBAD6A90B1E3}"/>
              </a:ext>
            </a:extLst>
          </p:cNvPr>
          <p:cNvSpPr txBox="1"/>
          <p:nvPr/>
        </p:nvSpPr>
        <p:spPr>
          <a:xfrm>
            <a:off x="5209389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1024 samples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9A209-53F8-4015-B8CC-A7EBF89C598F}"/>
              </a:ext>
            </a:extLst>
          </p:cNvPr>
          <p:cNvSpPr txBox="1"/>
          <p:nvPr/>
        </p:nvSpPr>
        <p:spPr>
          <a:xfrm>
            <a:off x="9056703" y="1492461"/>
            <a:ext cx="213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= 2048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99D6E-3E39-4844-9D4A-56C5924218BD}"/>
              </a:ext>
            </a:extLst>
          </p:cNvPr>
          <p:cNvSpPr txBox="1"/>
          <p:nvPr/>
        </p:nvSpPr>
        <p:spPr>
          <a:xfrm>
            <a:off x="9861077" y="253808"/>
            <a:ext cx="1959450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# of runs = 200</a:t>
            </a:r>
            <a:endParaRPr lang="de-DE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750CC-2C98-44BE-8DFD-5F8E4799FD78}"/>
              </a:ext>
            </a:extLst>
          </p:cNvPr>
          <p:cNvSpPr txBox="1"/>
          <p:nvPr/>
        </p:nvSpPr>
        <p:spPr>
          <a:xfrm>
            <a:off x="1362075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 = 28.5MHz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 = 26.5MHz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= 30.9MHz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B951C-A49C-4848-8849-8365F1783507}"/>
              </a:ext>
            </a:extLst>
          </p:cNvPr>
          <p:cNvSpPr txBox="1"/>
          <p:nvPr/>
        </p:nvSpPr>
        <p:spPr>
          <a:xfrm>
            <a:off x="9365697" y="5340034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 = 26.0MHz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 = 25.2MHz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= 26.7MHz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1222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63485-4E4B-4088-971B-E6099B5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4096 samples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80470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A79-0B44-441C-8045-4A59F65E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 Results: 4096 samples</a:t>
            </a:r>
            <a:br>
              <a:rPr lang="en-US" dirty="0"/>
            </a:b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MEASURED USING INTERNAL PROCEDURE, not externally !!!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AB61B-6AD8-48CF-8838-1ABC624B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705" y="1790700"/>
            <a:ext cx="4848969" cy="3636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30F18-B0D9-4859-8CF3-87C01FA1A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498" y="1790701"/>
            <a:ext cx="4848967" cy="3636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B5B7EE-A07C-4A57-8F20-6C40D4C92424}"/>
              </a:ext>
            </a:extLst>
          </p:cNvPr>
          <p:cNvSpPr txBox="1"/>
          <p:nvPr/>
        </p:nvSpPr>
        <p:spPr>
          <a:xfrm>
            <a:off x="9861077" y="253808"/>
            <a:ext cx="1959450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# of runs = 200</a:t>
            </a:r>
            <a:endParaRPr lang="de-DE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 = 4096 samples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8EB524-0CBB-4AFD-A53F-7A3FD3E4B5C5}"/>
              </a:ext>
            </a:extLst>
          </p:cNvPr>
          <p:cNvSpPr txBox="1"/>
          <p:nvPr/>
        </p:nvSpPr>
        <p:spPr>
          <a:xfrm>
            <a:off x="394775" y="1163007"/>
            <a:ext cx="9179960" cy="369332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 issues with HPF and Gain calibration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DFE0F-9653-4A13-ABCB-4583AC873CAE}"/>
              </a:ext>
            </a:extLst>
          </p:cNvPr>
          <p:cNvSpPr txBox="1"/>
          <p:nvPr/>
        </p:nvSpPr>
        <p:spPr>
          <a:xfrm>
            <a:off x="2824340" y="5427426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1.26%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1332F2-588A-4B52-A9B0-326441D2E25C}"/>
              </a:ext>
            </a:extLst>
          </p:cNvPr>
          <p:cNvSpPr txBox="1"/>
          <p:nvPr/>
        </p:nvSpPr>
        <p:spPr>
          <a:xfrm>
            <a:off x="8186511" y="5427426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Std = 0.07dB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972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A79-0B44-441C-8045-4A59F65E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 Results: 4096 samples</a:t>
            </a:r>
            <a:br>
              <a:rPr lang="en-US" dirty="0"/>
            </a:b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MEASURED USING INTERNAL PROCEDURE, not externally !!!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AB61B-6AD8-48CF-8838-1ABC624B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705" y="1790700"/>
            <a:ext cx="4848969" cy="3636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30F18-B0D9-4859-8CF3-87C01FA1A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498" y="1790701"/>
            <a:ext cx="4848966" cy="3636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B5B7EE-A07C-4A57-8F20-6C40D4C92424}"/>
              </a:ext>
            </a:extLst>
          </p:cNvPr>
          <p:cNvSpPr txBox="1"/>
          <p:nvPr/>
        </p:nvSpPr>
        <p:spPr>
          <a:xfrm>
            <a:off x="9861077" y="253808"/>
            <a:ext cx="1959450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# of runs = 200</a:t>
            </a:r>
            <a:endParaRPr lang="de-DE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 = 4096 samples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8EB524-0CBB-4AFD-A53F-7A3FD3E4B5C5}"/>
              </a:ext>
            </a:extLst>
          </p:cNvPr>
          <p:cNvSpPr txBox="1"/>
          <p:nvPr/>
        </p:nvSpPr>
        <p:spPr>
          <a:xfrm>
            <a:off x="394775" y="1163007"/>
            <a:ext cx="9179960" cy="369332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with RF calibration (mixer pole and as the result IF LPF calibration)</a:t>
            </a:r>
            <a:endParaRPr lang="de-D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6E58D-04D1-407A-9B45-5F3F3108A1B7}"/>
              </a:ext>
            </a:extLst>
          </p:cNvPr>
          <p:cNvSpPr txBox="1"/>
          <p:nvPr/>
        </p:nvSpPr>
        <p:spPr>
          <a:xfrm>
            <a:off x="7869487" y="5513652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= 121MHz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= 99MHz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= 167MHz</a:t>
            </a:r>
            <a:endParaRPr lang="de-DE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101DD-307E-4A1C-A4C1-2BAA03913AA1}"/>
              </a:ext>
            </a:extLst>
          </p:cNvPr>
          <p:cNvSpPr txBox="1"/>
          <p:nvPr/>
        </p:nvSpPr>
        <p:spPr>
          <a:xfrm>
            <a:off x="2505075" y="5513652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 = XXX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= 14.2MHz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= 17.5MHz</a:t>
            </a:r>
            <a:endParaRPr lang="de-DE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B0B058-BEE0-42F3-9A96-A03144291B11}"/>
              </a:ext>
            </a:extLst>
          </p:cNvPr>
          <p:cNvCxnSpPr/>
          <p:nvPr/>
        </p:nvCxnSpPr>
        <p:spPr>
          <a:xfrm flipV="1">
            <a:off x="2159356" y="2181225"/>
            <a:ext cx="2381250" cy="11239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515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A79-0B44-441C-8045-4A59F65E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 Results: 4096 samples</a:t>
            </a:r>
            <a:br>
              <a:rPr lang="en-US" dirty="0"/>
            </a:b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MEASURED USING INTERNAL PROCEDURE, not externally !!!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3D3B0-313A-4AF5-B038-39B7E4EBDEF2}"/>
              </a:ext>
            </a:extLst>
          </p:cNvPr>
          <p:cNvSpPr txBox="1"/>
          <p:nvPr/>
        </p:nvSpPr>
        <p:spPr>
          <a:xfrm>
            <a:off x="142875" y="2514600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68070C-57E5-476F-89F3-DAF0B12DC241}"/>
              </a:ext>
            </a:extLst>
          </p:cNvPr>
          <p:cNvSpPr/>
          <p:nvPr/>
        </p:nvSpPr>
        <p:spPr>
          <a:xfrm>
            <a:off x="142875" y="1691812"/>
            <a:ext cx="11559271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issue was identified. Insufficient wait time after triggering timing engine. It seems that wait time is not proportional to number of samples (WDMA latency?)</a:t>
            </a:r>
          </a:p>
        </p:txBody>
      </p:sp>
    </p:spTree>
    <p:extLst>
      <p:ext uri="{BB962C8B-B14F-4D97-AF65-F5344CB8AC3E}">
        <p14:creationId xmlns:p14="http://schemas.microsoft.com/office/powerpoint/2010/main" val="395627816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A79-0B44-441C-8045-4A59F65E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 Results: 4096 samples</a:t>
            </a:r>
            <a:br>
              <a:rPr lang="en-US" dirty="0"/>
            </a:b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MEASURED USING INTERNAL PROCEDURE, not externally !!!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AB61B-6AD8-48CF-8838-1ABC624B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706" y="1790700"/>
            <a:ext cx="4848967" cy="3636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30F18-B0D9-4859-8CF3-87C01FA1A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498" y="1790701"/>
            <a:ext cx="4848966" cy="36367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B5B7EE-A07C-4A57-8F20-6C40D4C92424}"/>
              </a:ext>
            </a:extLst>
          </p:cNvPr>
          <p:cNvSpPr txBox="1"/>
          <p:nvPr/>
        </p:nvSpPr>
        <p:spPr>
          <a:xfrm>
            <a:off x="9861077" y="253808"/>
            <a:ext cx="1959450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# of runs = 200</a:t>
            </a:r>
            <a:endParaRPr lang="de-DE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 = 4096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6E58D-04D1-407A-9B45-5F3F3108A1B7}"/>
              </a:ext>
            </a:extLst>
          </p:cNvPr>
          <p:cNvSpPr txBox="1"/>
          <p:nvPr/>
        </p:nvSpPr>
        <p:spPr>
          <a:xfrm>
            <a:off x="7869487" y="5513652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 = 26.2MHz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 = 25.7MHz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= 26.6MHz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101DD-307E-4A1C-A4C1-2BAA03913AA1}"/>
              </a:ext>
            </a:extLst>
          </p:cNvPr>
          <p:cNvSpPr txBox="1"/>
          <p:nvPr/>
        </p:nvSpPr>
        <p:spPr>
          <a:xfrm>
            <a:off x="2505075" y="5513652"/>
            <a:ext cx="1335463" cy="362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 = 120MHz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 = 101MHz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= 149MHz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1878D-81F3-4A03-9B99-0550531F17BD}"/>
              </a:ext>
            </a:extLst>
          </p:cNvPr>
          <p:cNvSpPr txBox="1"/>
          <p:nvPr/>
        </p:nvSpPr>
        <p:spPr>
          <a:xfrm>
            <a:off x="8647645" y="1076082"/>
            <a:ext cx="3689497" cy="525988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time of 10ms (from 100us)</a:t>
            </a:r>
            <a:endParaRPr lang="de-DE" sz="17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5810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63485-4E4B-4088-971B-E6099B5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STEP FORWARDS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244976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A246-00F6-4088-8630-61EF2248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1734A-B070-4013-8F05-38293FADE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Increasing number of samples increases accuracy across the board:</a:t>
            </a:r>
          </a:p>
          <a:p>
            <a:pPr lvl="1"/>
            <a:r>
              <a:rPr lang="en-US" dirty="0"/>
              <a:t>HPF, Gain, IF LPF and mixer pole estimation</a:t>
            </a:r>
          </a:p>
          <a:p>
            <a:r>
              <a:rPr lang="en-US" dirty="0"/>
              <a:t>Improving mixer pole estimation gives diminishing returns. Spread of final IF LPF doesn’t change drastically. For example, delta between 100 and 200MHz of mixer pole is 0.2dB at 25MHz</a:t>
            </a:r>
          </a:p>
          <a:p>
            <a:r>
              <a:rPr lang="en-US" dirty="0"/>
              <a:t>Number of iterations per each step must be investigated</a:t>
            </a:r>
          </a:p>
          <a:p>
            <a:r>
              <a:rPr lang="en-US" dirty="0"/>
              <a:t>Timing required for WDMA to write the of samples should be measured for timing optimization</a:t>
            </a:r>
          </a:p>
          <a:p>
            <a:r>
              <a:rPr lang="en-US" dirty="0"/>
              <a:t>Calibration on multiple RXs must be performed</a:t>
            </a:r>
          </a:p>
        </p:txBody>
      </p:sp>
    </p:spTree>
    <p:extLst>
      <p:ext uri="{BB962C8B-B14F-4D97-AF65-F5344CB8AC3E}">
        <p14:creationId xmlns:p14="http://schemas.microsoft.com/office/powerpoint/2010/main" val="204067495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4252-13A8-4220-B36E-D1DF1A2A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Summary (cont.)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35504-0EC1-4451-A67B-88B126004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993226"/>
            <a:ext cx="11425752" cy="56158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Three step proposal: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Release current version to Validation. 3-4 (+ Pull Requests + Proxy) days of focused work:</a:t>
            </a:r>
          </a:p>
          <a:p>
            <a:pPr lvl="2"/>
            <a:r>
              <a:rPr lang="en-US" sz="2100" dirty="0">
                <a:highlight>
                  <a:srgbClr val="FFFF00"/>
                </a:highlight>
              </a:rPr>
              <a:t>Selecting number of iterations per step, </a:t>
            </a:r>
          </a:p>
          <a:p>
            <a:pPr lvl="2"/>
            <a:r>
              <a:rPr lang="en-US" sz="2100" dirty="0">
                <a:highlight>
                  <a:srgbClr val="FFFF00"/>
                </a:highlight>
              </a:rPr>
              <a:t>create simplified API ( _validate functions), </a:t>
            </a:r>
          </a:p>
          <a:p>
            <a:pPr lvl="2"/>
            <a:r>
              <a:rPr lang="en-US" sz="2100" dirty="0">
                <a:highlight>
                  <a:srgbClr val="FFFF00"/>
                </a:highlight>
              </a:rPr>
              <a:t>create extended API (e.g. frequency sweep for transfer function analysis)</a:t>
            </a:r>
          </a:p>
          <a:p>
            <a:pPr lvl="2"/>
            <a:r>
              <a:rPr lang="en-US" sz="2100" dirty="0">
                <a:highlight>
                  <a:srgbClr val="FFFF00"/>
                </a:highlight>
              </a:rPr>
              <a:t>reporting final error </a:t>
            </a:r>
          </a:p>
          <a:p>
            <a:pPr lvl="2"/>
            <a:r>
              <a:rPr lang="en-US" sz="2100" dirty="0">
                <a:highlight>
                  <a:srgbClr val="FFFF00"/>
                </a:highlight>
              </a:rPr>
              <a:t>Access to both open-loop and closed-loop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Finalize current version for integration into RFE SW before September. Part-time Javier (and Maxim):</a:t>
            </a:r>
          </a:p>
          <a:p>
            <a:pPr lvl="2"/>
            <a:r>
              <a:rPr lang="de-DE" sz="2100" dirty="0"/>
              <a:t>Restoring TE, RX and other settings for functional mode after calibration</a:t>
            </a:r>
          </a:p>
          <a:p>
            <a:pPr lvl="2"/>
            <a:r>
              <a:rPr lang="de-DE" sz="2100" dirty="0"/>
              <a:t>Refactoring of code (many common items with RX BIST Safety tests functionality)</a:t>
            </a:r>
          </a:p>
          <a:p>
            <a:pPr lvl="2"/>
            <a:r>
              <a:rPr lang="de-DE" sz="2100" dirty="0"/>
              <a:t>Integrating finished SW Units (e.g. WDMA) into calibration vs raw SPI read / write commands</a:t>
            </a:r>
            <a:r>
              <a:rPr lang="de-DE" dirty="0"/>
              <a:t>.</a:t>
            </a:r>
          </a:p>
          <a:p>
            <a:pPr lvl="2"/>
            <a:r>
              <a:rPr lang="de-DE" sz="2100" dirty="0"/>
              <a:t>Documentation (Enterprise Architect), Manual, etc.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ighlight>
                  <a:srgbClr val="FF0000"/>
                </a:highlight>
              </a:rPr>
              <a:t>Improve calibration before ES2 (December). Part-time Javier (and Maxim)_. Main attention points:</a:t>
            </a:r>
          </a:p>
          <a:p>
            <a:pPr lvl="2">
              <a:tabLst>
                <a:tab pos="723900" algn="l"/>
              </a:tabLst>
            </a:pPr>
            <a:r>
              <a:rPr lang="de-DE" dirty="0">
                <a:highlight>
                  <a:srgbClr val="FF0000"/>
                </a:highlight>
              </a:rPr>
              <a:t>Optimizing the timing. (e.g. Measuring WDMA latency via interrupts), select number of iterations per step based on extensive validation</a:t>
            </a:r>
          </a:p>
          <a:p>
            <a:pPr lvl="2">
              <a:tabLst>
                <a:tab pos="723900" algn="l"/>
              </a:tabLst>
            </a:pPr>
            <a:r>
              <a:rPr lang="de-DE" dirty="0">
                <a:highlight>
                  <a:srgbClr val="FF0000"/>
                </a:highlight>
              </a:rPr>
              <a:t>Improving SNR by amplifying signal to full dynamic range of RX / ADC (RX BIST validation is required)</a:t>
            </a:r>
          </a:p>
          <a:p>
            <a:pPr lvl="2">
              <a:tabLst>
                <a:tab pos="723900" algn="l"/>
              </a:tabLst>
            </a:pPr>
            <a:r>
              <a:rPr lang="de-DE" dirty="0">
                <a:highlight>
                  <a:srgbClr val="FF0000"/>
                </a:highlight>
              </a:rPr>
              <a:t>Enabling calibration on multiple RXs (currently only Rx1), etc.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5FECE-4148-40DF-89B2-401D9CF9CB66}"/>
              </a:ext>
            </a:extLst>
          </p:cNvPr>
          <p:cNvSpPr txBox="1"/>
          <p:nvPr/>
        </p:nvSpPr>
        <p:spPr>
          <a:xfrm>
            <a:off x="11286307" y="3267891"/>
            <a:ext cx="1201783" cy="322218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Denso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219B2-A847-45C6-AFE4-42BA052978CD}"/>
              </a:ext>
            </a:extLst>
          </p:cNvPr>
          <p:cNvSpPr txBox="1"/>
          <p:nvPr/>
        </p:nvSpPr>
        <p:spPr>
          <a:xfrm>
            <a:off x="11219635" y="1312037"/>
            <a:ext cx="1201783" cy="322218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33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4252-13A8-4220-B36E-D1DF1A2A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Summary (cont.)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35504-0EC1-4451-A67B-88B126004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993226"/>
            <a:ext cx="11425752" cy="56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Proposal from Dominique:</a:t>
            </a:r>
          </a:p>
          <a:p>
            <a:pPr marL="0" indent="0">
              <a:buNone/>
            </a:pPr>
            <a:r>
              <a:rPr lang="en-US" b="1" dirty="0"/>
              <a:t>	Focus on Denso use-case only</a:t>
            </a:r>
          </a:p>
          <a:p>
            <a:pPr marL="0" indent="0">
              <a:buNone/>
            </a:pPr>
            <a:r>
              <a:rPr lang="en-US" b="1" dirty="0"/>
              <a:t>	Finalize full calibration before September (Denso expects before September all calibration)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5FECE-4148-40DF-89B2-401D9CF9CB66}"/>
              </a:ext>
            </a:extLst>
          </p:cNvPr>
          <p:cNvSpPr txBox="1"/>
          <p:nvPr/>
        </p:nvSpPr>
        <p:spPr>
          <a:xfrm>
            <a:off x="11286307" y="3267891"/>
            <a:ext cx="1201783" cy="322218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Denso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219B2-A847-45C6-AFE4-42BA052978CD}"/>
              </a:ext>
            </a:extLst>
          </p:cNvPr>
          <p:cNvSpPr txBox="1"/>
          <p:nvPr/>
        </p:nvSpPr>
        <p:spPr>
          <a:xfrm>
            <a:off x="11219635" y="1312037"/>
            <a:ext cx="1201783" cy="322218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007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3E617-3879-44BF-9563-9C49AEDA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walkthrough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2762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3E01BC-908F-4404-B49B-8B7BBBDB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CALibratioN</a:t>
            </a:r>
            <a:r>
              <a:rPr lang="en-US" dirty="0"/>
              <a:t> SETUP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C6200-B71C-4E08-ADE6-7EB6FA06B4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6082226" cy="545492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RX Targets:</a:t>
            </a:r>
          </a:p>
          <a:p>
            <a:pPr lvl="1"/>
            <a:r>
              <a:rPr lang="en-US" sz="1600" dirty="0"/>
              <a:t>HPF = 800kHz</a:t>
            </a:r>
          </a:p>
          <a:p>
            <a:pPr lvl="2"/>
            <a:r>
              <a:rPr lang="en-US" sz="1600" dirty="0"/>
              <a:t>HPF1 = 400KHz</a:t>
            </a:r>
          </a:p>
          <a:p>
            <a:pPr lvl="2"/>
            <a:r>
              <a:rPr lang="en-US" sz="1600" dirty="0"/>
              <a:t>HPF2 = 1183KHz</a:t>
            </a:r>
          </a:p>
          <a:p>
            <a:pPr lvl="1"/>
            <a:r>
              <a:rPr lang="en-US" sz="1600" dirty="0"/>
              <a:t>LPF = 25MHz</a:t>
            </a:r>
          </a:p>
          <a:p>
            <a:pPr lvl="1"/>
            <a:r>
              <a:rPr lang="en-US" sz="1600" dirty="0"/>
              <a:t>Gain = 46dB</a:t>
            </a:r>
          </a:p>
          <a:p>
            <a:pPr lvl="2"/>
            <a:r>
              <a:rPr lang="en-US" sz="1600" dirty="0"/>
              <a:t>Gain1 = 20dB = 10.00 (linear)</a:t>
            </a:r>
          </a:p>
          <a:p>
            <a:pPr lvl="2"/>
            <a:r>
              <a:rPr lang="en-US" sz="1600" dirty="0"/>
              <a:t>Gain2 = 17dB = </a:t>
            </a:r>
            <a:r>
              <a:rPr lang="de-DE" sz="1600" dirty="0"/>
              <a:t>7.079 (linear)</a:t>
            </a:r>
            <a:endParaRPr lang="en-US" sz="1600" dirty="0"/>
          </a:p>
          <a:p>
            <a:pPr lvl="2"/>
            <a:endParaRPr lang="en-US" sz="1600" dirty="0"/>
          </a:p>
          <a:p>
            <a:r>
              <a:rPr lang="en-US" sz="1600" b="1" kern="0" dirty="0">
                <a:solidFill>
                  <a:srgbClr val="000000"/>
                </a:solidFill>
              </a:rPr>
              <a:t>IF Calibration:</a:t>
            </a:r>
          </a:p>
          <a:p>
            <a:pPr lvl="1"/>
            <a:r>
              <a:rPr lang="en-US" sz="1600" kern="0" dirty="0"/>
              <a:t>Number of iterations: 2 (per Rf, Cf, </a:t>
            </a:r>
            <a:r>
              <a:rPr lang="en-US" sz="1600" kern="0" dirty="0" err="1"/>
              <a:t>Cin</a:t>
            </a:r>
            <a:r>
              <a:rPr lang="en-US" sz="1600" kern="0" dirty="0"/>
              <a:t> &amp; </a:t>
            </a:r>
            <a:r>
              <a:rPr lang="en-US" sz="1600" kern="0" dirty="0" err="1"/>
              <a:t>Rlpf</a:t>
            </a:r>
            <a:r>
              <a:rPr lang="en-US" sz="1600" kern="0" dirty="0"/>
              <a:t>)</a:t>
            </a:r>
          </a:p>
          <a:p>
            <a:pPr lvl="1"/>
            <a:r>
              <a:rPr lang="en-US" sz="1600" kern="0" dirty="0"/>
              <a:t>Number of samples: 512 (per iteration)</a:t>
            </a:r>
          </a:p>
          <a:p>
            <a:pPr lvl="1"/>
            <a:endParaRPr lang="en-US" sz="16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9812E1E-1391-4800-9AF2-07F06FB21E9B}"/>
              </a:ext>
            </a:extLst>
          </p:cNvPr>
          <p:cNvSpPr txBox="1">
            <a:spLocks/>
          </p:cNvSpPr>
          <p:nvPr/>
        </p:nvSpPr>
        <p:spPr>
          <a:xfrm>
            <a:off x="5775331" y="1153266"/>
            <a:ext cx="6082226" cy="545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</a:rPr>
              <a:t>VCO:</a:t>
            </a:r>
          </a:p>
          <a:p>
            <a:pPr lvl="1"/>
            <a:r>
              <a:rPr lang="en-US" sz="1600" dirty="0"/>
              <a:t>Frequency = 77GHz</a:t>
            </a:r>
          </a:p>
          <a:p>
            <a:pPr lvl="1"/>
            <a:r>
              <a:rPr lang="en-US" sz="1600" dirty="0"/>
              <a:t>CW mode (bandwidth 0)</a:t>
            </a:r>
          </a:p>
          <a:p>
            <a:pPr lvl="1"/>
            <a:r>
              <a:rPr lang="en-US" sz="1600" dirty="0" err="1"/>
              <a:t>Jumpback</a:t>
            </a:r>
            <a:r>
              <a:rPr lang="en-US" sz="1600" dirty="0"/>
              <a:t> = 10 (x25ns)</a:t>
            </a:r>
          </a:p>
          <a:p>
            <a:pPr lvl="1"/>
            <a:r>
              <a:rPr lang="de-DE" sz="1600" dirty="0"/>
              <a:t>Reset = 10 (x25ns)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Timing Engine:</a:t>
            </a:r>
          </a:p>
          <a:p>
            <a:pPr lvl="1"/>
            <a:r>
              <a:rPr lang="de-DE" sz="1600" dirty="0"/>
              <a:t>Dwell = 10 (x25ns)</a:t>
            </a:r>
          </a:p>
          <a:p>
            <a:pPr lvl="1"/>
            <a:r>
              <a:rPr lang="de-DE" sz="1600" dirty="0"/>
              <a:t>Settle = 10 (x25ns)</a:t>
            </a:r>
          </a:p>
          <a:p>
            <a:pPr lvl="1"/>
            <a:r>
              <a:rPr lang="de-DE" sz="1600" dirty="0"/>
              <a:t>PowerOnDelay = 40 (x25ns)</a:t>
            </a:r>
          </a:p>
          <a:p>
            <a:pPr lvl="1"/>
            <a:r>
              <a:rPr lang="de-DE" sz="1600" dirty="0"/>
              <a:t>Acquisition based on the number of samples (see next slides)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(Pre-) Calibrations:</a:t>
            </a:r>
          </a:p>
          <a:p>
            <a:pPr lvl="1"/>
            <a:r>
              <a:rPr lang="de-DE" sz="1600" dirty="0"/>
              <a:t>VCO, LOI RX, RX LOX2, RX BIST LOX2, RX BIST SSB are all calibrated using API. </a:t>
            </a:r>
          </a:p>
          <a:p>
            <a:pPr lvl="1"/>
            <a:endParaRPr lang="en-US" sz="1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C0C4E-9978-4A42-8215-CA6B5F4BC189}"/>
              </a:ext>
            </a:extLst>
          </p:cNvPr>
          <p:cNvSpPr/>
          <p:nvPr/>
        </p:nvSpPr>
        <p:spPr>
          <a:xfrm>
            <a:off x="394774" y="1153265"/>
            <a:ext cx="3737839" cy="2872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de-D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19701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707D-258F-4791-8CFE-F85F06C8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BIST-to-ADC Reference Measurement</a:t>
            </a:r>
            <a:endParaRPr lang="de-DE" dirty="0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01295305-029A-458B-8298-143EF680C7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6" y="1164284"/>
            <a:ext cx="5658264" cy="20211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6835144-8BBD-4D1A-92CF-8932DFEC8352}"/>
              </a:ext>
            </a:extLst>
          </p:cNvPr>
          <p:cNvGrpSpPr/>
          <p:nvPr/>
        </p:nvGrpSpPr>
        <p:grpSpPr>
          <a:xfrm>
            <a:off x="885825" y="2296168"/>
            <a:ext cx="4814889" cy="472280"/>
            <a:chOff x="885825" y="2140745"/>
            <a:chExt cx="4814889" cy="47228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D9B2ACC-2E94-46DD-93D0-D1360231733F}"/>
                </a:ext>
              </a:extLst>
            </p:cNvPr>
            <p:cNvCxnSpPr>
              <a:cxnSpLocks/>
            </p:cNvCxnSpPr>
            <p:nvPr/>
          </p:nvCxnSpPr>
          <p:spPr>
            <a:xfrm>
              <a:off x="885825" y="2613025"/>
              <a:ext cx="220583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ABD1DA8-705A-486D-AC97-4AAF07954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1656" y="2366963"/>
              <a:ext cx="0" cy="24606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766672-1876-4C9A-AF3E-F4629CDC0AEB}"/>
                </a:ext>
              </a:extLst>
            </p:cNvPr>
            <p:cNvCxnSpPr>
              <a:cxnSpLocks/>
            </p:cNvCxnSpPr>
            <p:nvPr/>
          </p:nvCxnSpPr>
          <p:spPr>
            <a:xfrm>
              <a:off x="3091656" y="2366963"/>
              <a:ext cx="199945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FECE62-653E-4C36-BCDF-E916780E2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1113" y="2140745"/>
              <a:ext cx="0" cy="22621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E6B8125-267B-4182-BEFC-B21746C62B1A}"/>
                </a:ext>
              </a:extLst>
            </p:cNvPr>
            <p:cNvCxnSpPr>
              <a:cxnSpLocks/>
            </p:cNvCxnSpPr>
            <p:nvPr/>
          </p:nvCxnSpPr>
          <p:spPr>
            <a:xfrm>
              <a:off x="5091113" y="2140745"/>
              <a:ext cx="60960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975D81-41FE-40C9-8CCF-986184395F26}"/>
              </a:ext>
            </a:extLst>
          </p:cNvPr>
          <p:cNvSpPr txBox="1"/>
          <p:nvPr/>
        </p:nvSpPr>
        <p:spPr>
          <a:xfrm>
            <a:off x="2256241" y="2928151"/>
            <a:ext cx="1790693" cy="3517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configuration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9879C-66BB-485E-96C7-1F3E303CD28F}"/>
              </a:ext>
            </a:extLst>
          </p:cNvPr>
          <p:cNvSpPr txBox="1"/>
          <p:nvPr/>
        </p:nvSpPr>
        <p:spPr>
          <a:xfrm>
            <a:off x="6929830" y="1068113"/>
            <a:ext cx="4162992" cy="121879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Selected tones:</a:t>
            </a:r>
          </a:p>
          <a:p>
            <a:pPr algn="l">
              <a:spcBef>
                <a:spcPts val="600"/>
              </a:spcBef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F1 = max(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Fres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; 0.1x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Fhp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78.125kHz</a:t>
            </a:r>
          </a:p>
          <a:p>
            <a:pPr algn="l">
              <a:spcBef>
                <a:spcPts val="600"/>
              </a:spcBef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F2 = sqrt(1.414 x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Fhp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Flp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5312.5kHz</a:t>
            </a:r>
          </a:p>
          <a:p>
            <a:pPr algn="l">
              <a:spcBef>
                <a:spcPts val="600"/>
              </a:spcBef>
            </a:pP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DD3EE7-525E-4846-9640-CD5923EC4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94" y="3256206"/>
            <a:ext cx="4266112" cy="3199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F10F01-C744-48BE-9F81-22BEC837B53C}"/>
              </a:ext>
            </a:extLst>
          </p:cNvPr>
          <p:cNvSpPr txBox="1"/>
          <p:nvPr/>
        </p:nvSpPr>
        <p:spPr>
          <a:xfrm>
            <a:off x="6929830" y="3670017"/>
            <a:ext cx="500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Measurement: </a:t>
            </a:r>
            <a:r>
              <a:rPr lang="de-DE" dirty="0"/>
              <a:t>Bin1 = 114.09, Bin68 = 12.18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DE395-FE77-498D-A48D-6407A92BFE60}"/>
              </a:ext>
            </a:extLst>
          </p:cNvPr>
          <p:cNvSpPr txBox="1"/>
          <p:nvPr/>
        </p:nvSpPr>
        <p:spPr>
          <a:xfrm>
            <a:off x="8749920" y="2120662"/>
            <a:ext cx="1470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-- plateau</a:t>
            </a:r>
            <a:endParaRPr lang="de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66ED80-ADC5-400A-96BE-BC82BBEADE7A}"/>
              </a:ext>
            </a:extLst>
          </p:cNvPr>
          <p:cNvSpPr txBox="1"/>
          <p:nvPr/>
        </p:nvSpPr>
        <p:spPr>
          <a:xfrm>
            <a:off x="5393464" y="4629372"/>
            <a:ext cx="3356456" cy="1121747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Wrong DFT scaling, </a:t>
            </a:r>
          </a:p>
          <a:p>
            <a:pPr algn="l">
              <a:spcBef>
                <a:spcPts val="600"/>
              </a:spcBef>
            </a:pP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But no impact on calibration</a:t>
            </a:r>
            <a:endParaRPr lang="de-DE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D8E3FF-7F3C-4A69-B4F8-8CE23232EFB0}"/>
              </a:ext>
            </a:extLst>
          </p:cNvPr>
          <p:cNvCxnSpPr>
            <a:cxnSpLocks/>
          </p:cNvCxnSpPr>
          <p:nvPr/>
        </p:nvCxnSpPr>
        <p:spPr>
          <a:xfrm flipV="1">
            <a:off x="4483808" y="4210012"/>
            <a:ext cx="4038220" cy="481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7069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ACA-B127-46C7-A700-D0FB9B2C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STAGE1 HPF &amp; GAIN CALIBRATION</a:t>
            </a:r>
            <a:br>
              <a:rPr lang="en-US" dirty="0"/>
            </a:br>
            <a:r>
              <a:rPr lang="en-US" sz="1400" b="0" i="1" dirty="0" err="1"/>
              <a:t>DIfferential</a:t>
            </a:r>
            <a:r>
              <a:rPr lang="en-US" sz="1400" b="0" i="1" dirty="0"/>
              <a:t> </a:t>
            </a:r>
            <a:r>
              <a:rPr lang="en-US" sz="1400" b="0" i="1" dirty="0" err="1"/>
              <a:t>STRATEGy</a:t>
            </a:r>
            <a:br>
              <a:rPr lang="en-US" sz="1400" b="0" i="1" dirty="0"/>
            </a:br>
            <a:endParaRPr lang="de-DE" sz="14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FD4CE-74DB-477E-AD0C-615427E51E92}"/>
              </a:ext>
            </a:extLst>
          </p:cNvPr>
          <p:cNvSpPr txBox="1"/>
          <p:nvPr/>
        </p:nvSpPr>
        <p:spPr>
          <a:xfrm>
            <a:off x="8040859" y="926583"/>
            <a:ext cx="476047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1400" b="1" dirty="0"/>
          </a:p>
          <a:p>
            <a:r>
              <a:rPr lang="de-DE" sz="1400" b="1" dirty="0"/>
              <a:t>==== Nominal settings</a:t>
            </a:r>
          </a:p>
          <a:p>
            <a:r>
              <a:rPr lang="de-DE" sz="1400" b="1" dirty="0"/>
              <a:t>Measurement: </a:t>
            </a:r>
            <a:r>
              <a:rPr lang="de-DE" sz="1400" dirty="0"/>
              <a:t>Bin1 = 270.75, Bin68 =129.63</a:t>
            </a:r>
          </a:p>
          <a:p>
            <a:r>
              <a:rPr lang="de-DE" sz="1400" b="1" dirty="0"/>
              <a:t>HPF measured*:</a:t>
            </a:r>
            <a:r>
              <a:rPr lang="de-DE" sz="1400" dirty="0"/>
              <a:t> 342223Hz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RF Code: </a:t>
            </a:r>
            <a:r>
              <a:rPr lang="de-DE" sz="1400" dirty="0"/>
              <a:t>21 ==&gt; 21 </a:t>
            </a:r>
            <a:r>
              <a:rPr lang="de-DE" sz="1400" dirty="0">
                <a:solidFill>
                  <a:srgbClr val="FF0000"/>
                </a:solidFill>
              </a:rPr>
              <a:t>(no change)</a:t>
            </a:r>
          </a:p>
          <a:p>
            <a:r>
              <a:rPr lang="de-DE" sz="1400" b="1" dirty="0"/>
              <a:t>Measurement: </a:t>
            </a:r>
            <a:r>
              <a:rPr lang="de-DE" sz="1400" dirty="0"/>
              <a:t>Bin1 = 271.63, Bin68 = 132.09</a:t>
            </a:r>
          </a:p>
          <a:p>
            <a:r>
              <a:rPr lang="de-DE" sz="1400" b="1" dirty="0"/>
              <a:t>HPF measured: </a:t>
            </a:r>
            <a:r>
              <a:rPr lang="de-DE" sz="1400" dirty="0"/>
              <a:t>347901Hz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RF Code: </a:t>
            </a:r>
            <a:r>
              <a:rPr lang="de-DE" sz="1400" dirty="0"/>
              <a:t>21 ==&gt;:21 </a:t>
            </a:r>
            <a:r>
              <a:rPr lang="de-DE" sz="1400" dirty="0">
                <a:solidFill>
                  <a:srgbClr val="FF0000"/>
                </a:solidFill>
              </a:rPr>
              <a:t>(no change) </a:t>
            </a:r>
          </a:p>
          <a:p>
            <a:r>
              <a:rPr lang="de-DE" sz="1400" b="1" dirty="0"/>
              <a:t>Measurement: </a:t>
            </a:r>
            <a:r>
              <a:rPr lang="de-DE" sz="1400" dirty="0"/>
              <a:t>Bin1 = 270.63, Bin68 = 131.15</a:t>
            </a:r>
          </a:p>
          <a:p>
            <a:r>
              <a:rPr lang="de-DE" sz="1400" b="1" dirty="0"/>
              <a:t>HPF measured: </a:t>
            </a:r>
            <a:r>
              <a:rPr lang="de-DE" sz="1400" dirty="0"/>
              <a:t>346615Hz 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Cf code: </a:t>
            </a:r>
            <a:r>
              <a:rPr lang="de-DE" sz="1400" dirty="0"/>
              <a:t>12 </a:t>
            </a:r>
            <a:r>
              <a:rPr lang="de-DE" sz="1400" dirty="0">
                <a:sym typeface="Wingdings" panose="05000000000000000000" pitchFamily="2" charset="2"/>
              </a:rPr>
              <a:t>==&gt; </a:t>
            </a:r>
            <a:r>
              <a:rPr lang="de-DE" sz="1400" dirty="0"/>
              <a:t>7</a:t>
            </a:r>
          </a:p>
          <a:p>
            <a:r>
              <a:rPr lang="de-DE" sz="1400" b="1" dirty="0"/>
              <a:t>Measurement: </a:t>
            </a:r>
            <a:r>
              <a:rPr lang="de-DE" sz="1400" dirty="0"/>
              <a:t>Bin1 = 272.21, Bin68 = 151.46</a:t>
            </a:r>
          </a:p>
          <a:p>
            <a:r>
              <a:rPr lang="de-DE" sz="1400" b="1" dirty="0"/>
              <a:t>HPF measured:</a:t>
            </a:r>
            <a:r>
              <a:rPr lang="de-DE" sz="1400" dirty="0"/>
              <a:t> 400726Hz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Cf code: </a:t>
            </a:r>
            <a:r>
              <a:rPr lang="de-DE" sz="1400" dirty="0"/>
              <a:t>7 </a:t>
            </a:r>
            <a:r>
              <a:rPr lang="de-DE" sz="1400" dirty="0">
                <a:sym typeface="Wingdings" panose="05000000000000000000" pitchFamily="2" charset="2"/>
              </a:rPr>
              <a:t>==&gt; </a:t>
            </a:r>
            <a:r>
              <a:rPr lang="de-DE" sz="1400" dirty="0"/>
              <a:t>7 </a:t>
            </a:r>
            <a:r>
              <a:rPr lang="de-DE" sz="1400" dirty="0">
                <a:solidFill>
                  <a:srgbClr val="FF0000"/>
                </a:solidFill>
              </a:rPr>
              <a:t>(no change)</a:t>
            </a:r>
            <a:endParaRPr lang="de-DE" sz="1400" dirty="0"/>
          </a:p>
          <a:p>
            <a:r>
              <a:rPr lang="de-DE" sz="1400" b="1" dirty="0"/>
              <a:t>Measurement: </a:t>
            </a:r>
            <a:r>
              <a:rPr lang="de-DE" sz="1400" dirty="0"/>
              <a:t>Bin1 = 273.84, Bin68 = 150.27</a:t>
            </a:r>
          </a:p>
          <a:p>
            <a:r>
              <a:rPr lang="de-DE" sz="1400" b="1" dirty="0"/>
              <a:t>HPF final: 394940Hz </a:t>
            </a:r>
          </a:p>
          <a:p>
            <a:r>
              <a:rPr lang="de-DE" sz="1400" b="1" dirty="0"/>
              <a:t>Gain measured: </a:t>
            </a:r>
            <a:r>
              <a:rPr lang="de-DE" sz="1400" dirty="0"/>
              <a:t>12.37 (linear)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Cin code:</a:t>
            </a:r>
            <a:r>
              <a:rPr lang="de-DE" sz="1400" dirty="0"/>
              <a:t>127 </a:t>
            </a:r>
            <a:r>
              <a:rPr lang="de-DE" sz="1400" dirty="0">
                <a:sym typeface="Wingdings" panose="05000000000000000000" pitchFamily="2" charset="2"/>
              </a:rPr>
              <a:t>==&gt; </a:t>
            </a:r>
            <a:r>
              <a:rPr lang="de-DE" sz="1400" dirty="0"/>
              <a:t>83</a:t>
            </a:r>
          </a:p>
          <a:p>
            <a:r>
              <a:rPr lang="de-DE" sz="1400" b="1" dirty="0"/>
              <a:t>Measurement: </a:t>
            </a:r>
            <a:r>
              <a:rPr lang="de-DE" sz="1400" dirty="0"/>
              <a:t>Bin1 = 222.00, Bin68 = 121.00</a:t>
            </a:r>
          </a:p>
          <a:p>
            <a:r>
              <a:rPr lang="de-DE" sz="1400" dirty="0"/>
              <a:t>Gain measured: 9.95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Cin code:</a:t>
            </a:r>
            <a:r>
              <a:rPr lang="de-DE" sz="1400" dirty="0"/>
              <a:t> 83 </a:t>
            </a:r>
            <a:r>
              <a:rPr lang="de-DE" sz="1400" dirty="0">
                <a:sym typeface="Wingdings" panose="05000000000000000000" pitchFamily="2" charset="2"/>
              </a:rPr>
              <a:t>==&gt; </a:t>
            </a:r>
            <a:r>
              <a:rPr lang="de-DE" sz="1400" dirty="0"/>
              <a:t>84 </a:t>
            </a:r>
            <a:r>
              <a:rPr lang="de-DE" sz="1400" dirty="0">
                <a:solidFill>
                  <a:srgbClr val="FF0000"/>
                </a:solidFill>
              </a:rPr>
              <a:t>(change of 1)</a:t>
            </a:r>
            <a:endParaRPr lang="de-DE" sz="1400" dirty="0"/>
          </a:p>
          <a:p>
            <a:r>
              <a:rPr lang="de-DE" sz="1400" b="1" dirty="0"/>
              <a:t>Measurement: </a:t>
            </a:r>
            <a:r>
              <a:rPr lang="de-DE" sz="1400" dirty="0"/>
              <a:t>Bin1 = 223.82, Bin68 = 122.54</a:t>
            </a:r>
          </a:p>
          <a:p>
            <a:r>
              <a:rPr lang="de-DE" sz="1400" b="1" dirty="0"/>
              <a:t>Gain final: 10.09 (linear) = 20.07dB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C8B5F-DB38-461F-87CC-3997627256FD}"/>
              </a:ext>
            </a:extLst>
          </p:cNvPr>
          <p:cNvSpPr txBox="1"/>
          <p:nvPr/>
        </p:nvSpPr>
        <p:spPr>
          <a:xfrm>
            <a:off x="129849" y="6400950"/>
            <a:ext cx="7832725" cy="35174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*Log for demonstration only. In firmware,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hpf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gain are estimated at the same time in every loop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15288E7F-17AE-45E8-96B9-3E383A18D0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6" y="1161261"/>
            <a:ext cx="5658264" cy="202112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F6F5C88-24B2-4AA2-8A67-62619DEF20D9}"/>
              </a:ext>
            </a:extLst>
          </p:cNvPr>
          <p:cNvGrpSpPr/>
          <p:nvPr/>
        </p:nvGrpSpPr>
        <p:grpSpPr>
          <a:xfrm>
            <a:off x="885825" y="2293145"/>
            <a:ext cx="4814889" cy="472280"/>
            <a:chOff x="885825" y="2140745"/>
            <a:chExt cx="4814889" cy="47228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69AEC7-11D8-4C4F-8049-CED79C93EF72}"/>
                </a:ext>
              </a:extLst>
            </p:cNvPr>
            <p:cNvCxnSpPr>
              <a:cxnSpLocks/>
            </p:cNvCxnSpPr>
            <p:nvPr/>
          </p:nvCxnSpPr>
          <p:spPr>
            <a:xfrm>
              <a:off x="885825" y="2613025"/>
              <a:ext cx="220583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742C21-9E80-413D-87C3-AFA9906A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1656" y="2366963"/>
              <a:ext cx="0" cy="246062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2C42DDB-5359-48B4-B8B3-D1BBB00D6564}"/>
                </a:ext>
              </a:extLst>
            </p:cNvPr>
            <p:cNvCxnSpPr>
              <a:cxnSpLocks/>
            </p:cNvCxnSpPr>
            <p:nvPr/>
          </p:nvCxnSpPr>
          <p:spPr>
            <a:xfrm>
              <a:off x="3091656" y="2366963"/>
              <a:ext cx="199945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9B88A6-B159-4077-BDB2-A727A801E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1113" y="2140745"/>
              <a:ext cx="0" cy="226218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C06307E-20E9-442E-B9A3-7F9122F77A1F}"/>
                </a:ext>
              </a:extLst>
            </p:cNvPr>
            <p:cNvCxnSpPr>
              <a:cxnSpLocks/>
            </p:cNvCxnSpPr>
            <p:nvPr/>
          </p:nvCxnSpPr>
          <p:spPr>
            <a:xfrm>
              <a:off x="5091113" y="2140745"/>
              <a:ext cx="60960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848C43B-87B8-403A-BD46-575FFDFC20D4}"/>
              </a:ext>
            </a:extLst>
          </p:cNvPr>
          <p:cNvSpPr txBox="1"/>
          <p:nvPr/>
        </p:nvSpPr>
        <p:spPr>
          <a:xfrm>
            <a:off x="2255519" y="2924308"/>
            <a:ext cx="1790693" cy="3517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rgbClr val="EEB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configuration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E09D35-2877-463C-9DFC-79A4FC2F6EB2}"/>
              </a:ext>
            </a:extLst>
          </p:cNvPr>
          <p:cNvGrpSpPr/>
          <p:nvPr/>
        </p:nvGrpSpPr>
        <p:grpSpPr>
          <a:xfrm>
            <a:off x="943243" y="1905000"/>
            <a:ext cx="4619357" cy="832768"/>
            <a:chOff x="943243" y="1752600"/>
            <a:chExt cx="4619357" cy="83276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0A1763-8D67-4759-82A3-B986FF5B8963}"/>
                </a:ext>
              </a:extLst>
            </p:cNvPr>
            <p:cNvGrpSpPr/>
            <p:nvPr/>
          </p:nvGrpSpPr>
          <p:grpSpPr>
            <a:xfrm>
              <a:off x="943243" y="1876425"/>
              <a:ext cx="4619357" cy="708943"/>
              <a:chOff x="885825" y="1904082"/>
              <a:chExt cx="4619357" cy="70894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097E504-725A-45D3-9BA5-383CDA7B7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825" y="2613025"/>
                <a:ext cx="980807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25BAFDA-9BCA-4D4A-A740-EC6EFD820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6632" y="2281511"/>
                <a:ext cx="0" cy="325958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D68A02F-25E8-4FB3-8BB3-682E6F6EA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0848" y="2197895"/>
                <a:ext cx="2841704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91F230B-95D4-4DB2-A228-D0C4DD08BA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2345" y="1904082"/>
                <a:ext cx="0" cy="293813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86EAE76-55D3-4C2E-8C11-6F01EC85D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2552" y="1904082"/>
                <a:ext cx="722630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0CDC19-CB84-4180-BF54-C5CA6473A52A}"/>
                </a:ext>
              </a:extLst>
            </p:cNvPr>
            <p:cNvGrpSpPr/>
            <p:nvPr/>
          </p:nvGrpSpPr>
          <p:grpSpPr>
            <a:xfrm>
              <a:off x="1085850" y="1752600"/>
              <a:ext cx="912416" cy="501254"/>
              <a:chOff x="1085850" y="1752600"/>
              <a:chExt cx="912416" cy="50125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E8802C7-F08E-47DA-A096-A30DB75C6B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5850" y="2253854"/>
                <a:ext cx="838200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F8CA4F1-867E-48D1-B59D-1DC2824B35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118" y="1752600"/>
                <a:ext cx="0" cy="501254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E9B56A2-349F-44AB-A215-294BF9916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850" y="1752600"/>
                <a:ext cx="902890" cy="11769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BADE53-E480-4FE8-BDFF-CC0D4B75F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266" y="1772011"/>
                <a:ext cx="0" cy="424328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FD32201E-806D-40DC-AD17-B3879417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8" y="3340362"/>
            <a:ext cx="4005263" cy="300394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384C570-01D1-40CC-A1A0-4B1540AE5CED}"/>
              </a:ext>
            </a:extLst>
          </p:cNvPr>
          <p:cNvSpPr txBox="1"/>
          <p:nvPr/>
        </p:nvSpPr>
        <p:spPr>
          <a:xfrm>
            <a:off x="1060681" y="5448942"/>
            <a:ext cx="745929" cy="35174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184F47-5AC7-4644-9B65-A97B7F6E24D8}"/>
                  </a:ext>
                </a:extLst>
              </p:cNvPr>
              <p:cNvSpPr txBox="1"/>
              <p:nvPr/>
            </p:nvSpPr>
            <p:spPr>
              <a:xfrm>
                <a:off x="4655540" y="3829377"/>
                <a:ext cx="3048559" cy="180087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𝑂𝑈𝑇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mode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mode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𝐻𝑃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184F47-5AC7-4644-9B65-A97B7F6E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40" y="3829377"/>
                <a:ext cx="3048559" cy="1800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3679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853C89F-736F-4FB5-88D0-DC25E57C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28" y="3340362"/>
            <a:ext cx="4005263" cy="30039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8696BE-4383-4C62-8319-463695000332}"/>
              </a:ext>
            </a:extLst>
          </p:cNvPr>
          <p:cNvSpPr txBox="1"/>
          <p:nvPr/>
        </p:nvSpPr>
        <p:spPr>
          <a:xfrm rot="16200000">
            <a:off x="-893385" y="4344201"/>
            <a:ext cx="2694164" cy="615553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dynamic range of RX / ADC is not exploited</a:t>
            </a:r>
            <a:endParaRPr lang="de-DE" sz="1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4AACA-B127-46C7-A700-D0FB9B2C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STAGE2 HPF &amp; GAIN CALIBRATION</a:t>
            </a:r>
            <a:br>
              <a:rPr lang="en-US" dirty="0"/>
            </a:br>
            <a:r>
              <a:rPr lang="en-US" sz="1400" b="0" i="1" dirty="0" err="1"/>
              <a:t>DIfferential</a:t>
            </a:r>
            <a:r>
              <a:rPr lang="en-US" sz="1400" b="0" i="1" dirty="0"/>
              <a:t> </a:t>
            </a:r>
            <a:r>
              <a:rPr lang="en-US" sz="1400" b="0" i="1" dirty="0" err="1"/>
              <a:t>STRATEGy</a:t>
            </a:r>
            <a:br>
              <a:rPr lang="en-US" sz="1400" b="0" i="1" dirty="0"/>
            </a:br>
            <a:endParaRPr lang="de-DE" sz="14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FD4CE-74DB-477E-AD0C-615427E51E92}"/>
              </a:ext>
            </a:extLst>
          </p:cNvPr>
          <p:cNvSpPr txBox="1"/>
          <p:nvPr/>
        </p:nvSpPr>
        <p:spPr>
          <a:xfrm>
            <a:off x="8040859" y="926583"/>
            <a:ext cx="4760475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1400" b="1" dirty="0"/>
          </a:p>
          <a:p>
            <a:r>
              <a:rPr lang="de-DE" sz="1400" b="1" dirty="0"/>
              <a:t>==== Nominal settings (stage2)</a:t>
            </a:r>
          </a:p>
          <a:p>
            <a:r>
              <a:rPr lang="de-DE" sz="1400" b="1" dirty="0"/>
              <a:t>Measurement: </a:t>
            </a:r>
            <a:r>
              <a:rPr lang="de-DE" sz="1400" dirty="0"/>
              <a:t>Bin1 = 132.28, Bin68 = 845.13</a:t>
            </a:r>
          </a:p>
          <a:p>
            <a:r>
              <a:rPr lang="de-DE" sz="1400" b="1" dirty="0"/>
              <a:t>HPF measured*:</a:t>
            </a:r>
            <a:r>
              <a:rPr lang="de-DE" sz="1400" dirty="0"/>
              <a:t> 923035Hz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RF Code: </a:t>
            </a:r>
            <a:r>
              <a:rPr lang="de-DE" sz="1400" dirty="0"/>
              <a:t>19 ==&gt; 18 </a:t>
            </a:r>
            <a:endParaRPr lang="de-DE" sz="1400" dirty="0">
              <a:solidFill>
                <a:srgbClr val="FF0000"/>
              </a:solidFill>
            </a:endParaRPr>
          </a:p>
          <a:p>
            <a:r>
              <a:rPr lang="de-DE" sz="1400" b="1" dirty="0"/>
              <a:t>Measurement: </a:t>
            </a:r>
            <a:r>
              <a:rPr lang="de-DE" sz="1400" dirty="0"/>
              <a:t>Bin1 = 114.55, Bin68 = 853.78</a:t>
            </a:r>
          </a:p>
          <a:p>
            <a:r>
              <a:rPr lang="de-DE" sz="1400" b="1" dirty="0"/>
              <a:t>HPF measured: </a:t>
            </a:r>
            <a:r>
              <a:rPr lang="de-DE" sz="1400" dirty="0"/>
              <a:t>1083832Hz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RF Code: </a:t>
            </a:r>
            <a:r>
              <a:rPr lang="de-DE" sz="1400" dirty="0"/>
              <a:t>18 ==&gt;: 18 </a:t>
            </a:r>
            <a:r>
              <a:rPr lang="de-DE" sz="1400" dirty="0">
                <a:solidFill>
                  <a:srgbClr val="FF0000"/>
                </a:solidFill>
              </a:rPr>
              <a:t>(no change) </a:t>
            </a:r>
          </a:p>
          <a:p>
            <a:r>
              <a:rPr lang="de-DE" sz="1400" b="1" dirty="0"/>
              <a:t>Measurement: </a:t>
            </a:r>
            <a:r>
              <a:rPr lang="de-DE" sz="1400" dirty="0"/>
              <a:t>Bin1 = 111.32, Bin68 = 835.54</a:t>
            </a:r>
          </a:p>
          <a:p>
            <a:r>
              <a:rPr lang="de-DE" sz="1400" b="1" dirty="0"/>
              <a:t>HPF measured: </a:t>
            </a:r>
            <a:r>
              <a:rPr lang="de-DE" sz="1400" dirty="0"/>
              <a:t>1091868Hz 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Cf code: </a:t>
            </a:r>
            <a:r>
              <a:rPr lang="de-DE" sz="1400" dirty="0"/>
              <a:t>28 </a:t>
            </a:r>
            <a:r>
              <a:rPr lang="de-DE" sz="1400" dirty="0">
                <a:sym typeface="Wingdings" panose="05000000000000000000" pitchFamily="2" charset="2"/>
              </a:rPr>
              <a:t>==&gt; 23</a:t>
            </a:r>
            <a:endParaRPr lang="de-DE" sz="1400" dirty="0"/>
          </a:p>
          <a:p>
            <a:r>
              <a:rPr lang="de-DE" sz="1400" b="1" dirty="0"/>
              <a:t>Measurement: </a:t>
            </a:r>
            <a:r>
              <a:rPr lang="de-DE" sz="1400" dirty="0"/>
              <a:t>Bin1 = 110.84, Bin68 = 938.93</a:t>
            </a:r>
          </a:p>
          <a:p>
            <a:r>
              <a:rPr lang="de-DE" sz="1400" b="1" dirty="0"/>
              <a:t>HPF measured:</a:t>
            </a:r>
            <a:r>
              <a:rPr lang="de-DE" sz="1400" dirty="0"/>
              <a:t> 1240206Hz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Cf code: </a:t>
            </a:r>
            <a:r>
              <a:rPr lang="de-DE" sz="1400" dirty="0"/>
              <a:t>23 </a:t>
            </a:r>
            <a:r>
              <a:rPr lang="de-DE" sz="1400" dirty="0">
                <a:sym typeface="Wingdings" panose="05000000000000000000" pitchFamily="2" charset="2"/>
              </a:rPr>
              <a:t>==&gt; </a:t>
            </a:r>
            <a:r>
              <a:rPr lang="de-DE" sz="1400" dirty="0"/>
              <a:t>25 </a:t>
            </a:r>
            <a:endParaRPr lang="de-DE" sz="14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de-DE" sz="1400" b="1" dirty="0"/>
              <a:t>Measurement: </a:t>
            </a:r>
            <a:r>
              <a:rPr lang="de-DE" sz="1400" dirty="0"/>
              <a:t>Bin1 = 111.77, Bin68 = 900.42</a:t>
            </a:r>
          </a:p>
          <a:p>
            <a:r>
              <a:rPr lang="de-DE" sz="1400" b="1" dirty="0"/>
              <a:t>HPF final: 1176136Hz </a:t>
            </a:r>
          </a:p>
          <a:p>
            <a:r>
              <a:rPr lang="de-DE" sz="1400" b="1" dirty="0"/>
              <a:t>Gain measured: </a:t>
            </a:r>
            <a:r>
              <a:rPr lang="de-DE" sz="1400" dirty="0"/>
              <a:t>7.55 (linear)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Cin code:</a:t>
            </a:r>
            <a:r>
              <a:rPr lang="de-DE" sz="1400" dirty="0"/>
              <a:t>127 </a:t>
            </a:r>
            <a:r>
              <a:rPr lang="de-DE" sz="1400" dirty="0">
                <a:sym typeface="Wingdings" panose="05000000000000000000" pitchFamily="2" charset="2"/>
              </a:rPr>
              <a:t>==&gt; </a:t>
            </a:r>
            <a:r>
              <a:rPr lang="de-DE" sz="1400" dirty="0"/>
              <a:t>111</a:t>
            </a:r>
          </a:p>
          <a:p>
            <a:r>
              <a:rPr lang="de-DE" sz="1400" b="1" dirty="0"/>
              <a:t>Measurement: </a:t>
            </a:r>
            <a:r>
              <a:rPr lang="de-DE" sz="1400" dirty="0"/>
              <a:t>Bin1 = 103.70, Bin68 = 841.95</a:t>
            </a:r>
          </a:p>
          <a:p>
            <a:r>
              <a:rPr lang="de-DE" sz="1400" dirty="0"/>
              <a:t>Gain measured: 7.04</a:t>
            </a:r>
          </a:p>
          <a:p>
            <a:pPr>
              <a:spcBef>
                <a:spcPts val="600"/>
              </a:spcBef>
            </a:pPr>
            <a:r>
              <a:rPr lang="de-DE" sz="1400" b="1" dirty="0"/>
              <a:t>==== Cin code:</a:t>
            </a:r>
            <a:r>
              <a:rPr lang="de-DE" sz="1400" dirty="0"/>
              <a:t> 111 </a:t>
            </a:r>
            <a:r>
              <a:rPr lang="de-DE" sz="1400" dirty="0">
                <a:sym typeface="Wingdings" panose="05000000000000000000" pitchFamily="2" charset="2"/>
              </a:rPr>
              <a:t>==&gt; </a:t>
            </a:r>
            <a:r>
              <a:rPr lang="de-DE" sz="1400" dirty="0"/>
              <a:t>110 </a:t>
            </a:r>
            <a:r>
              <a:rPr lang="de-DE" sz="1400" dirty="0">
                <a:solidFill>
                  <a:srgbClr val="FF0000"/>
                </a:solidFill>
              </a:rPr>
              <a:t>(change of 1)</a:t>
            </a:r>
            <a:endParaRPr lang="de-DE" sz="1400" dirty="0"/>
          </a:p>
          <a:p>
            <a:r>
              <a:rPr lang="de-DE" sz="1400" b="1" dirty="0"/>
              <a:t>Measurement: </a:t>
            </a:r>
            <a:r>
              <a:rPr lang="de-DE" sz="1400" dirty="0"/>
              <a:t>Bin1 = 100.62, Bin68 = 844.22</a:t>
            </a:r>
          </a:p>
          <a:p>
            <a:r>
              <a:rPr lang="de-DE" sz="1400" b="1" dirty="0"/>
              <a:t>Gain final: 7.07 (linear) = 16.99dB</a:t>
            </a: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15288E7F-17AE-45E8-96B9-3E383A18D08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6" y="1161261"/>
            <a:ext cx="5658264" cy="20211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848C43B-87B8-403A-BD46-575FFDFC20D4}"/>
              </a:ext>
            </a:extLst>
          </p:cNvPr>
          <p:cNvSpPr txBox="1"/>
          <p:nvPr/>
        </p:nvSpPr>
        <p:spPr>
          <a:xfrm>
            <a:off x="2255519" y="2924308"/>
            <a:ext cx="1790693" cy="3517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configuration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E09D35-2877-463C-9DFC-79A4FC2F6EB2}"/>
              </a:ext>
            </a:extLst>
          </p:cNvPr>
          <p:cNvGrpSpPr/>
          <p:nvPr/>
        </p:nvGrpSpPr>
        <p:grpSpPr>
          <a:xfrm>
            <a:off x="943243" y="1905000"/>
            <a:ext cx="4619357" cy="832768"/>
            <a:chOff x="943243" y="1752600"/>
            <a:chExt cx="4619357" cy="83276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0A1763-8D67-4759-82A3-B986FF5B8963}"/>
                </a:ext>
              </a:extLst>
            </p:cNvPr>
            <p:cNvGrpSpPr/>
            <p:nvPr/>
          </p:nvGrpSpPr>
          <p:grpSpPr>
            <a:xfrm>
              <a:off x="943243" y="1876425"/>
              <a:ext cx="4619357" cy="708943"/>
              <a:chOff x="885825" y="1904082"/>
              <a:chExt cx="4619357" cy="70894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097E504-725A-45D3-9BA5-383CDA7B7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825" y="2613025"/>
                <a:ext cx="980807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25BAFDA-9BCA-4D4A-A740-EC6EFD820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6632" y="2281511"/>
                <a:ext cx="0" cy="325958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D68A02F-25E8-4FB3-8BB3-682E6F6EA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0848" y="2197895"/>
                <a:ext cx="2841704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91F230B-95D4-4DB2-A228-D0C4DD08BA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2345" y="1904082"/>
                <a:ext cx="0" cy="293813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86EAE76-55D3-4C2E-8C11-6F01EC85D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2552" y="1904082"/>
                <a:ext cx="722630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0CDC19-CB84-4180-BF54-C5CA6473A52A}"/>
                </a:ext>
              </a:extLst>
            </p:cNvPr>
            <p:cNvGrpSpPr/>
            <p:nvPr/>
          </p:nvGrpSpPr>
          <p:grpSpPr>
            <a:xfrm>
              <a:off x="1085850" y="1752600"/>
              <a:ext cx="912416" cy="501254"/>
              <a:chOff x="1085850" y="1752600"/>
              <a:chExt cx="912416" cy="50125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E8802C7-F08E-47DA-A096-A30DB75C6B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5850" y="2253854"/>
                <a:ext cx="838200" cy="0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F8CA4F1-867E-48D1-B59D-1DC2824B35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118" y="1752600"/>
                <a:ext cx="0" cy="501254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E9B56A2-349F-44AB-A215-294BF9916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850" y="1752600"/>
                <a:ext cx="902890" cy="11769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BADE53-E480-4FE8-BDFF-CC0D4B75F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266" y="1772011"/>
                <a:ext cx="0" cy="424328"/>
              </a:xfrm>
              <a:prstGeom prst="straightConnector1">
                <a:avLst/>
              </a:prstGeom>
              <a:ln w="25400">
                <a:solidFill>
                  <a:srgbClr val="EEB50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F9B6D1-EE9E-444B-A449-1DABD480F8A6}"/>
              </a:ext>
            </a:extLst>
          </p:cNvPr>
          <p:cNvGrpSpPr/>
          <p:nvPr/>
        </p:nvGrpSpPr>
        <p:grpSpPr>
          <a:xfrm>
            <a:off x="841186" y="1848360"/>
            <a:ext cx="4619357" cy="832768"/>
            <a:chOff x="943243" y="1752600"/>
            <a:chExt cx="4619357" cy="8327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3842401-1886-45AD-9E8B-1E044DB19063}"/>
                </a:ext>
              </a:extLst>
            </p:cNvPr>
            <p:cNvGrpSpPr/>
            <p:nvPr/>
          </p:nvGrpSpPr>
          <p:grpSpPr>
            <a:xfrm>
              <a:off x="943243" y="1876425"/>
              <a:ext cx="4619357" cy="708943"/>
              <a:chOff x="885825" y="1904082"/>
              <a:chExt cx="4619357" cy="708943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9F19E88-C361-485D-89EE-385297FBC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825" y="2613025"/>
                <a:ext cx="980807" cy="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6A4496C-E24F-48B5-A66F-0185C65197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6632" y="2281511"/>
                <a:ext cx="0" cy="325958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8ACF18F-4A52-4B62-BFED-0D1EC47F6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5264" y="2197895"/>
                <a:ext cx="1007288" cy="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83035B0-4CA3-4FAE-B8E0-F6EB33B1D5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2345" y="1904082"/>
                <a:ext cx="0" cy="293813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C7066A0-968A-4341-959C-832434B5E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2552" y="1904082"/>
                <a:ext cx="722630" cy="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C0CD00-F60A-492C-B5CC-3A6DFD81CF0E}"/>
                </a:ext>
              </a:extLst>
            </p:cNvPr>
            <p:cNvGrpSpPr/>
            <p:nvPr/>
          </p:nvGrpSpPr>
          <p:grpSpPr>
            <a:xfrm>
              <a:off x="1085850" y="1752600"/>
              <a:ext cx="2753916" cy="501254"/>
              <a:chOff x="1085850" y="1752600"/>
              <a:chExt cx="2753916" cy="50125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68FAFE0-3657-4489-81E5-DAC8599983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5850" y="2253854"/>
                <a:ext cx="838200" cy="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DC59122-63CA-40D7-8C83-570F5B299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118" y="1752600"/>
                <a:ext cx="0" cy="501254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E8E55ED-6D5C-4B1E-92C5-EC53D7A99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850" y="1752600"/>
                <a:ext cx="2753916" cy="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C37B026-FE35-4891-BC0C-341B5A343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9766" y="1772011"/>
                <a:ext cx="0" cy="424328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prstDash val="solid"/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5E60A22-C20A-4B32-A338-560449299AD4}"/>
              </a:ext>
            </a:extLst>
          </p:cNvPr>
          <p:cNvSpPr txBox="1"/>
          <p:nvPr/>
        </p:nvSpPr>
        <p:spPr>
          <a:xfrm>
            <a:off x="2977723" y="5696739"/>
            <a:ext cx="745929" cy="35174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C24823-E4CE-428E-A6BD-EEDA81149634}"/>
                  </a:ext>
                </a:extLst>
              </p:cNvPr>
              <p:cNvSpPr txBox="1"/>
              <p:nvPr/>
            </p:nvSpPr>
            <p:spPr>
              <a:xfrm>
                <a:off x="4655540" y="4049953"/>
                <a:ext cx="3048559" cy="120404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tgt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𝑇𝑂𝑇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calib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tgt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tgt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err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𝐻𝑃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C24823-E4CE-428E-A6BD-EEDA81149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40" y="4049953"/>
                <a:ext cx="3048559" cy="1204048"/>
              </a:xfrm>
              <a:prstGeom prst="rect">
                <a:avLst/>
              </a:prstGeom>
              <a:blipFill>
                <a:blip r:embed="rId4"/>
                <a:stretch>
                  <a:fillRect b="-1000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ED3248-3338-4A12-B8A2-28E0FDE7061E}"/>
              </a:ext>
            </a:extLst>
          </p:cNvPr>
          <p:cNvSpPr txBox="1"/>
          <p:nvPr/>
        </p:nvSpPr>
        <p:spPr>
          <a:xfrm>
            <a:off x="4444266" y="3665215"/>
            <a:ext cx="3048559" cy="33525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Compensation of stage1 error: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C37A2-F273-4AE4-8D49-1EC7C9D0BDFB}"/>
              </a:ext>
            </a:extLst>
          </p:cNvPr>
          <p:cNvSpPr txBox="1"/>
          <p:nvPr/>
        </p:nvSpPr>
        <p:spPr>
          <a:xfrm>
            <a:off x="5118738" y="5370275"/>
            <a:ext cx="2036805" cy="59509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/>
              <a:t>HPF2 target: </a:t>
            </a:r>
            <a:r>
              <a:rPr lang="de-DE" sz="1400" dirty="0"/>
              <a:t>119815Hz</a:t>
            </a:r>
          </a:p>
          <a:p>
            <a:pPr algn="l">
              <a:spcBef>
                <a:spcPts val="600"/>
              </a:spcBef>
            </a:pPr>
            <a:r>
              <a:rPr lang="de-DE" sz="1400" dirty="0"/>
              <a:t>Gain2 target: 7.018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29CD96-3C2D-4724-91BE-E4F4D24D17F2}"/>
              </a:ext>
            </a:extLst>
          </p:cNvPr>
          <p:cNvCxnSpPr/>
          <p:nvPr/>
        </p:nvCxnSpPr>
        <p:spPr>
          <a:xfrm flipV="1">
            <a:off x="841186" y="3622593"/>
            <a:ext cx="0" cy="21354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6854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CompanyConfidential_template_2020  -  Read-Only" id="{5441E651-E0F9-4790-9A1B-09B6003F0AFA}" vid="{9A5DAFDD-E5B0-4C39-85B6-52A9819F76FF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CompanyConfidential_template_2020  -  Read-Only" id="{5441E651-E0F9-4790-9A1B-09B6003F0AFA}" vid="{147E7BF9-734F-44A4-8921-1BDF657B5D6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17A8083BDF94E85015614CA6835A7" ma:contentTypeVersion="9" ma:contentTypeDescription="Create a new document." ma:contentTypeScope="" ma:versionID="c2bd5e330a9b42136c811760961a236c">
  <xsd:schema xmlns:xsd="http://www.w3.org/2001/XMLSchema" xmlns:xs="http://www.w3.org/2001/XMLSchema" xmlns:p="http://schemas.microsoft.com/office/2006/metadata/properties" xmlns:ns2="23495ac5-28d1-42bf-9bbd-46fa9e025b56" targetNamespace="http://schemas.microsoft.com/office/2006/metadata/properties" ma:root="true" ma:fieldsID="07811ef40c59e64da777786b6e56481a" ns2:_="">
    <xsd:import namespace="23495ac5-28d1-42bf-9bbd-46fa9e025b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95ac5-28d1-42bf-9bbd-46fa9e025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DA2093-FCE8-44D2-A46C-1831AC7E5C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EBCEB6-72D3-4A8C-8EEA-5EEB7252A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95ac5-28d1-42bf-9bbd-46fa9e025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AB1115-060F-4CF2-8EE6-DEC2EB5A33F5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23495ac5-28d1-42bf-9bbd-46fa9e025b56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1909</Words>
  <Characters>0</Characters>
  <Application>Microsoft Office PowerPoint</Application>
  <DocSecurity>0</DocSecurity>
  <PresentationFormat>Widescreen</PresentationFormat>
  <Lines>0</Lines>
  <Paragraphs>276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Wingdings</vt:lpstr>
      <vt:lpstr>Master Content Slide</vt:lpstr>
      <vt:lpstr>Logo Slide</vt:lpstr>
      <vt:lpstr>RX CALIBRATION RESULTS</vt:lpstr>
      <vt:lpstr>Management summary</vt:lpstr>
      <vt:lpstr>Management Summary (cont.)</vt:lpstr>
      <vt:lpstr>Management Summary (cont.)</vt:lpstr>
      <vt:lpstr>Calibration walkthrough</vt:lpstr>
      <vt:lpstr>CALibratioN SETUP</vt:lpstr>
      <vt:lpstr>I. BIST-to-ADC Reference Measurement</vt:lpstr>
      <vt:lpstr>II. STAGE1 HPF &amp; GAIN CALIBRATION DIfferential STRATEGy </vt:lpstr>
      <vt:lpstr>III. STAGE2 HPF &amp; GAIN CALIBRATION DIfferential STRATEGy </vt:lpstr>
      <vt:lpstr>IV. IF LPF measurement de-embedding IF LPF for Mixer pole estimation (next step)   </vt:lpstr>
      <vt:lpstr>V. MIXER ESTIMATION AND FINAL IF LPF CALIBRATION  </vt:lpstr>
      <vt:lpstr>Statistical results</vt:lpstr>
      <vt:lpstr>Calibrate Results: HPF As MEASURED USING INTERNAL PROCEDURE, not externally !!!</vt:lpstr>
      <vt:lpstr>Calibrate Results: GAIN As MEASURED USING INTERNAL PROCEDURE, not externally !!!</vt:lpstr>
      <vt:lpstr>Calibrate Results: LPF As MEASURED USING INTERNAL PROCEDURE, not externally !!!</vt:lpstr>
      <vt:lpstr>Impact of samples number on calibration results</vt:lpstr>
      <vt:lpstr>Calibrate Results: HPF As MEASURED USING INTERNAL PROCEDURE, not externally !!!</vt:lpstr>
      <vt:lpstr>Calibrate Results: GAIN As MEASURED USING INTERNAL PROCEDURE, not externally !!!</vt:lpstr>
      <vt:lpstr>Calibrate Results: MIXER POLE !!! As MEASURED USING INTERNAL PROCEDURE, not externally !!!</vt:lpstr>
      <vt:lpstr>Calibrate Results: IF LPF As MEASURED USING INTERNAL PROCEDURE, not externally !!!</vt:lpstr>
      <vt:lpstr>Issues with 4096 samples</vt:lpstr>
      <vt:lpstr>Calibrate Results: 4096 samples As MEASURED USING INTERNAL PROCEDURE, not externally !!!</vt:lpstr>
      <vt:lpstr>Calibrate Results: 4096 samples As MEASURED USING INTERNAL PROCEDURE, not externally !!!</vt:lpstr>
      <vt:lpstr>Calibrate Results: 4096 samples As MEASURED USING INTERNAL PROCEDURE, not externally !!!</vt:lpstr>
      <vt:lpstr>Calibrate Results: 4096 samples As MEASURED USING INTERNAL PROCEDURE, not externally !!!</vt:lpstr>
      <vt:lpstr>CONCLUSIONS &amp; STEP FORWARDS</vt:lpstr>
      <vt:lpstr>Conclusions</vt:lpstr>
      <vt:lpstr>PowerPoint Presentation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2020 company confidential</dc:title>
  <dc:subject>050520 update</dc:subject>
  <dc:creator>Lindsey Strobel</dc:creator>
  <dc:description>333696-CS_2020 PowerPoint Template</dc:description>
  <cp:lastModifiedBy>Maxim Kulesh</cp:lastModifiedBy>
  <cp:revision>718</cp:revision>
  <dcterms:created xsi:type="dcterms:W3CDTF">2020-05-05T16:02:40Z</dcterms:created>
  <dcterms:modified xsi:type="dcterms:W3CDTF">2022-07-15T11:06:36Z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0x01010067617A8083BDF94E85015614CA6835A7</vt:lpwstr>
  </property>
</Properties>
</file>