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Average" pitchFamily="2" charset="77"/>
      <p:regular r:id="rId13"/>
    </p:embeddedFont>
    <p:embeddedFont>
      <p:font typeface="Oswald" pitchFamily="2" charset="77"/>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70C12A-1572-4B8D-A706-EF26EA351D29}">
  <a:tblStyle styleId="{1F70C12A-1572-4B8D-A706-EF26EA351D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87"/>
    <p:restoredTop sz="94722"/>
  </p:normalViewPr>
  <p:slideViewPr>
    <p:cSldViewPr snapToGrid="0">
      <p:cViewPr varScale="1">
        <p:scale>
          <a:sx n="247" d="100"/>
          <a:sy n="247" d="100"/>
        </p:scale>
        <p:origin x="1248"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1c2de14ec6_0_6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1c2de14ec6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1c2de14ec6_0_9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1c2de14ec6_0_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1c2de14ec6_0_6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1c2de14ec6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1c2de14ec6_0_6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1c2de14ec6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1c2de14ec6_0_7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1c2de14ec6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1c2de14ec6_0_7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1c2de14ec6_0_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1c2de14ec6_0_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1c2de14ec6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1c2de14ec6_0_8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1c2de14ec6_0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1c2de14ec6_0_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1c2de14ec6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1c2de14ec6_0_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1c2de14ec6_0_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SCETLS</a:t>
            </a:r>
            <a:endParaRPr/>
          </a:p>
        </p:txBody>
      </p:sp>
      <p:sp>
        <p:nvSpPr>
          <p:cNvPr id="60" name="Google Shape;60;p13"/>
          <p:cNvSpPr txBox="1">
            <a:spLocks noGrp="1"/>
          </p:cNvSpPr>
          <p:nvPr>
            <p:ph type="subTitle" idx="1"/>
          </p:nvPr>
        </p:nvSpPr>
        <p:spPr>
          <a:xfrm>
            <a:off x="671250" y="3174874"/>
            <a:ext cx="7801500" cy="149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Team: </a:t>
            </a:r>
            <a:endParaRPr/>
          </a:p>
          <a:p>
            <a:pPr marL="0" lvl="0" indent="0" algn="ctr" rtl="0">
              <a:spcBef>
                <a:spcPts val="0"/>
              </a:spcBef>
              <a:spcAft>
                <a:spcPts val="0"/>
              </a:spcAft>
              <a:buNone/>
            </a:pPr>
            <a:r>
              <a:rPr lang="en"/>
              <a:t>Mithali Manjunath - 002879571 </a:t>
            </a:r>
            <a:endParaRPr/>
          </a:p>
          <a:p>
            <a:pPr marL="0" lvl="0" indent="0" algn="ctr" rtl="0">
              <a:spcBef>
                <a:spcPts val="0"/>
              </a:spcBef>
              <a:spcAft>
                <a:spcPts val="0"/>
              </a:spcAft>
              <a:buNone/>
            </a:pPr>
            <a:r>
              <a:rPr lang="en"/>
              <a:t>Rishikesh Cherodath - 002866379 </a:t>
            </a:r>
            <a:endParaRPr/>
          </a:p>
          <a:p>
            <a:pPr marL="0" lvl="0" indent="0" algn="ctr" rtl="0">
              <a:spcBef>
                <a:spcPts val="0"/>
              </a:spcBef>
              <a:spcAft>
                <a:spcPts val="0"/>
              </a:spcAft>
              <a:buNone/>
            </a:pPr>
            <a:r>
              <a:rPr lang="en"/>
              <a:t>Thy Tran - 002453818</a:t>
            </a:r>
            <a:endParaRPr/>
          </a:p>
        </p:txBody>
      </p:sp>
      <p:pic>
        <p:nvPicPr>
          <p:cNvPr id="61" name="Google Shape;61;p13"/>
          <p:cNvPicPr preferRelativeResize="0"/>
          <p:nvPr/>
        </p:nvPicPr>
        <p:blipFill>
          <a:blip r:embed="rId3">
            <a:alphaModFix/>
          </a:blip>
          <a:stretch>
            <a:fillRect/>
          </a:stretch>
        </p:blipFill>
        <p:spPr>
          <a:xfrm>
            <a:off x="3898450" y="369250"/>
            <a:ext cx="1347100" cy="1347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a:off x="2143131" y="0"/>
            <a:ext cx="4857745"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p:txBody>
      </p:sp>
      <p:sp>
        <p:nvSpPr>
          <p:cNvPr id="67" name="Google Shape;67;p14"/>
          <p:cNvSpPr txBox="1">
            <a:spLocks noGrp="1"/>
          </p:cNvSpPr>
          <p:nvPr>
            <p:ph type="body" idx="1"/>
          </p:nvPr>
        </p:nvSpPr>
        <p:spPr>
          <a:xfrm>
            <a:off x="778775" y="1152475"/>
            <a:ext cx="7431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SCETLS is a robust and modular ETL (Extract, Transform, Load) framework designed to simplify and streamline data engineering workflows. The framework enables users to define ETL pipelines through configuration files, ensuring a flexible and user-friendly setup.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2033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 Cases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73" name="Google Shape;73;p15"/>
          <p:cNvSpPr txBox="1">
            <a:spLocks noGrp="1"/>
          </p:cNvSpPr>
          <p:nvPr>
            <p:ph type="body" idx="1"/>
          </p:nvPr>
        </p:nvSpPr>
        <p:spPr>
          <a:xfrm>
            <a:off x="311700" y="850350"/>
            <a:ext cx="8520600" cy="3990900"/>
          </a:xfrm>
          <a:prstGeom prst="rect">
            <a:avLst/>
          </a:prstGeom>
        </p:spPr>
        <p:txBody>
          <a:bodyPr spcFirstLastPara="1" wrap="square" lIns="91425" tIns="91425" rIns="91425" bIns="91425" anchor="t" anchorCtr="0">
            <a:normAutofit fontScale="62500" lnSpcReduction="20000"/>
          </a:bodyPr>
          <a:lstStyle/>
          <a:p>
            <a:pPr marL="0" lvl="0" indent="0" algn="l" rtl="0">
              <a:lnSpc>
                <a:spcPct val="100000"/>
              </a:lnSpc>
              <a:spcBef>
                <a:spcPts val="100"/>
              </a:spcBef>
              <a:spcAft>
                <a:spcPts val="0"/>
              </a:spcAft>
              <a:buNone/>
            </a:pPr>
            <a:r>
              <a:rPr lang="en" dirty="0"/>
              <a:t>Data Engineer Configures ETL Pipeline</a:t>
            </a:r>
            <a:endParaRPr dirty="0"/>
          </a:p>
          <a:p>
            <a:pPr marL="0" lvl="0" indent="0" algn="l" rtl="0">
              <a:lnSpc>
                <a:spcPct val="100000"/>
              </a:lnSpc>
              <a:spcBef>
                <a:spcPts val="100"/>
              </a:spcBef>
              <a:spcAft>
                <a:spcPts val="0"/>
              </a:spcAft>
              <a:buNone/>
            </a:pPr>
            <a:endParaRPr dirty="0"/>
          </a:p>
          <a:p>
            <a:pPr marL="457200" lvl="0" indent="-300037" algn="l" rtl="0">
              <a:lnSpc>
                <a:spcPct val="100000"/>
              </a:lnSpc>
              <a:spcBef>
                <a:spcPts val="100"/>
              </a:spcBef>
              <a:spcAft>
                <a:spcPts val="0"/>
              </a:spcAft>
              <a:buSzPct val="100000"/>
              <a:buChar char="●"/>
            </a:pPr>
            <a:r>
              <a:rPr lang="en" dirty="0"/>
              <a:t>Actor: Data Engineer</a:t>
            </a:r>
            <a:endParaRPr dirty="0"/>
          </a:p>
          <a:p>
            <a:pPr marL="457200" lvl="0" indent="-300037" algn="l" rtl="0">
              <a:lnSpc>
                <a:spcPct val="100000"/>
              </a:lnSpc>
              <a:spcBef>
                <a:spcPts val="0"/>
              </a:spcBef>
              <a:spcAft>
                <a:spcPts val="0"/>
              </a:spcAft>
              <a:buSzPct val="100000"/>
              <a:buChar char="●"/>
            </a:pPr>
            <a:r>
              <a:rPr lang="en" dirty="0"/>
              <a:t>Action: Sets up a new ETL pipeline by defining data sources, transformation steps, and destination in a configuration file.</a:t>
            </a:r>
            <a:endParaRPr dirty="0"/>
          </a:p>
          <a:p>
            <a:pPr marL="457200" lvl="0" indent="-300037" algn="l" rtl="0">
              <a:lnSpc>
                <a:spcPct val="100000"/>
              </a:lnSpc>
              <a:spcBef>
                <a:spcPts val="0"/>
              </a:spcBef>
              <a:spcAft>
                <a:spcPts val="0"/>
              </a:spcAft>
              <a:buSzPct val="100000"/>
              <a:buChar char="●"/>
            </a:pPr>
            <a:r>
              <a:rPr lang="en" dirty="0"/>
              <a:t>Reaction: The system validates the configuration file and provides feedback on any issues or missing fields before allowing the  job to be run.</a:t>
            </a:r>
            <a:endParaRPr dirty="0"/>
          </a:p>
          <a:p>
            <a:pPr marL="0" lvl="0" indent="0" algn="l" rtl="0">
              <a:lnSpc>
                <a:spcPct val="100000"/>
              </a:lnSpc>
              <a:spcBef>
                <a:spcPts val="100"/>
              </a:spcBef>
              <a:spcAft>
                <a:spcPts val="0"/>
              </a:spcAft>
              <a:buNone/>
            </a:pPr>
            <a:endParaRPr dirty="0"/>
          </a:p>
          <a:p>
            <a:pPr marL="0" lvl="0" indent="0" algn="l" rtl="0">
              <a:lnSpc>
                <a:spcPct val="100000"/>
              </a:lnSpc>
              <a:spcBef>
                <a:spcPts val="100"/>
              </a:spcBef>
              <a:spcAft>
                <a:spcPts val="0"/>
              </a:spcAft>
              <a:buNone/>
            </a:pPr>
            <a:r>
              <a:rPr lang="en" dirty="0"/>
              <a:t>Data Analyst Runs Transformation Pipeline in Sandbox Mode</a:t>
            </a:r>
            <a:endParaRPr dirty="0"/>
          </a:p>
          <a:p>
            <a:pPr marL="0" lvl="0" indent="0" algn="l" rtl="0">
              <a:lnSpc>
                <a:spcPct val="100000"/>
              </a:lnSpc>
              <a:spcBef>
                <a:spcPts val="100"/>
              </a:spcBef>
              <a:spcAft>
                <a:spcPts val="0"/>
              </a:spcAft>
              <a:buNone/>
            </a:pPr>
            <a:endParaRPr dirty="0"/>
          </a:p>
          <a:p>
            <a:pPr marL="457200" lvl="0" indent="-300037" algn="l" rtl="0">
              <a:lnSpc>
                <a:spcPct val="100000"/>
              </a:lnSpc>
              <a:spcBef>
                <a:spcPts val="100"/>
              </a:spcBef>
              <a:spcAft>
                <a:spcPts val="0"/>
              </a:spcAft>
              <a:buSzPct val="100000"/>
              <a:buChar char="●"/>
            </a:pPr>
            <a:r>
              <a:rPr lang="en" dirty="0"/>
              <a:t>Actor: Data Analyst</a:t>
            </a:r>
            <a:endParaRPr dirty="0"/>
          </a:p>
          <a:p>
            <a:pPr marL="457200" lvl="0" indent="-300037" algn="l" rtl="0">
              <a:lnSpc>
                <a:spcPct val="100000"/>
              </a:lnSpc>
              <a:spcBef>
                <a:spcPts val="0"/>
              </a:spcBef>
              <a:spcAft>
                <a:spcPts val="0"/>
              </a:spcAft>
              <a:buSzPct val="100000"/>
              <a:buChar char="●"/>
            </a:pPr>
            <a:r>
              <a:rPr lang="en" dirty="0"/>
              <a:t>Action: Runs a transformation pipeline in sandbox mode to verify outputs on a sample dataset before full deployment.</a:t>
            </a:r>
            <a:endParaRPr dirty="0"/>
          </a:p>
          <a:p>
            <a:pPr marL="457200" lvl="0" indent="-300037" algn="l" rtl="0">
              <a:lnSpc>
                <a:spcPct val="100000"/>
              </a:lnSpc>
              <a:spcBef>
                <a:spcPts val="0"/>
              </a:spcBef>
              <a:spcAft>
                <a:spcPts val="0"/>
              </a:spcAft>
              <a:buSzPct val="100000"/>
              <a:buChar char="●"/>
            </a:pPr>
            <a:r>
              <a:rPr lang="en" dirty="0"/>
              <a:t>Reaction: The system executes the pipeline on a small subset of data and returns sample results, allowing the analyst to  confirm the transformations without affecting production data.</a:t>
            </a:r>
            <a:endParaRPr dirty="0"/>
          </a:p>
          <a:p>
            <a:pPr marL="0" lvl="0" indent="0" algn="l" rtl="0">
              <a:lnSpc>
                <a:spcPct val="100000"/>
              </a:lnSpc>
              <a:spcBef>
                <a:spcPts val="100"/>
              </a:spcBef>
              <a:spcAft>
                <a:spcPts val="0"/>
              </a:spcAft>
              <a:buNone/>
            </a:pPr>
            <a:endParaRPr dirty="0"/>
          </a:p>
          <a:p>
            <a:pPr marL="0" lvl="0" indent="0" algn="l" rtl="0">
              <a:lnSpc>
                <a:spcPct val="100000"/>
              </a:lnSpc>
              <a:spcBef>
                <a:spcPts val="100"/>
              </a:spcBef>
              <a:spcAft>
                <a:spcPts val="0"/>
              </a:spcAft>
              <a:buNone/>
            </a:pPr>
            <a:r>
              <a:rPr lang="en" dirty="0"/>
              <a:t>Business Analyst Checks Data Transformations</a:t>
            </a:r>
            <a:endParaRPr dirty="0"/>
          </a:p>
          <a:p>
            <a:pPr marL="0" lvl="0" indent="0" algn="l" rtl="0">
              <a:lnSpc>
                <a:spcPct val="100000"/>
              </a:lnSpc>
              <a:spcBef>
                <a:spcPts val="100"/>
              </a:spcBef>
              <a:spcAft>
                <a:spcPts val="0"/>
              </a:spcAft>
              <a:buNone/>
            </a:pPr>
            <a:endParaRPr dirty="0"/>
          </a:p>
          <a:p>
            <a:pPr marL="457200" lvl="0" indent="-300037" algn="l" rtl="0">
              <a:lnSpc>
                <a:spcPct val="100000"/>
              </a:lnSpc>
              <a:spcBef>
                <a:spcPts val="100"/>
              </a:spcBef>
              <a:spcAft>
                <a:spcPts val="0"/>
              </a:spcAft>
              <a:buSzPct val="100000"/>
              <a:buChar char="●"/>
            </a:pPr>
            <a:r>
              <a:rPr lang="en" dirty="0"/>
              <a:t>Actor: Business Analyst</a:t>
            </a:r>
            <a:endParaRPr dirty="0"/>
          </a:p>
          <a:p>
            <a:pPr marL="457200" lvl="0" indent="-300037" algn="l" rtl="0">
              <a:lnSpc>
                <a:spcPct val="100000"/>
              </a:lnSpc>
              <a:spcBef>
                <a:spcPts val="0"/>
              </a:spcBef>
              <a:spcAft>
                <a:spcPts val="0"/>
              </a:spcAft>
              <a:buSzPct val="100000"/>
              <a:buChar char="●"/>
            </a:pPr>
            <a:r>
              <a:rPr lang="en" dirty="0"/>
              <a:t>Action: Views data transformations to check for data consistency, missing values, or anomalies.</a:t>
            </a:r>
            <a:endParaRPr dirty="0"/>
          </a:p>
          <a:p>
            <a:pPr marL="457200" lvl="0" indent="-300037" algn="l" rtl="0">
              <a:lnSpc>
                <a:spcPct val="100000"/>
              </a:lnSpc>
              <a:spcBef>
                <a:spcPts val="0"/>
              </a:spcBef>
              <a:spcAft>
                <a:spcPts val="0"/>
              </a:spcAft>
              <a:buSzPct val="100000"/>
              <a:buChar char="●"/>
            </a:pPr>
            <a:r>
              <a:rPr lang="en" dirty="0"/>
              <a:t>Reaction: The system is built in a way to be readable and could highlight things that may require attention.</a:t>
            </a:r>
            <a:endParaRPr dirty="0"/>
          </a:p>
          <a:p>
            <a:pPr marL="0" lvl="0" indent="0" algn="l" rtl="0">
              <a:lnSpc>
                <a:spcPct val="100000"/>
              </a:lnSpc>
              <a:spcBef>
                <a:spcPts val="100"/>
              </a:spcBef>
              <a:spcAft>
                <a:spcPts val="0"/>
              </a:spcAft>
              <a:buNone/>
            </a:pPr>
            <a:endParaRPr dirty="0"/>
          </a:p>
          <a:p>
            <a:pPr marL="0" lvl="0" indent="0" algn="l" rtl="0">
              <a:lnSpc>
                <a:spcPct val="100000"/>
              </a:lnSpc>
              <a:spcBef>
                <a:spcPts val="100"/>
              </a:spcBef>
              <a:spcAft>
                <a:spcPts val="0"/>
              </a:spcAft>
              <a:buNone/>
            </a:pPr>
            <a:r>
              <a:rPr lang="en" dirty="0"/>
              <a:t>Data Scientist Requests ETL Job Execution Metrics</a:t>
            </a:r>
            <a:endParaRPr dirty="0"/>
          </a:p>
          <a:p>
            <a:pPr marL="0" lvl="0" indent="0" algn="l" rtl="0">
              <a:lnSpc>
                <a:spcPct val="100000"/>
              </a:lnSpc>
              <a:spcBef>
                <a:spcPts val="100"/>
              </a:spcBef>
              <a:spcAft>
                <a:spcPts val="0"/>
              </a:spcAft>
              <a:buNone/>
            </a:pPr>
            <a:endParaRPr dirty="0"/>
          </a:p>
          <a:p>
            <a:pPr marL="457200" lvl="0" indent="-300037" algn="l" rtl="0">
              <a:lnSpc>
                <a:spcPct val="100000"/>
              </a:lnSpc>
              <a:spcBef>
                <a:spcPts val="100"/>
              </a:spcBef>
              <a:spcAft>
                <a:spcPts val="0"/>
              </a:spcAft>
              <a:buSzPct val="100000"/>
              <a:buChar char="●"/>
            </a:pPr>
            <a:r>
              <a:rPr lang="en" dirty="0"/>
              <a:t>Actor: Data Scientist</a:t>
            </a:r>
            <a:endParaRPr dirty="0"/>
          </a:p>
          <a:p>
            <a:pPr marL="457200" lvl="0" indent="-300037" algn="l" rtl="0">
              <a:lnSpc>
                <a:spcPct val="100000"/>
              </a:lnSpc>
              <a:spcBef>
                <a:spcPts val="0"/>
              </a:spcBef>
              <a:spcAft>
                <a:spcPts val="0"/>
              </a:spcAft>
              <a:buSzPct val="100000"/>
              <a:buChar char="●"/>
            </a:pPr>
            <a:r>
              <a:rPr lang="en" dirty="0"/>
              <a:t>Action: Requests metrics and a metrics dashboard after running a custom ETL job.</a:t>
            </a:r>
            <a:endParaRPr dirty="0"/>
          </a:p>
          <a:p>
            <a:pPr marL="457200" lvl="0" indent="-300037" algn="l" rtl="0">
              <a:lnSpc>
                <a:spcPct val="100000"/>
              </a:lnSpc>
              <a:spcBef>
                <a:spcPts val="0"/>
              </a:spcBef>
              <a:spcAft>
                <a:spcPts val="0"/>
              </a:spcAft>
              <a:buSzPct val="100000"/>
              <a:buChar char="●"/>
            </a:pPr>
            <a:r>
              <a:rPr lang="en" dirty="0"/>
              <a:t>Reaction: The system generates metrics in each transformation stage, including data volume processed and runtime. This  would picked up by Prometheus and can be queried</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163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sp>
        <p:nvSpPr>
          <p:cNvPr id="79" name="Google Shape;79;p16"/>
          <p:cNvSpPr txBox="1">
            <a:spLocks noGrp="1"/>
          </p:cNvSpPr>
          <p:nvPr>
            <p:ph type="body" idx="1"/>
          </p:nvPr>
        </p:nvSpPr>
        <p:spPr>
          <a:xfrm>
            <a:off x="311700" y="735750"/>
            <a:ext cx="8520600" cy="4353600"/>
          </a:xfrm>
          <a:prstGeom prst="rect">
            <a:avLst/>
          </a:prstGeom>
        </p:spPr>
        <p:txBody>
          <a:bodyPr spcFirstLastPara="1" wrap="square" lIns="91425" tIns="91425" rIns="91425" bIns="91425" anchor="t" anchorCtr="0">
            <a:normAutofit fontScale="70000" lnSpcReduction="10000"/>
          </a:bodyPr>
          <a:lstStyle/>
          <a:p>
            <a:pPr marL="457200" lvl="0" indent="-308610" algn="l" rtl="0">
              <a:spcBef>
                <a:spcPts val="0"/>
              </a:spcBef>
              <a:spcAft>
                <a:spcPts val="0"/>
              </a:spcAft>
              <a:buSzPct val="100000"/>
              <a:buChar char="●"/>
            </a:pPr>
            <a:r>
              <a:rPr lang="en" b="1" dirty="0"/>
              <a:t>YAML Parsing: </a:t>
            </a:r>
            <a:r>
              <a:rPr lang="en" dirty="0"/>
              <a:t>The multiple YAMLs defining Origin and Destination, Transformations, Quality Checks and other configs would  be parsed into an AST and then validated. </a:t>
            </a:r>
            <a:endParaRPr dirty="0"/>
          </a:p>
          <a:p>
            <a:pPr marL="457200" lvl="0" indent="0" algn="l" rtl="0">
              <a:spcBef>
                <a:spcPts val="1200"/>
              </a:spcBef>
              <a:spcAft>
                <a:spcPts val="0"/>
              </a:spcAft>
              <a:buNone/>
            </a:pPr>
            <a:r>
              <a:rPr lang="en" b="1" dirty="0"/>
              <a:t>Change:</a:t>
            </a:r>
            <a:r>
              <a:rPr lang="en" dirty="0"/>
              <a:t> Used </a:t>
            </a:r>
            <a:r>
              <a:rPr lang="en" dirty="0" err="1"/>
              <a:t>circe-yaml</a:t>
            </a:r>
            <a:r>
              <a:rPr lang="en" dirty="0"/>
              <a:t> to parse YAML directly into Scala case classes, which proved more convenient and aligned with our needs. AST parsing was unnecessary</a:t>
            </a:r>
            <a:r>
              <a:rPr lang="en" sz="1100" dirty="0">
                <a:solidFill>
                  <a:srgbClr val="000000"/>
                </a:solidFill>
                <a:latin typeface="Arial"/>
                <a:ea typeface="Arial"/>
                <a:cs typeface="Arial"/>
                <a:sym typeface="Arial"/>
              </a:rPr>
              <a:t>.</a:t>
            </a:r>
            <a:endParaRPr dirty="0"/>
          </a:p>
          <a:p>
            <a:pPr marL="457200" lvl="0" indent="-308610" algn="l" rtl="0">
              <a:spcBef>
                <a:spcPts val="1200"/>
              </a:spcBef>
              <a:spcAft>
                <a:spcPts val="0"/>
              </a:spcAft>
              <a:buSzPct val="100000"/>
              <a:buChar char="●"/>
            </a:pPr>
            <a:r>
              <a:rPr lang="en" b="1" dirty="0"/>
              <a:t>Source and Destination connectors:</a:t>
            </a:r>
            <a:r>
              <a:rPr lang="en" dirty="0"/>
              <a:t> Connectors for the Data Sources and Destination need to be defined.</a:t>
            </a:r>
            <a:endParaRPr dirty="0"/>
          </a:p>
          <a:p>
            <a:pPr marL="457200" lvl="0" indent="-308610" algn="l" rtl="0">
              <a:spcBef>
                <a:spcPts val="0"/>
              </a:spcBef>
              <a:spcAft>
                <a:spcPts val="0"/>
              </a:spcAft>
              <a:buSzPct val="100000"/>
              <a:buChar char="●"/>
            </a:pPr>
            <a:r>
              <a:rPr lang="en" b="1" dirty="0"/>
              <a:t>Orchestrator:</a:t>
            </a:r>
            <a:r>
              <a:rPr lang="en" dirty="0"/>
              <a:t> An orchestrator will have to be defined to schedule and run jobs based on configuration. (Yet to do.)</a:t>
            </a:r>
            <a:endParaRPr dirty="0"/>
          </a:p>
          <a:p>
            <a:pPr marL="457200" lvl="0" indent="-308610" algn="l" rtl="0">
              <a:spcBef>
                <a:spcPts val="0"/>
              </a:spcBef>
              <a:spcAft>
                <a:spcPts val="0"/>
              </a:spcAft>
              <a:buSzPct val="100000"/>
              <a:buChar char="●"/>
            </a:pPr>
            <a:r>
              <a:rPr lang="en" b="1" dirty="0"/>
              <a:t>Transformation Engine:</a:t>
            </a:r>
            <a:r>
              <a:rPr lang="en" dirty="0"/>
              <a:t> A transformation engine will have to be defined that handles transformations from a config. This will  also be responsible for running custom transformations written in Scala. (Yet to do.)</a:t>
            </a:r>
            <a:endParaRPr dirty="0"/>
          </a:p>
          <a:p>
            <a:pPr marL="457200" lvl="0" indent="-308610" algn="l" rtl="0">
              <a:spcBef>
                <a:spcPts val="0"/>
              </a:spcBef>
              <a:spcAft>
                <a:spcPts val="0"/>
              </a:spcAft>
              <a:buSzPct val="100000"/>
              <a:buChar char="●"/>
            </a:pPr>
            <a:r>
              <a:rPr lang="en" b="1" dirty="0"/>
              <a:t>Quality Checks:</a:t>
            </a:r>
            <a:r>
              <a:rPr lang="en" dirty="0"/>
              <a:t> A Data Quality Check Framework will have to be defined and integrated into every job.</a:t>
            </a:r>
            <a:endParaRPr dirty="0"/>
          </a:p>
          <a:p>
            <a:pPr marL="457200" lvl="0" indent="-308610" algn="l" rtl="0">
              <a:spcBef>
                <a:spcPts val="0"/>
              </a:spcBef>
              <a:spcAft>
                <a:spcPts val="0"/>
              </a:spcAft>
              <a:buSzPct val="100000"/>
              <a:buChar char="●"/>
            </a:pPr>
            <a:r>
              <a:rPr lang="en" b="1" dirty="0"/>
              <a:t>Observability and Logging:</a:t>
            </a:r>
            <a:r>
              <a:rPr lang="en" dirty="0"/>
              <a:t> Observability support for Prometheus. Logging will have to be </a:t>
            </a:r>
            <a:r>
              <a:rPr lang="en" dirty="0" err="1"/>
              <a:t>standardised</a:t>
            </a:r>
            <a:r>
              <a:rPr lang="en" dirty="0"/>
              <a:t>. </a:t>
            </a:r>
            <a:endParaRPr dirty="0"/>
          </a:p>
          <a:p>
            <a:pPr marL="457200" lvl="0" indent="0" algn="l" rtl="0">
              <a:spcBef>
                <a:spcPts val="1200"/>
              </a:spcBef>
              <a:spcAft>
                <a:spcPts val="0"/>
              </a:spcAft>
              <a:buNone/>
            </a:pPr>
            <a:r>
              <a:rPr lang="en" b="1" dirty="0"/>
              <a:t>Change:</a:t>
            </a:r>
            <a:r>
              <a:rPr lang="en" dirty="0"/>
              <a:t> Limited time meant deprioritizing logging and Prometheus integration. Observability is currently minimal.</a:t>
            </a:r>
            <a:endParaRPr dirty="0"/>
          </a:p>
          <a:p>
            <a:pPr marL="457200" lvl="0" indent="-308610" algn="l" rtl="0">
              <a:spcBef>
                <a:spcPts val="1200"/>
              </a:spcBef>
              <a:spcAft>
                <a:spcPts val="0"/>
              </a:spcAft>
              <a:buSzPct val="100000"/>
              <a:buChar char="●"/>
            </a:pPr>
            <a:r>
              <a:rPr lang="en" b="1" dirty="0"/>
              <a:t>Testing: </a:t>
            </a:r>
            <a:r>
              <a:rPr lang="en" dirty="0"/>
              <a:t>Code will require extensive testing to ensure handling of edge cases and the unpredictable nature of dirty data. (Yet to do.)</a:t>
            </a:r>
            <a:endParaRPr dirty="0"/>
          </a:p>
          <a:p>
            <a:pPr marL="457200" lvl="0" indent="-308610" algn="l" rtl="0">
              <a:spcBef>
                <a:spcPts val="0"/>
              </a:spcBef>
              <a:spcAft>
                <a:spcPts val="0"/>
              </a:spcAft>
              <a:buSzPct val="100000"/>
              <a:buChar char="●"/>
            </a:pPr>
            <a:r>
              <a:rPr lang="en" b="1" dirty="0"/>
              <a:t>Sandbox Mode:</a:t>
            </a:r>
            <a:r>
              <a:rPr lang="en" dirty="0"/>
              <a:t> Support for a sandbox mode to be able to test configs. </a:t>
            </a:r>
            <a:endParaRPr dirty="0"/>
          </a:p>
          <a:p>
            <a:pPr marL="457200" lvl="0" indent="0" algn="l" rtl="0">
              <a:spcBef>
                <a:spcPts val="1200"/>
              </a:spcBef>
              <a:spcAft>
                <a:spcPts val="1200"/>
              </a:spcAft>
              <a:buNone/>
            </a:pPr>
            <a:r>
              <a:rPr lang="en" b="1" dirty="0"/>
              <a:t>Change:</a:t>
            </a:r>
            <a:r>
              <a:rPr lang="en" dirty="0"/>
              <a:t> Time constraints prevented the implementation of sandbox mode. This feature remains a potential future enhancement.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282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Sources</a:t>
            </a:r>
            <a:endParaRPr/>
          </a:p>
        </p:txBody>
      </p:sp>
      <p:sp>
        <p:nvSpPr>
          <p:cNvPr id="85" name="Google Shape;85;p17"/>
          <p:cNvSpPr txBox="1">
            <a:spLocks noGrp="1"/>
          </p:cNvSpPr>
          <p:nvPr>
            <p:ph type="body" idx="1"/>
          </p:nvPr>
        </p:nvSpPr>
        <p:spPr>
          <a:xfrm>
            <a:off x="311700" y="939000"/>
            <a:ext cx="8520600" cy="41505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a:t>Crime Rates in London - With 7 columns and 13.5m rows</a:t>
            </a:r>
            <a:endParaRPr/>
          </a:p>
          <a:p>
            <a:pPr marL="457200" lvl="0" indent="-308610" algn="l" rtl="0">
              <a:spcBef>
                <a:spcPts val="1200"/>
              </a:spcBef>
              <a:spcAft>
                <a:spcPts val="0"/>
              </a:spcAft>
              <a:buSzPct val="100000"/>
              <a:buChar char="●"/>
            </a:pPr>
            <a:r>
              <a:rPr lang="en" b="1"/>
              <a:t>LSOA code :</a:t>
            </a:r>
            <a:r>
              <a:rPr lang="en"/>
              <a:t> Lower Layer Super Output Area code according to the Office for National Statistics</a:t>
            </a:r>
            <a:endParaRPr/>
          </a:p>
          <a:p>
            <a:pPr marL="457200" lvl="0" indent="-308610" algn="l" rtl="0">
              <a:spcBef>
                <a:spcPts val="0"/>
              </a:spcBef>
              <a:spcAft>
                <a:spcPts val="0"/>
              </a:spcAft>
              <a:buSzPct val="100000"/>
              <a:buChar char="●"/>
            </a:pPr>
            <a:r>
              <a:rPr lang="en" b="1"/>
              <a:t>Borough : </a:t>
            </a:r>
            <a:r>
              <a:rPr lang="en"/>
              <a:t>Borough of the crime  </a:t>
            </a:r>
            <a:endParaRPr/>
          </a:p>
          <a:p>
            <a:pPr marL="457200" lvl="0" indent="-308610" algn="l" rtl="0">
              <a:spcBef>
                <a:spcPts val="0"/>
              </a:spcBef>
              <a:spcAft>
                <a:spcPts val="0"/>
              </a:spcAft>
              <a:buSzPct val="100000"/>
              <a:buChar char="●"/>
            </a:pPr>
            <a:r>
              <a:rPr lang="en" b="1"/>
              <a:t>Major_category : </a:t>
            </a:r>
            <a:r>
              <a:rPr lang="en"/>
              <a:t>Category of the crime  </a:t>
            </a:r>
            <a:endParaRPr/>
          </a:p>
          <a:p>
            <a:pPr marL="457200" lvl="0" indent="-308610" algn="l" rtl="0">
              <a:spcBef>
                <a:spcPts val="0"/>
              </a:spcBef>
              <a:spcAft>
                <a:spcPts val="0"/>
              </a:spcAft>
              <a:buSzPct val="100000"/>
              <a:buChar char="●"/>
            </a:pPr>
            <a:r>
              <a:rPr lang="en" b="1"/>
              <a:t>Minor_category :</a:t>
            </a:r>
            <a:r>
              <a:rPr lang="en"/>
              <a:t> Subcategory of crime  </a:t>
            </a:r>
            <a:endParaRPr/>
          </a:p>
          <a:p>
            <a:pPr marL="457200" lvl="0" indent="-308610" algn="l" rtl="0">
              <a:spcBef>
                <a:spcPts val="0"/>
              </a:spcBef>
              <a:spcAft>
                <a:spcPts val="0"/>
              </a:spcAft>
              <a:buSzPct val="100000"/>
              <a:buChar char="●"/>
            </a:pPr>
            <a:r>
              <a:rPr lang="en" b="1"/>
              <a:t>Values :</a:t>
            </a:r>
            <a:r>
              <a:rPr lang="en"/>
              <a:t> Number of crimes for the month  </a:t>
            </a:r>
            <a:endParaRPr/>
          </a:p>
          <a:p>
            <a:pPr marL="457200" lvl="0" indent="-308610" algn="l" rtl="0">
              <a:spcBef>
                <a:spcPts val="0"/>
              </a:spcBef>
              <a:spcAft>
                <a:spcPts val="0"/>
              </a:spcAft>
              <a:buSzPct val="100000"/>
              <a:buChar char="●"/>
            </a:pPr>
            <a:r>
              <a:rPr lang="en" b="1"/>
              <a:t>Year : </a:t>
            </a:r>
            <a:r>
              <a:rPr lang="en"/>
              <a:t>Year of entry</a:t>
            </a:r>
            <a:endParaRPr/>
          </a:p>
          <a:p>
            <a:pPr marL="457200" lvl="0" indent="-308610" algn="l" rtl="0">
              <a:spcBef>
                <a:spcPts val="0"/>
              </a:spcBef>
              <a:spcAft>
                <a:spcPts val="0"/>
              </a:spcAft>
              <a:buSzPct val="100000"/>
              <a:buChar char="●"/>
            </a:pPr>
            <a:r>
              <a:rPr lang="en" b="1"/>
              <a:t>Month :</a:t>
            </a:r>
            <a:r>
              <a:rPr lang="en"/>
              <a:t> Month of entry</a:t>
            </a:r>
            <a:endParaRPr/>
          </a:p>
          <a:p>
            <a:pPr marL="0" lvl="0" indent="0" algn="l" rtl="0">
              <a:spcBef>
                <a:spcPts val="1200"/>
              </a:spcBef>
              <a:spcAft>
                <a:spcPts val="0"/>
              </a:spcAft>
              <a:buNone/>
            </a:pPr>
            <a:endParaRPr sz="371"/>
          </a:p>
          <a:p>
            <a:pPr marL="0" lvl="0" indent="0" algn="l" rtl="0">
              <a:spcBef>
                <a:spcPts val="1200"/>
              </a:spcBef>
              <a:spcAft>
                <a:spcPts val="0"/>
              </a:spcAft>
              <a:buNone/>
            </a:pPr>
            <a:r>
              <a:rPr lang="en"/>
              <a:t>Data is load into three different targets:</a:t>
            </a:r>
            <a:endParaRPr/>
          </a:p>
          <a:p>
            <a:pPr marL="457200" lvl="0" indent="-308610" algn="l" rtl="0">
              <a:spcBef>
                <a:spcPts val="1200"/>
              </a:spcBef>
              <a:spcAft>
                <a:spcPts val="0"/>
              </a:spcAft>
              <a:buSzPct val="100000"/>
              <a:buAutoNum type="arabicPeriod"/>
            </a:pPr>
            <a:r>
              <a:rPr lang="en"/>
              <a:t>A relational database: PostgreSQL</a:t>
            </a:r>
            <a:endParaRPr/>
          </a:p>
          <a:p>
            <a:pPr marL="457200" lvl="0" indent="-308610" algn="l" rtl="0">
              <a:spcBef>
                <a:spcPts val="0"/>
              </a:spcBef>
              <a:spcAft>
                <a:spcPts val="0"/>
              </a:spcAft>
              <a:buSzPct val="100000"/>
              <a:buAutoNum type="arabicPeriod"/>
            </a:pPr>
            <a:r>
              <a:rPr lang="en"/>
              <a:t>A cloud storage service: AWS S3</a:t>
            </a:r>
            <a:endParaRPr/>
          </a:p>
          <a:p>
            <a:pPr marL="457200" lvl="0" indent="-308610" algn="l" rtl="0">
              <a:spcBef>
                <a:spcPts val="0"/>
              </a:spcBef>
              <a:spcAft>
                <a:spcPts val="0"/>
              </a:spcAft>
              <a:buSzPct val="100000"/>
              <a:buAutoNum type="arabicPeriod"/>
            </a:pPr>
            <a:r>
              <a:rPr lang="en"/>
              <a:t>A data warehouse: Clickhouse</a:t>
            </a:r>
            <a:endParaRPr/>
          </a:p>
          <a:p>
            <a:pPr marL="0" lvl="0" indent="0" algn="l" rtl="0">
              <a:spcBef>
                <a:spcPts val="1200"/>
              </a:spcBef>
              <a:spcAft>
                <a:spcPts val="0"/>
              </a:spcAft>
              <a:buNone/>
            </a:pPr>
            <a:r>
              <a:rPr lang="en" b="1"/>
              <a:t>Original Plan:</a:t>
            </a:r>
            <a:r>
              <a:rPr lang="en"/>
              <a:t> Process the full London Crime dataset (13.5M rows).</a:t>
            </a:r>
            <a:endParaRPr/>
          </a:p>
          <a:p>
            <a:pPr marL="0" lvl="0" indent="0" algn="l" rtl="0">
              <a:spcBef>
                <a:spcPts val="1200"/>
              </a:spcBef>
              <a:spcAft>
                <a:spcPts val="1200"/>
              </a:spcAft>
              <a:buNone/>
            </a:pPr>
            <a:r>
              <a:rPr lang="en" b="1"/>
              <a:t>Actual: </a:t>
            </a:r>
            <a:r>
              <a:rPr lang="en"/>
              <a:t>Due to Table Parser’s limitations, processing was restricted to 50k rows. This was sufficient for demonstrating pipeline functionality and transformations.</a:t>
            </a:r>
            <a:endParaRPr/>
          </a:p>
        </p:txBody>
      </p:sp>
      <p:pic>
        <p:nvPicPr>
          <p:cNvPr id="86" name="Google Shape;86;p17"/>
          <p:cNvPicPr preferRelativeResize="0"/>
          <p:nvPr/>
        </p:nvPicPr>
        <p:blipFill>
          <a:blip r:embed="rId3">
            <a:alphaModFix/>
          </a:blip>
          <a:stretch>
            <a:fillRect/>
          </a:stretch>
        </p:blipFill>
        <p:spPr>
          <a:xfrm>
            <a:off x="5322238" y="1928688"/>
            <a:ext cx="1057275" cy="1095375"/>
          </a:xfrm>
          <a:prstGeom prst="rect">
            <a:avLst/>
          </a:prstGeom>
          <a:noFill/>
          <a:ln>
            <a:noFill/>
          </a:ln>
        </p:spPr>
      </p:pic>
      <p:pic>
        <p:nvPicPr>
          <p:cNvPr id="87" name="Google Shape;87;p17"/>
          <p:cNvPicPr preferRelativeResize="0"/>
          <p:nvPr/>
        </p:nvPicPr>
        <p:blipFill>
          <a:blip r:embed="rId4">
            <a:alphaModFix/>
          </a:blip>
          <a:stretch>
            <a:fillRect/>
          </a:stretch>
        </p:blipFill>
        <p:spPr>
          <a:xfrm>
            <a:off x="6746350" y="2047888"/>
            <a:ext cx="1219200" cy="771525"/>
          </a:xfrm>
          <a:prstGeom prst="rect">
            <a:avLst/>
          </a:prstGeom>
          <a:noFill/>
          <a:ln>
            <a:noFill/>
          </a:ln>
        </p:spPr>
      </p:pic>
      <p:pic>
        <p:nvPicPr>
          <p:cNvPr id="88" name="Google Shape;88;p17"/>
          <p:cNvPicPr preferRelativeResize="0"/>
          <p:nvPr/>
        </p:nvPicPr>
        <p:blipFill>
          <a:blip r:embed="rId5">
            <a:alphaModFix/>
          </a:blip>
          <a:stretch>
            <a:fillRect/>
          </a:stretch>
        </p:blipFill>
        <p:spPr>
          <a:xfrm>
            <a:off x="5322250" y="3082850"/>
            <a:ext cx="2800350" cy="971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312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Milestones</a:t>
            </a:r>
            <a:endParaRPr/>
          </a:p>
        </p:txBody>
      </p:sp>
      <p:graphicFrame>
        <p:nvGraphicFramePr>
          <p:cNvPr id="94" name="Google Shape;94;p18"/>
          <p:cNvGraphicFramePr/>
          <p:nvPr/>
        </p:nvGraphicFramePr>
        <p:xfrm>
          <a:off x="810400" y="1152475"/>
          <a:ext cx="7239000" cy="3262010"/>
        </p:xfrm>
        <a:graphic>
          <a:graphicData uri="http://schemas.openxmlformats.org/drawingml/2006/table">
            <a:tbl>
              <a:tblPr>
                <a:noFill/>
                <a:tableStyleId>{1F70C12A-1572-4B8D-A706-EF26EA351D29}</a:tableStyleId>
              </a:tblPr>
              <a:tblGrid>
                <a:gridCol w="2302325">
                  <a:extLst>
                    <a:ext uri="{9D8B030D-6E8A-4147-A177-3AD203B41FA5}">
                      <a16:colId xmlns:a16="http://schemas.microsoft.com/office/drawing/2014/main" val="20000"/>
                    </a:ext>
                  </a:extLst>
                </a:gridCol>
                <a:gridCol w="1317175">
                  <a:extLst>
                    <a:ext uri="{9D8B030D-6E8A-4147-A177-3AD203B41FA5}">
                      <a16:colId xmlns:a16="http://schemas.microsoft.com/office/drawing/2014/main" val="20001"/>
                    </a:ext>
                  </a:extLst>
                </a:gridCol>
                <a:gridCol w="1355075">
                  <a:extLst>
                    <a:ext uri="{9D8B030D-6E8A-4147-A177-3AD203B41FA5}">
                      <a16:colId xmlns:a16="http://schemas.microsoft.com/office/drawing/2014/main" val="20002"/>
                    </a:ext>
                  </a:extLst>
                </a:gridCol>
                <a:gridCol w="2264425">
                  <a:extLst>
                    <a:ext uri="{9D8B030D-6E8A-4147-A177-3AD203B41FA5}">
                      <a16:colId xmlns:a16="http://schemas.microsoft.com/office/drawing/2014/main" val="20003"/>
                    </a:ext>
                  </a:extLst>
                </a:gridCol>
              </a:tblGrid>
              <a:tr h="334675">
                <a:tc>
                  <a:txBody>
                    <a:bodyPr/>
                    <a:lstStyle/>
                    <a:p>
                      <a:pPr marL="0" lvl="0" indent="0" algn="l" rtl="0">
                        <a:spcBef>
                          <a:spcPts val="0"/>
                        </a:spcBef>
                        <a:spcAft>
                          <a:spcPts val="0"/>
                        </a:spcAft>
                        <a:buNone/>
                      </a:pPr>
                      <a:r>
                        <a:rPr lang="en" b="1">
                          <a:solidFill>
                            <a:schemeClr val="accent3"/>
                          </a:solidFill>
                          <a:latin typeface="Average"/>
                          <a:ea typeface="Average"/>
                          <a:cs typeface="Average"/>
                          <a:sym typeface="Average"/>
                        </a:rPr>
                        <a:t>Milestone</a:t>
                      </a:r>
                      <a:endParaRPr b="1">
                        <a:solidFill>
                          <a:schemeClr val="accent3"/>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b="1">
                          <a:solidFill>
                            <a:schemeClr val="accent3"/>
                          </a:solidFill>
                          <a:latin typeface="Average"/>
                          <a:ea typeface="Average"/>
                          <a:cs typeface="Average"/>
                          <a:sym typeface="Average"/>
                        </a:rPr>
                        <a:t>Target Date</a:t>
                      </a:r>
                      <a:endParaRPr b="1">
                        <a:solidFill>
                          <a:schemeClr val="accent3"/>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b="1">
                          <a:solidFill>
                            <a:schemeClr val="accent3"/>
                          </a:solidFill>
                          <a:latin typeface="Average"/>
                          <a:ea typeface="Average"/>
                          <a:cs typeface="Average"/>
                          <a:sym typeface="Average"/>
                        </a:rPr>
                        <a:t>Status</a:t>
                      </a:r>
                      <a:endParaRPr b="1">
                        <a:solidFill>
                          <a:schemeClr val="accent3"/>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b="1">
                          <a:solidFill>
                            <a:schemeClr val="accent3"/>
                          </a:solidFill>
                          <a:latin typeface="Average"/>
                          <a:ea typeface="Average"/>
                          <a:cs typeface="Average"/>
                          <a:sym typeface="Average"/>
                        </a:rPr>
                        <a:t>Notes</a:t>
                      </a:r>
                      <a:endParaRPr b="1">
                        <a:solidFill>
                          <a:schemeClr val="accent3"/>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0"/>
                  </a:ext>
                </a:extLst>
              </a:tr>
              <a:tr h="622675">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Define YAML structures and build connectors</a:t>
                      </a:r>
                      <a:endParaRPr>
                        <a:solidFill>
                          <a:schemeClr val="accent3"/>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21 Nov 2024</a:t>
                      </a:r>
                      <a:endParaRPr>
                        <a:solidFill>
                          <a:schemeClr val="accent3"/>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 Achieved</a:t>
                      </a:r>
                      <a:endParaRPr>
                        <a:solidFill>
                          <a:schemeClr val="accent3"/>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Completed as planned.</a:t>
                      </a:r>
                      <a:endParaRPr>
                        <a:solidFill>
                          <a:schemeClr val="accent3"/>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1"/>
                  </a:ext>
                </a:extLst>
              </a:tr>
              <a:tr h="6814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Parse YAMLs and start transformation engine</a:t>
                      </a:r>
                      <a:endParaRPr>
                        <a:solidFill>
                          <a:schemeClr val="accent3"/>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28 Nov 2024</a:t>
                      </a:r>
                      <a:endParaRPr>
                        <a:solidFill>
                          <a:schemeClr val="accent3"/>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 Achieved</a:t>
                      </a:r>
                      <a:endParaRPr>
                        <a:solidFill>
                          <a:schemeClr val="accent3"/>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Started working on Transformation engine.</a:t>
                      </a:r>
                      <a:endParaRPr>
                        <a:solidFill>
                          <a:schemeClr val="accent3"/>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2"/>
                  </a:ext>
                </a:extLst>
              </a:tr>
              <a:tr h="825400">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Complete transformation engine and quality checks</a:t>
                      </a:r>
                      <a:endParaRPr>
                        <a:solidFill>
                          <a:schemeClr val="accent3"/>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05 Dec 2024</a:t>
                      </a:r>
                      <a:endParaRPr>
                        <a:solidFill>
                          <a:schemeClr val="accent3"/>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 Partially Achieved</a:t>
                      </a:r>
                      <a:endParaRPr>
                        <a:solidFill>
                          <a:schemeClr val="accent3"/>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Quality checks completed; transformation engine still in progress.</a:t>
                      </a:r>
                      <a:endParaRPr>
                        <a:solidFill>
                          <a:schemeClr val="accent3"/>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3"/>
                  </a:ext>
                </a:extLst>
              </a:tr>
              <a:tr h="736325">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Integration, Testing, Documentation</a:t>
                      </a:r>
                      <a:endParaRPr>
                        <a:solidFill>
                          <a:schemeClr val="accent3"/>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12 Dec 2024</a:t>
                      </a:r>
                      <a:endParaRPr>
                        <a:solidFill>
                          <a:schemeClr val="accent3"/>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 Not yet started</a:t>
                      </a:r>
                      <a:endParaRPr>
                        <a:solidFill>
                          <a:schemeClr val="accent3"/>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a:solidFill>
                            <a:schemeClr val="accent3"/>
                          </a:solidFill>
                          <a:latin typeface="Average"/>
                          <a:ea typeface="Average"/>
                          <a:cs typeface="Average"/>
                          <a:sym typeface="Average"/>
                        </a:rPr>
                        <a:t>Pending due to transformation engine.</a:t>
                      </a:r>
                      <a:endParaRPr>
                        <a:solidFill>
                          <a:schemeClr val="accent3"/>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Programming in Scala &amp; Repository</a:t>
            </a:r>
            <a:endParaRPr/>
          </a:p>
        </p:txBody>
      </p:sp>
      <p:sp>
        <p:nvSpPr>
          <p:cNvPr id="100" name="Google Shape;10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10000"/>
          </a:bodyPr>
          <a:lstStyle/>
          <a:p>
            <a:pPr marL="0" lvl="0" indent="0" algn="l" rtl="0">
              <a:spcBef>
                <a:spcPts val="0"/>
              </a:spcBef>
              <a:spcAft>
                <a:spcPts val="0"/>
              </a:spcAft>
              <a:buNone/>
            </a:pPr>
            <a:r>
              <a:rPr lang="en" dirty="0"/>
              <a:t>Most of the core functionality for the ETL framework will be implemented in Scala</a:t>
            </a:r>
            <a:endParaRPr dirty="0"/>
          </a:p>
          <a:p>
            <a:pPr marL="457200" lvl="0" indent="-300037" algn="l" rtl="0">
              <a:spcBef>
                <a:spcPts val="1200"/>
              </a:spcBef>
              <a:spcAft>
                <a:spcPts val="0"/>
              </a:spcAft>
              <a:buSzPct val="100000"/>
              <a:buChar char="●"/>
            </a:pPr>
            <a:r>
              <a:rPr lang="en" dirty="0"/>
              <a:t>Pipeline Orchestration: Config-based setup to define and manage pipeline stages and dependencies.</a:t>
            </a:r>
            <a:endParaRPr dirty="0"/>
          </a:p>
          <a:p>
            <a:pPr marL="457200" lvl="0" indent="-300037" algn="l" rtl="0">
              <a:spcBef>
                <a:spcPts val="0"/>
              </a:spcBef>
              <a:spcAft>
                <a:spcPts val="0"/>
              </a:spcAft>
              <a:buSzPct val="100000"/>
              <a:buChar char="●"/>
            </a:pPr>
            <a:r>
              <a:rPr lang="en" dirty="0"/>
              <a:t>Data Transformations: Implementing transformation functions like filter, map, and aggregate for dynamic data  processing.</a:t>
            </a:r>
            <a:endParaRPr dirty="0"/>
          </a:p>
          <a:p>
            <a:pPr marL="457200" lvl="0" indent="-300037" algn="l" rtl="0">
              <a:spcBef>
                <a:spcPts val="0"/>
              </a:spcBef>
              <a:spcAft>
                <a:spcPts val="0"/>
              </a:spcAft>
              <a:buSzPct val="100000"/>
              <a:buChar char="●"/>
            </a:pPr>
            <a:r>
              <a:rPr lang="en" dirty="0" err="1"/>
              <a:t>ClickHouse</a:t>
            </a:r>
            <a:r>
              <a:rPr lang="en" dirty="0"/>
              <a:t> Connector: Using Future to. Connect to </a:t>
            </a:r>
            <a:r>
              <a:rPr lang="en" dirty="0" err="1"/>
              <a:t>ClickHouse</a:t>
            </a:r>
            <a:r>
              <a:rPr lang="en" dirty="0"/>
              <a:t>.</a:t>
            </a:r>
            <a:endParaRPr dirty="0"/>
          </a:p>
          <a:p>
            <a:pPr marL="457200" lvl="0" indent="-300037" algn="l" rtl="0">
              <a:spcBef>
                <a:spcPts val="0"/>
              </a:spcBef>
              <a:spcAft>
                <a:spcPts val="0"/>
              </a:spcAft>
              <a:buSzPct val="100000"/>
              <a:buChar char="●"/>
            </a:pPr>
            <a:r>
              <a:rPr lang="en" dirty="0"/>
              <a:t>Data Quality Checks: Implementing data validation checks such as null, uniqueness, and type consistency.</a:t>
            </a:r>
            <a:endParaRPr dirty="0"/>
          </a:p>
          <a:p>
            <a:pPr marL="457200" lvl="0" indent="-300037" algn="l" rtl="0">
              <a:spcBef>
                <a:spcPts val="0"/>
              </a:spcBef>
              <a:spcAft>
                <a:spcPts val="0"/>
              </a:spcAft>
              <a:buSzPct val="100000"/>
              <a:buChar char="●"/>
            </a:pPr>
            <a:r>
              <a:rPr lang="en" dirty="0"/>
              <a:t>Config Parsing: Using Circe to load and parse YAML configurations into Scala case classes.</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Code Outside Scala</a:t>
            </a:r>
            <a:endParaRPr dirty="0"/>
          </a:p>
          <a:p>
            <a:pPr marL="457200" lvl="0" indent="-300037" algn="l" rtl="0">
              <a:spcBef>
                <a:spcPts val="1200"/>
              </a:spcBef>
              <a:spcAft>
                <a:spcPts val="0"/>
              </a:spcAft>
              <a:buSzPct val="100000"/>
              <a:buChar char="●"/>
            </a:pPr>
            <a:r>
              <a:rPr lang="en" dirty="0"/>
              <a:t>Configuration Files: YAML files will be used for ETL job configurations.</a:t>
            </a:r>
            <a:endParaRPr dirty="0"/>
          </a:p>
          <a:p>
            <a:pPr marL="457200" lvl="0" indent="-300037" algn="l" rtl="0">
              <a:spcBef>
                <a:spcPts val="0"/>
              </a:spcBef>
              <a:spcAft>
                <a:spcPts val="0"/>
              </a:spcAft>
              <a:buSzPct val="100000"/>
              <a:buChar char="●"/>
            </a:pPr>
            <a:r>
              <a:rPr lang="en" dirty="0"/>
              <a:t>Prometheus and </a:t>
            </a:r>
            <a:r>
              <a:rPr lang="en" dirty="0" err="1"/>
              <a:t>FluentD</a:t>
            </a:r>
            <a:r>
              <a:rPr lang="en" dirty="0"/>
              <a:t> Configurations: Setting up Prometheus for observability may require configuration files (YAML or JSON) outside Scala, to set up monitoring and logging. (Not using this as observability feature can’t be done due to time constraint)</a:t>
            </a:r>
            <a:endParaRPr dirty="0"/>
          </a:p>
          <a:p>
            <a:pPr marL="0" lvl="0" indent="0" algn="l" rtl="0">
              <a:spcBef>
                <a:spcPts val="1200"/>
              </a:spcBef>
              <a:spcAft>
                <a:spcPts val="1200"/>
              </a:spcAft>
              <a:buNone/>
            </a:pPr>
            <a:r>
              <a:rPr lang="en" dirty="0"/>
              <a:t>GitHub Repository: All code, configuration files, and documentation will be hosted on a GitHub repository, making it easy  to track changes and collaborate. (https://</a:t>
            </a:r>
            <a:r>
              <a:rPr lang="en" dirty="0" err="1"/>
              <a:t>github.com</a:t>
            </a:r>
            <a:r>
              <a:rPr lang="en" dirty="0"/>
              <a:t>/</a:t>
            </a:r>
            <a:r>
              <a:rPr lang="en" dirty="0" err="1"/>
              <a:t>kumarc-rishikesh</a:t>
            </a:r>
            <a:r>
              <a:rPr lang="en" dirty="0"/>
              <a:t>/</a:t>
            </a:r>
            <a:r>
              <a:rPr lang="en" dirty="0" err="1"/>
              <a:t>scetls</a:t>
            </a:r>
            <a:r>
              <a:rPr lang="en" dirty="0"/>
              <a: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Acceptance Criteria</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06" name="Google Shape;106;p20"/>
          <p:cNvSpPr txBox="1">
            <a:spLocks noGrp="1"/>
          </p:cNvSpPr>
          <p:nvPr>
            <p:ph type="body" idx="1"/>
          </p:nvPr>
        </p:nvSpPr>
        <p:spPr>
          <a:xfrm>
            <a:off x="311700" y="1152475"/>
            <a:ext cx="8520600" cy="3760488"/>
          </a:xfrm>
          <a:prstGeom prst="rect">
            <a:avLst/>
          </a:prstGeom>
        </p:spPr>
        <p:txBody>
          <a:bodyPr spcFirstLastPara="1" wrap="square" lIns="91425" tIns="91425" rIns="91425" bIns="91425" numCol="2" anchor="t" anchorCtr="0">
            <a:normAutofit fontScale="92500" lnSpcReduction="20000"/>
          </a:bodyPr>
          <a:lstStyle/>
          <a:p>
            <a:pPr marL="285750" indent="-285750">
              <a:spcAft>
                <a:spcPts val="1200"/>
              </a:spcAft>
            </a:pPr>
            <a:r>
              <a:rPr lang="en-US" sz="1050" b="1" dirty="0"/>
              <a:t>Functionality</a:t>
            </a:r>
            <a:r>
              <a:rPr lang="en-US" sz="1050" dirty="0"/>
              <a:t>:</a:t>
            </a:r>
          </a:p>
          <a:p>
            <a:pPr marL="742950" lvl="1" indent="-285750">
              <a:spcAft>
                <a:spcPts val="1200"/>
              </a:spcAft>
            </a:pPr>
            <a:r>
              <a:rPr lang="en-US" sz="900" dirty="0"/>
              <a:t>Data Extraction: </a:t>
            </a:r>
          </a:p>
          <a:p>
            <a:pPr marL="1200150" lvl="2" indent="-285750">
              <a:spcAft>
                <a:spcPts val="1200"/>
              </a:spcAft>
            </a:pPr>
            <a:r>
              <a:rPr lang="en-US" sz="900" dirty="0"/>
              <a:t>Successfully extracts data from various sources (e.g., PostgreSQL, </a:t>
            </a:r>
            <a:r>
              <a:rPr lang="en-US" sz="900" dirty="0" err="1"/>
              <a:t>ClickHouse</a:t>
            </a:r>
            <a:r>
              <a:rPr lang="en-US" sz="900" dirty="0"/>
              <a:t>, AWS S3 via </a:t>
            </a:r>
            <a:r>
              <a:rPr lang="en-US" sz="900" dirty="0" err="1"/>
              <a:t>localstack</a:t>
            </a:r>
            <a:r>
              <a:rPr lang="en-US" sz="900" dirty="0"/>
              <a:t>) as defined in the YAML configuration.</a:t>
            </a:r>
          </a:p>
          <a:p>
            <a:pPr marL="1200150" lvl="2" indent="-285750">
              <a:spcAft>
                <a:spcPts val="1200"/>
              </a:spcAft>
            </a:pPr>
            <a:r>
              <a:rPr lang="en-US" sz="900" dirty="0"/>
              <a:t>Handles different data formats and sizes efficiently.</a:t>
            </a:r>
          </a:p>
          <a:p>
            <a:pPr marL="742950" lvl="1" indent="-285750">
              <a:spcAft>
                <a:spcPts val="1200"/>
              </a:spcAft>
            </a:pPr>
            <a:r>
              <a:rPr lang="en-US" sz="900" dirty="0"/>
              <a:t>Data Transformation</a:t>
            </a:r>
          </a:p>
          <a:p>
            <a:pPr marL="1200150" lvl="2" indent="-285750">
              <a:spcAft>
                <a:spcPts val="1200"/>
              </a:spcAft>
            </a:pPr>
            <a:r>
              <a:rPr lang="en-US" sz="900" dirty="0"/>
              <a:t>Correctly applies transformation (filter, map, drop, </a:t>
            </a:r>
            <a:r>
              <a:rPr lang="en-US" sz="900" dirty="0" err="1"/>
              <a:t>toDateddMMyy</a:t>
            </a:r>
            <a:r>
              <a:rPr lang="en-US" sz="900" dirty="0"/>
              <a:t>) based on defined Scala functions and YAML configuration</a:t>
            </a:r>
          </a:p>
          <a:p>
            <a:pPr marL="1200150" lvl="2" indent="-285750">
              <a:spcAft>
                <a:spcPts val="1200"/>
              </a:spcAft>
            </a:pPr>
            <a:r>
              <a:rPr lang="en-US" sz="900" dirty="0"/>
              <a:t>Handles Data Type conversions accurately</a:t>
            </a:r>
          </a:p>
          <a:p>
            <a:pPr marL="742950" lvl="1" indent="-285750">
              <a:spcAft>
                <a:spcPts val="1200"/>
              </a:spcAft>
            </a:pPr>
            <a:r>
              <a:rPr lang="en-US" sz="900" dirty="0"/>
              <a:t>Data Loading</a:t>
            </a:r>
          </a:p>
          <a:p>
            <a:pPr marL="1200150" lvl="2" indent="-285750">
              <a:spcAft>
                <a:spcPts val="1200"/>
              </a:spcAft>
            </a:pPr>
            <a:r>
              <a:rPr lang="en-US" sz="900" dirty="0"/>
              <a:t>Successfully loads transformed data into designated destinations (e.g., PostgreSQL, </a:t>
            </a:r>
            <a:r>
              <a:rPr lang="en-US" sz="900" dirty="0" err="1"/>
              <a:t>ClickHouse</a:t>
            </a:r>
            <a:r>
              <a:rPr lang="en-US" sz="900" dirty="0"/>
              <a:t>, AWS S3 via </a:t>
            </a:r>
            <a:r>
              <a:rPr lang="en-US" sz="900" dirty="0" err="1"/>
              <a:t>localstack</a:t>
            </a:r>
            <a:r>
              <a:rPr lang="en-US" sz="900" dirty="0"/>
              <a:t>).</a:t>
            </a:r>
          </a:p>
          <a:p>
            <a:pPr marL="742950" lvl="1" indent="-285750">
              <a:spcAft>
                <a:spcPts val="1200"/>
              </a:spcAft>
            </a:pPr>
            <a:r>
              <a:rPr lang="en-US" sz="900" dirty="0"/>
              <a:t>Pipeline Orchestration</a:t>
            </a:r>
          </a:p>
          <a:p>
            <a:pPr marL="1200150" lvl="2" indent="-285750">
              <a:spcAft>
                <a:spcPts val="1200"/>
              </a:spcAft>
            </a:pPr>
            <a:r>
              <a:rPr lang="en-US" sz="900" dirty="0"/>
              <a:t>Executes multiple jobs within a pipeline in correct sequence</a:t>
            </a:r>
          </a:p>
          <a:p>
            <a:pPr marL="742950" lvl="1" indent="-285750">
              <a:spcAft>
                <a:spcPts val="1200"/>
              </a:spcAft>
            </a:pPr>
            <a:r>
              <a:rPr lang="en-US" sz="900" dirty="0"/>
              <a:t>Data Quality Checks</a:t>
            </a:r>
          </a:p>
          <a:p>
            <a:pPr marL="1200150" lvl="2" indent="-285750">
              <a:spcAft>
                <a:spcPts val="1200"/>
              </a:spcAft>
            </a:pPr>
            <a:r>
              <a:rPr lang="en-US" sz="900" dirty="0"/>
              <a:t>Performs specified data quality checks (null type, type checks, range checks, uniqueness checks)</a:t>
            </a:r>
          </a:p>
          <a:p>
            <a:pPr marL="742950" lvl="1" indent="-285750">
              <a:spcAft>
                <a:spcPts val="1200"/>
              </a:spcAft>
            </a:pPr>
            <a:r>
              <a:rPr lang="en-US" sz="900" dirty="0"/>
              <a:t>Configuration Management</a:t>
            </a:r>
          </a:p>
          <a:p>
            <a:pPr marL="1200150" lvl="2" indent="-285750">
              <a:spcAft>
                <a:spcPts val="1200"/>
              </a:spcAft>
            </a:pPr>
            <a:r>
              <a:rPr lang="en-US" sz="900" dirty="0"/>
              <a:t>Loads and parses YAML configuration files correctly</a:t>
            </a:r>
          </a:p>
          <a:p>
            <a:pPr marL="285750" indent="-285750">
              <a:spcAft>
                <a:spcPts val="1200"/>
              </a:spcAft>
            </a:pPr>
            <a:r>
              <a:rPr lang="en-US" sz="1050" b="1" dirty="0"/>
              <a:t>Performance</a:t>
            </a:r>
          </a:p>
          <a:p>
            <a:pPr marL="742950" lvl="1" indent="-285750">
              <a:spcAft>
                <a:spcPts val="1200"/>
              </a:spcAft>
            </a:pPr>
            <a:r>
              <a:rPr lang="en-US" sz="900" dirty="0"/>
              <a:t>Scalability: Handles large datasets and complex transformation efficiently.</a:t>
            </a:r>
          </a:p>
          <a:p>
            <a:pPr marL="742950" lvl="1" indent="-285750">
              <a:spcAft>
                <a:spcPts val="1200"/>
              </a:spcAft>
            </a:pPr>
            <a:r>
              <a:rPr lang="en-US" sz="900" dirty="0"/>
              <a:t>Efficiency: Minimizes resource consumption during pipeline execution</a:t>
            </a:r>
          </a:p>
          <a:p>
            <a:pPr marL="285750" indent="-285750">
              <a:spcAft>
                <a:spcPts val="1200"/>
              </a:spcAft>
            </a:pPr>
            <a:r>
              <a:rPr lang="en-US" sz="1050" b="1" dirty="0"/>
              <a:t>Usability</a:t>
            </a:r>
          </a:p>
          <a:p>
            <a:pPr marL="742950" lvl="1" indent="-285750">
              <a:spcAft>
                <a:spcPts val="1200"/>
              </a:spcAft>
            </a:pPr>
            <a:r>
              <a:rPr lang="en-US" sz="900" dirty="0"/>
              <a:t>Configuration: Easy to configure and define new pipeline using YAML files.</a:t>
            </a:r>
          </a:p>
          <a:p>
            <a:pPr marL="285750" indent="-285750">
              <a:spcAft>
                <a:spcPts val="1200"/>
              </a:spcAft>
            </a:pPr>
            <a:r>
              <a:rPr lang="en-US" sz="1050" b="1" dirty="0"/>
              <a:t>Testability</a:t>
            </a:r>
          </a:p>
          <a:p>
            <a:pPr marL="742950" lvl="1" indent="-285750">
              <a:spcAft>
                <a:spcPts val="1200"/>
              </a:spcAft>
            </a:pPr>
            <a:r>
              <a:rPr lang="en-US" sz="900" dirty="0"/>
              <a:t>Unit Test: Comprehensive unit tests for individual components and functions</a:t>
            </a:r>
          </a:p>
          <a:p>
            <a:pPr marL="742950" lvl="1" indent="-285750">
              <a:spcAft>
                <a:spcPts val="1200"/>
              </a:spcAft>
            </a:pPr>
            <a:r>
              <a:rPr lang="en-US" sz="900" dirty="0"/>
              <a:t>Integration Test: End-to-end integration tests to verify the functionality of the entire pipeline</a:t>
            </a:r>
            <a:endParaRPr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Goals</a:t>
            </a:r>
            <a:endParaRPr/>
          </a:p>
        </p:txBody>
      </p:sp>
      <p:sp>
        <p:nvSpPr>
          <p:cNvPr id="112" name="Google Shape;11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Build a robust and maintainable ETL (Extract, Transform, Load) framework using Scala. </a:t>
            </a:r>
          </a:p>
          <a:p>
            <a:pPr marL="0" lvl="0" indent="0" algn="l" rtl="0">
              <a:spcBef>
                <a:spcPts val="0"/>
              </a:spcBef>
              <a:spcAft>
                <a:spcPts val="1200"/>
              </a:spcAft>
              <a:buNone/>
            </a:pPr>
            <a:r>
              <a:rPr lang="en-US" dirty="0"/>
              <a:t>Simplify the process of defining executing and managing data pipelines using YAML configurations file: for defining what type of transformation, and quality checks.</a:t>
            </a:r>
          </a:p>
          <a:p>
            <a:pPr marL="0" lvl="0" indent="0" algn="l" rtl="0">
              <a:spcBef>
                <a:spcPts val="0"/>
              </a:spcBef>
              <a:spcAft>
                <a:spcPts val="1200"/>
              </a:spcAft>
              <a:buNone/>
            </a:pPr>
            <a:r>
              <a:rPr lang="en-US" dirty="0"/>
              <a:t>Promote readability, version control, reduces the complexity associated with ETL.</a:t>
            </a:r>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1178</Words>
  <Application>Microsoft Macintosh PowerPoint</Application>
  <PresentationFormat>On-screen Show (16:9)</PresentationFormat>
  <Paragraphs>122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Oswald</vt:lpstr>
      <vt:lpstr>Average</vt:lpstr>
      <vt:lpstr>Slate</vt:lpstr>
      <vt:lpstr>SCETLS</vt:lpstr>
      <vt:lpstr>Overview</vt:lpstr>
      <vt:lpstr>Use Cases  </vt:lpstr>
      <vt:lpstr>Methodology</vt:lpstr>
      <vt:lpstr>Data Sources</vt:lpstr>
      <vt:lpstr>Milestones</vt:lpstr>
      <vt:lpstr>Programming in Scala &amp; Repository</vt:lpstr>
      <vt:lpstr>Acceptance Criteria  </vt:lpstr>
      <vt:lpstr>Goals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Thy Tran</cp:lastModifiedBy>
  <cp:revision>2</cp:revision>
  <dcterms:modified xsi:type="dcterms:W3CDTF">2024-12-16T17:27:33Z</dcterms:modified>
</cp:coreProperties>
</file>