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70C12A-1572-4B8D-A706-EF26EA351D29}">
  <a:tblStyle styleId="{1F70C12A-1572-4B8D-A706-EF26EA351D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verag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bold.fntdata"/><Relationship Id="rId6" Type="http://schemas.openxmlformats.org/officeDocument/2006/relationships/notesMaster" Target="notesMasters/notesMaster1.xml"/><Relationship Id="rId18"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c2de14ec6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c2de14ec6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c2de14ec6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c2de14ec6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c2de14ec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c2de14ec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c2de14ec6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c2de14ec6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c2de14ec6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c2de14ec6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c2de14ec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c2de14ec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c2de14ec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c2de14ec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c2de14ec6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c2de14ec6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c2de14ec6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c2de14ec6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c2de14ec6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c2de14ec6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SCETLS</a:t>
            </a:r>
            <a:endParaRPr/>
          </a:p>
        </p:txBody>
      </p:sp>
      <p:sp>
        <p:nvSpPr>
          <p:cNvPr id="60" name="Google Shape;60;p13"/>
          <p:cNvSpPr txBox="1"/>
          <p:nvPr>
            <p:ph idx="1" type="subTitle"/>
          </p:nvPr>
        </p:nvSpPr>
        <p:spPr>
          <a:xfrm>
            <a:off x="671250" y="3174874"/>
            <a:ext cx="7801500" cy="149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a:t>
            </a:r>
            <a:endParaRPr/>
          </a:p>
          <a:p>
            <a:pPr indent="0" lvl="0" marL="0" rtl="0" algn="ctr">
              <a:spcBef>
                <a:spcPts val="0"/>
              </a:spcBef>
              <a:spcAft>
                <a:spcPts val="0"/>
              </a:spcAft>
              <a:buNone/>
            </a:pPr>
            <a:r>
              <a:rPr lang="en"/>
              <a:t>Mithali Manjunath - 002879571 </a:t>
            </a:r>
            <a:endParaRPr/>
          </a:p>
          <a:p>
            <a:pPr indent="0" lvl="0" marL="0" rtl="0" algn="ctr">
              <a:spcBef>
                <a:spcPts val="0"/>
              </a:spcBef>
              <a:spcAft>
                <a:spcPts val="0"/>
              </a:spcAft>
              <a:buNone/>
            </a:pPr>
            <a:r>
              <a:rPr lang="en"/>
              <a:t>Rishikesh Cherodath - 002866379 </a:t>
            </a:r>
            <a:endParaRPr/>
          </a:p>
          <a:p>
            <a:pPr indent="0" lvl="0" marL="0" rtl="0" algn="ctr">
              <a:spcBef>
                <a:spcPts val="0"/>
              </a:spcBef>
              <a:spcAft>
                <a:spcPts val="0"/>
              </a:spcAft>
              <a:buNone/>
            </a:pPr>
            <a:r>
              <a:rPr lang="en"/>
              <a:t>Thy Tran - 002453818</a:t>
            </a:r>
            <a:endParaRPr/>
          </a:p>
        </p:txBody>
      </p:sp>
      <p:pic>
        <p:nvPicPr>
          <p:cNvPr id="61" name="Google Shape;61;p13"/>
          <p:cNvPicPr preferRelativeResize="0"/>
          <p:nvPr/>
        </p:nvPicPr>
        <p:blipFill>
          <a:blip r:embed="rId3">
            <a:alphaModFix/>
          </a:blip>
          <a:stretch>
            <a:fillRect/>
          </a:stretch>
        </p:blipFill>
        <p:spPr>
          <a:xfrm>
            <a:off x="3898450" y="369250"/>
            <a:ext cx="1347100" cy="134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2143131" y="0"/>
            <a:ext cx="485774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4"/>
          <p:cNvSpPr txBox="1"/>
          <p:nvPr>
            <p:ph idx="1" type="body"/>
          </p:nvPr>
        </p:nvSpPr>
        <p:spPr>
          <a:xfrm>
            <a:off x="778775" y="1152475"/>
            <a:ext cx="743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SCETLS is a robust and modular ETL (Extract, Transform, Load) framework designed to simplify and streamline data engineering workflows. The framework enables users to define ETL pipelines through configuration files, ensuring a flexible and user-friendly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03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850350"/>
            <a:ext cx="8520600" cy="39909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100"/>
              </a:spcBef>
              <a:spcAft>
                <a:spcPts val="0"/>
              </a:spcAft>
              <a:buNone/>
            </a:pPr>
            <a:r>
              <a:rPr lang="en"/>
              <a:t>Data Engineer Configures ETL Pipeline</a:t>
            </a:r>
            <a:endParaRPr/>
          </a:p>
          <a:p>
            <a:pPr indent="0" lvl="0" marL="0" rtl="0" algn="l">
              <a:lnSpc>
                <a:spcPct val="100000"/>
              </a:lnSpc>
              <a:spcBef>
                <a:spcPts val="100"/>
              </a:spcBef>
              <a:spcAft>
                <a:spcPts val="0"/>
              </a:spcAft>
              <a:buNone/>
            </a:pPr>
            <a:r>
              <a:t/>
            </a:r>
            <a:endParaRPr/>
          </a:p>
          <a:p>
            <a:pPr indent="-300037" lvl="0" marL="457200" rtl="0" algn="l">
              <a:lnSpc>
                <a:spcPct val="100000"/>
              </a:lnSpc>
              <a:spcBef>
                <a:spcPts val="100"/>
              </a:spcBef>
              <a:spcAft>
                <a:spcPts val="0"/>
              </a:spcAft>
              <a:buSzPct val="100000"/>
              <a:buChar char="●"/>
            </a:pPr>
            <a:r>
              <a:rPr lang="en"/>
              <a:t>Actor: Data Engineer</a:t>
            </a:r>
            <a:endParaRPr/>
          </a:p>
          <a:p>
            <a:pPr indent="-300037" lvl="0" marL="457200" rtl="0" algn="l">
              <a:lnSpc>
                <a:spcPct val="100000"/>
              </a:lnSpc>
              <a:spcBef>
                <a:spcPts val="0"/>
              </a:spcBef>
              <a:spcAft>
                <a:spcPts val="0"/>
              </a:spcAft>
              <a:buSzPct val="100000"/>
              <a:buChar char="●"/>
            </a:pPr>
            <a:r>
              <a:rPr lang="en"/>
              <a:t>Action: Sets up a new ETL pipeline by defining data sources, transformation steps, and destination in a configuration file.</a:t>
            </a:r>
            <a:endParaRPr/>
          </a:p>
          <a:p>
            <a:pPr indent="-300037" lvl="0" marL="457200" rtl="0" algn="l">
              <a:lnSpc>
                <a:spcPct val="100000"/>
              </a:lnSpc>
              <a:spcBef>
                <a:spcPts val="0"/>
              </a:spcBef>
              <a:spcAft>
                <a:spcPts val="0"/>
              </a:spcAft>
              <a:buSzPct val="100000"/>
              <a:buChar char="●"/>
            </a:pPr>
            <a:r>
              <a:rPr lang="en"/>
              <a:t>Reaction: The system validates the configuration file and provides feedback on any issues or missing fields before allowing the  job to be run.</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Data Analyst Runs Transformation Pipeline in Sandbox Mode</a:t>
            </a:r>
            <a:endParaRPr/>
          </a:p>
          <a:p>
            <a:pPr indent="0" lvl="0" marL="0" rtl="0" algn="l">
              <a:lnSpc>
                <a:spcPct val="100000"/>
              </a:lnSpc>
              <a:spcBef>
                <a:spcPts val="100"/>
              </a:spcBef>
              <a:spcAft>
                <a:spcPts val="0"/>
              </a:spcAft>
              <a:buNone/>
            </a:pPr>
            <a:r>
              <a:t/>
            </a:r>
            <a:endParaRPr/>
          </a:p>
          <a:p>
            <a:pPr indent="-300037" lvl="0" marL="457200" rtl="0" algn="l">
              <a:lnSpc>
                <a:spcPct val="100000"/>
              </a:lnSpc>
              <a:spcBef>
                <a:spcPts val="100"/>
              </a:spcBef>
              <a:spcAft>
                <a:spcPts val="0"/>
              </a:spcAft>
              <a:buSzPct val="100000"/>
              <a:buChar char="●"/>
            </a:pPr>
            <a:r>
              <a:rPr lang="en"/>
              <a:t>Actor: Data Analyst</a:t>
            </a:r>
            <a:endParaRPr/>
          </a:p>
          <a:p>
            <a:pPr indent="-300037" lvl="0" marL="457200" rtl="0" algn="l">
              <a:lnSpc>
                <a:spcPct val="100000"/>
              </a:lnSpc>
              <a:spcBef>
                <a:spcPts val="0"/>
              </a:spcBef>
              <a:spcAft>
                <a:spcPts val="0"/>
              </a:spcAft>
              <a:buSzPct val="100000"/>
              <a:buChar char="●"/>
            </a:pPr>
            <a:r>
              <a:rPr lang="en"/>
              <a:t>Action: Runs a transformation pipeline in sandbox mode to verify outputs on a sample dataset before full deployment.</a:t>
            </a:r>
            <a:endParaRPr/>
          </a:p>
          <a:p>
            <a:pPr indent="-300037" lvl="0" marL="457200" rtl="0" algn="l">
              <a:lnSpc>
                <a:spcPct val="100000"/>
              </a:lnSpc>
              <a:spcBef>
                <a:spcPts val="0"/>
              </a:spcBef>
              <a:spcAft>
                <a:spcPts val="0"/>
              </a:spcAft>
              <a:buSzPct val="100000"/>
              <a:buChar char="●"/>
            </a:pPr>
            <a:r>
              <a:rPr lang="en"/>
              <a:t>Reaction: The system executes the pipeline on a small subset of data and returns sample results, allowing the analyst to  confirm the transformations without affecting production data.</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Business Analyst Checks Data Transformations</a:t>
            </a:r>
            <a:endParaRPr/>
          </a:p>
          <a:p>
            <a:pPr indent="0" lvl="0" marL="0" rtl="0" algn="l">
              <a:lnSpc>
                <a:spcPct val="100000"/>
              </a:lnSpc>
              <a:spcBef>
                <a:spcPts val="100"/>
              </a:spcBef>
              <a:spcAft>
                <a:spcPts val="0"/>
              </a:spcAft>
              <a:buNone/>
            </a:pPr>
            <a:r>
              <a:t/>
            </a:r>
            <a:endParaRPr/>
          </a:p>
          <a:p>
            <a:pPr indent="-300037" lvl="0" marL="457200" rtl="0" algn="l">
              <a:lnSpc>
                <a:spcPct val="100000"/>
              </a:lnSpc>
              <a:spcBef>
                <a:spcPts val="100"/>
              </a:spcBef>
              <a:spcAft>
                <a:spcPts val="0"/>
              </a:spcAft>
              <a:buSzPct val="100000"/>
              <a:buChar char="●"/>
            </a:pPr>
            <a:r>
              <a:rPr lang="en"/>
              <a:t>Actor: Business Analyst</a:t>
            </a:r>
            <a:endParaRPr/>
          </a:p>
          <a:p>
            <a:pPr indent="-300037" lvl="0" marL="457200" rtl="0" algn="l">
              <a:lnSpc>
                <a:spcPct val="100000"/>
              </a:lnSpc>
              <a:spcBef>
                <a:spcPts val="0"/>
              </a:spcBef>
              <a:spcAft>
                <a:spcPts val="0"/>
              </a:spcAft>
              <a:buSzPct val="100000"/>
              <a:buChar char="●"/>
            </a:pPr>
            <a:r>
              <a:rPr lang="en"/>
              <a:t>Action: Views data transformations to check for data consistency, missing values, or anomalies.</a:t>
            </a:r>
            <a:endParaRPr/>
          </a:p>
          <a:p>
            <a:pPr indent="-300037" lvl="0" marL="457200" rtl="0" algn="l">
              <a:lnSpc>
                <a:spcPct val="100000"/>
              </a:lnSpc>
              <a:spcBef>
                <a:spcPts val="0"/>
              </a:spcBef>
              <a:spcAft>
                <a:spcPts val="0"/>
              </a:spcAft>
              <a:buSzPct val="100000"/>
              <a:buChar char="●"/>
            </a:pPr>
            <a:r>
              <a:rPr lang="en"/>
              <a:t>Reaction: The system is built in a way to be readable and could highlight things that may require attention.</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Data Scientist Requests ETL Job Execution Metrics</a:t>
            </a:r>
            <a:endParaRPr/>
          </a:p>
          <a:p>
            <a:pPr indent="0" lvl="0" marL="0" rtl="0" algn="l">
              <a:lnSpc>
                <a:spcPct val="100000"/>
              </a:lnSpc>
              <a:spcBef>
                <a:spcPts val="100"/>
              </a:spcBef>
              <a:spcAft>
                <a:spcPts val="0"/>
              </a:spcAft>
              <a:buNone/>
            </a:pPr>
            <a:r>
              <a:t/>
            </a:r>
            <a:endParaRPr/>
          </a:p>
          <a:p>
            <a:pPr indent="-300037" lvl="0" marL="457200" rtl="0" algn="l">
              <a:lnSpc>
                <a:spcPct val="100000"/>
              </a:lnSpc>
              <a:spcBef>
                <a:spcPts val="100"/>
              </a:spcBef>
              <a:spcAft>
                <a:spcPts val="0"/>
              </a:spcAft>
              <a:buSzPct val="100000"/>
              <a:buChar char="●"/>
            </a:pPr>
            <a:r>
              <a:rPr lang="en"/>
              <a:t>Actor: Data Scientist</a:t>
            </a:r>
            <a:endParaRPr/>
          </a:p>
          <a:p>
            <a:pPr indent="-300037" lvl="0" marL="457200" rtl="0" algn="l">
              <a:lnSpc>
                <a:spcPct val="100000"/>
              </a:lnSpc>
              <a:spcBef>
                <a:spcPts val="0"/>
              </a:spcBef>
              <a:spcAft>
                <a:spcPts val="0"/>
              </a:spcAft>
              <a:buSzPct val="100000"/>
              <a:buChar char="●"/>
            </a:pPr>
            <a:r>
              <a:rPr lang="en"/>
              <a:t>Action: Requests metrics and a metrics dashboard after running a custom ETL job.</a:t>
            </a:r>
            <a:endParaRPr/>
          </a:p>
          <a:p>
            <a:pPr indent="-300037" lvl="0" marL="457200" rtl="0" algn="l">
              <a:lnSpc>
                <a:spcPct val="100000"/>
              </a:lnSpc>
              <a:spcBef>
                <a:spcPts val="0"/>
              </a:spcBef>
              <a:spcAft>
                <a:spcPts val="0"/>
              </a:spcAft>
              <a:buSzPct val="100000"/>
              <a:buChar char="●"/>
            </a:pPr>
            <a:r>
              <a:rPr lang="en"/>
              <a:t>Reaction: The system generates metrics in each transformation stage, including data volume processed and runtime. This  would picked up by Prometheus and can be queried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63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9" name="Google Shape;79;p16"/>
          <p:cNvSpPr txBox="1"/>
          <p:nvPr>
            <p:ph idx="1" type="body"/>
          </p:nvPr>
        </p:nvSpPr>
        <p:spPr>
          <a:xfrm>
            <a:off x="311700" y="735750"/>
            <a:ext cx="8520600" cy="43536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b="1" lang="en"/>
              <a:t>YAML Parsing: </a:t>
            </a:r>
            <a:r>
              <a:rPr lang="en"/>
              <a:t>The multiple YAMLs defining Origin and Destination, Transformations, Quality Checks and other configs would  be parsed into an AST and then validated. </a:t>
            </a:r>
            <a:endParaRPr/>
          </a:p>
          <a:p>
            <a:pPr indent="0" lvl="0" marL="457200" rtl="0" algn="l">
              <a:spcBef>
                <a:spcPts val="1200"/>
              </a:spcBef>
              <a:spcAft>
                <a:spcPts val="0"/>
              </a:spcAft>
              <a:buNone/>
            </a:pPr>
            <a:r>
              <a:rPr b="1" lang="en"/>
              <a:t>Change:</a:t>
            </a:r>
            <a:r>
              <a:rPr lang="en"/>
              <a:t> Used circe-yaml to parse YAML directly into Scala case classes, which proved more convenient and aligned with our needs. AST parsing was unnecessary</a:t>
            </a:r>
            <a:r>
              <a:rPr lang="en" sz="1100">
                <a:solidFill>
                  <a:srgbClr val="000000"/>
                </a:solidFill>
                <a:latin typeface="Arial"/>
                <a:ea typeface="Arial"/>
                <a:cs typeface="Arial"/>
                <a:sym typeface="Arial"/>
              </a:rPr>
              <a:t>.</a:t>
            </a:r>
            <a:endParaRPr/>
          </a:p>
          <a:p>
            <a:pPr indent="-308610" lvl="0" marL="457200" rtl="0" algn="l">
              <a:spcBef>
                <a:spcPts val="1200"/>
              </a:spcBef>
              <a:spcAft>
                <a:spcPts val="0"/>
              </a:spcAft>
              <a:buSzPct val="100000"/>
              <a:buChar char="●"/>
            </a:pPr>
            <a:r>
              <a:rPr b="1" lang="en"/>
              <a:t>Source and Destination connectors:</a:t>
            </a:r>
            <a:r>
              <a:rPr lang="en"/>
              <a:t> Connectors for the Data Sources and Destination need to be defined.</a:t>
            </a:r>
            <a:endParaRPr/>
          </a:p>
          <a:p>
            <a:pPr indent="-308610" lvl="0" marL="457200" rtl="0" algn="l">
              <a:spcBef>
                <a:spcPts val="0"/>
              </a:spcBef>
              <a:spcAft>
                <a:spcPts val="0"/>
              </a:spcAft>
              <a:buSzPct val="100000"/>
              <a:buChar char="●"/>
            </a:pPr>
            <a:r>
              <a:rPr b="1" lang="en"/>
              <a:t>Orchestrator:</a:t>
            </a:r>
            <a:r>
              <a:rPr lang="en"/>
              <a:t> An orchestrator will have to be defined to schedule and run jobs based on configuration. (Yet to do.)</a:t>
            </a:r>
            <a:endParaRPr/>
          </a:p>
          <a:p>
            <a:pPr indent="-308610" lvl="0" marL="457200" rtl="0" algn="l">
              <a:spcBef>
                <a:spcPts val="0"/>
              </a:spcBef>
              <a:spcAft>
                <a:spcPts val="0"/>
              </a:spcAft>
              <a:buSzPct val="100000"/>
              <a:buChar char="●"/>
            </a:pPr>
            <a:r>
              <a:rPr b="1" lang="en"/>
              <a:t>Transformation Engine:</a:t>
            </a:r>
            <a:r>
              <a:rPr lang="en"/>
              <a:t> A transformation engine will have to be defined that handles transformations from a config. This will  also be responsible for running custom transformations written in Scala. (Yet to do.)</a:t>
            </a:r>
            <a:endParaRPr/>
          </a:p>
          <a:p>
            <a:pPr indent="-308610" lvl="0" marL="457200" rtl="0" algn="l">
              <a:spcBef>
                <a:spcPts val="0"/>
              </a:spcBef>
              <a:spcAft>
                <a:spcPts val="0"/>
              </a:spcAft>
              <a:buSzPct val="100000"/>
              <a:buChar char="●"/>
            </a:pPr>
            <a:r>
              <a:rPr b="1" lang="en"/>
              <a:t>Quality Checks:</a:t>
            </a:r>
            <a:r>
              <a:rPr lang="en"/>
              <a:t> A Data Quality Check Framework will have to be defined and integrated into every job.</a:t>
            </a:r>
            <a:endParaRPr/>
          </a:p>
          <a:p>
            <a:pPr indent="-308610" lvl="0" marL="457200" rtl="0" algn="l">
              <a:spcBef>
                <a:spcPts val="0"/>
              </a:spcBef>
              <a:spcAft>
                <a:spcPts val="0"/>
              </a:spcAft>
              <a:buSzPct val="100000"/>
              <a:buChar char="●"/>
            </a:pPr>
            <a:r>
              <a:rPr b="1" lang="en"/>
              <a:t>Observability and Logging:</a:t>
            </a:r>
            <a:r>
              <a:rPr lang="en"/>
              <a:t> Observability support for Prometheus. Logging will have to be standardised. </a:t>
            </a:r>
            <a:endParaRPr/>
          </a:p>
          <a:p>
            <a:pPr indent="0" lvl="0" marL="457200" rtl="0" algn="l">
              <a:spcBef>
                <a:spcPts val="1200"/>
              </a:spcBef>
              <a:spcAft>
                <a:spcPts val="0"/>
              </a:spcAft>
              <a:buNone/>
            </a:pPr>
            <a:r>
              <a:rPr b="1" lang="en"/>
              <a:t>Change:</a:t>
            </a:r>
            <a:r>
              <a:rPr lang="en"/>
              <a:t> Limited time meant deprioritizing logging and Prometheus integration. Observability is currently minimal.</a:t>
            </a:r>
            <a:endParaRPr/>
          </a:p>
          <a:p>
            <a:pPr indent="-308610" lvl="0" marL="457200" rtl="0" algn="l">
              <a:spcBef>
                <a:spcPts val="1200"/>
              </a:spcBef>
              <a:spcAft>
                <a:spcPts val="0"/>
              </a:spcAft>
              <a:buSzPct val="100000"/>
              <a:buChar char="●"/>
            </a:pPr>
            <a:r>
              <a:rPr b="1" lang="en"/>
              <a:t>Testing: </a:t>
            </a:r>
            <a:r>
              <a:rPr lang="en"/>
              <a:t>Code will require extensive testing to ensure handling of edge cases and the unpredictable nature of dirty data. (Yet to do.)</a:t>
            </a:r>
            <a:endParaRPr/>
          </a:p>
          <a:p>
            <a:pPr indent="-308610" lvl="0" marL="457200" rtl="0" algn="l">
              <a:spcBef>
                <a:spcPts val="0"/>
              </a:spcBef>
              <a:spcAft>
                <a:spcPts val="0"/>
              </a:spcAft>
              <a:buSzPct val="100000"/>
              <a:buChar char="●"/>
            </a:pPr>
            <a:r>
              <a:rPr b="1" lang="en"/>
              <a:t>Sandbox Mode:</a:t>
            </a:r>
            <a:r>
              <a:rPr lang="en"/>
              <a:t> Support for a sandbox mode to be able to test configs. </a:t>
            </a:r>
            <a:endParaRPr/>
          </a:p>
          <a:p>
            <a:pPr indent="0" lvl="0" marL="457200" rtl="0" algn="l">
              <a:spcBef>
                <a:spcPts val="1200"/>
              </a:spcBef>
              <a:spcAft>
                <a:spcPts val="1200"/>
              </a:spcAft>
              <a:buNone/>
            </a:pPr>
            <a:r>
              <a:rPr b="1" lang="en"/>
              <a:t>Change:</a:t>
            </a:r>
            <a:r>
              <a:rPr lang="en"/>
              <a:t> Time constraints prevented the implementation of sandbox mode. This feature remains a potential future enhancement.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8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85" name="Google Shape;85;p17"/>
          <p:cNvSpPr txBox="1"/>
          <p:nvPr>
            <p:ph idx="1" type="body"/>
          </p:nvPr>
        </p:nvSpPr>
        <p:spPr>
          <a:xfrm>
            <a:off x="311700" y="939000"/>
            <a:ext cx="8520600" cy="4150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Crime Rates in London - With 7 columns and 13.5m rows</a:t>
            </a:r>
            <a:endParaRPr/>
          </a:p>
          <a:p>
            <a:pPr indent="-308610" lvl="0" marL="457200" rtl="0" algn="l">
              <a:spcBef>
                <a:spcPts val="1200"/>
              </a:spcBef>
              <a:spcAft>
                <a:spcPts val="0"/>
              </a:spcAft>
              <a:buSzPct val="100000"/>
              <a:buChar char="●"/>
            </a:pPr>
            <a:r>
              <a:rPr b="1" lang="en"/>
              <a:t>LSOA code :</a:t>
            </a:r>
            <a:r>
              <a:rPr lang="en"/>
              <a:t> Lower Layer Super Output Area code according to the Office for National Statistics</a:t>
            </a:r>
            <a:endParaRPr/>
          </a:p>
          <a:p>
            <a:pPr indent="-308610" lvl="0" marL="457200" rtl="0" algn="l">
              <a:spcBef>
                <a:spcPts val="0"/>
              </a:spcBef>
              <a:spcAft>
                <a:spcPts val="0"/>
              </a:spcAft>
              <a:buSzPct val="100000"/>
              <a:buChar char="●"/>
            </a:pPr>
            <a:r>
              <a:rPr b="1" lang="en"/>
              <a:t>Borough : </a:t>
            </a:r>
            <a:r>
              <a:rPr lang="en"/>
              <a:t>Borough of the crime  </a:t>
            </a:r>
            <a:endParaRPr/>
          </a:p>
          <a:p>
            <a:pPr indent="-308610" lvl="0" marL="457200" rtl="0" algn="l">
              <a:spcBef>
                <a:spcPts val="0"/>
              </a:spcBef>
              <a:spcAft>
                <a:spcPts val="0"/>
              </a:spcAft>
              <a:buSzPct val="100000"/>
              <a:buChar char="●"/>
            </a:pPr>
            <a:r>
              <a:rPr b="1" lang="en"/>
              <a:t>Major_category : </a:t>
            </a:r>
            <a:r>
              <a:rPr lang="en"/>
              <a:t>Category of the crime  </a:t>
            </a:r>
            <a:endParaRPr/>
          </a:p>
          <a:p>
            <a:pPr indent="-308610" lvl="0" marL="457200" rtl="0" algn="l">
              <a:spcBef>
                <a:spcPts val="0"/>
              </a:spcBef>
              <a:spcAft>
                <a:spcPts val="0"/>
              </a:spcAft>
              <a:buSzPct val="100000"/>
              <a:buChar char="●"/>
            </a:pPr>
            <a:r>
              <a:rPr b="1" lang="en"/>
              <a:t>Minor_category :</a:t>
            </a:r>
            <a:r>
              <a:rPr lang="en"/>
              <a:t> Subcategory of crime  </a:t>
            </a:r>
            <a:endParaRPr/>
          </a:p>
          <a:p>
            <a:pPr indent="-308610" lvl="0" marL="457200" rtl="0" algn="l">
              <a:spcBef>
                <a:spcPts val="0"/>
              </a:spcBef>
              <a:spcAft>
                <a:spcPts val="0"/>
              </a:spcAft>
              <a:buSzPct val="100000"/>
              <a:buChar char="●"/>
            </a:pPr>
            <a:r>
              <a:rPr b="1" lang="en"/>
              <a:t>Values :</a:t>
            </a:r>
            <a:r>
              <a:rPr lang="en"/>
              <a:t> Number of crimes for the month  </a:t>
            </a:r>
            <a:endParaRPr/>
          </a:p>
          <a:p>
            <a:pPr indent="-308610" lvl="0" marL="457200" rtl="0" algn="l">
              <a:spcBef>
                <a:spcPts val="0"/>
              </a:spcBef>
              <a:spcAft>
                <a:spcPts val="0"/>
              </a:spcAft>
              <a:buSzPct val="100000"/>
              <a:buChar char="●"/>
            </a:pPr>
            <a:r>
              <a:rPr b="1" lang="en"/>
              <a:t>Year : </a:t>
            </a:r>
            <a:r>
              <a:rPr lang="en"/>
              <a:t>Year of entry</a:t>
            </a:r>
            <a:endParaRPr/>
          </a:p>
          <a:p>
            <a:pPr indent="-308610" lvl="0" marL="457200" rtl="0" algn="l">
              <a:spcBef>
                <a:spcPts val="0"/>
              </a:spcBef>
              <a:spcAft>
                <a:spcPts val="0"/>
              </a:spcAft>
              <a:buSzPct val="100000"/>
              <a:buChar char="●"/>
            </a:pPr>
            <a:r>
              <a:rPr b="1" lang="en"/>
              <a:t>Month :</a:t>
            </a:r>
            <a:r>
              <a:rPr lang="en"/>
              <a:t> Month of entry</a:t>
            </a:r>
            <a:endParaRPr/>
          </a:p>
          <a:p>
            <a:pPr indent="0" lvl="0" marL="0" rtl="0" algn="l">
              <a:spcBef>
                <a:spcPts val="1200"/>
              </a:spcBef>
              <a:spcAft>
                <a:spcPts val="0"/>
              </a:spcAft>
              <a:buNone/>
            </a:pPr>
            <a:r>
              <a:t/>
            </a:r>
            <a:endParaRPr sz="371"/>
          </a:p>
          <a:p>
            <a:pPr indent="0" lvl="0" marL="0" rtl="0" algn="l">
              <a:spcBef>
                <a:spcPts val="1200"/>
              </a:spcBef>
              <a:spcAft>
                <a:spcPts val="0"/>
              </a:spcAft>
              <a:buNone/>
            </a:pPr>
            <a:r>
              <a:rPr lang="en"/>
              <a:t>Data is load into three different targets:</a:t>
            </a:r>
            <a:endParaRPr/>
          </a:p>
          <a:p>
            <a:pPr indent="-308610" lvl="0" marL="457200" rtl="0" algn="l">
              <a:spcBef>
                <a:spcPts val="1200"/>
              </a:spcBef>
              <a:spcAft>
                <a:spcPts val="0"/>
              </a:spcAft>
              <a:buSzPct val="100000"/>
              <a:buAutoNum type="arabicPeriod"/>
            </a:pPr>
            <a:r>
              <a:rPr lang="en"/>
              <a:t>A relational database: PostgreSQL</a:t>
            </a:r>
            <a:endParaRPr/>
          </a:p>
          <a:p>
            <a:pPr indent="-308610" lvl="0" marL="457200" rtl="0" algn="l">
              <a:spcBef>
                <a:spcPts val="0"/>
              </a:spcBef>
              <a:spcAft>
                <a:spcPts val="0"/>
              </a:spcAft>
              <a:buSzPct val="100000"/>
              <a:buAutoNum type="arabicPeriod"/>
            </a:pPr>
            <a:r>
              <a:rPr lang="en"/>
              <a:t>A cloud storage service: AWS S3</a:t>
            </a:r>
            <a:endParaRPr/>
          </a:p>
          <a:p>
            <a:pPr indent="-308610" lvl="0" marL="457200" rtl="0" algn="l">
              <a:spcBef>
                <a:spcPts val="0"/>
              </a:spcBef>
              <a:spcAft>
                <a:spcPts val="0"/>
              </a:spcAft>
              <a:buSzPct val="100000"/>
              <a:buAutoNum type="arabicPeriod"/>
            </a:pPr>
            <a:r>
              <a:rPr lang="en"/>
              <a:t>A data warehouse: Clickhouse</a:t>
            </a:r>
            <a:endParaRPr/>
          </a:p>
          <a:p>
            <a:pPr indent="0" lvl="0" marL="0" rtl="0" algn="l">
              <a:spcBef>
                <a:spcPts val="1200"/>
              </a:spcBef>
              <a:spcAft>
                <a:spcPts val="0"/>
              </a:spcAft>
              <a:buNone/>
            </a:pPr>
            <a:r>
              <a:rPr b="1" lang="en"/>
              <a:t>Original Plan:</a:t>
            </a:r>
            <a:r>
              <a:rPr lang="en"/>
              <a:t> Process the full London Crime dataset (13.5M rows).</a:t>
            </a:r>
            <a:endParaRPr/>
          </a:p>
          <a:p>
            <a:pPr indent="0" lvl="0" marL="0" rtl="0" algn="l">
              <a:spcBef>
                <a:spcPts val="1200"/>
              </a:spcBef>
              <a:spcAft>
                <a:spcPts val="1200"/>
              </a:spcAft>
              <a:buNone/>
            </a:pPr>
            <a:r>
              <a:rPr b="1" lang="en"/>
              <a:t>Actual: </a:t>
            </a:r>
            <a:r>
              <a:rPr lang="en"/>
              <a:t>Due to Table Parser’s limitations, processing was restricted to 50k rows. This was sufficient for demonstrating pipeline functionality and transformations.</a:t>
            </a:r>
            <a:endParaRPr/>
          </a:p>
        </p:txBody>
      </p:sp>
      <p:pic>
        <p:nvPicPr>
          <p:cNvPr id="86" name="Google Shape;86;p17"/>
          <p:cNvPicPr preferRelativeResize="0"/>
          <p:nvPr/>
        </p:nvPicPr>
        <p:blipFill>
          <a:blip r:embed="rId3">
            <a:alphaModFix/>
          </a:blip>
          <a:stretch>
            <a:fillRect/>
          </a:stretch>
        </p:blipFill>
        <p:spPr>
          <a:xfrm>
            <a:off x="5322238" y="1928688"/>
            <a:ext cx="1057275" cy="1095375"/>
          </a:xfrm>
          <a:prstGeom prst="rect">
            <a:avLst/>
          </a:prstGeom>
          <a:noFill/>
          <a:ln>
            <a:noFill/>
          </a:ln>
        </p:spPr>
      </p:pic>
      <p:pic>
        <p:nvPicPr>
          <p:cNvPr id="87" name="Google Shape;87;p17"/>
          <p:cNvPicPr preferRelativeResize="0"/>
          <p:nvPr/>
        </p:nvPicPr>
        <p:blipFill>
          <a:blip r:embed="rId4">
            <a:alphaModFix/>
          </a:blip>
          <a:stretch>
            <a:fillRect/>
          </a:stretch>
        </p:blipFill>
        <p:spPr>
          <a:xfrm>
            <a:off x="6746350" y="2047888"/>
            <a:ext cx="1219200" cy="771525"/>
          </a:xfrm>
          <a:prstGeom prst="rect">
            <a:avLst/>
          </a:prstGeom>
          <a:noFill/>
          <a:ln>
            <a:noFill/>
          </a:ln>
        </p:spPr>
      </p:pic>
      <p:pic>
        <p:nvPicPr>
          <p:cNvPr id="88" name="Google Shape;88;p17"/>
          <p:cNvPicPr preferRelativeResize="0"/>
          <p:nvPr/>
        </p:nvPicPr>
        <p:blipFill>
          <a:blip r:embed="rId5">
            <a:alphaModFix/>
          </a:blip>
          <a:stretch>
            <a:fillRect/>
          </a:stretch>
        </p:blipFill>
        <p:spPr>
          <a:xfrm>
            <a:off x="5322250" y="3082850"/>
            <a:ext cx="2800350" cy="97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graphicFrame>
        <p:nvGraphicFramePr>
          <p:cNvPr id="94" name="Google Shape;94;p18"/>
          <p:cNvGraphicFramePr/>
          <p:nvPr/>
        </p:nvGraphicFramePr>
        <p:xfrm>
          <a:off x="810400" y="1152475"/>
          <a:ext cx="3000000" cy="3000000"/>
        </p:xfrm>
        <a:graphic>
          <a:graphicData uri="http://schemas.openxmlformats.org/drawingml/2006/table">
            <a:tbl>
              <a:tblPr>
                <a:noFill/>
                <a:tableStyleId>{1F70C12A-1572-4B8D-A706-EF26EA351D29}</a:tableStyleId>
              </a:tblPr>
              <a:tblGrid>
                <a:gridCol w="2302325"/>
                <a:gridCol w="1317175"/>
                <a:gridCol w="1355075"/>
                <a:gridCol w="2264425"/>
              </a:tblGrid>
              <a:tr h="334675">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Milestone</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Target Date</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Status</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Notes</a:t>
                      </a:r>
                      <a:endParaRPr b="1">
                        <a:solidFill>
                          <a:schemeClr val="accent3"/>
                        </a:solidFill>
                        <a:latin typeface="Average"/>
                        <a:ea typeface="Average"/>
                        <a:cs typeface="Average"/>
                        <a:sym typeface="Average"/>
                      </a:endParaRPr>
                    </a:p>
                  </a:txBody>
                  <a:tcPr marT="91425" marB="91425" marR="91425" marL="91425"/>
                </a:tc>
              </a:tr>
              <a:tr h="622675">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Define YAML structures and build connectors</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21 Nov 2024</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 Achieved</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Completed as planned.</a:t>
                      </a:r>
                      <a:endParaRPr>
                        <a:solidFill>
                          <a:schemeClr val="accent3"/>
                        </a:solidFill>
                        <a:latin typeface="Average"/>
                        <a:ea typeface="Average"/>
                        <a:cs typeface="Average"/>
                        <a:sym typeface="Average"/>
                      </a:endParaRPr>
                    </a:p>
                  </a:txBody>
                  <a:tcPr marT="91425" marB="91425" marR="91425" marL="91425"/>
                </a:tc>
              </a:tr>
              <a:tr h="6814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Parse YAMLs and start transformation engine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28 Nov 2024</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 Achieved</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Started working on Transformation engine.</a:t>
                      </a:r>
                      <a:endParaRPr>
                        <a:solidFill>
                          <a:schemeClr val="accent3"/>
                        </a:solidFill>
                        <a:latin typeface="Average"/>
                        <a:ea typeface="Average"/>
                        <a:cs typeface="Average"/>
                        <a:sym typeface="Average"/>
                      </a:endParaRPr>
                    </a:p>
                  </a:txBody>
                  <a:tcPr marT="91425" marB="91425" marR="91425" marL="91425"/>
                </a:tc>
              </a:tr>
              <a:tr h="8254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Complete transformation engine and quality checks</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05 Dec 2024</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 Partially Achieved</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Quality checks completed; transformation engine still in progress.</a:t>
                      </a:r>
                      <a:endParaRPr>
                        <a:solidFill>
                          <a:schemeClr val="accent3"/>
                        </a:solidFill>
                        <a:latin typeface="Average"/>
                        <a:ea typeface="Average"/>
                        <a:cs typeface="Average"/>
                        <a:sym typeface="Average"/>
                      </a:endParaRPr>
                    </a:p>
                  </a:txBody>
                  <a:tcPr marT="91425" marB="91425" marR="91425" marL="91425"/>
                </a:tc>
              </a:tr>
              <a:tr h="736325">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Integration, Testing, Documentation</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12 Dec 2024</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 Not yet started</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Pending due to transformation engine.</a:t>
                      </a:r>
                      <a:endParaRPr>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Programming in Scala &amp; Repository</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Most of the core functionality for the ETL framework will be implemented in Scala</a:t>
            </a:r>
            <a:endParaRPr/>
          </a:p>
          <a:p>
            <a:pPr indent="-300037" lvl="0" marL="457200" rtl="0" algn="l">
              <a:spcBef>
                <a:spcPts val="1200"/>
              </a:spcBef>
              <a:spcAft>
                <a:spcPts val="0"/>
              </a:spcAft>
              <a:buSzPct val="100000"/>
              <a:buChar char="●"/>
            </a:pPr>
            <a:r>
              <a:rPr lang="en"/>
              <a:t>Pipeline Orchestration: Config-based setup to define and manage pipeline stages and dependencies.</a:t>
            </a:r>
            <a:endParaRPr/>
          </a:p>
          <a:p>
            <a:pPr indent="-300037" lvl="0" marL="457200" rtl="0" algn="l">
              <a:spcBef>
                <a:spcPts val="0"/>
              </a:spcBef>
              <a:spcAft>
                <a:spcPts val="0"/>
              </a:spcAft>
              <a:buSzPct val="100000"/>
              <a:buChar char="●"/>
            </a:pPr>
            <a:r>
              <a:rPr lang="en"/>
              <a:t>Data Transformations: Implementing transformation functions like filter, map, and aggregate for dynamic data  processing.</a:t>
            </a:r>
            <a:endParaRPr/>
          </a:p>
          <a:p>
            <a:pPr indent="-300037" lvl="0" marL="457200" rtl="0" algn="l">
              <a:spcBef>
                <a:spcPts val="0"/>
              </a:spcBef>
              <a:spcAft>
                <a:spcPts val="0"/>
              </a:spcAft>
              <a:buSzPct val="100000"/>
              <a:buChar char="●"/>
            </a:pPr>
            <a:r>
              <a:rPr lang="en"/>
              <a:t>ClickHouse Connector: Using Future to. Connect to ClickHouse.</a:t>
            </a:r>
            <a:endParaRPr/>
          </a:p>
          <a:p>
            <a:pPr indent="-300037" lvl="0" marL="457200" rtl="0" algn="l">
              <a:spcBef>
                <a:spcPts val="0"/>
              </a:spcBef>
              <a:spcAft>
                <a:spcPts val="0"/>
              </a:spcAft>
              <a:buSzPct val="100000"/>
              <a:buChar char="●"/>
            </a:pPr>
            <a:r>
              <a:rPr lang="en"/>
              <a:t>Data Quality Checks: Implementing data validation checks such as null, uniqueness, and type consistency.</a:t>
            </a:r>
            <a:endParaRPr/>
          </a:p>
          <a:p>
            <a:pPr indent="-300037" lvl="0" marL="457200" rtl="0" algn="l">
              <a:spcBef>
                <a:spcPts val="0"/>
              </a:spcBef>
              <a:spcAft>
                <a:spcPts val="0"/>
              </a:spcAft>
              <a:buSzPct val="100000"/>
              <a:buChar char="●"/>
            </a:pPr>
            <a:r>
              <a:rPr lang="en"/>
              <a:t>Config Parsing: Using Circe to load and parse YAML configurations into Scala case classes.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Code Outside Scala</a:t>
            </a:r>
            <a:endParaRPr/>
          </a:p>
          <a:p>
            <a:pPr indent="-300037" lvl="0" marL="457200" rtl="0" algn="l">
              <a:spcBef>
                <a:spcPts val="1200"/>
              </a:spcBef>
              <a:spcAft>
                <a:spcPts val="0"/>
              </a:spcAft>
              <a:buSzPct val="100000"/>
              <a:buChar char="●"/>
            </a:pPr>
            <a:r>
              <a:rPr lang="en"/>
              <a:t>Configuration Files: YAML files will be used for ETL job configurations.</a:t>
            </a:r>
            <a:endParaRPr/>
          </a:p>
          <a:p>
            <a:pPr indent="-300037" lvl="0" marL="457200" rtl="0" algn="l">
              <a:spcBef>
                <a:spcPts val="0"/>
              </a:spcBef>
              <a:spcAft>
                <a:spcPts val="0"/>
              </a:spcAft>
              <a:buSzPct val="100000"/>
              <a:buChar char="●"/>
            </a:pPr>
            <a:r>
              <a:rPr lang="en"/>
              <a:t>Prometheus and FluentD Configurations: Setting up Prometheus for observability may require configuration files (YAML or JSON) outside Scala, to set up monitoring and logging. (Not using this as observability feature can’t be done due to time constraint)</a:t>
            </a:r>
            <a:endParaRPr/>
          </a:p>
          <a:p>
            <a:pPr indent="0" lvl="0" marL="0" rtl="0" algn="l">
              <a:spcBef>
                <a:spcPts val="1200"/>
              </a:spcBef>
              <a:spcAft>
                <a:spcPts val="1200"/>
              </a:spcAft>
              <a:buNone/>
            </a:pPr>
            <a:r>
              <a:rPr lang="en"/>
              <a:t>GitHub Repository: All code, configuration files, and documentation will be hosted on a GitHub repository, making it easy  to track changes and collaborate. (https://github.com/kumarc-rishikesh/scetls)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Acceptance Criteria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