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DFCED7-BE25-41D3-9833-961715EA95FA}">
  <a:tblStyle styleId="{36DFCED7-BE25-41D3-9833-961715EA95F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5.xml"/><Relationship Id="rId22" Type="http://schemas.openxmlformats.org/officeDocument/2006/relationships/font" Target="fonts/Oswald-bold.fntdata"/><Relationship Id="rId10" Type="http://schemas.openxmlformats.org/officeDocument/2006/relationships/slide" Target="slides/slide4.xml"/><Relationship Id="rId21"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kumarc-rishikesh/scetl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n"/>
              <a:t>SCETLS</a:t>
            </a:r>
            <a:endParaRPr/>
          </a:p>
        </p:txBody>
      </p:sp>
      <p:sp>
        <p:nvSpPr>
          <p:cNvPr id="60" name="Google Shape;60;p13"/>
          <p:cNvSpPr txBox="1"/>
          <p:nvPr>
            <p:ph idx="1" type="subTitle"/>
          </p:nvPr>
        </p:nvSpPr>
        <p:spPr>
          <a:xfrm>
            <a:off x="671250" y="3174874"/>
            <a:ext cx="7801500" cy="149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t>Team: </a:t>
            </a:r>
            <a:endParaRPr/>
          </a:p>
          <a:p>
            <a:pPr indent="0" lvl="0" marL="0" rtl="0" algn="ctr">
              <a:lnSpc>
                <a:spcPct val="100000"/>
              </a:lnSpc>
              <a:spcBef>
                <a:spcPts val="0"/>
              </a:spcBef>
              <a:spcAft>
                <a:spcPts val="0"/>
              </a:spcAft>
              <a:buSzPts val="2100"/>
              <a:buNone/>
            </a:pPr>
            <a:r>
              <a:rPr lang="en"/>
              <a:t>Mithali Manjunath - 002879571 </a:t>
            </a:r>
            <a:endParaRPr/>
          </a:p>
          <a:p>
            <a:pPr indent="0" lvl="0" marL="0" rtl="0" algn="ctr">
              <a:lnSpc>
                <a:spcPct val="100000"/>
              </a:lnSpc>
              <a:spcBef>
                <a:spcPts val="0"/>
              </a:spcBef>
              <a:spcAft>
                <a:spcPts val="0"/>
              </a:spcAft>
              <a:buSzPts val="2100"/>
              <a:buNone/>
            </a:pPr>
            <a:r>
              <a:rPr lang="en"/>
              <a:t>Rishikesh Cherodath - 002866379 </a:t>
            </a:r>
            <a:endParaRPr/>
          </a:p>
          <a:p>
            <a:pPr indent="0" lvl="0" marL="0" rtl="0" algn="ctr">
              <a:lnSpc>
                <a:spcPct val="100000"/>
              </a:lnSpc>
              <a:spcBef>
                <a:spcPts val="0"/>
              </a:spcBef>
              <a:spcAft>
                <a:spcPts val="0"/>
              </a:spcAft>
              <a:buSzPts val="2100"/>
              <a:buNone/>
            </a:pPr>
            <a:r>
              <a:rPr lang="en"/>
              <a:t>Thy Tran - 002453818</a:t>
            </a:r>
            <a:endParaRPr/>
          </a:p>
        </p:txBody>
      </p:sp>
      <p:pic>
        <p:nvPicPr>
          <p:cNvPr id="61" name="Google Shape;61;p13"/>
          <p:cNvPicPr preferRelativeResize="0"/>
          <p:nvPr/>
        </p:nvPicPr>
        <p:blipFill rotWithShape="1">
          <a:blip r:embed="rId3">
            <a:alphaModFix/>
          </a:blip>
          <a:srcRect b="0" l="0" r="0" t="0"/>
          <a:stretch/>
        </p:blipFill>
        <p:spPr>
          <a:xfrm>
            <a:off x="3898450" y="369250"/>
            <a:ext cx="1347100" cy="134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Overview</a:t>
            </a:r>
            <a:endParaRPr/>
          </a:p>
        </p:txBody>
      </p:sp>
      <p:sp>
        <p:nvSpPr>
          <p:cNvPr id="67" name="Google Shape;67;p14"/>
          <p:cNvSpPr txBox="1"/>
          <p:nvPr>
            <p:ph idx="1" type="body"/>
          </p:nvPr>
        </p:nvSpPr>
        <p:spPr>
          <a:xfrm>
            <a:off x="778775" y="1152475"/>
            <a:ext cx="7431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SCETLS is a robust and modular ETL (Extract, Transform, Load) framework designed to simplify and streamline data engineering workflows. The framework enables users to define ETL pipelines through configuration files, ensuring a flexible and user-friendly setup.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033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 Cases</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73" name="Google Shape;73;p15"/>
          <p:cNvSpPr txBox="1"/>
          <p:nvPr>
            <p:ph idx="1" type="body"/>
          </p:nvPr>
        </p:nvSpPr>
        <p:spPr>
          <a:xfrm>
            <a:off x="311700" y="850350"/>
            <a:ext cx="8520600" cy="39909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00000"/>
              </a:lnSpc>
              <a:spcBef>
                <a:spcPts val="100"/>
              </a:spcBef>
              <a:spcAft>
                <a:spcPts val="0"/>
              </a:spcAft>
              <a:buSzPct val="159999"/>
              <a:buNone/>
            </a:pPr>
            <a:r>
              <a:rPr lang="en"/>
              <a:t>Data Engineer Configures ETL Pipeline</a:t>
            </a:r>
            <a:endParaRPr/>
          </a:p>
          <a:p>
            <a:pPr indent="0" lvl="0" marL="0" rtl="0" algn="l">
              <a:lnSpc>
                <a:spcPct val="100000"/>
              </a:lnSpc>
              <a:spcBef>
                <a:spcPts val="100"/>
              </a:spcBef>
              <a:spcAft>
                <a:spcPts val="0"/>
              </a:spcAft>
              <a:buSzPct val="159999"/>
              <a:buNone/>
            </a:pPr>
            <a:r>
              <a:t/>
            </a:r>
            <a:endParaRPr/>
          </a:p>
          <a:p>
            <a:pPr indent="-300037" lvl="0" marL="457200" rtl="0" algn="l">
              <a:lnSpc>
                <a:spcPct val="100000"/>
              </a:lnSpc>
              <a:spcBef>
                <a:spcPts val="100"/>
              </a:spcBef>
              <a:spcAft>
                <a:spcPts val="0"/>
              </a:spcAft>
              <a:buSzPct val="100000"/>
              <a:buChar char="●"/>
            </a:pPr>
            <a:r>
              <a:rPr lang="en"/>
              <a:t>Actor: Data Engineer</a:t>
            </a:r>
            <a:endParaRPr/>
          </a:p>
          <a:p>
            <a:pPr indent="-300037" lvl="0" marL="457200" rtl="0" algn="l">
              <a:lnSpc>
                <a:spcPct val="100000"/>
              </a:lnSpc>
              <a:spcBef>
                <a:spcPts val="0"/>
              </a:spcBef>
              <a:spcAft>
                <a:spcPts val="0"/>
              </a:spcAft>
              <a:buSzPct val="100000"/>
              <a:buChar char="●"/>
            </a:pPr>
            <a:r>
              <a:rPr lang="en"/>
              <a:t>Action: Sets up a new ETL pipeline by defining data sources, transformation steps, and destination in a configuration file.</a:t>
            </a:r>
            <a:endParaRPr/>
          </a:p>
          <a:p>
            <a:pPr indent="-300037" lvl="0" marL="457200" rtl="0" algn="l">
              <a:lnSpc>
                <a:spcPct val="100000"/>
              </a:lnSpc>
              <a:spcBef>
                <a:spcPts val="0"/>
              </a:spcBef>
              <a:spcAft>
                <a:spcPts val="0"/>
              </a:spcAft>
              <a:buSzPct val="100000"/>
              <a:buChar char="●"/>
            </a:pPr>
            <a:r>
              <a:rPr lang="en"/>
              <a:t>Reaction: The system validates the configuration file and provides feedback on any issues or missing fields before allowing the  job to be run.</a:t>
            </a:r>
            <a:endParaRPr/>
          </a:p>
          <a:p>
            <a:pPr indent="0" lvl="0" marL="0" rtl="0" algn="l">
              <a:lnSpc>
                <a:spcPct val="100000"/>
              </a:lnSpc>
              <a:spcBef>
                <a:spcPts val="100"/>
              </a:spcBef>
              <a:spcAft>
                <a:spcPts val="0"/>
              </a:spcAft>
              <a:buSzPct val="159999"/>
              <a:buNone/>
            </a:pPr>
            <a:r>
              <a:t/>
            </a:r>
            <a:endParaRPr/>
          </a:p>
          <a:p>
            <a:pPr indent="0" lvl="0" marL="0" rtl="0" algn="l">
              <a:lnSpc>
                <a:spcPct val="100000"/>
              </a:lnSpc>
              <a:spcBef>
                <a:spcPts val="100"/>
              </a:spcBef>
              <a:spcAft>
                <a:spcPts val="0"/>
              </a:spcAft>
              <a:buSzPct val="159999"/>
              <a:buNone/>
            </a:pPr>
            <a:r>
              <a:rPr lang="en"/>
              <a:t>Data Analyst Runs Transformation Pipeline in Sandbox Mode</a:t>
            </a:r>
            <a:endParaRPr/>
          </a:p>
          <a:p>
            <a:pPr indent="0" lvl="0" marL="0" rtl="0" algn="l">
              <a:lnSpc>
                <a:spcPct val="100000"/>
              </a:lnSpc>
              <a:spcBef>
                <a:spcPts val="100"/>
              </a:spcBef>
              <a:spcAft>
                <a:spcPts val="0"/>
              </a:spcAft>
              <a:buSzPct val="159999"/>
              <a:buNone/>
            </a:pPr>
            <a:r>
              <a:t/>
            </a:r>
            <a:endParaRPr/>
          </a:p>
          <a:p>
            <a:pPr indent="-300037" lvl="0" marL="457200" rtl="0" algn="l">
              <a:lnSpc>
                <a:spcPct val="100000"/>
              </a:lnSpc>
              <a:spcBef>
                <a:spcPts val="100"/>
              </a:spcBef>
              <a:spcAft>
                <a:spcPts val="0"/>
              </a:spcAft>
              <a:buSzPct val="100000"/>
              <a:buChar char="●"/>
            </a:pPr>
            <a:r>
              <a:rPr lang="en"/>
              <a:t>Actor: Data Analyst</a:t>
            </a:r>
            <a:endParaRPr/>
          </a:p>
          <a:p>
            <a:pPr indent="-300037" lvl="0" marL="457200" rtl="0" algn="l">
              <a:lnSpc>
                <a:spcPct val="100000"/>
              </a:lnSpc>
              <a:spcBef>
                <a:spcPts val="0"/>
              </a:spcBef>
              <a:spcAft>
                <a:spcPts val="0"/>
              </a:spcAft>
              <a:buSzPct val="100000"/>
              <a:buChar char="●"/>
            </a:pPr>
            <a:r>
              <a:rPr lang="en"/>
              <a:t>Action: Runs a transformation pipeline in sandbox mode to verify outputs on a sample dataset before full deployment.</a:t>
            </a:r>
            <a:endParaRPr/>
          </a:p>
          <a:p>
            <a:pPr indent="-300037" lvl="0" marL="457200" rtl="0" algn="l">
              <a:lnSpc>
                <a:spcPct val="100000"/>
              </a:lnSpc>
              <a:spcBef>
                <a:spcPts val="0"/>
              </a:spcBef>
              <a:spcAft>
                <a:spcPts val="0"/>
              </a:spcAft>
              <a:buSzPct val="100000"/>
              <a:buChar char="●"/>
            </a:pPr>
            <a:r>
              <a:rPr lang="en"/>
              <a:t>Reaction: The system executes the pipeline on a small subset of data and returns sample results, allowing the analyst to  confirm the transformations without affecting production data.</a:t>
            </a:r>
            <a:endParaRPr/>
          </a:p>
          <a:p>
            <a:pPr indent="0" lvl="0" marL="0" rtl="0" algn="l">
              <a:lnSpc>
                <a:spcPct val="100000"/>
              </a:lnSpc>
              <a:spcBef>
                <a:spcPts val="100"/>
              </a:spcBef>
              <a:spcAft>
                <a:spcPts val="0"/>
              </a:spcAft>
              <a:buSzPct val="159999"/>
              <a:buNone/>
            </a:pPr>
            <a:r>
              <a:t/>
            </a:r>
            <a:endParaRPr/>
          </a:p>
          <a:p>
            <a:pPr indent="0" lvl="0" marL="0" rtl="0" algn="l">
              <a:lnSpc>
                <a:spcPct val="100000"/>
              </a:lnSpc>
              <a:spcBef>
                <a:spcPts val="100"/>
              </a:spcBef>
              <a:spcAft>
                <a:spcPts val="0"/>
              </a:spcAft>
              <a:buSzPct val="159999"/>
              <a:buNone/>
            </a:pPr>
            <a:r>
              <a:rPr lang="en"/>
              <a:t>Business Analyst Checks Data Transformations</a:t>
            </a:r>
            <a:endParaRPr/>
          </a:p>
          <a:p>
            <a:pPr indent="0" lvl="0" marL="0" rtl="0" algn="l">
              <a:lnSpc>
                <a:spcPct val="100000"/>
              </a:lnSpc>
              <a:spcBef>
                <a:spcPts val="100"/>
              </a:spcBef>
              <a:spcAft>
                <a:spcPts val="0"/>
              </a:spcAft>
              <a:buSzPct val="159999"/>
              <a:buNone/>
            </a:pPr>
            <a:r>
              <a:t/>
            </a:r>
            <a:endParaRPr/>
          </a:p>
          <a:p>
            <a:pPr indent="-300037" lvl="0" marL="457200" rtl="0" algn="l">
              <a:lnSpc>
                <a:spcPct val="100000"/>
              </a:lnSpc>
              <a:spcBef>
                <a:spcPts val="100"/>
              </a:spcBef>
              <a:spcAft>
                <a:spcPts val="0"/>
              </a:spcAft>
              <a:buSzPct val="100000"/>
              <a:buChar char="●"/>
            </a:pPr>
            <a:r>
              <a:rPr lang="en"/>
              <a:t>Actor: Business Analyst</a:t>
            </a:r>
            <a:endParaRPr/>
          </a:p>
          <a:p>
            <a:pPr indent="-300037" lvl="0" marL="457200" rtl="0" algn="l">
              <a:lnSpc>
                <a:spcPct val="100000"/>
              </a:lnSpc>
              <a:spcBef>
                <a:spcPts val="0"/>
              </a:spcBef>
              <a:spcAft>
                <a:spcPts val="0"/>
              </a:spcAft>
              <a:buSzPct val="100000"/>
              <a:buChar char="●"/>
            </a:pPr>
            <a:r>
              <a:rPr lang="en"/>
              <a:t>Action: Views data transformations to check for data consistency, missing values, or anomalies.</a:t>
            </a:r>
            <a:endParaRPr/>
          </a:p>
          <a:p>
            <a:pPr indent="-300037" lvl="0" marL="457200" rtl="0" algn="l">
              <a:lnSpc>
                <a:spcPct val="100000"/>
              </a:lnSpc>
              <a:spcBef>
                <a:spcPts val="0"/>
              </a:spcBef>
              <a:spcAft>
                <a:spcPts val="0"/>
              </a:spcAft>
              <a:buSzPct val="100000"/>
              <a:buChar char="●"/>
            </a:pPr>
            <a:r>
              <a:rPr lang="en"/>
              <a:t>Reaction: The system is built in a way to be readable and could highlight things that may require attention.</a:t>
            </a:r>
            <a:endParaRPr/>
          </a:p>
          <a:p>
            <a:pPr indent="0" lvl="0" marL="0" rtl="0" algn="l">
              <a:lnSpc>
                <a:spcPct val="100000"/>
              </a:lnSpc>
              <a:spcBef>
                <a:spcPts val="100"/>
              </a:spcBef>
              <a:spcAft>
                <a:spcPts val="0"/>
              </a:spcAft>
              <a:buSzPct val="159999"/>
              <a:buNone/>
            </a:pPr>
            <a:r>
              <a:t/>
            </a:r>
            <a:endParaRPr/>
          </a:p>
          <a:p>
            <a:pPr indent="0" lvl="0" marL="0" rtl="0" algn="l">
              <a:lnSpc>
                <a:spcPct val="100000"/>
              </a:lnSpc>
              <a:spcBef>
                <a:spcPts val="100"/>
              </a:spcBef>
              <a:spcAft>
                <a:spcPts val="0"/>
              </a:spcAft>
              <a:buSzPct val="159999"/>
              <a:buNone/>
            </a:pPr>
            <a:r>
              <a:rPr lang="en"/>
              <a:t>Data Scientist Requests ETL Job Execution Metrics</a:t>
            </a:r>
            <a:endParaRPr/>
          </a:p>
          <a:p>
            <a:pPr indent="0" lvl="0" marL="0" rtl="0" algn="l">
              <a:lnSpc>
                <a:spcPct val="100000"/>
              </a:lnSpc>
              <a:spcBef>
                <a:spcPts val="100"/>
              </a:spcBef>
              <a:spcAft>
                <a:spcPts val="0"/>
              </a:spcAft>
              <a:buSzPct val="159999"/>
              <a:buNone/>
            </a:pPr>
            <a:r>
              <a:t/>
            </a:r>
            <a:endParaRPr/>
          </a:p>
          <a:p>
            <a:pPr indent="-300037" lvl="0" marL="457200" rtl="0" algn="l">
              <a:lnSpc>
                <a:spcPct val="100000"/>
              </a:lnSpc>
              <a:spcBef>
                <a:spcPts val="100"/>
              </a:spcBef>
              <a:spcAft>
                <a:spcPts val="0"/>
              </a:spcAft>
              <a:buSzPct val="100000"/>
              <a:buChar char="●"/>
            </a:pPr>
            <a:r>
              <a:rPr lang="en"/>
              <a:t>Actor: Data Scientist</a:t>
            </a:r>
            <a:endParaRPr/>
          </a:p>
          <a:p>
            <a:pPr indent="-300037" lvl="0" marL="457200" rtl="0" algn="l">
              <a:lnSpc>
                <a:spcPct val="100000"/>
              </a:lnSpc>
              <a:spcBef>
                <a:spcPts val="0"/>
              </a:spcBef>
              <a:spcAft>
                <a:spcPts val="0"/>
              </a:spcAft>
              <a:buSzPct val="100000"/>
              <a:buChar char="●"/>
            </a:pPr>
            <a:r>
              <a:rPr lang="en"/>
              <a:t>Action: Requests metrics and a metrics dashboard after running a custom ETL job.</a:t>
            </a:r>
            <a:endParaRPr/>
          </a:p>
          <a:p>
            <a:pPr indent="-300037" lvl="0" marL="457200" rtl="0" algn="l">
              <a:lnSpc>
                <a:spcPct val="100000"/>
              </a:lnSpc>
              <a:spcBef>
                <a:spcPts val="0"/>
              </a:spcBef>
              <a:spcAft>
                <a:spcPts val="0"/>
              </a:spcAft>
              <a:buSzPct val="100000"/>
              <a:buChar char="●"/>
            </a:pPr>
            <a:r>
              <a:rPr lang="en"/>
              <a:t>Reaction: The system generates metrics in each transformation stage, including data volume processed and runtime. This  would picked up by Prometheus and can be queried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63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a:t>
            </a:r>
            <a:endParaRPr/>
          </a:p>
        </p:txBody>
      </p:sp>
      <p:sp>
        <p:nvSpPr>
          <p:cNvPr id="79" name="Google Shape;79;p16"/>
          <p:cNvSpPr txBox="1"/>
          <p:nvPr>
            <p:ph idx="1" type="body"/>
          </p:nvPr>
        </p:nvSpPr>
        <p:spPr>
          <a:xfrm>
            <a:off x="311700" y="735750"/>
            <a:ext cx="8520600" cy="4353600"/>
          </a:xfrm>
          <a:prstGeom prst="rect">
            <a:avLst/>
          </a:prstGeom>
          <a:noFill/>
          <a:ln>
            <a:noFill/>
          </a:ln>
        </p:spPr>
        <p:txBody>
          <a:bodyPr anchorCtr="0" anchor="t" bIns="91425" lIns="91425" spcFirstLastPara="1" rIns="91425" wrap="square" tIns="91425">
            <a:normAutofit fontScale="70000"/>
          </a:bodyPr>
          <a:lstStyle/>
          <a:p>
            <a:pPr indent="-308610" lvl="0" marL="457200" rtl="0" algn="l">
              <a:lnSpc>
                <a:spcPct val="115000"/>
              </a:lnSpc>
              <a:spcBef>
                <a:spcPts val="0"/>
              </a:spcBef>
              <a:spcAft>
                <a:spcPts val="0"/>
              </a:spcAft>
              <a:buSzPct val="100000"/>
              <a:buChar char="●"/>
            </a:pPr>
            <a:r>
              <a:rPr b="1" lang="en"/>
              <a:t>YAML Parsing: </a:t>
            </a:r>
            <a:r>
              <a:rPr lang="en"/>
              <a:t>The multiple YAMLs defining Origin and Destination, Transformations, Quality Checks and other configs would  be parsed into an AST and then validated. </a:t>
            </a:r>
            <a:endParaRPr/>
          </a:p>
          <a:p>
            <a:pPr indent="0" lvl="0" marL="457200" rtl="0" algn="l">
              <a:lnSpc>
                <a:spcPct val="115000"/>
              </a:lnSpc>
              <a:spcBef>
                <a:spcPts val="1200"/>
              </a:spcBef>
              <a:spcAft>
                <a:spcPts val="0"/>
              </a:spcAft>
              <a:buSzPct val="142857"/>
              <a:buNone/>
            </a:pPr>
            <a:r>
              <a:rPr b="1" lang="en"/>
              <a:t>Change:</a:t>
            </a:r>
            <a:r>
              <a:rPr lang="en"/>
              <a:t> Used circe-yaml to parse YAML directly into Scala case classes, which proved more convenient and aligned with our needs. AST parsing was unnecessary</a:t>
            </a:r>
            <a:r>
              <a:rPr lang="en" sz="1100">
                <a:solidFill>
                  <a:srgbClr val="000000"/>
                </a:solidFill>
                <a:latin typeface="Arial"/>
                <a:ea typeface="Arial"/>
                <a:cs typeface="Arial"/>
                <a:sym typeface="Arial"/>
              </a:rPr>
              <a:t>.</a:t>
            </a:r>
            <a:endParaRPr/>
          </a:p>
          <a:p>
            <a:pPr indent="-308610" lvl="0" marL="457200" rtl="0" algn="l">
              <a:lnSpc>
                <a:spcPct val="115000"/>
              </a:lnSpc>
              <a:spcBef>
                <a:spcPts val="1200"/>
              </a:spcBef>
              <a:spcAft>
                <a:spcPts val="0"/>
              </a:spcAft>
              <a:buSzPct val="100000"/>
              <a:buChar char="●"/>
            </a:pPr>
            <a:r>
              <a:rPr b="1" lang="en"/>
              <a:t>Source and Destination connectors:</a:t>
            </a:r>
            <a:r>
              <a:rPr lang="en"/>
              <a:t> Connectors for the Data Sources and Destination need to be defined.</a:t>
            </a:r>
            <a:endParaRPr/>
          </a:p>
          <a:p>
            <a:pPr indent="-308610" lvl="0" marL="457200" rtl="0" algn="l">
              <a:lnSpc>
                <a:spcPct val="115000"/>
              </a:lnSpc>
              <a:spcBef>
                <a:spcPts val="0"/>
              </a:spcBef>
              <a:spcAft>
                <a:spcPts val="0"/>
              </a:spcAft>
              <a:buSzPct val="100000"/>
              <a:buChar char="●"/>
            </a:pPr>
            <a:r>
              <a:rPr b="1" lang="en"/>
              <a:t>Orchestrator:</a:t>
            </a:r>
            <a:r>
              <a:rPr lang="en"/>
              <a:t> An orchestrator will have to be defined to schedule and run jobs based on configuration. (Yet to do.)</a:t>
            </a:r>
            <a:endParaRPr/>
          </a:p>
          <a:p>
            <a:pPr indent="-308610" lvl="0" marL="457200" rtl="0" algn="l">
              <a:lnSpc>
                <a:spcPct val="115000"/>
              </a:lnSpc>
              <a:spcBef>
                <a:spcPts val="0"/>
              </a:spcBef>
              <a:spcAft>
                <a:spcPts val="0"/>
              </a:spcAft>
              <a:buSzPct val="100000"/>
              <a:buChar char="●"/>
            </a:pPr>
            <a:r>
              <a:rPr b="1" lang="en"/>
              <a:t>Transformation Engine:</a:t>
            </a:r>
            <a:r>
              <a:rPr lang="en"/>
              <a:t> A transformation engine will have to be defined that handles transformations from a config. This will  also be responsible for running custom transformations written in Scala. (Yet to do.)</a:t>
            </a:r>
            <a:endParaRPr/>
          </a:p>
          <a:p>
            <a:pPr indent="-308610" lvl="0" marL="457200" rtl="0" algn="l">
              <a:lnSpc>
                <a:spcPct val="115000"/>
              </a:lnSpc>
              <a:spcBef>
                <a:spcPts val="0"/>
              </a:spcBef>
              <a:spcAft>
                <a:spcPts val="0"/>
              </a:spcAft>
              <a:buSzPct val="100000"/>
              <a:buChar char="●"/>
            </a:pPr>
            <a:r>
              <a:rPr b="1" lang="en"/>
              <a:t>Quality Checks:</a:t>
            </a:r>
            <a:r>
              <a:rPr lang="en"/>
              <a:t> A Data Quality Check Framework will have to be defined and integrated into every job.</a:t>
            </a:r>
            <a:endParaRPr/>
          </a:p>
          <a:p>
            <a:pPr indent="-308610" lvl="0" marL="457200" rtl="0" algn="l">
              <a:lnSpc>
                <a:spcPct val="115000"/>
              </a:lnSpc>
              <a:spcBef>
                <a:spcPts val="0"/>
              </a:spcBef>
              <a:spcAft>
                <a:spcPts val="0"/>
              </a:spcAft>
              <a:buSzPct val="100000"/>
              <a:buChar char="●"/>
            </a:pPr>
            <a:r>
              <a:rPr b="1" lang="en"/>
              <a:t>Observability and Logging:</a:t>
            </a:r>
            <a:r>
              <a:rPr lang="en"/>
              <a:t> Observability support for Prometheus. Logging will have to be standardised. </a:t>
            </a:r>
            <a:br>
              <a:rPr lang="en"/>
            </a:br>
            <a:r>
              <a:rPr b="1" lang="en"/>
              <a:t>Change:</a:t>
            </a:r>
            <a:r>
              <a:rPr lang="en"/>
              <a:t> Limited time meant deprioritizing logging and Prometheus integration. Observability is currently minimal.</a:t>
            </a:r>
            <a:endParaRPr/>
          </a:p>
          <a:p>
            <a:pPr indent="-308610" lvl="0" marL="457200" rtl="0" algn="l">
              <a:lnSpc>
                <a:spcPct val="115000"/>
              </a:lnSpc>
              <a:spcBef>
                <a:spcPts val="1200"/>
              </a:spcBef>
              <a:spcAft>
                <a:spcPts val="0"/>
              </a:spcAft>
              <a:buSzPct val="100000"/>
              <a:buChar char="●"/>
            </a:pPr>
            <a:r>
              <a:rPr b="1" lang="en"/>
              <a:t>Testing: </a:t>
            </a:r>
            <a:r>
              <a:rPr lang="en"/>
              <a:t>Code will require extensive testing to ensure handling of edge cases and the unpredictable nature of dirty data. (Yet to do.)</a:t>
            </a:r>
            <a:endParaRPr/>
          </a:p>
          <a:p>
            <a:pPr indent="-308610" lvl="0" marL="457200" rtl="0" algn="l">
              <a:lnSpc>
                <a:spcPct val="115000"/>
              </a:lnSpc>
              <a:spcBef>
                <a:spcPts val="0"/>
              </a:spcBef>
              <a:spcAft>
                <a:spcPts val="0"/>
              </a:spcAft>
              <a:buSzPct val="100000"/>
              <a:buChar char="●"/>
            </a:pPr>
            <a:r>
              <a:rPr b="1" lang="en"/>
              <a:t>Sandbox Mode:</a:t>
            </a:r>
            <a:r>
              <a:rPr lang="en"/>
              <a:t> Support for a sandbox mode to be able to test configs. </a:t>
            </a:r>
            <a:br>
              <a:rPr lang="en"/>
            </a:br>
            <a:r>
              <a:rPr b="1" lang="en"/>
              <a:t>Change:</a:t>
            </a:r>
            <a:r>
              <a:rPr lang="en"/>
              <a:t> Time constraints prevented the implementation of sandbox mode. This feature remains a potential future enhancement.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827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Sources</a:t>
            </a:r>
            <a:endParaRPr/>
          </a:p>
        </p:txBody>
      </p:sp>
      <p:sp>
        <p:nvSpPr>
          <p:cNvPr id="85" name="Google Shape;85;p17"/>
          <p:cNvSpPr txBox="1"/>
          <p:nvPr>
            <p:ph idx="1" type="body"/>
          </p:nvPr>
        </p:nvSpPr>
        <p:spPr>
          <a:xfrm>
            <a:off x="311700" y="939000"/>
            <a:ext cx="8520600" cy="41505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n"/>
              <a:t>Crime Rates in London - With 7 columns and 13.5m rows </a:t>
            </a:r>
            <a:endParaRPr/>
          </a:p>
          <a:p>
            <a:pPr indent="-308610" lvl="0" marL="457200" rtl="0" algn="l">
              <a:lnSpc>
                <a:spcPct val="115000"/>
              </a:lnSpc>
              <a:spcBef>
                <a:spcPts val="1200"/>
              </a:spcBef>
              <a:spcAft>
                <a:spcPts val="0"/>
              </a:spcAft>
              <a:buSzPct val="100000"/>
              <a:buChar char="●"/>
            </a:pPr>
            <a:r>
              <a:rPr b="1" lang="en"/>
              <a:t>LSOA code :</a:t>
            </a:r>
            <a:r>
              <a:rPr lang="en"/>
              <a:t> Lower Layer Super Output Area code according to the Office for National Statistics</a:t>
            </a:r>
            <a:endParaRPr/>
          </a:p>
          <a:p>
            <a:pPr indent="-308610" lvl="0" marL="457200" rtl="0" algn="l">
              <a:lnSpc>
                <a:spcPct val="115000"/>
              </a:lnSpc>
              <a:spcBef>
                <a:spcPts val="0"/>
              </a:spcBef>
              <a:spcAft>
                <a:spcPts val="0"/>
              </a:spcAft>
              <a:buSzPct val="100000"/>
              <a:buChar char="●"/>
            </a:pPr>
            <a:r>
              <a:rPr b="1" lang="en"/>
              <a:t>Borough : </a:t>
            </a:r>
            <a:r>
              <a:rPr lang="en"/>
              <a:t>Borough of the crime  </a:t>
            </a:r>
            <a:endParaRPr/>
          </a:p>
          <a:p>
            <a:pPr indent="-308610" lvl="0" marL="457200" rtl="0" algn="l">
              <a:lnSpc>
                <a:spcPct val="115000"/>
              </a:lnSpc>
              <a:spcBef>
                <a:spcPts val="0"/>
              </a:spcBef>
              <a:spcAft>
                <a:spcPts val="0"/>
              </a:spcAft>
              <a:buSzPct val="100000"/>
              <a:buChar char="●"/>
            </a:pPr>
            <a:r>
              <a:rPr b="1" lang="en"/>
              <a:t>Major_category : </a:t>
            </a:r>
            <a:r>
              <a:rPr lang="en"/>
              <a:t>Category of the crime  </a:t>
            </a:r>
            <a:endParaRPr/>
          </a:p>
          <a:p>
            <a:pPr indent="-308610" lvl="0" marL="457200" rtl="0" algn="l">
              <a:lnSpc>
                <a:spcPct val="115000"/>
              </a:lnSpc>
              <a:spcBef>
                <a:spcPts val="0"/>
              </a:spcBef>
              <a:spcAft>
                <a:spcPts val="0"/>
              </a:spcAft>
              <a:buSzPct val="100000"/>
              <a:buChar char="●"/>
            </a:pPr>
            <a:r>
              <a:rPr b="1" lang="en"/>
              <a:t>Minor_category :</a:t>
            </a:r>
            <a:r>
              <a:rPr lang="en"/>
              <a:t> Subcategory of crime  </a:t>
            </a:r>
            <a:endParaRPr/>
          </a:p>
          <a:p>
            <a:pPr indent="-308610" lvl="0" marL="457200" rtl="0" algn="l">
              <a:lnSpc>
                <a:spcPct val="115000"/>
              </a:lnSpc>
              <a:spcBef>
                <a:spcPts val="0"/>
              </a:spcBef>
              <a:spcAft>
                <a:spcPts val="0"/>
              </a:spcAft>
              <a:buSzPct val="100000"/>
              <a:buChar char="●"/>
            </a:pPr>
            <a:r>
              <a:rPr b="1" lang="en"/>
              <a:t>Values :</a:t>
            </a:r>
            <a:r>
              <a:rPr lang="en"/>
              <a:t> Number of crimes for the month  </a:t>
            </a:r>
            <a:endParaRPr/>
          </a:p>
          <a:p>
            <a:pPr indent="-308610" lvl="0" marL="457200" rtl="0" algn="l">
              <a:lnSpc>
                <a:spcPct val="115000"/>
              </a:lnSpc>
              <a:spcBef>
                <a:spcPts val="0"/>
              </a:spcBef>
              <a:spcAft>
                <a:spcPts val="0"/>
              </a:spcAft>
              <a:buSzPct val="100000"/>
              <a:buChar char="●"/>
            </a:pPr>
            <a:r>
              <a:rPr b="1" lang="en"/>
              <a:t>Year : </a:t>
            </a:r>
            <a:r>
              <a:rPr lang="en"/>
              <a:t>Year of entry</a:t>
            </a:r>
            <a:endParaRPr/>
          </a:p>
          <a:p>
            <a:pPr indent="-308610" lvl="0" marL="457200" rtl="0" algn="l">
              <a:lnSpc>
                <a:spcPct val="115000"/>
              </a:lnSpc>
              <a:spcBef>
                <a:spcPts val="0"/>
              </a:spcBef>
              <a:spcAft>
                <a:spcPts val="0"/>
              </a:spcAft>
              <a:buSzPct val="100000"/>
              <a:buChar char="●"/>
            </a:pPr>
            <a:r>
              <a:rPr b="1" lang="en"/>
              <a:t>Month :</a:t>
            </a:r>
            <a:r>
              <a:rPr lang="en"/>
              <a:t> Month of entry</a:t>
            </a:r>
            <a:endParaRPr/>
          </a:p>
          <a:p>
            <a:pPr indent="0" lvl="0" marL="0" rtl="0" algn="l">
              <a:lnSpc>
                <a:spcPct val="115000"/>
              </a:lnSpc>
              <a:spcBef>
                <a:spcPts val="1200"/>
              </a:spcBef>
              <a:spcAft>
                <a:spcPts val="0"/>
              </a:spcAft>
              <a:buSzPts val="1800"/>
              <a:buNone/>
            </a:pPr>
            <a:r>
              <a:t/>
            </a:r>
            <a:endParaRPr sz="371"/>
          </a:p>
          <a:p>
            <a:pPr indent="0" lvl="0" marL="0" rtl="0" algn="l">
              <a:lnSpc>
                <a:spcPct val="115000"/>
              </a:lnSpc>
              <a:spcBef>
                <a:spcPts val="1200"/>
              </a:spcBef>
              <a:spcAft>
                <a:spcPts val="0"/>
              </a:spcAft>
              <a:buSzPct val="142857"/>
              <a:buNone/>
            </a:pPr>
            <a:r>
              <a:rPr lang="en"/>
              <a:t>Data is load into three different targets:</a:t>
            </a:r>
            <a:endParaRPr/>
          </a:p>
          <a:p>
            <a:pPr indent="-308610" lvl="0" marL="457200" rtl="0" algn="l">
              <a:lnSpc>
                <a:spcPct val="115000"/>
              </a:lnSpc>
              <a:spcBef>
                <a:spcPts val="1200"/>
              </a:spcBef>
              <a:spcAft>
                <a:spcPts val="0"/>
              </a:spcAft>
              <a:buSzPct val="100000"/>
              <a:buAutoNum type="arabicPeriod"/>
            </a:pPr>
            <a:r>
              <a:rPr lang="en"/>
              <a:t>A relational database: PostgreSQL</a:t>
            </a:r>
            <a:endParaRPr/>
          </a:p>
          <a:p>
            <a:pPr indent="-308610" lvl="0" marL="457200" rtl="0" algn="l">
              <a:lnSpc>
                <a:spcPct val="115000"/>
              </a:lnSpc>
              <a:spcBef>
                <a:spcPts val="0"/>
              </a:spcBef>
              <a:spcAft>
                <a:spcPts val="0"/>
              </a:spcAft>
              <a:buSzPct val="100000"/>
              <a:buAutoNum type="arabicPeriod"/>
            </a:pPr>
            <a:r>
              <a:rPr lang="en"/>
              <a:t>A cloud storage service: AWS S3</a:t>
            </a:r>
            <a:endParaRPr/>
          </a:p>
          <a:p>
            <a:pPr indent="-308610" lvl="0" marL="457200" rtl="0" algn="l">
              <a:lnSpc>
                <a:spcPct val="115000"/>
              </a:lnSpc>
              <a:spcBef>
                <a:spcPts val="0"/>
              </a:spcBef>
              <a:spcAft>
                <a:spcPts val="0"/>
              </a:spcAft>
              <a:buSzPct val="100000"/>
              <a:buAutoNum type="arabicPeriod"/>
            </a:pPr>
            <a:r>
              <a:rPr lang="en"/>
              <a:t>A data warehouse: Clickhouse</a:t>
            </a:r>
            <a:endParaRPr/>
          </a:p>
          <a:p>
            <a:pPr indent="0" lvl="0" marL="0" rtl="0" algn="l">
              <a:lnSpc>
                <a:spcPct val="115000"/>
              </a:lnSpc>
              <a:spcBef>
                <a:spcPts val="1200"/>
              </a:spcBef>
              <a:spcAft>
                <a:spcPts val="0"/>
              </a:spcAft>
              <a:buSzPct val="142857"/>
              <a:buNone/>
            </a:pPr>
            <a:r>
              <a:rPr b="1" lang="en"/>
              <a:t>Original Plan:</a:t>
            </a:r>
            <a:r>
              <a:rPr lang="en"/>
              <a:t> Process the full London Crime dataset (13.5M rows).</a:t>
            </a:r>
            <a:endParaRPr/>
          </a:p>
          <a:p>
            <a:pPr indent="0" lvl="0" marL="0" rtl="0" algn="l">
              <a:lnSpc>
                <a:spcPct val="115000"/>
              </a:lnSpc>
              <a:spcBef>
                <a:spcPts val="1200"/>
              </a:spcBef>
              <a:spcAft>
                <a:spcPts val="1200"/>
              </a:spcAft>
              <a:buSzPct val="142857"/>
              <a:buNone/>
            </a:pPr>
            <a:r>
              <a:rPr b="1" lang="en"/>
              <a:t>Actual: </a:t>
            </a:r>
            <a:r>
              <a:rPr lang="en"/>
              <a:t>Due to memory constraints running locally, processing was restricted to 3M rows. This was sufficient for demonstrating pipeline functionality and transformations.</a:t>
            </a:r>
            <a:endParaRPr/>
          </a:p>
        </p:txBody>
      </p:sp>
      <p:pic>
        <p:nvPicPr>
          <p:cNvPr id="86" name="Google Shape;86;p17"/>
          <p:cNvPicPr preferRelativeResize="0"/>
          <p:nvPr/>
        </p:nvPicPr>
        <p:blipFill rotWithShape="1">
          <a:blip r:embed="rId3">
            <a:alphaModFix/>
          </a:blip>
          <a:srcRect b="0" l="0" r="0" t="0"/>
          <a:stretch/>
        </p:blipFill>
        <p:spPr>
          <a:xfrm>
            <a:off x="5322238" y="1928688"/>
            <a:ext cx="1057275" cy="1095375"/>
          </a:xfrm>
          <a:prstGeom prst="rect">
            <a:avLst/>
          </a:prstGeom>
          <a:noFill/>
          <a:ln>
            <a:noFill/>
          </a:ln>
        </p:spPr>
      </p:pic>
      <p:pic>
        <p:nvPicPr>
          <p:cNvPr id="87" name="Google Shape;87;p17"/>
          <p:cNvPicPr preferRelativeResize="0"/>
          <p:nvPr/>
        </p:nvPicPr>
        <p:blipFill rotWithShape="1">
          <a:blip r:embed="rId4">
            <a:alphaModFix/>
          </a:blip>
          <a:srcRect b="0" l="0" r="0" t="0"/>
          <a:stretch/>
        </p:blipFill>
        <p:spPr>
          <a:xfrm>
            <a:off x="6746350" y="2047888"/>
            <a:ext cx="1219200" cy="771525"/>
          </a:xfrm>
          <a:prstGeom prst="rect">
            <a:avLst/>
          </a:prstGeom>
          <a:noFill/>
          <a:ln>
            <a:noFill/>
          </a:ln>
        </p:spPr>
      </p:pic>
      <p:pic>
        <p:nvPicPr>
          <p:cNvPr id="88" name="Google Shape;88;p17"/>
          <p:cNvPicPr preferRelativeResize="0"/>
          <p:nvPr/>
        </p:nvPicPr>
        <p:blipFill rotWithShape="1">
          <a:blip r:embed="rId5">
            <a:alphaModFix/>
          </a:blip>
          <a:srcRect b="0" l="0" r="0" t="0"/>
          <a:stretch/>
        </p:blipFill>
        <p:spPr>
          <a:xfrm>
            <a:off x="5322250" y="3082850"/>
            <a:ext cx="2800350" cy="97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2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Milestones</a:t>
            </a:r>
            <a:endParaRPr/>
          </a:p>
        </p:txBody>
      </p:sp>
      <p:graphicFrame>
        <p:nvGraphicFramePr>
          <p:cNvPr id="94" name="Google Shape;94;p18"/>
          <p:cNvGraphicFramePr/>
          <p:nvPr/>
        </p:nvGraphicFramePr>
        <p:xfrm>
          <a:off x="810400" y="1152475"/>
          <a:ext cx="3000000" cy="3000000"/>
        </p:xfrm>
        <a:graphic>
          <a:graphicData uri="http://schemas.openxmlformats.org/drawingml/2006/table">
            <a:tbl>
              <a:tblPr>
                <a:noFill/>
                <a:tableStyleId>{36DFCED7-BE25-41D3-9833-961715EA95FA}</a:tableStyleId>
              </a:tblPr>
              <a:tblGrid>
                <a:gridCol w="2302325"/>
                <a:gridCol w="1317175"/>
                <a:gridCol w="1355075"/>
                <a:gridCol w="2264425"/>
              </a:tblGrid>
              <a:tr h="3346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accent3"/>
                          </a:solidFill>
                          <a:latin typeface="Average"/>
                          <a:ea typeface="Average"/>
                          <a:cs typeface="Average"/>
                          <a:sym typeface="Average"/>
                        </a:rPr>
                        <a:t>Milestone</a:t>
                      </a:r>
                      <a:endParaRPr b="1"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accent3"/>
                          </a:solidFill>
                          <a:latin typeface="Average"/>
                          <a:ea typeface="Average"/>
                          <a:cs typeface="Average"/>
                          <a:sym typeface="Average"/>
                        </a:rPr>
                        <a:t>Target Date</a:t>
                      </a:r>
                      <a:endParaRPr b="1"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accent3"/>
                          </a:solidFill>
                          <a:latin typeface="Average"/>
                          <a:ea typeface="Average"/>
                          <a:cs typeface="Average"/>
                          <a:sym typeface="Average"/>
                        </a:rPr>
                        <a:t>Status</a:t>
                      </a:r>
                      <a:endParaRPr b="1"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accent3"/>
                          </a:solidFill>
                          <a:latin typeface="Average"/>
                          <a:ea typeface="Average"/>
                          <a:cs typeface="Average"/>
                          <a:sym typeface="Average"/>
                        </a:rPr>
                        <a:t>Notes</a:t>
                      </a:r>
                      <a:endParaRPr b="1" sz="1400" u="none" cap="none" strike="noStrike">
                        <a:solidFill>
                          <a:schemeClr val="accent3"/>
                        </a:solidFill>
                        <a:latin typeface="Average"/>
                        <a:ea typeface="Average"/>
                        <a:cs typeface="Average"/>
                        <a:sym typeface="Average"/>
                      </a:endParaRPr>
                    </a:p>
                  </a:txBody>
                  <a:tcPr marT="91425" marB="91425" marR="91425" marL="91425"/>
                </a:tc>
              </a:tr>
              <a:tr h="6226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Define YAML structures and build connectors</a:t>
                      </a:r>
                      <a:endParaRPr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21 Nov 2024</a:t>
                      </a:r>
                      <a:endParaRPr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 Achieved</a:t>
                      </a:r>
                      <a:endParaRPr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Completed as planned.</a:t>
                      </a:r>
                      <a:endParaRPr sz="1400" u="none" cap="none" strike="noStrike">
                        <a:solidFill>
                          <a:schemeClr val="accent3"/>
                        </a:solidFill>
                        <a:latin typeface="Average"/>
                        <a:ea typeface="Average"/>
                        <a:cs typeface="Average"/>
                        <a:sym typeface="Average"/>
                      </a:endParaRPr>
                    </a:p>
                  </a:txBody>
                  <a:tcPr marT="91425" marB="91425" marR="91425" marL="91425"/>
                </a:tc>
              </a:tr>
              <a:tr h="6814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Parse YAMLs and start transformation engine</a:t>
                      </a:r>
                      <a:endParaRPr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28 Nov 2024</a:t>
                      </a:r>
                      <a:endParaRPr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 Achieved</a:t>
                      </a:r>
                      <a:endParaRPr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Started working on Transformation engine.</a:t>
                      </a:r>
                      <a:endParaRPr sz="1400" u="none" cap="none" strike="noStrike">
                        <a:solidFill>
                          <a:schemeClr val="accent3"/>
                        </a:solidFill>
                        <a:latin typeface="Average"/>
                        <a:ea typeface="Average"/>
                        <a:cs typeface="Average"/>
                        <a:sym typeface="Average"/>
                      </a:endParaRPr>
                    </a:p>
                  </a:txBody>
                  <a:tcPr marT="91425" marB="91425" marR="91425" marL="91425"/>
                </a:tc>
              </a:tr>
              <a:tr h="8254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Complete transformation engine and quality checks</a:t>
                      </a:r>
                      <a:endParaRPr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05 Dec 2024</a:t>
                      </a:r>
                      <a:endParaRPr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 Partially Achieved</a:t>
                      </a:r>
                      <a:endParaRPr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Quality checks completed; transformation engine still in progress.</a:t>
                      </a:r>
                      <a:endParaRPr sz="1400" u="none" cap="none" strike="noStrike">
                        <a:solidFill>
                          <a:schemeClr val="accent3"/>
                        </a:solidFill>
                        <a:latin typeface="Average"/>
                        <a:ea typeface="Average"/>
                        <a:cs typeface="Average"/>
                        <a:sym typeface="Average"/>
                      </a:endParaRPr>
                    </a:p>
                  </a:txBody>
                  <a:tcPr marT="91425" marB="91425" marR="91425" marL="91425"/>
                </a:tc>
              </a:tr>
              <a:tr h="7363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Integration, Testing, Documentation</a:t>
                      </a:r>
                      <a:endParaRPr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accent3"/>
                          </a:solidFill>
                          <a:latin typeface="Average"/>
                          <a:ea typeface="Average"/>
                          <a:cs typeface="Average"/>
                          <a:sym typeface="Average"/>
                        </a:rPr>
                        <a:t>12 Dec 2024</a:t>
                      </a:r>
                      <a:endParaRPr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lang="en">
                          <a:solidFill>
                            <a:schemeClr val="accent3"/>
                          </a:solidFill>
                          <a:latin typeface="Average"/>
                          <a:ea typeface="Average"/>
                          <a:cs typeface="Average"/>
                          <a:sym typeface="Average"/>
                        </a:rPr>
                        <a:t>✅ Achieved</a:t>
                      </a:r>
                      <a:endParaRPr sz="1400" u="none" cap="none" strike="noStrike">
                        <a:solidFill>
                          <a:schemeClr val="accent3"/>
                        </a:solidFill>
                        <a:latin typeface="Average"/>
                        <a:ea typeface="Average"/>
                        <a:cs typeface="Average"/>
                        <a:sym typeface="Average"/>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accent3"/>
                          </a:solidFill>
                          <a:latin typeface="Average"/>
                          <a:ea typeface="Average"/>
                          <a:cs typeface="Average"/>
                          <a:sym typeface="Average"/>
                        </a:rPr>
                        <a:t>Completed without Sandbox mode and Monitoring</a:t>
                      </a:r>
                      <a:endParaRPr sz="1400" u="none" cap="none" strike="noStrike">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Programming in Scala &amp; Repository</a:t>
            </a:r>
            <a:endParaRPr/>
          </a:p>
        </p:txBody>
      </p:sp>
      <p:sp>
        <p:nvSpPr>
          <p:cNvPr id="100" name="Google Shape;100;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SzPct val="159999"/>
              <a:buNone/>
            </a:pPr>
            <a:r>
              <a:rPr lang="en"/>
              <a:t>Most of the core functionality for the ETL framework will be implemented in Scala</a:t>
            </a:r>
            <a:endParaRPr/>
          </a:p>
          <a:p>
            <a:pPr indent="-300037" lvl="0" marL="457200" rtl="0" algn="l">
              <a:lnSpc>
                <a:spcPct val="115000"/>
              </a:lnSpc>
              <a:spcBef>
                <a:spcPts val="1200"/>
              </a:spcBef>
              <a:spcAft>
                <a:spcPts val="0"/>
              </a:spcAft>
              <a:buSzPct val="100000"/>
              <a:buChar char="●"/>
            </a:pPr>
            <a:r>
              <a:rPr lang="en"/>
              <a:t>Pipeline Orchestration: Config-based setup to define and manage pipeline stages and dependencies.</a:t>
            </a:r>
            <a:endParaRPr/>
          </a:p>
          <a:p>
            <a:pPr indent="-300037" lvl="0" marL="457200" rtl="0" algn="l">
              <a:lnSpc>
                <a:spcPct val="115000"/>
              </a:lnSpc>
              <a:spcBef>
                <a:spcPts val="0"/>
              </a:spcBef>
              <a:spcAft>
                <a:spcPts val="0"/>
              </a:spcAft>
              <a:buSzPct val="100000"/>
              <a:buChar char="●"/>
            </a:pPr>
            <a:r>
              <a:rPr lang="en"/>
              <a:t>Data Transformations: Implementing transformation functions like filter, map, and aggregate for dynamic data  processing.</a:t>
            </a:r>
            <a:endParaRPr/>
          </a:p>
          <a:p>
            <a:pPr indent="-300037" lvl="0" marL="457200" rtl="0" algn="l">
              <a:lnSpc>
                <a:spcPct val="115000"/>
              </a:lnSpc>
              <a:spcBef>
                <a:spcPts val="0"/>
              </a:spcBef>
              <a:spcAft>
                <a:spcPts val="0"/>
              </a:spcAft>
              <a:buSzPct val="100000"/>
              <a:buChar char="●"/>
            </a:pPr>
            <a:r>
              <a:rPr lang="en"/>
              <a:t>ClickHouse Connector: Using Future to connect to ClickHouse.</a:t>
            </a:r>
            <a:endParaRPr/>
          </a:p>
          <a:p>
            <a:pPr indent="-300037" lvl="0" marL="457200" rtl="0" algn="l">
              <a:lnSpc>
                <a:spcPct val="115000"/>
              </a:lnSpc>
              <a:spcBef>
                <a:spcPts val="0"/>
              </a:spcBef>
              <a:spcAft>
                <a:spcPts val="0"/>
              </a:spcAft>
              <a:buSzPct val="100000"/>
              <a:buChar char="●"/>
            </a:pPr>
            <a:r>
              <a:rPr lang="en"/>
              <a:t>Data Quality Checks: Implementing data validation checks such as null, uniqueness, and type consistency.</a:t>
            </a:r>
            <a:endParaRPr/>
          </a:p>
          <a:p>
            <a:pPr indent="-300037" lvl="0" marL="457200" rtl="0" algn="l">
              <a:lnSpc>
                <a:spcPct val="115000"/>
              </a:lnSpc>
              <a:spcBef>
                <a:spcPts val="0"/>
              </a:spcBef>
              <a:spcAft>
                <a:spcPts val="0"/>
              </a:spcAft>
              <a:buSzPct val="100000"/>
              <a:buChar char="●"/>
            </a:pPr>
            <a:r>
              <a:rPr lang="en"/>
              <a:t>Config Parsing: Using Circe to load and parse YAML configurations into Scala case classes.</a:t>
            </a:r>
            <a:endParaRPr/>
          </a:p>
          <a:p>
            <a:pPr indent="0" lvl="0" marL="0" rtl="0" algn="l">
              <a:lnSpc>
                <a:spcPct val="115000"/>
              </a:lnSpc>
              <a:spcBef>
                <a:spcPts val="1200"/>
              </a:spcBef>
              <a:spcAft>
                <a:spcPts val="0"/>
              </a:spcAft>
              <a:buSzPct val="159999"/>
              <a:buNone/>
            </a:pPr>
            <a:r>
              <a:t/>
            </a:r>
            <a:endParaRPr/>
          </a:p>
          <a:p>
            <a:pPr indent="0" lvl="0" marL="0" rtl="0" algn="l">
              <a:lnSpc>
                <a:spcPct val="115000"/>
              </a:lnSpc>
              <a:spcBef>
                <a:spcPts val="1200"/>
              </a:spcBef>
              <a:spcAft>
                <a:spcPts val="0"/>
              </a:spcAft>
              <a:buSzPct val="159999"/>
              <a:buNone/>
            </a:pPr>
            <a:r>
              <a:rPr lang="en"/>
              <a:t>Code Outside Scala</a:t>
            </a:r>
            <a:endParaRPr/>
          </a:p>
          <a:p>
            <a:pPr indent="-300037" lvl="0" marL="457200" rtl="0" algn="l">
              <a:lnSpc>
                <a:spcPct val="115000"/>
              </a:lnSpc>
              <a:spcBef>
                <a:spcPts val="1200"/>
              </a:spcBef>
              <a:spcAft>
                <a:spcPts val="0"/>
              </a:spcAft>
              <a:buSzPct val="100000"/>
              <a:buChar char="●"/>
            </a:pPr>
            <a:r>
              <a:rPr lang="en"/>
              <a:t>Configuration Files: YAML files will be used for ETL job configurations.</a:t>
            </a:r>
            <a:endParaRPr/>
          </a:p>
          <a:p>
            <a:pPr indent="-300037" lvl="0" marL="457200" rtl="0" algn="l">
              <a:lnSpc>
                <a:spcPct val="115000"/>
              </a:lnSpc>
              <a:spcBef>
                <a:spcPts val="0"/>
              </a:spcBef>
              <a:spcAft>
                <a:spcPts val="0"/>
              </a:spcAft>
              <a:buSzPct val="100000"/>
              <a:buChar char="●"/>
            </a:pPr>
            <a:r>
              <a:rPr lang="en"/>
              <a:t>Prometheus and FluentD Configurations: Setting up Prometheus for observability may require configuration files (YAML or JSON) outside Scala, to set up monitoring and logging. (Not using this as observability feature can’t be done due to time constraint)</a:t>
            </a:r>
            <a:endParaRPr/>
          </a:p>
          <a:p>
            <a:pPr indent="0" lvl="0" marL="0" rtl="0" algn="l">
              <a:lnSpc>
                <a:spcPct val="115000"/>
              </a:lnSpc>
              <a:spcBef>
                <a:spcPts val="1200"/>
              </a:spcBef>
              <a:spcAft>
                <a:spcPts val="1200"/>
              </a:spcAft>
              <a:buSzPct val="159999"/>
              <a:buNone/>
            </a:pPr>
            <a:r>
              <a:rPr lang="en"/>
              <a:t>GitHub Repository: All code, configuration files, and documentation will be hosted on a GitHub repository, making it easy  to track changes and collaborate. (</a:t>
            </a:r>
            <a:r>
              <a:rPr lang="en" u="sng">
                <a:solidFill>
                  <a:schemeClr val="hlink"/>
                </a:solidFill>
                <a:hlinkClick r:id="rId3"/>
              </a:rPr>
              <a:t>https://github.com/kumarc-rishikesh/scetls</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Acceptance Criteria</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06" name="Google Shape;10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457200" rtl="0" algn="l">
              <a:spcBef>
                <a:spcPts val="0"/>
              </a:spcBef>
              <a:spcAft>
                <a:spcPts val="0"/>
              </a:spcAft>
              <a:buNone/>
            </a:pPr>
            <a:r>
              <a:rPr b="1" lang="en" u="sng"/>
              <a:t>PERFORMANCE</a:t>
            </a:r>
            <a:endParaRPr b="1" u="sng"/>
          </a:p>
          <a:p>
            <a:pPr indent="-334327" lvl="0" marL="457200" rtl="0" algn="l">
              <a:spcBef>
                <a:spcPts val="0"/>
              </a:spcBef>
              <a:spcAft>
                <a:spcPts val="0"/>
              </a:spcAft>
              <a:buSzPct val="100000"/>
              <a:buChar char="●"/>
            </a:pPr>
            <a:r>
              <a:rPr lang="en"/>
              <a:t>Data Accuracy: Data transformation accuracy must be at a minimum of 98%. </a:t>
            </a:r>
            <a:br>
              <a:rPr lang="en"/>
            </a:br>
            <a:r>
              <a:rPr lang="en" sz="1500">
                <a:solidFill>
                  <a:schemeClr val="dk1"/>
                </a:solidFill>
                <a:highlight>
                  <a:srgbClr val="1F1F1F"/>
                </a:highlight>
                <a:latin typeface="Roboto"/>
                <a:ea typeface="Roboto"/>
                <a:cs typeface="Roboto"/>
                <a:sym typeface="Roboto"/>
              </a:rPr>
              <a:t>✔ </a:t>
            </a:r>
            <a:r>
              <a:rPr lang="en"/>
              <a:t>Data Accuracy of 100% after transformations. </a:t>
            </a:r>
            <a:endParaRPr/>
          </a:p>
          <a:p>
            <a:pPr indent="-334327" lvl="0" marL="457200" rtl="0" algn="l">
              <a:spcBef>
                <a:spcPts val="0"/>
              </a:spcBef>
              <a:spcAft>
                <a:spcPts val="0"/>
              </a:spcAft>
              <a:buSzPct val="100000"/>
              <a:buChar char="●"/>
            </a:pPr>
            <a:r>
              <a:rPr lang="en"/>
              <a:t>Sandbox Performance: Sandbox must perform at 90% of production.</a:t>
            </a:r>
            <a:br>
              <a:rPr lang="en"/>
            </a:br>
            <a:r>
              <a:rPr lang="en"/>
              <a:t>[On Hold]</a:t>
            </a:r>
            <a:endParaRPr/>
          </a:p>
          <a:p>
            <a:pPr indent="-334327" lvl="0" marL="457200" rtl="0" algn="l">
              <a:spcBef>
                <a:spcPts val="0"/>
              </a:spcBef>
              <a:spcAft>
                <a:spcPts val="0"/>
              </a:spcAft>
              <a:buSzPct val="100000"/>
              <a:buChar char="●"/>
            </a:pPr>
            <a:r>
              <a:rPr lang="en"/>
              <a:t>Throughput: Must be able to handle a big dataset(bigger than 250MB) with ease  </a:t>
            </a:r>
            <a:endParaRPr/>
          </a:p>
          <a:p>
            <a:pPr indent="0" lvl="0" marL="457200" rtl="0" algn="l">
              <a:spcBef>
                <a:spcPts val="0"/>
              </a:spcBef>
              <a:spcAft>
                <a:spcPts val="0"/>
              </a:spcAft>
              <a:buNone/>
            </a:pPr>
            <a:r>
              <a:rPr lang="en"/>
              <a:t>( 2 mins). </a:t>
            </a:r>
            <a:br>
              <a:rPr lang="en"/>
            </a:br>
            <a:r>
              <a:rPr lang="en" sz="1500">
                <a:solidFill>
                  <a:schemeClr val="dk1"/>
                </a:solidFill>
                <a:highlight>
                  <a:srgbClr val="1F1F1F"/>
                </a:highlight>
                <a:latin typeface="Roboto"/>
                <a:ea typeface="Roboto"/>
                <a:cs typeface="Roboto"/>
                <a:sym typeface="Roboto"/>
              </a:rPr>
              <a:t>✔</a:t>
            </a:r>
            <a:r>
              <a:rPr lang="en"/>
              <a:t>[Can parse and transfer a 250MB dataset in a minute]</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b="1" lang="en" u="sng"/>
              <a:t>USABILITY AND TESTABILITY</a:t>
            </a:r>
            <a:endParaRPr b="1" u="sng"/>
          </a:p>
          <a:p>
            <a:pPr indent="-334327" lvl="0" marL="457200" rtl="0" algn="l">
              <a:spcBef>
                <a:spcPts val="0"/>
              </a:spcBef>
              <a:spcAft>
                <a:spcPts val="0"/>
              </a:spcAft>
              <a:buSzPct val="100000"/>
              <a:buChar char="●"/>
            </a:pPr>
            <a:r>
              <a:rPr lang="en"/>
              <a:t>Well structured: Code must run and have 0 runtime errors. Graceful exits of jobs only. </a:t>
            </a:r>
            <a:r>
              <a:rPr lang="en" sz="1500">
                <a:solidFill>
                  <a:srgbClr val="FFFFFF"/>
                </a:solidFill>
                <a:highlight>
                  <a:srgbClr val="1F1F1F"/>
                </a:highlight>
                <a:latin typeface="Roboto"/>
                <a:ea typeface="Roboto"/>
                <a:cs typeface="Roboto"/>
                <a:sym typeface="Roboto"/>
              </a:rPr>
              <a:t>✔</a:t>
            </a:r>
            <a:endParaRPr/>
          </a:p>
          <a:p>
            <a:pPr indent="0" lvl="0" marL="0" rtl="0" algn="l">
              <a:lnSpc>
                <a:spcPct val="115000"/>
              </a:lnSpc>
              <a:spcBef>
                <a:spcPts val="0"/>
              </a:spcBef>
              <a:spcAft>
                <a:spcPts val="1200"/>
              </a:spcAft>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Goals</a:t>
            </a:r>
            <a:endParaRPr/>
          </a:p>
        </p:txBody>
      </p:sp>
      <p:sp>
        <p:nvSpPr>
          <p:cNvPr id="112" name="Google Shape;11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An Easy to read system: A major goal of this project is to implement an easy to read system. People with little technical expertise should be able to have visibility into what goes on in the Data Pipelines. Technical aspects and functions will be adequately abstracted such that there would be little reason to go deep. [Yes]</a:t>
            </a:r>
            <a:endParaRPr/>
          </a:p>
          <a:p>
            <a:pPr indent="0" lvl="0" marL="0" rtl="0" algn="l">
              <a:spcBef>
                <a:spcPts val="1200"/>
              </a:spcBef>
              <a:spcAft>
                <a:spcPts val="0"/>
              </a:spcAft>
              <a:buNone/>
            </a:pPr>
            <a:r>
              <a:rPr lang="en"/>
              <a:t>Ease of Management: A pipeline in the form of a config enables users to follow best practises like versioning, change reviews, branching etc. This would require only Git - something everyone in the tech space is comfortable with. [Yes]</a:t>
            </a:r>
            <a:endParaRPr/>
          </a:p>
          <a:p>
            <a:pPr indent="0" lvl="0" marL="0" rtl="0" algn="l">
              <a:spcBef>
                <a:spcPts val="1200"/>
              </a:spcBef>
              <a:spcAft>
                <a:spcPts val="0"/>
              </a:spcAft>
              <a:buNone/>
            </a:pPr>
            <a:r>
              <a:rPr lang="en"/>
              <a:t>Utility: Although YAML is not the best format for writing configs, with the use of plugins and IDE support and adequate validations, YAML could be hard to go wrong with. A Data Engineer would use functions he has written in Scala for transformations and that is all he would have to do. [Yes]</a:t>
            </a:r>
            <a:endParaRPr/>
          </a:p>
          <a:p>
            <a:pPr indent="0" lvl="0" marL="0" rtl="0" algn="l">
              <a:spcBef>
                <a:spcPts val="1200"/>
              </a:spcBef>
              <a:spcAft>
                <a:spcPts val="0"/>
              </a:spcAft>
              <a:buNone/>
            </a:pPr>
            <a:r>
              <a:rPr lang="en"/>
              <a:t>Reliability: Data Engineering is a job infamous for being unpredictable. Incoming Data is never ideal. We are building a framework that leverages the guarantees of Functional Programming, trying to make this a more predictable process. [Yes] BUT (Using Runtime reflection is dangerous and changes must be made to the way defined transformation functions are implemented. Works fine when defined functions are of expected types)</a:t>
            </a:r>
            <a:endParaRPr/>
          </a:p>
          <a:p>
            <a:pPr indent="0" lvl="0" marL="0" rtl="0" algn="l">
              <a:spcBef>
                <a:spcPts val="1200"/>
              </a:spcBef>
              <a:spcAft>
                <a:spcPts val="0"/>
              </a:spcAft>
              <a:buNone/>
            </a:pPr>
            <a:r>
              <a:rPr lang="en"/>
              <a:t>Migratable to cloud (Optional) [Will most probably not fit the timeline]</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