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7" r:id="rId10"/>
    <p:sldId id="268" r:id="rId11"/>
    <p:sldId id="270" r:id="rId12"/>
  </p:sldIdLst>
  <p:sldSz cx="9144000" cy="5143500" type="screen16x9"/>
  <p:notesSz cx="6858000" cy="9144000"/>
  <p:embeddedFontLst>
    <p:embeddedFont>
      <p:font typeface="Google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8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ef99d2c9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ef99d2c9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ef99d2c9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ef99d2c9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4e890203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4e890203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f99d2c9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f99d2c9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ef99d2c9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ef99d2c9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ef99d2c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ef99d2c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ef99d2c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ef99d2c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ef99d2c9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ef99d2c9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ef99d2c9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ef99d2c9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f99d2c9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f99d2c9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6600" y="2895500"/>
            <a:ext cx="8997400" cy="20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Details 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name: Expediters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leader name: Chandan Kumar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Problem Statement: </a:t>
            </a:r>
            <a:r>
              <a:rPr lang="en-US" sz="1800" b="1" dirty="0">
                <a:latin typeface="Google Sans"/>
                <a:ea typeface="Google Sans"/>
                <a:cs typeface="Google Sans"/>
                <a:sym typeface="Google Sans"/>
              </a:rPr>
              <a:t>Scaling trust-AI powered detection of online harms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146600" y="843000"/>
            <a:ext cx="8833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Provide links to your: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GitHub Public Repository : https://github.com/kumarchandan13/Expediters.git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Demo Video Link (3 Minutes)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MVP Link : http://172.29.38.149:8502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13387" y="428215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u="sng" dirty="0">
                <a:latin typeface="Google Sans"/>
                <a:ea typeface="Google Sans"/>
                <a:cs typeface="Google Sans"/>
                <a:sym typeface="Google Sans"/>
              </a:rPr>
              <a:t>INTRODUCTION:</a:t>
            </a:r>
            <a:endParaRPr sz="2800" b="1" u="sng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7A656-8FA4-F460-6843-AA66723B0B1E}"/>
              </a:ext>
            </a:extLst>
          </p:cNvPr>
          <p:cNvSpPr txBox="1"/>
          <p:nvPr/>
        </p:nvSpPr>
        <p:spPr>
          <a:xfrm>
            <a:off x="313387" y="990115"/>
            <a:ext cx="820497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Our solution is a </a:t>
            </a:r>
            <a:r>
              <a:rPr lang="en-US" sz="1600" b="1" dirty="0" err="1"/>
              <a:t>Streamlit</a:t>
            </a:r>
            <a:r>
              <a:rPr lang="en-US" sz="1600" b="1" dirty="0"/>
              <a:t>-based UPI fraud detection app</a:t>
            </a:r>
            <a:r>
              <a:rPr lang="en-US" sz="1600" dirty="0"/>
              <a:t> that uses a </a:t>
            </a:r>
            <a:r>
              <a:rPr lang="en-US" sz="1600" b="1" dirty="0"/>
              <a:t>local</a:t>
            </a:r>
            <a:r>
              <a:rPr lang="en-US" sz="1600" dirty="0"/>
              <a:t> </a:t>
            </a:r>
            <a:r>
              <a:rPr lang="en-US" sz="1600" b="1" dirty="0"/>
              <a:t>machine learning model</a:t>
            </a:r>
            <a:r>
              <a:rPr lang="en-US" sz="1600" dirty="0"/>
              <a:t> to analyze transaction text and determine if it's fraudulent.</a:t>
            </a:r>
          </a:p>
          <a:p>
            <a:r>
              <a:rPr lang="en-US" sz="1800" b="1" u="sng" dirty="0">
                <a:solidFill>
                  <a:srgbClr val="FF0000"/>
                </a:solidFill>
              </a:rPr>
              <a:t>Key Features: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ML-Based Fraud Detection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Text Processing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Confidence-Based Alerting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CSV Export</a:t>
            </a:r>
          </a:p>
          <a:p>
            <a:pPr>
              <a:buNone/>
            </a:pPr>
            <a:r>
              <a:rPr lang="en-US" sz="1800" b="1" u="sng" dirty="0">
                <a:solidFill>
                  <a:schemeClr val="accent1"/>
                </a:solidFill>
              </a:rPr>
              <a:t>Workflow:</a:t>
            </a:r>
          </a:p>
          <a:p>
            <a:r>
              <a:rPr lang="en-US" sz="1600" dirty="0"/>
              <a:t> User inputs transaction details.</a:t>
            </a:r>
            <a:br>
              <a:rPr lang="en-US" sz="1600" dirty="0"/>
            </a:br>
            <a:r>
              <a:rPr lang="en-US" sz="1600" dirty="0"/>
              <a:t> The ML model analyzes the text and predicts whether it’s </a:t>
            </a:r>
            <a:r>
              <a:rPr lang="en-US" sz="1600" b="1" dirty="0"/>
              <a:t>FRAUD</a:t>
            </a:r>
            <a:r>
              <a:rPr lang="en-US" sz="1600" dirty="0"/>
              <a:t> or </a:t>
            </a:r>
            <a:r>
              <a:rPr lang="en-US" sz="1600" b="1" dirty="0"/>
              <a:t>NO_FRAUD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 Confidence is displayed, and a </a:t>
            </a:r>
            <a:r>
              <a:rPr lang="en-US" sz="1600" b="1" dirty="0"/>
              <a:t>warning appears</a:t>
            </a:r>
            <a:r>
              <a:rPr lang="en-US" sz="1600" dirty="0"/>
              <a:t> for high-risk transactions.</a:t>
            </a:r>
            <a:br>
              <a:rPr lang="en-US" sz="1600" dirty="0"/>
            </a:br>
            <a:r>
              <a:rPr lang="en-US" sz="1600" dirty="0"/>
              <a:t> Results are stored in </a:t>
            </a:r>
            <a:r>
              <a:rPr lang="en-US" sz="1600" b="1" dirty="0"/>
              <a:t>transaction history</a:t>
            </a:r>
            <a:r>
              <a:rPr lang="en-US" sz="1600" dirty="0"/>
              <a:t> and can be exported as a CSV.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78756" y="433137"/>
            <a:ext cx="8788794" cy="88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u="sng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Opportunities:</a:t>
            </a:r>
            <a:endParaRPr sz="2800" b="1" u="sng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AF83CD-3880-28DD-307C-3CF49AFAC237}"/>
              </a:ext>
            </a:extLst>
          </p:cNvPr>
          <p:cNvSpPr txBox="1"/>
          <p:nvPr/>
        </p:nvSpPr>
        <p:spPr>
          <a:xfrm>
            <a:off x="-405637" y="1017528"/>
            <a:ext cx="9219627" cy="338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dirty="0">
                <a:solidFill>
                  <a:srgbClr val="FF0000"/>
                </a:solidFill>
                <a:latin typeface="Google Sans"/>
                <a:ea typeface="Google Sans"/>
                <a:cs typeface="Google Sans"/>
                <a:sym typeface="Google Sans"/>
              </a:rPr>
              <a:t>1. How different is it from any of the other existing ideas?</a:t>
            </a:r>
          </a:p>
          <a:p>
            <a:pPr marL="571500"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Unlike traditional rule-based fraud detection (e.g., bank alerts for large transactions), your solution analyzes transaction text using ML, making it smarter and more adaptable.</a:t>
            </a:r>
          </a:p>
          <a:p>
            <a:pPr marL="571500"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dirty="0">
                <a:solidFill>
                  <a:srgbClr val="0070C0"/>
                </a:solidFill>
                <a:latin typeface="Google Sans"/>
                <a:ea typeface="Google Sans"/>
                <a:cs typeface="Google Sans"/>
                <a:sym typeface="Google Sans"/>
              </a:rPr>
              <a:t>2. How will it be able to solve the problem?</a:t>
            </a:r>
          </a:p>
          <a:p>
            <a:pPr marL="571500"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Detects Fraudulent Patterns in UPI </a:t>
            </a:r>
            <a:r>
              <a:rPr lang="en-US" dirty="0" err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Transactions.By</a:t>
            </a:r>
            <a:r>
              <a:rPr lang="en-US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giving users an instant fraud probability score, they can stop transactions before it’s too late. Users learn fraud patterns over time, making them more vigilant against scams.</a:t>
            </a:r>
          </a:p>
          <a:p>
            <a:pPr marL="571500"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dirty="0">
                <a:solidFill>
                  <a:srgbClr val="008A3E"/>
                </a:solidFill>
                <a:latin typeface="Google Sans"/>
                <a:ea typeface="Google Sans"/>
                <a:cs typeface="Google Sans"/>
                <a:sym typeface="Google Sans"/>
              </a:rPr>
              <a:t>3. USP of the our solution</a:t>
            </a:r>
          </a:p>
          <a:p>
            <a:pPr marL="571500"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-US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AI-Powered, Not Rule-Based – Learns and improves over time, unlike static fraud filters. User-Customizable Sensitivity – Allows users to adjust confidence thresholds. Easy to Deploy &amp; Use – Runs as a simple app with no need for complex banking integrations. Analyzes Transaction Descriptions – Unlike most fraud detection tools, it focuses on text-based fraud indicators.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95475" y="680644"/>
            <a:ext cx="8698800" cy="591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u="sng" dirty="0">
                <a:latin typeface="Google Sans"/>
                <a:ea typeface="Google Sans"/>
                <a:cs typeface="Google Sans"/>
                <a:sym typeface="Google Sans"/>
              </a:rPr>
              <a:t>List of the features:</a:t>
            </a:r>
            <a:endParaRPr sz="2800" b="1" u="sng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2479AC-9363-A52B-9676-DAE678019B80}"/>
              </a:ext>
            </a:extLst>
          </p:cNvPr>
          <p:cNvSpPr txBox="1"/>
          <p:nvPr/>
        </p:nvSpPr>
        <p:spPr>
          <a:xfrm>
            <a:off x="195475" y="1340642"/>
            <a:ext cx="87530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u="sng" dirty="0">
                <a:solidFill>
                  <a:srgbClr val="FF0000"/>
                </a:solidFill>
              </a:rPr>
              <a:t>Core Features:</a:t>
            </a:r>
          </a:p>
          <a:p>
            <a:pPr>
              <a:buNone/>
            </a:pPr>
            <a:endParaRPr lang="en-US" sz="1800" b="1" u="sng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ML-Based Fraud Detection</a:t>
            </a:r>
            <a:r>
              <a:rPr lang="en-US" dirty="0"/>
              <a:t> – Uses a pre-trained machine learning model to classify transactions as </a:t>
            </a:r>
            <a:r>
              <a:rPr lang="en-US" b="1" dirty="0"/>
              <a:t>FRAUD</a:t>
            </a:r>
            <a:r>
              <a:rPr lang="en-US" dirty="0"/>
              <a:t> or </a:t>
            </a:r>
            <a:r>
              <a:rPr lang="en-US" b="1" dirty="0"/>
              <a:t>NO_FRAUD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Text-Based Analysis</a:t>
            </a:r>
            <a:r>
              <a:rPr lang="en-US" dirty="0"/>
              <a:t> – Scans transaction descriptions for fraudulent patterns, unlike traditional amount-based detection.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Confidence Score Calculation</a:t>
            </a:r>
            <a:r>
              <a:rPr lang="en-US" dirty="0"/>
              <a:t> – Provides a fraud probability percentage to indicate the model's certainty.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User-Defined Confidence Threshold</a:t>
            </a:r>
            <a:r>
              <a:rPr lang="en-US" dirty="0"/>
              <a:t> – Allows users to </a:t>
            </a:r>
            <a:r>
              <a:rPr lang="en-US" b="1" dirty="0"/>
              <a:t>adjust fraud detection sensitivity</a:t>
            </a:r>
            <a:r>
              <a:rPr lang="en-US" dirty="0"/>
              <a:t> (50-95%) for better accuracy.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Instant Transaction Analysis</a:t>
            </a:r>
            <a:r>
              <a:rPr lang="en-US" dirty="0"/>
              <a:t> – Users get real-time fraud detection results with a single click.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86000" y="601872"/>
            <a:ext cx="8772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u="sng" dirty="0">
                <a:latin typeface="Google Sans"/>
                <a:ea typeface="Google Sans"/>
                <a:cs typeface="Google Sans"/>
                <a:sym typeface="Google Sans"/>
              </a:rPr>
              <a:t>Process flow diagram:</a:t>
            </a:r>
            <a:endParaRPr sz="2800" b="1" u="sng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D8181E-96F6-AE62-4007-1BA141B7B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210" y="557436"/>
            <a:ext cx="4977636" cy="4028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BFC5BC-2221-8BEF-55D9-323F4E82F0FD}"/>
              </a:ext>
            </a:extLst>
          </p:cNvPr>
          <p:cNvSpPr txBox="1"/>
          <p:nvPr/>
        </p:nvSpPr>
        <p:spPr>
          <a:xfrm>
            <a:off x="186000" y="1482229"/>
            <a:ext cx="4386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1️⃣ </a:t>
            </a:r>
            <a:r>
              <a:rPr lang="en-US" sz="1200" b="1" dirty="0"/>
              <a:t>User Inputs Transaction Details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2️⃣ </a:t>
            </a:r>
            <a:r>
              <a:rPr lang="en-US" sz="1200" b="1" dirty="0"/>
              <a:t>Text Preprocessing &amp; Vectorization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3️⃣ </a:t>
            </a:r>
            <a:r>
              <a:rPr lang="en-US" sz="1200" b="1" dirty="0"/>
              <a:t>Fraud Detection Model (Logistic Regression)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4️⃣ </a:t>
            </a:r>
            <a:r>
              <a:rPr lang="en-US" sz="1200" b="1" dirty="0"/>
              <a:t>Fraud Probability Score Calculation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5️⃣ </a:t>
            </a:r>
            <a:r>
              <a:rPr lang="en-US" sz="1200" b="1" dirty="0"/>
              <a:t>Decision Based on Confidence Threshold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6️⃣ </a:t>
            </a:r>
            <a:r>
              <a:rPr lang="en-US" sz="1200" b="1" dirty="0"/>
              <a:t>User Alert &amp; History Logging</a:t>
            </a:r>
            <a:endParaRPr lang="en-US" sz="1200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171050" y="474388"/>
            <a:ext cx="8820900" cy="99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u="sng" dirty="0">
                <a:latin typeface="Google Sans"/>
                <a:ea typeface="Google Sans"/>
                <a:cs typeface="Google Sans"/>
                <a:sym typeface="Google Sans"/>
              </a:rPr>
              <a:t>Architecture diagram:</a:t>
            </a:r>
            <a:endParaRPr sz="2800" b="1" u="sng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86B698-81FE-0BEA-42FA-E4CE52779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063" y="970306"/>
            <a:ext cx="6167873" cy="4096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79850" y="518837"/>
            <a:ext cx="87843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u="sng" dirty="0">
                <a:latin typeface="Google Sans"/>
                <a:ea typeface="Google Sans"/>
                <a:cs typeface="Google Sans"/>
                <a:sym typeface="Google Sans"/>
              </a:rPr>
              <a:t>Technologies to be used in the solution:</a:t>
            </a:r>
            <a:endParaRPr sz="2800" b="1" u="sng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CF1C4C-F27D-AF34-776B-F2F9AC46D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93116"/>
              </p:ext>
            </p:extLst>
          </p:nvPr>
        </p:nvGraphicFramePr>
        <p:xfrm>
          <a:off x="311692" y="1317349"/>
          <a:ext cx="6886630" cy="2945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315">
                  <a:extLst>
                    <a:ext uri="{9D8B030D-6E8A-4147-A177-3AD203B41FA5}">
                      <a16:colId xmlns:a16="http://schemas.microsoft.com/office/drawing/2014/main" val="854770440"/>
                    </a:ext>
                  </a:extLst>
                </a:gridCol>
                <a:gridCol w="3443315">
                  <a:extLst>
                    <a:ext uri="{9D8B030D-6E8A-4147-A177-3AD203B41FA5}">
                      <a16:colId xmlns:a16="http://schemas.microsoft.com/office/drawing/2014/main" val="1007973710"/>
                    </a:ext>
                  </a:extLst>
                </a:gridCol>
              </a:tblGrid>
              <a:tr h="490878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Used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965694"/>
                  </a:ext>
                </a:extLst>
              </a:tr>
              <a:tr h="490878">
                <a:tc>
                  <a:txBody>
                    <a:bodyPr/>
                    <a:lstStyle/>
                    <a:p>
                      <a:r>
                        <a:rPr lang="en-US" dirty="0"/>
                        <a:t>ML Model &amp; Processing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Scikit-learn , </a:t>
                      </a:r>
                      <a:r>
                        <a:rPr lang="en-US" dirty="0" err="1"/>
                        <a:t>joblib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71924"/>
                  </a:ext>
                </a:extLst>
              </a:tr>
              <a:tr h="490878">
                <a:tc>
                  <a:txBody>
                    <a:bodyPr/>
                    <a:lstStyle/>
                    <a:p>
                      <a:r>
                        <a:rPr lang="en-US" dirty="0"/>
                        <a:t>Text Vectorization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Tfidvectorizer</a:t>
                      </a:r>
                      <a:r>
                        <a:rPr lang="en-US" dirty="0"/>
                        <a:t> or </a:t>
                      </a:r>
                      <a:r>
                        <a:rPr lang="en-US" dirty="0" err="1"/>
                        <a:t>Countvectorizer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99127"/>
                  </a:ext>
                </a:extLst>
              </a:tr>
              <a:tr h="490878">
                <a:tc>
                  <a:txBody>
                    <a:bodyPr/>
                    <a:lstStyle/>
                    <a:p>
                      <a:r>
                        <a:rPr lang="en-US" dirty="0"/>
                        <a:t>Web App Framework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streamlit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3963"/>
                  </a:ext>
                </a:extLst>
              </a:tr>
              <a:tr h="490878">
                <a:tc>
                  <a:txBody>
                    <a:bodyPr/>
                    <a:lstStyle/>
                    <a:p>
                      <a:r>
                        <a:rPr lang="en-US" dirty="0"/>
                        <a:t>File Handling &amp; Storage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Json, csv, </a:t>
                      </a:r>
                      <a:r>
                        <a:rPr lang="en-US" dirty="0" err="1"/>
                        <a:t>os</a:t>
                      </a:r>
                      <a:r>
                        <a:rPr lang="en-US" dirty="0"/>
                        <a:t>, datetime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921"/>
                  </a:ext>
                </a:extLst>
              </a:tr>
              <a:tr h="490878">
                <a:tc>
                  <a:txBody>
                    <a:bodyPr/>
                    <a:lstStyle/>
                    <a:p>
                      <a:r>
                        <a:rPr lang="en-US" dirty="0"/>
                        <a:t>Working Model Enhancement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8608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210450" y="674521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u="sng" dirty="0">
                <a:solidFill>
                  <a:schemeClr val="accent1">
                    <a:lumMod val="50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Snapshots of the MVP:</a:t>
            </a:r>
            <a:endParaRPr sz="2800" b="1" u="sng" dirty="0">
              <a:solidFill>
                <a:schemeClr val="accent1">
                  <a:lumMod val="50000"/>
                </a:schemeClr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A482A0-92D3-BFD6-902A-63274BA22CB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684" t="9605" r="14874" b="3357"/>
          <a:stretch/>
        </p:blipFill>
        <p:spPr>
          <a:xfrm>
            <a:off x="87385" y="1346208"/>
            <a:ext cx="4494065" cy="24510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6B33AA-8DB6-9510-EFF6-6323D29C640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7293" t="6206" r="16241" b="1963"/>
          <a:stretch/>
        </p:blipFill>
        <p:spPr>
          <a:xfrm>
            <a:off x="4581450" y="1454025"/>
            <a:ext cx="4494065" cy="3321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124950" y="527518"/>
            <a:ext cx="88941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u="sng" dirty="0">
                <a:latin typeface="Google Sans"/>
                <a:ea typeface="Google Sans"/>
                <a:cs typeface="Google Sans"/>
                <a:sym typeface="Google Sans"/>
              </a:rPr>
              <a:t>Potential Future Development:</a:t>
            </a:r>
            <a:endParaRPr sz="2800" b="1" u="sng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96E1C-13A5-0F1B-B8FB-1265321F8EB7}"/>
              </a:ext>
            </a:extLst>
          </p:cNvPr>
          <p:cNvSpPr txBox="1"/>
          <p:nvPr/>
        </p:nvSpPr>
        <p:spPr>
          <a:xfrm>
            <a:off x="124950" y="1317350"/>
            <a:ext cx="79190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Live API Integration – Connect with UPI payment gateways for real-time fraud checks.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Multi-Language Support – Detect fraud in regional languages for wider accessibility.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Advanced ML Models – Upgrade to deep learning for even better fraud detection accuracy.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Real-Time Alerts via Email/SMS – Notify users immediately about risky transactions.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558</Words>
  <Application>Microsoft Office PowerPoint</Application>
  <PresentationFormat>On-screen Show (16:9)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Google Sans</vt:lpstr>
      <vt:lpstr>Arial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prabhudev samal</dc:creator>
  <cp:lastModifiedBy>Chandan Kumar</cp:lastModifiedBy>
  <cp:revision>4</cp:revision>
  <dcterms:modified xsi:type="dcterms:W3CDTF">2025-04-05T14:32:28Z</dcterms:modified>
</cp:coreProperties>
</file>