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1" r:id="rId2"/>
    <p:sldId id="29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89"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12/29/2023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101" y="1580607"/>
            <a:ext cx="12026900" cy="1175294"/>
          </a:xfrm>
        </p:spPr>
        <p:txBody>
          <a:bodyPr>
            <a:noAutofit/>
          </a:bodyPr>
          <a:lstStyle/>
          <a:p>
            <a:pPr algn="ctr"/>
            <a:r>
              <a:rPr lang="en-US" sz="8000" b="1" dirty="0" smtClean="0"/>
              <a:t>EDA</a:t>
            </a:r>
            <a:endParaRPr lang="en-US" sz="8000" b="1" dirty="0"/>
          </a:p>
        </p:txBody>
      </p:sp>
      <p:sp>
        <p:nvSpPr>
          <p:cNvPr id="3" name="Subtitle 2"/>
          <p:cNvSpPr>
            <a:spLocks noGrp="1"/>
          </p:cNvSpPr>
          <p:nvPr>
            <p:ph type="subTitle" idx="1"/>
          </p:nvPr>
        </p:nvSpPr>
        <p:spPr>
          <a:xfrm>
            <a:off x="2197099" y="4447179"/>
            <a:ext cx="9472613" cy="1126283"/>
          </a:xfrm>
        </p:spPr>
        <p:txBody>
          <a:bodyPr>
            <a:normAutofit fontScale="62500" lnSpcReduction="20000"/>
          </a:bodyPr>
          <a:lstStyle/>
          <a:p>
            <a:r>
              <a:rPr lang="en-US" sz="5800" b="1" i="1" dirty="0" smtClean="0"/>
              <a:t>Loan Dataset</a:t>
            </a:r>
          </a:p>
          <a:p>
            <a:r>
              <a:rPr lang="en-US" sz="5800" b="1" dirty="0" smtClean="0"/>
              <a:t>						</a:t>
            </a:r>
            <a:r>
              <a:rPr lang="en-US" sz="1400" b="1" dirty="0" smtClean="0"/>
              <a:t>											</a:t>
            </a:r>
            <a:r>
              <a:rPr lang="en-US" sz="2600" b="1" dirty="0" smtClean="0"/>
              <a:t>Deepak Kumar</a:t>
            </a:r>
          </a:p>
          <a:p>
            <a:endParaRPr lang="en-US" sz="1400" b="1" dirty="0"/>
          </a:p>
          <a:p>
            <a:endParaRPr lang="en-US" sz="1400" b="1" dirty="0" smtClean="0"/>
          </a:p>
          <a:p>
            <a:endParaRPr lang="en-US" sz="1400" b="1" dirty="0"/>
          </a:p>
          <a:p>
            <a:endParaRPr lang="en-US" sz="1400" b="1" dirty="0" smtClean="0"/>
          </a:p>
          <a:p>
            <a:endParaRPr lang="en-US" sz="1400" b="1" dirty="0"/>
          </a:p>
          <a:p>
            <a:endParaRPr lang="en-US" sz="1400" b="1" dirty="0" smtClean="0"/>
          </a:p>
          <a:p>
            <a:endParaRPr lang="en-US" sz="1400" b="1" dirty="0"/>
          </a:p>
          <a:p>
            <a:endParaRPr lang="en-US" sz="1400" b="1" dirty="0" smtClean="0"/>
          </a:p>
          <a:p>
            <a:endParaRPr lang="en-US" sz="1400" b="1" dirty="0"/>
          </a:p>
          <a:p>
            <a:endParaRPr lang="en-US" sz="1400" b="1" dirty="0"/>
          </a:p>
        </p:txBody>
      </p:sp>
      <p:pic>
        <p:nvPicPr>
          <p:cNvPr id="1026" name="Picture 2" descr="Hackathons | Put Your Coding Skills To 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0"/>
            <a:ext cx="1197157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18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3371" y="148046"/>
            <a:ext cx="10447519" cy="6709953"/>
          </a:xfrm>
        </p:spPr>
        <p:txBody>
          <a:bodyPr>
            <a:normAutofit/>
          </a:bodyPr>
          <a:lstStyle/>
          <a:p>
            <a:pPr marL="0" indent="0">
              <a:buNone/>
            </a:pPr>
            <a:r>
              <a:rPr lang="en-US" b="1" i="1" u="sng" dirty="0" smtClean="0"/>
              <a:t>Bar Chart:-</a:t>
            </a:r>
          </a:p>
          <a:p>
            <a:pPr marL="0" indent="0">
              <a:buNone/>
            </a:pPr>
            <a:endParaRPr lang="en-US" b="1" i="1" u="sng" dirty="0"/>
          </a:p>
          <a:p>
            <a:pPr marL="0" indent="0">
              <a:buNone/>
            </a:pPr>
            <a:endParaRPr lang="en-US" b="1" i="1" u="sng" dirty="0" smtClean="0"/>
          </a:p>
          <a:p>
            <a:pPr marL="0" indent="0">
              <a:buNone/>
            </a:pPr>
            <a:endParaRPr lang="en-US" b="1" i="1" u="sng" dirty="0"/>
          </a:p>
          <a:p>
            <a:pPr marL="0" indent="0">
              <a:buNone/>
            </a:pPr>
            <a:endParaRPr lang="en-US" b="1" i="1" u="sng" dirty="0" smtClean="0"/>
          </a:p>
          <a:p>
            <a:pPr marL="0" indent="0">
              <a:buNone/>
            </a:pPr>
            <a:endParaRPr lang="en-US" b="1" i="1" u="sng" dirty="0"/>
          </a:p>
          <a:p>
            <a:pPr marL="0" indent="0">
              <a:buNone/>
            </a:pPr>
            <a:endParaRPr lang="en-US" b="1" i="1" u="sng" dirty="0" smtClean="0"/>
          </a:p>
          <a:p>
            <a:pPr marL="0" indent="0">
              <a:buNone/>
            </a:pPr>
            <a:endParaRPr lang="en-US" b="1" i="1" u="sng" dirty="0"/>
          </a:p>
          <a:p>
            <a:pPr marL="0" indent="0">
              <a:buNone/>
            </a:pPr>
            <a:endParaRPr lang="en-US" b="1" i="1" u="sng" dirty="0" smtClean="0"/>
          </a:p>
          <a:p>
            <a:pPr marL="0" indent="0">
              <a:buNone/>
            </a:pPr>
            <a:endParaRPr lang="en-US" b="1" i="1" u="sng" dirty="0"/>
          </a:p>
          <a:p>
            <a:pPr marL="0" indent="0">
              <a:buNone/>
            </a:pPr>
            <a:endParaRPr lang="en-US" b="1" i="1" u="sng" dirty="0" smtClean="0"/>
          </a:p>
          <a:p>
            <a:pPr marL="0" indent="0">
              <a:buNone/>
            </a:pPr>
            <a:endParaRPr lang="en-US" b="1" i="1" u="sng" dirty="0"/>
          </a:p>
          <a:p>
            <a:pPr marL="0" indent="0">
              <a:buNone/>
            </a:pPr>
            <a:endParaRPr lang="en-US" b="1" i="1" u="sng" dirty="0" smtClean="0"/>
          </a:p>
          <a:p>
            <a:pPr marL="0" indent="0">
              <a:buNone/>
            </a:pPr>
            <a:endParaRPr lang="en-US" b="1" i="1" u="sng" dirty="0" smtClean="0"/>
          </a:p>
          <a:p>
            <a:pPr marL="0" indent="0">
              <a:buNone/>
            </a:pPr>
            <a:r>
              <a:rPr lang="en-US" sz="1400" dirty="0" smtClean="0"/>
              <a:t>In Bar Chart One axis is numerical And the other axis is categorical .X axis is categorical and Y axis is Numerical.</a:t>
            </a:r>
            <a:endParaRPr lang="en-US" sz="1400" dirty="0"/>
          </a:p>
          <a:p>
            <a:pPr marL="0" indent="0">
              <a:buNone/>
            </a:pPr>
            <a:r>
              <a:rPr lang="en-US" sz="1400" i="1" dirty="0" smtClean="0"/>
              <a:t>From the above bar chart we conclude all the categorical columns with their unique values and count i.e. Which columns have how many unique value and what are the counts of their unique values.</a:t>
            </a:r>
            <a:endParaRPr lang="en-US" b="1" i="1" u="sng" dirty="0" smtClean="0"/>
          </a:p>
          <a:p>
            <a:pPr marL="0" indent="0">
              <a:buNone/>
            </a:pPr>
            <a:endParaRPr lang="en-US" b="1" i="1" u="sng" dirty="0"/>
          </a:p>
          <a:p>
            <a:pPr marL="0" indent="0">
              <a:buNone/>
            </a:pPr>
            <a:endParaRPr lang="en-US" b="1" i="1" u="sng" dirty="0" smtClean="0"/>
          </a:p>
          <a:p>
            <a:pPr marL="0" indent="0">
              <a:buNone/>
            </a:pPr>
            <a:endParaRPr lang="en-US" b="1" i="1" u="sng" dirty="0"/>
          </a:p>
          <a:p>
            <a:pPr marL="0" indent="0">
              <a:buNone/>
            </a:pPr>
            <a:endParaRPr lang="en-US" b="1" i="1" u="sng" dirty="0" smtClean="0"/>
          </a:p>
          <a:p>
            <a:pPr marL="0" indent="0">
              <a:buNone/>
            </a:pPr>
            <a:endParaRPr lang="en-US" b="1" i="1" u="sng" dirty="0"/>
          </a:p>
          <a:p>
            <a:pPr marL="0" indent="0">
              <a:buNone/>
            </a:pPr>
            <a:endParaRPr lang="en-US" b="1" i="1" u="sng" dirty="0" smtClean="0"/>
          </a:p>
          <a:p>
            <a:pPr marL="0" indent="0">
              <a:buNone/>
            </a:pPr>
            <a:endParaRPr lang="en-US" b="1" i="1" u="sng" dirty="0"/>
          </a:p>
          <a:p>
            <a:pPr marL="0" indent="0">
              <a:buNone/>
            </a:pPr>
            <a:endParaRPr lang="en-US" b="1" i="1" u="sng" dirty="0" smtClean="0"/>
          </a:p>
          <a:p>
            <a:pPr marL="0" indent="0">
              <a:buNone/>
            </a:pPr>
            <a:endParaRPr lang="en-US" b="1" i="1" u="sng" dirty="0"/>
          </a:p>
          <a:p>
            <a:pPr marL="0" indent="0">
              <a:buNone/>
            </a:pPr>
            <a:endParaRPr lang="en-US" b="1" i="1" u="sng" dirty="0" smtClean="0"/>
          </a:p>
          <a:p>
            <a:pPr marL="0" indent="0">
              <a:buNone/>
            </a:pPr>
            <a:endParaRPr lang="en-US" b="1" i="1" u="sng" dirty="0"/>
          </a:p>
          <a:p>
            <a:pPr marL="0" indent="0">
              <a:buNone/>
            </a:pPr>
            <a:endParaRPr lang="en-US" b="1" i="1" u="sng" dirty="0" smtClean="0"/>
          </a:p>
          <a:p>
            <a:pPr marL="0" indent="0">
              <a:buNone/>
            </a:pPr>
            <a:endParaRPr lang="en-US" b="1" i="1" u="sng" dirty="0"/>
          </a:p>
          <a:p>
            <a:pPr marL="0" indent="0">
              <a:buNone/>
            </a:pPr>
            <a:endParaRPr lang="en-US" b="1" i="1" u="sng" dirty="0" smtClean="0"/>
          </a:p>
          <a:p>
            <a:pPr marL="0" indent="0">
              <a:buNone/>
            </a:pPr>
            <a:endParaRPr lang="en-US" b="1" i="1" u="sng" dirty="0"/>
          </a:p>
          <a:p>
            <a:pPr marL="0" indent="0">
              <a:buNone/>
            </a:pPr>
            <a:endParaRPr lang="en-US" b="1" i="1" u="sng" dirty="0" smtClean="0"/>
          </a:p>
          <a:p>
            <a:pPr marL="0" indent="0">
              <a:buNone/>
            </a:pPr>
            <a:endParaRPr lang="en-US" b="1" i="1" u="sng" dirty="0"/>
          </a:p>
          <a:p>
            <a:pPr marL="0" indent="0">
              <a:buNone/>
            </a:pPr>
            <a:endParaRPr lang="en-US" b="1" i="1" u="sng" dirty="0" smtClean="0"/>
          </a:p>
          <a:p>
            <a:pPr marL="0" indent="0">
              <a:buNone/>
            </a:pPr>
            <a:endParaRPr lang="en-US" b="1" i="1" u="sng" dirty="0"/>
          </a:p>
          <a:p>
            <a:pPr marL="0" indent="0">
              <a:buNone/>
            </a:pPr>
            <a:endParaRPr lang="en-US" b="1" i="1" u="sng" dirty="0" smtClean="0"/>
          </a:p>
          <a:p>
            <a:pPr marL="0" indent="0">
              <a:buNone/>
            </a:pPr>
            <a:endParaRPr lang="en-US" b="1" i="1" u="sng" dirty="0"/>
          </a:p>
          <a:p>
            <a:pPr marL="0" indent="0">
              <a:buNone/>
            </a:pPr>
            <a:endParaRPr lang="en-US" b="1" i="1" u="sng" dirty="0" smtClean="0"/>
          </a:p>
          <a:p>
            <a:pPr marL="0" indent="0">
              <a:buNone/>
            </a:pPr>
            <a:endParaRPr lang="en-US" b="1" i="1" u="sng" dirty="0"/>
          </a:p>
          <a:p>
            <a:pPr marL="0" indent="0">
              <a:buNone/>
            </a:pPr>
            <a:endParaRPr lang="en-US" b="1" i="1" u="sng" dirty="0" smtClean="0"/>
          </a:p>
          <a:p>
            <a:pPr marL="0" indent="0">
              <a:buNone/>
            </a:pPr>
            <a:endParaRPr lang="en-US" b="1" i="1" u="sng" dirty="0"/>
          </a:p>
          <a:p>
            <a:pPr marL="0" indent="0">
              <a:buNone/>
            </a:pPr>
            <a:endParaRPr lang="en-US" b="1" i="1" u="sng" dirty="0" smtClean="0"/>
          </a:p>
          <a:p>
            <a:pPr marL="0" indent="0">
              <a:buNone/>
            </a:pPr>
            <a:endParaRPr lang="en-US" b="1" i="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372" y="472635"/>
            <a:ext cx="3315199" cy="20223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571" y="472636"/>
            <a:ext cx="6675121" cy="16174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0937" y="2435233"/>
            <a:ext cx="6711543" cy="166650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3372" y="4101738"/>
            <a:ext cx="6045337" cy="1593668"/>
          </a:xfrm>
          <a:prstGeom prst="rect">
            <a:avLst/>
          </a:prstGeom>
        </p:spPr>
      </p:pic>
    </p:spTree>
    <p:extLst>
      <p:ext uri="{BB962C8B-B14F-4D97-AF65-F5344CB8AC3E}">
        <p14:creationId xmlns:p14="http://schemas.microsoft.com/office/powerpoint/2010/main" val="3722953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731" y="0"/>
            <a:ext cx="9897882" cy="496389"/>
          </a:xfrm>
        </p:spPr>
        <p:txBody>
          <a:bodyPr>
            <a:noAutofit/>
          </a:bodyPr>
          <a:lstStyle/>
          <a:p>
            <a:r>
              <a:rPr lang="en-US" sz="2800" b="1" dirty="0" smtClean="0"/>
              <a:t>Pie Chart:-</a:t>
            </a:r>
            <a:r>
              <a:rPr lang="en-US" sz="1400" b="1" dirty="0"/>
              <a:t/>
            </a:r>
            <a:br>
              <a:rPr lang="en-US" sz="1400" b="1" dirty="0"/>
            </a:br>
            <a:r>
              <a:rPr lang="en-US" sz="1400" b="1" dirty="0" smtClean="0"/>
              <a:t/>
            </a:r>
            <a:br>
              <a:rPr lang="en-US" sz="1400" b="1" dirty="0" smtClean="0"/>
            </a:br>
            <a:r>
              <a:rPr lang="en-US" sz="1400" b="1" dirty="0"/>
              <a:t/>
            </a:r>
            <a:br>
              <a:rPr lang="en-US" sz="1400" b="1" dirty="0"/>
            </a:br>
            <a:r>
              <a:rPr lang="en-US" sz="1400" b="1" dirty="0" smtClean="0"/>
              <a:t/>
            </a:r>
            <a:br>
              <a:rPr lang="en-US" sz="1400" b="1" dirty="0" smtClean="0"/>
            </a:br>
            <a:r>
              <a:rPr lang="en-US" sz="1400" b="1" dirty="0" smtClean="0"/>
              <a:t/>
            </a:r>
            <a:br>
              <a:rPr lang="en-US" sz="1400" b="1" dirty="0" smtClean="0"/>
            </a:br>
            <a:r>
              <a:rPr lang="en-US" sz="1400" b="1" dirty="0"/>
              <a:t/>
            </a:r>
            <a:br>
              <a:rPr lang="en-US" sz="1400" b="1" dirty="0"/>
            </a:br>
            <a:r>
              <a:rPr lang="en-US" sz="1400" b="1" dirty="0" smtClean="0"/>
              <a:t/>
            </a:r>
            <a:br>
              <a:rPr lang="en-US" sz="1400" b="1" dirty="0" smtClean="0"/>
            </a:br>
            <a:r>
              <a:rPr lang="en-US" sz="1400" b="1" dirty="0"/>
              <a:t/>
            </a:r>
            <a:br>
              <a:rPr lang="en-US" sz="1400" b="1" dirty="0"/>
            </a:br>
            <a:r>
              <a:rPr lang="en-US" sz="1400" b="1" dirty="0" smtClean="0"/>
              <a:t/>
            </a:r>
            <a:br>
              <a:rPr lang="en-US" sz="1400" b="1" dirty="0" smtClean="0"/>
            </a:br>
            <a:r>
              <a:rPr lang="en-US" sz="1400" b="1" dirty="0"/>
              <a:t/>
            </a:r>
            <a:br>
              <a:rPr lang="en-US" sz="1400" b="1" dirty="0"/>
            </a:br>
            <a:r>
              <a:rPr lang="en-US" sz="1400" b="1" dirty="0" smtClean="0"/>
              <a:t/>
            </a:r>
            <a:br>
              <a:rPr lang="en-US" sz="1400" b="1" dirty="0" smtClean="0"/>
            </a:br>
            <a:r>
              <a:rPr lang="en-US" sz="1400" b="1" dirty="0"/>
              <a:t/>
            </a:r>
            <a:br>
              <a:rPr lang="en-US" sz="1400" b="1" dirty="0"/>
            </a:br>
            <a:r>
              <a:rPr lang="en-US" sz="1400" b="1" dirty="0" smtClean="0"/>
              <a:t/>
            </a:r>
            <a:br>
              <a:rPr lang="en-US" sz="1400" b="1" dirty="0" smtClean="0"/>
            </a:br>
            <a:r>
              <a:rPr lang="en-US" sz="1400" b="1" dirty="0"/>
              <a:t/>
            </a:r>
            <a:br>
              <a:rPr lang="en-US" sz="1400" b="1" dirty="0"/>
            </a:br>
            <a:r>
              <a:rPr lang="en-US" sz="1400" b="1" dirty="0" smtClean="0"/>
              <a:t/>
            </a:r>
            <a:br>
              <a:rPr lang="en-US" sz="1400" b="1" dirty="0" smtClean="0"/>
            </a:br>
            <a:r>
              <a:rPr lang="en-US" sz="1400" b="1" dirty="0"/>
              <a:t/>
            </a:r>
            <a:br>
              <a:rPr lang="en-US" sz="1400" b="1" dirty="0"/>
            </a:br>
            <a:r>
              <a:rPr lang="en-US" sz="1400" b="1" dirty="0" smtClean="0"/>
              <a:t/>
            </a:r>
            <a:br>
              <a:rPr lang="en-US" sz="1400" b="1" dirty="0" smtClean="0"/>
            </a:br>
            <a:r>
              <a:rPr lang="en-US" sz="1400" b="1" dirty="0"/>
              <a:t/>
            </a:r>
            <a:br>
              <a:rPr lang="en-US" sz="1400" b="1" dirty="0"/>
            </a:br>
            <a:r>
              <a:rPr lang="en-US" sz="1400" b="1" dirty="0" smtClean="0"/>
              <a:t/>
            </a:r>
            <a:br>
              <a:rPr lang="en-US" sz="1400" b="1" dirty="0" smtClean="0"/>
            </a:br>
            <a:r>
              <a:rPr lang="en-US" sz="1400" b="1" dirty="0" smtClean="0"/>
              <a:t/>
            </a:r>
            <a:br>
              <a:rPr lang="en-US" sz="1400" b="1" dirty="0" smtClean="0"/>
            </a:br>
            <a:r>
              <a:rPr lang="en-US" sz="1400" dirty="0" smtClean="0"/>
              <a:t>From the above Pie chart we conclude that every categorical column with relative frequency of their unique values.</a:t>
            </a:r>
            <a:br>
              <a:rPr lang="en-US" sz="1400" dirty="0" smtClean="0"/>
            </a:br>
            <a:r>
              <a:rPr lang="en-US" sz="1400" dirty="0" smtClean="0"/>
              <a:t>From married Column we conclude that 65.31% of loan applicant are married and 34.69% are unmarried.</a:t>
            </a:r>
            <a:br>
              <a:rPr lang="en-US" sz="1400" dirty="0" smtClean="0"/>
            </a:br>
            <a:r>
              <a:rPr lang="en-US" sz="1400" dirty="0" smtClean="0"/>
              <a:t>From Gender column we conclude that 81.76% of loan applicant are male and 18.24% are Female.</a:t>
            </a:r>
            <a:br>
              <a:rPr lang="en-US" sz="1400" dirty="0" smtClean="0"/>
            </a:br>
            <a:r>
              <a:rPr lang="en-US" sz="1400" dirty="0" smtClean="0"/>
              <a:t>From Self Employed column 86.64% of loan applicant are self employed and 13.36% are not self employed.</a:t>
            </a:r>
            <a:br>
              <a:rPr lang="en-US" sz="1400" dirty="0" smtClean="0"/>
            </a:br>
            <a:r>
              <a:rPr lang="en-US" sz="1400" dirty="0" smtClean="0"/>
              <a:t>From property area column we conclude that 37.95% of total loan applicant are live in </a:t>
            </a:r>
            <a:r>
              <a:rPr lang="en-US" sz="1400" dirty="0" err="1" smtClean="0"/>
              <a:t>semiurban</a:t>
            </a:r>
            <a:r>
              <a:rPr lang="en-US" sz="1400" dirty="0" smtClean="0"/>
              <a:t> , 32.90% are lives in urban and 29.15% are lives in rural area.</a:t>
            </a:r>
            <a:br>
              <a:rPr lang="en-US" sz="1400" dirty="0" smtClean="0"/>
            </a:br>
            <a:r>
              <a:rPr lang="en-US" sz="1400" dirty="0" smtClean="0"/>
              <a:t>From education we conclude that 78.18% are graduate and 21.82% are not graduate.</a:t>
            </a:r>
            <a:br>
              <a:rPr lang="en-US" sz="1400" dirty="0" smtClean="0"/>
            </a:br>
            <a:r>
              <a:rPr lang="en-US" sz="1400" dirty="0" smtClean="0"/>
              <a:t>From Loan status we conclude that 68.73% of loan applicant lone are approved and 31.27 % applicant loan are not approved.</a:t>
            </a:r>
            <a:endParaRPr lang="en-US" sz="14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0302" y="496389"/>
            <a:ext cx="2155370" cy="355309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660838"/>
            <a:ext cx="2847704" cy="329720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5574" y="496389"/>
            <a:ext cx="2229161" cy="355309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5696" y="2574547"/>
            <a:ext cx="2579976" cy="1639388"/>
          </a:xfrm>
          <a:prstGeom prst="rect">
            <a:avLst/>
          </a:prstGeom>
        </p:spPr>
      </p:pic>
    </p:spTree>
    <p:extLst>
      <p:ext uri="{BB962C8B-B14F-4D97-AF65-F5344CB8AC3E}">
        <p14:creationId xmlns:p14="http://schemas.microsoft.com/office/powerpoint/2010/main" val="949004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714" y="0"/>
            <a:ext cx="10420395" cy="627017"/>
          </a:xfrm>
        </p:spPr>
        <p:txBody>
          <a:bodyPr>
            <a:normAutofit fontScale="90000"/>
          </a:bodyPr>
          <a:lstStyle/>
          <a:p>
            <a:r>
              <a:rPr lang="en-US" sz="2400" b="1" i="1" u="sng" dirty="0" smtClean="0"/>
              <a:t>Numerical Data Analysis:-</a:t>
            </a:r>
            <a:r>
              <a:rPr lang="en-US" sz="2400" b="1" i="1" u="sng" dirty="0"/>
              <a:t/>
            </a:r>
            <a:br>
              <a:rPr lang="en-US" sz="2400" b="1" i="1" u="sng" dirty="0"/>
            </a:br>
            <a:r>
              <a:rPr lang="en-US" sz="2400" b="1" i="1" u="sng" dirty="0" smtClean="0"/>
              <a:t/>
            </a:r>
            <a:br>
              <a:rPr lang="en-US" sz="2400" b="1" i="1" u="sng" dirty="0" smtClean="0"/>
            </a:br>
            <a:r>
              <a:rPr lang="en-US" sz="2400" b="1" i="1" u="sng" dirty="0"/>
              <a:t/>
            </a:r>
            <a:br>
              <a:rPr lang="en-US" sz="2400" b="1" i="1" u="sng" dirty="0"/>
            </a:br>
            <a:r>
              <a:rPr lang="en-US" sz="2400" b="1" i="1" u="sng" dirty="0" smtClean="0"/>
              <a:t/>
            </a:r>
            <a:br>
              <a:rPr lang="en-US" sz="2400" b="1" i="1" u="sng" dirty="0" smtClean="0"/>
            </a:br>
            <a:r>
              <a:rPr lang="en-US" sz="2400" b="1" i="1" u="sng" dirty="0"/>
              <a:t/>
            </a:r>
            <a:br>
              <a:rPr lang="en-US" sz="2400" b="1" i="1" u="sng" dirty="0"/>
            </a:br>
            <a:r>
              <a:rPr lang="en-US" sz="2400" b="1" i="1" u="sng" dirty="0" smtClean="0"/>
              <a:t/>
            </a:r>
            <a:br>
              <a:rPr lang="en-US" sz="2400" b="1" i="1" u="sng" dirty="0" smtClean="0"/>
            </a:br>
            <a:r>
              <a:rPr lang="en-US" sz="2400" b="1" i="1" u="sng" dirty="0"/>
              <a:t/>
            </a:r>
            <a:br>
              <a:rPr lang="en-US" sz="2400" b="1" i="1" u="sng" dirty="0"/>
            </a:br>
            <a:r>
              <a:rPr lang="en-US" sz="2400" b="1" i="1" u="sng" dirty="0" smtClean="0"/>
              <a:t/>
            </a:r>
            <a:br>
              <a:rPr lang="en-US" sz="2400" b="1" i="1" u="sng" dirty="0" smtClean="0"/>
            </a:br>
            <a:r>
              <a:rPr lang="en-US" sz="2400" b="1" i="1" u="sng" dirty="0"/>
              <a:t/>
            </a:r>
            <a:br>
              <a:rPr lang="en-US" sz="2400" b="1" i="1" u="sng" dirty="0"/>
            </a:br>
            <a:r>
              <a:rPr lang="en-US" sz="2400" b="1" i="1" u="sng" dirty="0" smtClean="0"/>
              <a:t/>
            </a:r>
            <a:br>
              <a:rPr lang="en-US" sz="2400" b="1" i="1" u="sng" dirty="0" smtClean="0"/>
            </a:br>
            <a:r>
              <a:rPr lang="en-US" sz="1800" dirty="0"/>
              <a:t/>
            </a:r>
            <a:br>
              <a:rPr lang="en-US" sz="1800" dirty="0"/>
            </a:br>
            <a:r>
              <a:rPr lang="en-US" sz="1800" dirty="0" smtClean="0"/>
              <a:t>From the above  describe function we Know the all the </a:t>
            </a:r>
            <a:r>
              <a:rPr lang="en-US" sz="1800" dirty="0" err="1" smtClean="0"/>
              <a:t>statsticals</a:t>
            </a:r>
            <a:r>
              <a:rPr lang="en-US" sz="1800" dirty="0" smtClean="0"/>
              <a:t> values of all the Numerical Columns.</a:t>
            </a:r>
            <a:br>
              <a:rPr lang="en-US" sz="1800" dirty="0" smtClean="0"/>
            </a:br>
            <a:r>
              <a:rPr lang="en-US" sz="1800" dirty="0" smtClean="0"/>
              <a:t>Like We know about the Mean ,Median ,Count , Standard deviation, Q1(25%),Q2(50%),Q3(75%) and Max values of all the columns.</a:t>
            </a:r>
            <a:br>
              <a:rPr lang="en-US" sz="1800" dirty="0" smtClean="0"/>
            </a:br>
            <a:r>
              <a:rPr lang="en-US" sz="1800" dirty="0" smtClean="0"/>
              <a:t>By this observation we can easily draw the Histogram of all the Numerical Columns.</a:t>
            </a:r>
            <a:br>
              <a:rPr lang="en-US" sz="1800" dirty="0" smtClean="0"/>
            </a:br>
            <a:r>
              <a:rPr lang="en-US" sz="2400" b="1" i="1" u="sng" dirty="0"/>
              <a:t/>
            </a:r>
            <a:br>
              <a:rPr lang="en-US" sz="2400" b="1" i="1" u="sng" dirty="0"/>
            </a:br>
            <a:endParaRPr lang="en-US" sz="2400" b="1" i="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9213" y="516210"/>
            <a:ext cx="7011378" cy="3010761"/>
          </a:xfrm>
        </p:spPr>
      </p:pic>
    </p:spTree>
    <p:extLst>
      <p:ext uri="{BB962C8B-B14F-4D97-AF65-F5344CB8AC3E}">
        <p14:creationId xmlns:p14="http://schemas.microsoft.com/office/powerpoint/2010/main" val="3830885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018" y="0"/>
            <a:ext cx="11351622" cy="666206"/>
          </a:xfrm>
        </p:spPr>
        <p:txBody>
          <a:bodyPr>
            <a:normAutofit fontScale="90000"/>
          </a:bodyPr>
          <a:lstStyle/>
          <a:p>
            <a:r>
              <a:rPr lang="en-US" sz="2400" b="1" i="1" u="sng" dirty="0" smtClean="0"/>
              <a:t>Histogram:-</a:t>
            </a:r>
            <a:r>
              <a:rPr lang="en-US" sz="2400" b="1" i="1" u="sng" dirty="0"/>
              <a:t/>
            </a:r>
            <a:br>
              <a:rPr lang="en-US" sz="2400" b="1" i="1" u="sng" dirty="0"/>
            </a:br>
            <a:r>
              <a:rPr lang="en-US" sz="2400" b="1" i="1" u="sng" dirty="0" smtClean="0"/>
              <a:t/>
            </a:r>
            <a:br>
              <a:rPr lang="en-US" sz="2400" b="1" i="1" u="sng" dirty="0" smtClean="0"/>
            </a:br>
            <a:r>
              <a:rPr lang="en-US" sz="2400" b="1" i="1" u="sng" dirty="0"/>
              <a:t/>
            </a:r>
            <a:br>
              <a:rPr lang="en-US" sz="2400" b="1" i="1" u="sng" dirty="0"/>
            </a:br>
            <a:r>
              <a:rPr lang="en-US" sz="2400" b="1" i="1" u="sng" dirty="0" smtClean="0"/>
              <a:t/>
            </a:r>
            <a:br>
              <a:rPr lang="en-US" sz="2400" b="1" i="1" u="sng" dirty="0" smtClean="0"/>
            </a:br>
            <a:r>
              <a:rPr lang="en-US" sz="2400" b="1" i="1" u="sng" dirty="0"/>
              <a:t/>
            </a:r>
            <a:br>
              <a:rPr lang="en-US" sz="2400" b="1" i="1" u="sng" dirty="0"/>
            </a:br>
            <a:r>
              <a:rPr lang="en-US" sz="2400" b="1" i="1" u="sng" dirty="0" smtClean="0"/>
              <a:t/>
            </a:r>
            <a:br>
              <a:rPr lang="en-US" sz="2400" b="1" i="1" u="sng" dirty="0" smtClean="0"/>
            </a:br>
            <a:r>
              <a:rPr lang="en-US" sz="2400" b="1" i="1" u="sng" dirty="0"/>
              <a:t/>
            </a:r>
            <a:br>
              <a:rPr lang="en-US" sz="2400" b="1" i="1" u="sng" dirty="0"/>
            </a:br>
            <a:r>
              <a:rPr lang="en-US" sz="2400" b="1" i="1" u="sng" dirty="0" smtClean="0"/>
              <a:t/>
            </a:r>
            <a:br>
              <a:rPr lang="en-US" sz="2400" b="1" i="1" u="sng" dirty="0" smtClean="0"/>
            </a:br>
            <a:r>
              <a:rPr lang="en-US" sz="2400" b="1" i="1" u="sng" dirty="0"/>
              <a:t/>
            </a:r>
            <a:br>
              <a:rPr lang="en-US" sz="2400" b="1" i="1" u="sng" dirty="0"/>
            </a:br>
            <a:r>
              <a:rPr lang="en-US" sz="2400" b="1" i="1" u="sng" dirty="0" smtClean="0"/>
              <a:t/>
            </a:r>
            <a:br>
              <a:rPr lang="en-US" sz="2400" b="1" i="1" u="sng" dirty="0" smtClean="0"/>
            </a:br>
            <a:r>
              <a:rPr lang="en-US" sz="2400" b="1" i="1" u="sng" dirty="0"/>
              <a:t/>
            </a:r>
            <a:br>
              <a:rPr lang="en-US" sz="2400" b="1" i="1" u="sng" dirty="0"/>
            </a:br>
            <a:r>
              <a:rPr lang="en-US" sz="2400" b="1" i="1" u="sng" dirty="0" smtClean="0"/>
              <a:t/>
            </a:r>
            <a:br>
              <a:rPr lang="en-US" sz="2400" b="1" i="1" u="sng" dirty="0" smtClean="0"/>
            </a:br>
            <a:r>
              <a:rPr lang="en-US" sz="1600" dirty="0" smtClean="0"/>
              <a:t>From the first histogram we conclude that the loan amount is right skewed .The most of the loan amount that is applied for the loan by the applicant is in between 100k to 200k rupees and the highest applicant count is 120.</a:t>
            </a:r>
            <a:br>
              <a:rPr lang="en-US" sz="1600" dirty="0" smtClean="0"/>
            </a:br>
            <a:r>
              <a:rPr lang="en-US" sz="1600" dirty="0"/>
              <a:t/>
            </a:r>
            <a:br>
              <a:rPr lang="en-US" sz="1600" dirty="0"/>
            </a:br>
            <a:r>
              <a:rPr lang="en-US" sz="1600" dirty="0" smtClean="0"/>
              <a:t>From the second histogram we conclude that the Co-applicant income is right skewed . The most of the co-applicant income is lie between 0 to 10000 rupees and the highest count of the co-applicant is 300.</a:t>
            </a:r>
            <a:br>
              <a:rPr lang="en-US" sz="1600" dirty="0" smtClean="0"/>
            </a:br>
            <a:r>
              <a:rPr lang="en-US" sz="1600" dirty="0"/>
              <a:t/>
            </a:r>
            <a:br>
              <a:rPr lang="en-US" sz="1600" dirty="0"/>
            </a:br>
            <a:r>
              <a:rPr lang="en-US" sz="1600" dirty="0" smtClean="0"/>
              <a:t>From the third histogram we conclude that the Applicant income is right skewed .The most of the Applicant income is in between 0 to 20000  rupees and the highest count of the Applicant is 300.</a:t>
            </a:r>
            <a:endParaRPr lang="en-US"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018" y="1238997"/>
            <a:ext cx="3357153" cy="252310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1736" y="1238997"/>
            <a:ext cx="3370218" cy="252310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9519" y="1238997"/>
            <a:ext cx="3592287" cy="2523106"/>
          </a:xfrm>
          <a:prstGeom prst="rect">
            <a:avLst/>
          </a:prstGeom>
        </p:spPr>
      </p:pic>
    </p:spTree>
    <p:extLst>
      <p:ext uri="{BB962C8B-B14F-4D97-AF65-F5344CB8AC3E}">
        <p14:creationId xmlns:p14="http://schemas.microsoft.com/office/powerpoint/2010/main" val="2526653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0"/>
            <a:ext cx="11250613" cy="609600"/>
          </a:xfrm>
        </p:spPr>
        <p:txBody>
          <a:bodyPr>
            <a:noAutofit/>
          </a:bodyPr>
          <a:lstStyle/>
          <a:p>
            <a:pPr marL="342900" indent="-342900">
              <a:buFont typeface="Wingdings" panose="05000000000000000000" pitchFamily="2" charset="2"/>
              <a:buChar char="§"/>
            </a:pPr>
            <a:r>
              <a:rPr lang="en-US" sz="2400" b="1" i="1" u="sng" dirty="0" smtClean="0"/>
              <a:t>Empirical Rule:-</a:t>
            </a:r>
            <a:br>
              <a:rPr lang="en-US" sz="2400" b="1" i="1" u="sng" dirty="0" smtClean="0"/>
            </a:br>
            <a:r>
              <a:rPr lang="en-US" sz="2400" b="1" i="1" u="sng" dirty="0"/>
              <a:t/>
            </a:r>
            <a:br>
              <a:rPr lang="en-US" sz="2400" b="1" i="1" u="sng" dirty="0"/>
            </a:br>
            <a:r>
              <a:rPr lang="en-US" sz="2400" b="1" i="1" u="sng" dirty="0" smtClean="0"/>
              <a:t/>
            </a:r>
            <a:br>
              <a:rPr lang="en-US" sz="2400" b="1" i="1" u="sng" dirty="0" smtClean="0"/>
            </a:br>
            <a:r>
              <a:rPr lang="en-US" sz="2400" b="1" i="1" u="sng" dirty="0"/>
              <a:t/>
            </a:r>
            <a:br>
              <a:rPr lang="en-US" sz="2400" b="1" i="1" u="sng" dirty="0"/>
            </a:br>
            <a:r>
              <a:rPr lang="en-US" sz="2400" b="1" i="1" u="sng" dirty="0" smtClean="0"/>
              <a:t/>
            </a:r>
            <a:br>
              <a:rPr lang="en-US" sz="2400" b="1" i="1" u="sng" dirty="0" smtClean="0"/>
            </a:br>
            <a:r>
              <a:rPr lang="en-US" sz="2400" b="1" i="1" u="sng" dirty="0"/>
              <a:t/>
            </a:r>
            <a:br>
              <a:rPr lang="en-US" sz="2400" b="1" i="1" u="sng" dirty="0"/>
            </a:br>
            <a:r>
              <a:rPr lang="en-US" sz="2400" b="1" i="1" u="sng" dirty="0" smtClean="0"/>
              <a:t/>
            </a:r>
            <a:br>
              <a:rPr lang="en-US" sz="2400" b="1" i="1" u="sng" dirty="0" smtClean="0"/>
            </a:br>
            <a:r>
              <a:rPr lang="en-US" sz="2400" b="1" i="1" u="sng" dirty="0"/>
              <a:t/>
            </a:r>
            <a:br>
              <a:rPr lang="en-US" sz="2400" b="1" i="1" u="sng" dirty="0"/>
            </a:br>
            <a:r>
              <a:rPr lang="en-US" sz="2400" b="1" i="1" u="sng" dirty="0" smtClean="0"/>
              <a:t/>
            </a:r>
            <a:br>
              <a:rPr lang="en-US" sz="2400" b="1" i="1" u="sng" dirty="0" smtClean="0"/>
            </a:br>
            <a:r>
              <a:rPr lang="en-US" sz="2400" b="1" i="1" u="sng" dirty="0"/>
              <a:t/>
            </a:r>
            <a:br>
              <a:rPr lang="en-US" sz="2400" b="1" i="1" u="sng" dirty="0"/>
            </a:br>
            <a:r>
              <a:rPr lang="en-US" sz="2400" b="1" i="1" u="sng" dirty="0" smtClean="0"/>
              <a:t/>
            </a:r>
            <a:br>
              <a:rPr lang="en-US" sz="2400" b="1" i="1" u="sng" dirty="0" smtClean="0"/>
            </a:br>
            <a:r>
              <a:rPr lang="en-US" sz="2400" b="1" i="1" u="sng" dirty="0"/>
              <a:t/>
            </a:r>
            <a:br>
              <a:rPr lang="en-US" sz="2400" b="1" i="1" u="sng" dirty="0"/>
            </a:br>
            <a:r>
              <a:rPr lang="en-US" sz="2400" b="1" i="1" u="sng" dirty="0" smtClean="0"/>
              <a:t/>
            </a:r>
            <a:br>
              <a:rPr lang="en-US" sz="2400" b="1" i="1" u="sng" dirty="0" smtClean="0"/>
            </a:br>
            <a:r>
              <a:rPr lang="en-US" sz="2400" b="1" i="1" u="sng" dirty="0" smtClean="0"/>
              <a:t/>
            </a:r>
            <a:br>
              <a:rPr lang="en-US" sz="2400" b="1" i="1" u="sng" dirty="0" smtClean="0"/>
            </a:br>
            <a:r>
              <a:rPr lang="en-US" sz="1600" dirty="0" smtClean="0"/>
              <a:t>   </a:t>
            </a:r>
            <a:br>
              <a:rPr lang="en-US" sz="1600" dirty="0" smtClean="0"/>
            </a:br>
            <a:r>
              <a:rPr lang="en-US" sz="1600" dirty="0"/>
              <a:t> </a:t>
            </a:r>
            <a:r>
              <a:rPr lang="en-US" sz="1600" dirty="0" smtClean="0"/>
              <a:t>         </a:t>
            </a:r>
            <a:r>
              <a:rPr lang="en-US" sz="2400" b="1" i="1" u="sng" dirty="0" smtClean="0"/>
              <a:t/>
            </a:r>
            <a:br>
              <a:rPr lang="en-US" sz="2400" b="1" i="1" u="sng" dirty="0" smtClean="0"/>
            </a:br>
            <a:endParaRPr lang="en-US" sz="2400" dirty="0"/>
          </a:p>
        </p:txBody>
      </p:sp>
      <p:sp>
        <p:nvSpPr>
          <p:cNvPr id="5" name="Content Placeholder 4"/>
          <p:cNvSpPr>
            <a:spLocks noGrp="1"/>
          </p:cNvSpPr>
          <p:nvPr>
            <p:ph idx="1"/>
          </p:nvPr>
        </p:nvSpPr>
        <p:spPr>
          <a:xfrm>
            <a:off x="254000" y="1270000"/>
            <a:ext cx="11250612" cy="5588000"/>
          </a:xfrm>
        </p:spPr>
        <p:txBody>
          <a:bodyPr/>
          <a:lstStyle/>
          <a:p>
            <a:pPr fontAlgn="ctr"/>
            <a:r>
              <a:rPr lang="en-US" dirty="0" smtClean="0"/>
              <a:t>We know that the Empirical rule based on </a:t>
            </a:r>
            <a:r>
              <a:rPr lang="en-US" dirty="0"/>
              <a:t>68–95–99.7 rule</a:t>
            </a:r>
          </a:p>
          <a:p>
            <a:pPr fontAlgn="ctr"/>
            <a:r>
              <a:rPr lang="en-US" dirty="0"/>
              <a:t/>
            </a:r>
            <a:br>
              <a:rPr lang="en-US" dirty="0"/>
            </a:br>
            <a:endParaRPr lang="en-US" dirty="0" smtClean="0"/>
          </a:p>
          <a:p>
            <a:pPr fontAlgn="ctr"/>
            <a:endParaRPr lang="en-US" dirty="0"/>
          </a:p>
          <a:p>
            <a:pPr fontAlgn="ctr"/>
            <a:endParaRPr lang="en-US" dirty="0" smtClean="0"/>
          </a:p>
          <a:p>
            <a:pPr fontAlgn="ctr"/>
            <a:endParaRPr lang="en-US" dirty="0"/>
          </a:p>
          <a:p>
            <a:pPr fontAlgn="ctr"/>
            <a:endParaRPr lang="en-US" dirty="0" smtClean="0"/>
          </a:p>
          <a:p>
            <a:pPr fontAlgn="ctr"/>
            <a:endParaRPr lang="en-US" dirty="0"/>
          </a:p>
          <a:p>
            <a:pPr fontAlgn="ctr"/>
            <a:endParaRPr lang="en-US" dirty="0" smtClean="0"/>
          </a:p>
          <a:p>
            <a:pPr fontAlgn="ctr"/>
            <a:endParaRPr lang="en-US" dirty="0"/>
          </a:p>
          <a:p>
            <a:pPr fontAlgn="ctr"/>
            <a:endParaRPr lang="en-US" dirty="0" smtClean="0"/>
          </a:p>
          <a:p>
            <a:pPr fontAlgn="ctr"/>
            <a:r>
              <a:rPr lang="en-US" dirty="0" smtClean="0"/>
              <a:t>From the above observation we conclude that this dataset is not follow the empirical rule condition 68–95–99.7  that’s why we conclude that the above dataset is not normally distributed.</a:t>
            </a:r>
          </a:p>
          <a:p>
            <a:pPr fontAlgn="ctr"/>
            <a:r>
              <a:rPr lang="en-US" dirty="0" smtClean="0"/>
              <a:t>So, first we convert this dataset in normal distributed form and then we analyze this Dataset.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397" y="1718687"/>
            <a:ext cx="3620005" cy="3743847"/>
          </a:xfrm>
          <a:prstGeom prst="rect">
            <a:avLst/>
          </a:prstGeom>
        </p:spPr>
      </p:pic>
    </p:spTree>
    <p:extLst>
      <p:ext uri="{BB962C8B-B14F-4D97-AF65-F5344CB8AC3E}">
        <p14:creationId xmlns:p14="http://schemas.microsoft.com/office/powerpoint/2010/main" val="2255524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399" y="0"/>
            <a:ext cx="10769600" cy="685800"/>
          </a:xfrm>
        </p:spPr>
        <p:txBody>
          <a:bodyPr>
            <a:normAutofit/>
          </a:bodyPr>
          <a:lstStyle/>
          <a:p>
            <a:r>
              <a:rPr lang="en-US" sz="2400" b="1" i="1" u="sng" dirty="0" smtClean="0"/>
              <a:t>Outliers Analysis:-</a:t>
            </a:r>
            <a:endParaRPr lang="en-US" sz="1600" i="1" dirty="0"/>
          </a:p>
        </p:txBody>
      </p:sp>
      <p:sp>
        <p:nvSpPr>
          <p:cNvPr id="3" name="Content Placeholder 2"/>
          <p:cNvSpPr>
            <a:spLocks noGrp="1"/>
          </p:cNvSpPr>
          <p:nvPr>
            <p:ph idx="1"/>
          </p:nvPr>
        </p:nvSpPr>
        <p:spPr>
          <a:xfrm>
            <a:off x="1422399" y="1130300"/>
            <a:ext cx="10769599" cy="5727700"/>
          </a:xfrm>
        </p:spPr>
        <p:txBody>
          <a:bodyPr/>
          <a:lstStyle/>
          <a:p>
            <a:r>
              <a:rPr lang="en-US" b="1" i="1" u="sng" dirty="0" smtClean="0"/>
              <a:t>Boxplot:-</a:t>
            </a:r>
          </a:p>
          <a:p>
            <a:endParaRPr lang="en-US" b="1" i="1" u="sng" dirty="0"/>
          </a:p>
          <a:p>
            <a:endParaRPr lang="en-US" b="1" i="1" u="sng" dirty="0" smtClean="0"/>
          </a:p>
          <a:p>
            <a:endParaRPr lang="en-US" b="1" i="1" u="sng" dirty="0"/>
          </a:p>
          <a:p>
            <a:endParaRPr lang="en-US" b="1" i="1" u="sng" dirty="0" smtClean="0"/>
          </a:p>
          <a:p>
            <a:endParaRPr lang="en-US" b="1" i="1" u="sng" dirty="0"/>
          </a:p>
          <a:p>
            <a:endParaRPr lang="en-US" b="1" i="1" u="sng" dirty="0" smtClean="0"/>
          </a:p>
          <a:p>
            <a:endParaRPr lang="en-US" b="1" i="1" u="sng" dirty="0"/>
          </a:p>
          <a:p>
            <a:r>
              <a:rPr lang="en-US" sz="1600" i="1" dirty="0" smtClean="0"/>
              <a:t>We draw boxplot of the numerical columns, To know the Outliers are present or not in the dataset.</a:t>
            </a:r>
          </a:p>
          <a:p>
            <a:r>
              <a:rPr lang="en-US" sz="1600" i="1" dirty="0" smtClean="0"/>
              <a:t>From the above   </a:t>
            </a:r>
            <a:r>
              <a:rPr lang="en-US" sz="1600" i="1" dirty="0"/>
              <a:t>b</a:t>
            </a:r>
            <a:r>
              <a:rPr lang="en-US" sz="1600" i="1" dirty="0" smtClean="0"/>
              <a:t>oxplot of the Applicant Income, co-applicant Income and Loan amount column  we conclude that </a:t>
            </a:r>
          </a:p>
          <a:p>
            <a:pPr lvl="1">
              <a:buFont typeface="Wingdings" panose="05000000000000000000" pitchFamily="2" charset="2"/>
              <a:buChar char="Ø"/>
            </a:pPr>
            <a:r>
              <a:rPr lang="en-US" i="1" dirty="0" smtClean="0"/>
              <a:t>Applicant Income have total  8% of outliers present in the data.</a:t>
            </a:r>
          </a:p>
          <a:p>
            <a:pPr lvl="1">
              <a:buFont typeface="Wingdings" panose="05000000000000000000" pitchFamily="2" charset="2"/>
              <a:buChar char="Ø"/>
            </a:pPr>
            <a:r>
              <a:rPr lang="en-US" i="1" dirty="0" smtClean="0"/>
              <a:t>Co-applicant Income have total approx. 3% of outliers present in the data.</a:t>
            </a:r>
          </a:p>
          <a:p>
            <a:pPr lvl="1">
              <a:buFont typeface="Wingdings" panose="05000000000000000000" pitchFamily="2" charset="2"/>
              <a:buChar char="Ø"/>
            </a:pPr>
            <a:r>
              <a:rPr lang="en-US" i="1" dirty="0" smtClean="0"/>
              <a:t>Loan Amount have total 6.67% of outliers present in the data.</a:t>
            </a:r>
          </a:p>
          <a:p>
            <a:pPr marL="0" indent="0">
              <a:buNone/>
            </a:pPr>
            <a:endParaRPr lang="en-US" i="1" dirty="0" smtClean="0"/>
          </a:p>
          <a:p>
            <a:pPr marL="457200" lvl="1" indent="0">
              <a:buNone/>
            </a:pPr>
            <a:endParaRPr lang="en-US" i="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399" y="1549401"/>
            <a:ext cx="6769101" cy="2870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3101" y="1422041"/>
            <a:ext cx="3898898" cy="2997560"/>
          </a:xfrm>
          <a:prstGeom prst="rect">
            <a:avLst/>
          </a:prstGeom>
        </p:spPr>
      </p:pic>
    </p:spTree>
    <p:extLst>
      <p:ext uri="{BB962C8B-B14F-4D97-AF65-F5344CB8AC3E}">
        <p14:creationId xmlns:p14="http://schemas.microsoft.com/office/powerpoint/2010/main" val="1320822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0"/>
            <a:ext cx="10591800" cy="6858000"/>
          </a:xfrm>
        </p:spPr>
        <p:txBody>
          <a:bodyPr/>
          <a:lstStyle/>
          <a:p>
            <a:r>
              <a:rPr lang="en-US" dirty="0" smtClean="0"/>
              <a:t>From the boxplot we had seen lot of outliers are present in the dataset. So, we have to remove the outliers from the above dataset.</a:t>
            </a:r>
          </a:p>
          <a:p>
            <a:r>
              <a:rPr lang="en-US" dirty="0" smtClean="0"/>
              <a:t>There are so many methods are used to remove the outliers from the columns.</a:t>
            </a:r>
          </a:p>
          <a:p>
            <a:r>
              <a:rPr lang="en-US" dirty="0" smtClean="0"/>
              <a:t>First we calculate the outliers from all the columns.</a:t>
            </a:r>
          </a:p>
          <a:p>
            <a:r>
              <a:rPr lang="en-US" dirty="0" smtClean="0"/>
              <a:t>Then remove the outliers from all the columns.</a:t>
            </a:r>
          </a:p>
          <a:p>
            <a:r>
              <a:rPr lang="en-US" dirty="0" smtClean="0"/>
              <a:t>Then we impute with the median values by the way we can easily deals with the outliers.</a:t>
            </a:r>
          </a:p>
          <a:p>
            <a:r>
              <a:rPr lang="en-US" dirty="0" smtClean="0"/>
              <a:t>After imputing the values we get extra columns . So, we take new columns and drop the  old columns which have outliers.</a:t>
            </a:r>
          </a:p>
        </p:txBody>
      </p:sp>
    </p:spTree>
    <p:extLst>
      <p:ext uri="{BB962C8B-B14F-4D97-AF65-F5344CB8AC3E}">
        <p14:creationId xmlns:p14="http://schemas.microsoft.com/office/powerpoint/2010/main" val="4030840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52400" y="0"/>
            <a:ext cx="12039600" cy="6667500"/>
          </a:xfrm>
        </p:spPr>
        <p:txBody>
          <a:bodyPr/>
          <a:lstStyle/>
          <a:p>
            <a:r>
              <a:rPr lang="en-US" b="1" i="1" u="sng" dirty="0" smtClean="0"/>
              <a:t>Boxplot and Histogram after imputed with Median Values:-</a:t>
            </a:r>
          </a:p>
          <a:p>
            <a:endParaRPr lang="en-US" b="1" i="1" u="sng" dirty="0"/>
          </a:p>
          <a:p>
            <a:endParaRPr lang="en-US" b="1" i="1" u="sng" dirty="0" smtClean="0"/>
          </a:p>
          <a:p>
            <a:endParaRPr lang="en-US" b="1" i="1" u="sng" dirty="0"/>
          </a:p>
          <a:p>
            <a:endParaRPr lang="en-US" b="1" i="1" u="sng" dirty="0" smtClean="0"/>
          </a:p>
          <a:p>
            <a:endParaRPr lang="en-US" b="1" i="1" u="sng" dirty="0"/>
          </a:p>
          <a:p>
            <a:endParaRPr lang="en-US" b="1" i="1" u="sng" dirty="0" smtClean="0"/>
          </a:p>
          <a:p>
            <a:endParaRPr lang="en-US" b="1" i="1" u="sng" dirty="0"/>
          </a:p>
          <a:p>
            <a:endParaRPr lang="en-US" b="1" i="1" u="sng" dirty="0" smtClean="0"/>
          </a:p>
          <a:p>
            <a:endParaRPr lang="en-US" b="1" i="1" u="sng" dirty="0"/>
          </a:p>
          <a:p>
            <a:endParaRPr lang="en-US" b="1" i="1" u="sng" dirty="0" smtClean="0"/>
          </a:p>
          <a:p>
            <a:endParaRPr lang="en-US" b="1" i="1" u="sng" dirty="0"/>
          </a:p>
          <a:p>
            <a:endParaRPr lang="en-US" sz="1600" dirty="0"/>
          </a:p>
          <a:p>
            <a:r>
              <a:rPr lang="en-US" sz="1600" dirty="0" smtClean="0"/>
              <a:t>After removing the outliers we plot the boxplot of  all the columns and Histogram to check the outliers are removed or not.</a:t>
            </a:r>
          </a:p>
          <a:p>
            <a:r>
              <a:rPr lang="en-US" sz="1600" dirty="0" smtClean="0"/>
              <a:t>After removing the outliers, we can see the histogram it look like a normal distribution and when we observe the boxplot diagram so many outliers are removed . </a:t>
            </a:r>
          </a:p>
          <a:p>
            <a:endParaRPr lang="en-US" b="1" i="1" u="sng" dirty="0"/>
          </a:p>
          <a:p>
            <a:endParaRPr lang="en-US" b="1" i="1" u="sng" dirty="0" smtClean="0"/>
          </a:p>
          <a:p>
            <a:endParaRPr lang="en-US" b="1" i="1" u="sng" dirty="0"/>
          </a:p>
          <a:p>
            <a:endParaRPr lang="en-US" b="1" i="1" u="sng" dirty="0" smtClean="0"/>
          </a:p>
          <a:p>
            <a:endParaRPr lang="en-US" b="1" i="1" u="sng" dirty="0"/>
          </a:p>
          <a:p>
            <a:endParaRPr lang="en-US" b="1" i="1" u="sng" dirty="0" smtClean="0"/>
          </a:p>
          <a:p>
            <a:endParaRPr lang="en-US" b="1" i="1" u="sng" dirty="0"/>
          </a:p>
          <a:p>
            <a:endParaRPr lang="en-US" b="1" i="1" u="sng" dirty="0" smtClean="0"/>
          </a:p>
          <a:p>
            <a:endParaRPr lang="en-US" b="1" i="1" u="sng" dirty="0"/>
          </a:p>
          <a:p>
            <a:endParaRPr lang="en-US" b="1" i="1" u="sng" dirty="0" smtClean="0"/>
          </a:p>
          <a:p>
            <a:endParaRPr lang="en-US" b="1" i="1" u="sng" dirty="0"/>
          </a:p>
          <a:p>
            <a:endParaRPr lang="en-US" b="1" i="1" u="sng" dirty="0" smtClean="0"/>
          </a:p>
          <a:p>
            <a:endParaRPr lang="en-US" b="1" i="1" u="sng"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255" y="440981"/>
            <a:ext cx="3867690" cy="448662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197" y="330200"/>
            <a:ext cx="3277206" cy="459740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6501" y="440980"/>
            <a:ext cx="3073400" cy="4486622"/>
          </a:xfrm>
          <a:prstGeom prst="rect">
            <a:avLst/>
          </a:prstGeom>
        </p:spPr>
      </p:pic>
    </p:spTree>
    <p:extLst>
      <p:ext uri="{BB962C8B-B14F-4D97-AF65-F5344CB8AC3E}">
        <p14:creationId xmlns:p14="http://schemas.microsoft.com/office/powerpoint/2010/main" val="2094742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0"/>
            <a:ext cx="9942512" cy="698500"/>
          </a:xfrm>
        </p:spPr>
        <p:txBody>
          <a:bodyPr>
            <a:normAutofit/>
          </a:bodyPr>
          <a:lstStyle/>
          <a:p>
            <a:r>
              <a:rPr lang="en-US" sz="2400" b="1" u="sng" dirty="0" smtClean="0"/>
              <a:t>Bi-</a:t>
            </a:r>
            <a:r>
              <a:rPr lang="en-US" sz="2400" b="1" u="sng" dirty="0" err="1" smtClean="0"/>
              <a:t>variate</a:t>
            </a:r>
            <a:r>
              <a:rPr lang="en-US" sz="2400" b="1" u="sng" dirty="0" smtClean="0"/>
              <a:t> Analysis:-</a:t>
            </a:r>
            <a:endParaRPr lang="en-US" sz="2400" b="1" u="sng" dirty="0"/>
          </a:p>
        </p:txBody>
      </p:sp>
      <p:sp>
        <p:nvSpPr>
          <p:cNvPr id="3" name="Content Placeholder 2"/>
          <p:cNvSpPr>
            <a:spLocks noGrp="1"/>
          </p:cNvSpPr>
          <p:nvPr>
            <p:ph idx="1"/>
          </p:nvPr>
        </p:nvSpPr>
        <p:spPr>
          <a:xfrm>
            <a:off x="1562100" y="698500"/>
            <a:ext cx="9942512" cy="5212722"/>
          </a:xfrm>
        </p:spPr>
        <p:txBody>
          <a:bodyPr/>
          <a:lstStyle/>
          <a:p>
            <a:r>
              <a:rPr lang="en-US" dirty="0"/>
              <a:t>Bivariate analysis is an analysis of two variables to determine the relationships between them. They are often reported in quality of life research. It is one of the simplest forms of quantitative (statistical) </a:t>
            </a:r>
            <a:r>
              <a:rPr lang="en-US" dirty="0" smtClean="0"/>
              <a:t>analysis..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1611151"/>
            <a:ext cx="2391109" cy="23148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195" y="1611151"/>
            <a:ext cx="2410161" cy="231489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3356" y="1611151"/>
            <a:ext cx="2276793" cy="231489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3517" y="1533202"/>
            <a:ext cx="2400635" cy="231489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67348" y="3926049"/>
            <a:ext cx="2372056" cy="261974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44652" y="3926049"/>
            <a:ext cx="2358690" cy="2295845"/>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03342" y="4028087"/>
            <a:ext cx="2391109" cy="2517703"/>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27819" y="3848100"/>
            <a:ext cx="2295845" cy="2534004"/>
          </a:xfrm>
          <a:prstGeom prst="rect">
            <a:avLst/>
          </a:prstGeom>
        </p:spPr>
      </p:pic>
    </p:spTree>
    <p:extLst>
      <p:ext uri="{BB962C8B-B14F-4D97-AF65-F5344CB8AC3E}">
        <p14:creationId xmlns:p14="http://schemas.microsoft.com/office/powerpoint/2010/main" val="2474098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0"/>
            <a:ext cx="10566400" cy="558800"/>
          </a:xfrm>
        </p:spPr>
        <p:txBody>
          <a:bodyPr>
            <a:normAutofit/>
          </a:bodyPr>
          <a:lstStyle/>
          <a:p>
            <a:r>
              <a:rPr lang="en-US" sz="2400" b="1" i="1" u="sng" dirty="0" smtClean="0"/>
              <a:t>Multivariate Analysis:-</a:t>
            </a:r>
            <a:endParaRPr lang="en-US" sz="2400" b="1" i="1" u="sng" dirty="0"/>
          </a:p>
        </p:txBody>
      </p:sp>
      <p:sp>
        <p:nvSpPr>
          <p:cNvPr id="3" name="Content Placeholder 2"/>
          <p:cNvSpPr>
            <a:spLocks noGrp="1"/>
          </p:cNvSpPr>
          <p:nvPr>
            <p:ph idx="1"/>
          </p:nvPr>
        </p:nvSpPr>
        <p:spPr>
          <a:xfrm>
            <a:off x="1625600" y="596900"/>
            <a:ext cx="10566400" cy="6261100"/>
          </a:xfrm>
        </p:spPr>
        <p:txBody>
          <a:bodyPr>
            <a:normAutofit/>
          </a:bodyPr>
          <a:lstStyle/>
          <a:p>
            <a:r>
              <a:rPr lang="en-US" sz="1600" dirty="0"/>
              <a:t>Multivariate analysis is a statistical technique used to analyze data involving multiple variables simultaneously to understand the </a:t>
            </a:r>
            <a:r>
              <a:rPr lang="en-US" sz="1600" dirty="0" smtClean="0"/>
              <a:t>relationships between  </a:t>
            </a:r>
            <a:r>
              <a:rPr lang="en-US" sz="1600" dirty="0"/>
              <a:t>them. When dealing with loan data prediction, multivariate </a:t>
            </a:r>
            <a:r>
              <a:rPr lang="en-US" sz="1600" dirty="0" smtClean="0"/>
              <a:t>analysis is </a:t>
            </a:r>
            <a:r>
              <a:rPr lang="en-US" sz="1600" dirty="0"/>
              <a:t>a powerful tool to identify patterns, correlations, and factors that influence loan approvals, defaults, or other related </a:t>
            </a:r>
            <a:r>
              <a:rPr lang="en-US" sz="1600" dirty="0" smtClean="0"/>
              <a:t>outcomes</a:t>
            </a:r>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smtClean="0"/>
              <a:t>From the above chart we find the relation between one column to the other different columns.</a:t>
            </a:r>
          </a:p>
          <a:p>
            <a:pPr lvl="1">
              <a:buFont typeface="Wingdings" panose="05000000000000000000" pitchFamily="2" charset="2"/>
              <a:buChar char="Ø"/>
            </a:pPr>
            <a:r>
              <a:rPr lang="en-US" sz="1400" dirty="0" smtClean="0"/>
              <a:t>From first we conclude that in gender how many males and females are graduate or not graduate from the education column , then how many males and females are self employed and how many are not employed.</a:t>
            </a:r>
          </a:p>
          <a:p>
            <a:pPr lvl="1">
              <a:buFont typeface="Wingdings" panose="05000000000000000000" pitchFamily="2" charset="2"/>
              <a:buChar char="Ø"/>
            </a:pPr>
            <a:r>
              <a:rPr lang="en-US" sz="1400" dirty="0" smtClean="0"/>
              <a:t>From the second chart we conclude the loan status of the males and females from the loan status column and number of dependents from the dependents column.</a:t>
            </a:r>
          </a:p>
          <a:p>
            <a:pPr lvl="1">
              <a:buFont typeface="Wingdings" panose="05000000000000000000" pitchFamily="2" charset="2"/>
              <a:buChar char="Ø"/>
            </a:pPr>
            <a:r>
              <a:rPr lang="en-US" sz="1400" dirty="0" smtClean="0"/>
              <a:t>From third chart we find the relation between loan status , Gender, education .</a:t>
            </a:r>
          </a:p>
          <a:p>
            <a:pPr lvl="1"/>
            <a:endParaRPr lang="en-US" sz="1400" dirty="0"/>
          </a:p>
          <a:p>
            <a:pPr marL="0" indent="0">
              <a:buNone/>
            </a:pPr>
            <a:endParaRPr lang="en-US" sz="1600" dirty="0" smtClean="0"/>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343" y="1741171"/>
            <a:ext cx="3365500" cy="27546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9521" y="1741171"/>
            <a:ext cx="3581400" cy="275463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7700" y="1741171"/>
            <a:ext cx="3289300" cy="2640330"/>
          </a:xfrm>
          <a:prstGeom prst="rect">
            <a:avLst/>
          </a:prstGeom>
        </p:spPr>
      </p:pic>
    </p:spTree>
    <p:extLst>
      <p:ext uri="{BB962C8B-B14F-4D97-AF65-F5344CB8AC3E}">
        <p14:creationId xmlns:p14="http://schemas.microsoft.com/office/powerpoint/2010/main" val="2845541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101" y="1580607"/>
            <a:ext cx="12026900" cy="1175294"/>
          </a:xfrm>
        </p:spPr>
        <p:txBody>
          <a:bodyPr>
            <a:noAutofit/>
          </a:bodyPr>
          <a:lstStyle/>
          <a:p>
            <a:pPr algn="ctr"/>
            <a:r>
              <a:rPr lang="en-US" sz="8000" b="1" dirty="0" smtClean="0"/>
              <a:t/>
            </a:r>
            <a:br>
              <a:rPr lang="en-US" sz="8000" b="1" dirty="0" smtClean="0"/>
            </a:br>
            <a:r>
              <a:rPr lang="en-US" sz="4800" b="1" dirty="0"/>
              <a:t>Exploratory </a:t>
            </a:r>
            <a:r>
              <a:rPr lang="en-US" sz="4800" b="1" dirty="0"/>
              <a:t>D</a:t>
            </a:r>
            <a:r>
              <a:rPr lang="en-US" sz="4800" b="1" dirty="0" smtClean="0"/>
              <a:t>ata Analysis</a:t>
            </a:r>
            <a:br>
              <a:rPr lang="en-US" sz="4800" b="1" dirty="0" smtClean="0"/>
            </a:br>
            <a:r>
              <a:rPr lang="en-US" sz="4800" dirty="0" smtClean="0"/>
              <a:t>Loan Prediction</a:t>
            </a:r>
            <a:endParaRPr lang="en-US" sz="4800" dirty="0"/>
          </a:p>
        </p:txBody>
      </p:sp>
      <p:sp>
        <p:nvSpPr>
          <p:cNvPr id="3" name="Subtitle 2"/>
          <p:cNvSpPr>
            <a:spLocks noGrp="1"/>
          </p:cNvSpPr>
          <p:nvPr>
            <p:ph type="subTitle" idx="1"/>
          </p:nvPr>
        </p:nvSpPr>
        <p:spPr>
          <a:xfrm>
            <a:off x="2249351" y="4447179"/>
            <a:ext cx="9472613" cy="1126283"/>
          </a:xfrm>
        </p:spPr>
        <p:txBody>
          <a:bodyPr>
            <a:normAutofit fontScale="92500" lnSpcReduction="20000"/>
          </a:bodyPr>
          <a:lstStyle/>
          <a:p>
            <a:r>
              <a:rPr lang="en-US" sz="5800" b="1" dirty="0" smtClean="0"/>
              <a:t>						</a:t>
            </a:r>
            <a:r>
              <a:rPr lang="en-US" sz="1400" b="1" dirty="0" smtClean="0"/>
              <a:t>											</a:t>
            </a:r>
            <a:r>
              <a:rPr lang="en-US" sz="1400" b="1" dirty="0" smtClean="0"/>
              <a:t>																	</a:t>
            </a:r>
            <a:r>
              <a:rPr lang="en-US" sz="2600" b="1" dirty="0" smtClean="0"/>
              <a:t>Deepak </a:t>
            </a:r>
            <a:r>
              <a:rPr lang="en-US" sz="2600" b="1" dirty="0" smtClean="0"/>
              <a:t>Kumar</a:t>
            </a:r>
          </a:p>
          <a:p>
            <a:endParaRPr lang="en-US" sz="1400" b="1" dirty="0"/>
          </a:p>
          <a:p>
            <a:endParaRPr lang="en-US" sz="1400" b="1" dirty="0" smtClean="0"/>
          </a:p>
          <a:p>
            <a:endParaRPr lang="en-US" sz="1400" b="1" dirty="0"/>
          </a:p>
          <a:p>
            <a:endParaRPr lang="en-US" sz="1400" b="1" dirty="0" smtClean="0"/>
          </a:p>
          <a:p>
            <a:endParaRPr lang="en-US" sz="1400" b="1" dirty="0"/>
          </a:p>
          <a:p>
            <a:endParaRPr lang="en-US" sz="1400" b="1" dirty="0" smtClean="0"/>
          </a:p>
          <a:p>
            <a:endParaRPr lang="en-US" sz="1400" b="1" dirty="0"/>
          </a:p>
          <a:p>
            <a:endParaRPr lang="en-US" sz="1400" b="1" dirty="0" smtClean="0"/>
          </a:p>
          <a:p>
            <a:endParaRPr lang="en-US" sz="1400" b="1" dirty="0"/>
          </a:p>
          <a:p>
            <a:endParaRPr lang="en-US" sz="1400" b="1" dirty="0"/>
          </a:p>
        </p:txBody>
      </p:sp>
    </p:spTree>
    <p:extLst>
      <p:ext uri="{BB962C8B-B14F-4D97-AF65-F5344CB8AC3E}">
        <p14:creationId xmlns:p14="http://schemas.microsoft.com/office/powerpoint/2010/main" val="3443554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300" y="0"/>
            <a:ext cx="10680700" cy="673100"/>
          </a:xfrm>
        </p:spPr>
        <p:txBody>
          <a:bodyPr>
            <a:normAutofit/>
          </a:bodyPr>
          <a:lstStyle/>
          <a:p>
            <a:r>
              <a:rPr lang="en-US" sz="2400" b="1" i="1" u="sng" dirty="0" smtClean="0"/>
              <a:t>Scatter Plot:-</a:t>
            </a:r>
            <a:endParaRPr lang="en-US" sz="2400" b="1" i="1" u="sng" dirty="0"/>
          </a:p>
        </p:txBody>
      </p:sp>
      <p:sp>
        <p:nvSpPr>
          <p:cNvPr id="3" name="Content Placeholder 2"/>
          <p:cNvSpPr>
            <a:spLocks noGrp="1"/>
          </p:cNvSpPr>
          <p:nvPr>
            <p:ph idx="1"/>
          </p:nvPr>
        </p:nvSpPr>
        <p:spPr>
          <a:xfrm>
            <a:off x="1511300" y="520700"/>
            <a:ext cx="10680700" cy="6337300"/>
          </a:xfrm>
        </p:spPr>
        <p:txBody>
          <a:bodyPr>
            <a:normAutofit/>
          </a:bodyPr>
          <a:lstStyle/>
          <a:p>
            <a:r>
              <a:rPr lang="en-US" sz="1400" dirty="0" smtClean="0"/>
              <a:t>A scatter plot is a graphical representation of data points in a 2 dimensional space , where</a:t>
            </a:r>
            <a:r>
              <a:rPr lang="en-US" sz="1400" dirty="0"/>
              <a:t> </a:t>
            </a:r>
            <a:r>
              <a:rPr lang="en-US" sz="1400" dirty="0" smtClean="0"/>
              <a:t>each point represents the values of two variables . It identified patterns trends or outliers of the data making it easier to understand the nature of relationship between variables.</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r>
              <a:rPr lang="en-US" sz="1400" dirty="0" smtClean="0"/>
              <a:t> From the above diagram we can say that there is no certain  relationship between loan amount and applicant income . Because applicant income increases the loan amount also increases.</a:t>
            </a:r>
          </a:p>
          <a:p>
            <a:r>
              <a:rPr lang="en-US" sz="1400" dirty="0"/>
              <a:t>From the above diagram we can say that there is no certain  relationship between loan amount and </a:t>
            </a:r>
            <a:r>
              <a:rPr lang="en-US" sz="1400" dirty="0" err="1" smtClean="0"/>
              <a:t>coapplicant</a:t>
            </a:r>
            <a:r>
              <a:rPr lang="en-US" sz="1400" dirty="0" smtClean="0"/>
              <a:t> </a:t>
            </a:r>
            <a:r>
              <a:rPr lang="en-US" sz="1400" dirty="0"/>
              <a:t>income and loan amount. Because </a:t>
            </a:r>
            <a:r>
              <a:rPr lang="en-US" sz="1400" dirty="0" smtClean="0"/>
              <a:t>co-applicant </a:t>
            </a:r>
            <a:r>
              <a:rPr lang="en-US" sz="1400" dirty="0"/>
              <a:t>income increases the loan amount also increases.</a:t>
            </a:r>
          </a:p>
          <a:p>
            <a:r>
              <a:rPr lang="en-US" sz="1400" dirty="0" smtClean="0"/>
              <a:t>  </a:t>
            </a:r>
            <a:r>
              <a:rPr lang="en-US" sz="1400" dirty="0"/>
              <a:t>From the above diagram we can say that there is no certain  relationship between </a:t>
            </a:r>
            <a:r>
              <a:rPr lang="en-US" sz="1400" dirty="0" smtClean="0"/>
              <a:t>co-applicant income </a:t>
            </a:r>
            <a:r>
              <a:rPr lang="en-US" sz="1400" dirty="0"/>
              <a:t>and applicant income </a:t>
            </a:r>
            <a:r>
              <a:rPr lang="en-US" sz="1400" dirty="0" smtClean="0"/>
              <a:t>.</a:t>
            </a:r>
          </a:p>
          <a:p>
            <a:r>
              <a:rPr lang="en-US" b="1" i="1" u="sng" dirty="0" smtClean="0"/>
              <a:t>Correlation</a:t>
            </a:r>
            <a:r>
              <a:rPr lang="en-US" sz="1600" dirty="0"/>
              <a:t>:-  it quantifies the strength and direction of a linear relationship between two sets of data. </a:t>
            </a:r>
            <a:r>
              <a:rPr lang="en-US" sz="1600" dirty="0" smtClean="0"/>
              <a:t>				The </a:t>
            </a:r>
            <a:r>
              <a:rPr lang="en-US" sz="1600" dirty="0"/>
              <a:t>correlation coefficient, often denoted by "r," ranges from -1 to </a:t>
            </a:r>
            <a:r>
              <a:rPr lang="en-US" sz="1600" dirty="0" smtClean="0"/>
              <a:t>1.</a:t>
            </a:r>
          </a:p>
          <a:p>
            <a:endParaRPr lang="en-US" sz="1400" dirty="0"/>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300" y="1193800"/>
            <a:ext cx="3276600" cy="19243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900" y="1193800"/>
            <a:ext cx="3390900" cy="192431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8800" y="1155695"/>
            <a:ext cx="4013200" cy="1962424"/>
          </a:xfrm>
          <a:prstGeom prst="rect">
            <a:avLst/>
          </a:prstGeom>
        </p:spPr>
      </p:pic>
    </p:spTree>
    <p:extLst>
      <p:ext uri="{BB962C8B-B14F-4D97-AF65-F5344CB8AC3E}">
        <p14:creationId xmlns:p14="http://schemas.microsoft.com/office/powerpoint/2010/main" val="3799290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712" y="0"/>
            <a:ext cx="11952288" cy="5911222"/>
          </a:xfrm>
        </p:spPr>
        <p:txBody>
          <a:bodyPr>
            <a:normAutofit/>
          </a:bodyPr>
          <a:lstStyle/>
          <a:p>
            <a:pPr lvl="3"/>
            <a:r>
              <a:rPr lang="en-US" sz="1800" b="1" u="sng" dirty="0" smtClean="0"/>
              <a:t>Covariance matrix:-</a:t>
            </a:r>
            <a:endParaRPr lang="en-US" sz="1800" b="1" u="sng" dirty="0"/>
          </a:p>
          <a:p>
            <a:pPr lvl="3"/>
            <a:endParaRPr lang="en-US" sz="1800" b="1" u="sng" dirty="0" smtClean="0"/>
          </a:p>
          <a:p>
            <a:pPr lvl="3"/>
            <a:endParaRPr lang="en-US" sz="1800" b="1" u="sng" dirty="0"/>
          </a:p>
          <a:p>
            <a:pPr lvl="3"/>
            <a:endParaRPr lang="en-US" sz="1800" b="1" u="sng" dirty="0" smtClean="0"/>
          </a:p>
          <a:p>
            <a:pPr lvl="3"/>
            <a:endParaRPr lang="en-US" sz="1800" b="1" u="sng" dirty="0"/>
          </a:p>
          <a:p>
            <a:pPr lvl="3"/>
            <a:endParaRPr lang="en-US" sz="1800" b="1" u="sng" dirty="0" smtClean="0"/>
          </a:p>
          <a:p>
            <a:pPr lvl="3"/>
            <a:r>
              <a:rPr lang="en-US" sz="1400" i="1" dirty="0" smtClean="0"/>
              <a:t>From the above covariance matrix we see the relation between co applicant income imputed and applicant income imputed has negative relation between them.</a:t>
            </a:r>
          </a:p>
          <a:p>
            <a:pPr lvl="3"/>
            <a:r>
              <a:rPr lang="en-US" sz="1400" i="1" dirty="0"/>
              <a:t>From the above covariance matrix we see the relation between co </a:t>
            </a:r>
            <a:r>
              <a:rPr lang="en-US" sz="1400" i="1" dirty="0" smtClean="0"/>
              <a:t>applicant income </a:t>
            </a:r>
            <a:r>
              <a:rPr lang="en-US" sz="1400" i="1" dirty="0"/>
              <a:t>and </a:t>
            </a:r>
            <a:r>
              <a:rPr lang="en-US" sz="1400" i="1" dirty="0" smtClean="0"/>
              <a:t>loan amount </a:t>
            </a:r>
            <a:r>
              <a:rPr lang="en-US" sz="1400" i="1" dirty="0"/>
              <a:t>imputed has negative relation between them.</a:t>
            </a:r>
          </a:p>
          <a:p>
            <a:pPr lvl="3"/>
            <a:r>
              <a:rPr lang="en-US" sz="1400" i="1" dirty="0"/>
              <a:t>From the above covariance matrix we see the relation between </a:t>
            </a:r>
            <a:r>
              <a:rPr lang="en-US" sz="1400" i="1" dirty="0" smtClean="0"/>
              <a:t>loan amount imputed and </a:t>
            </a:r>
            <a:r>
              <a:rPr lang="en-US" sz="1400" i="1" dirty="0"/>
              <a:t>applicant income imputed has </a:t>
            </a:r>
            <a:r>
              <a:rPr lang="en-US" sz="1400" i="1" dirty="0" smtClean="0"/>
              <a:t>positive  </a:t>
            </a:r>
            <a:r>
              <a:rPr lang="en-US" sz="1400" i="1" dirty="0"/>
              <a:t>relation between them.</a:t>
            </a:r>
          </a:p>
          <a:p>
            <a:pPr lvl="3"/>
            <a:r>
              <a:rPr lang="en-US" sz="1400" i="1" dirty="0"/>
              <a:t>From the above covariance matrix we see the relation between co </a:t>
            </a:r>
            <a:r>
              <a:rPr lang="en-US" sz="1400" i="1" dirty="0" smtClean="0"/>
              <a:t>applicant income imputed </a:t>
            </a:r>
            <a:r>
              <a:rPr lang="en-US" sz="1400" i="1" dirty="0"/>
              <a:t>and </a:t>
            </a:r>
            <a:r>
              <a:rPr lang="en-US" sz="1400" i="1" dirty="0" smtClean="0"/>
              <a:t>loan amount  imputed </a:t>
            </a:r>
            <a:r>
              <a:rPr lang="en-US" sz="1400" i="1" dirty="0"/>
              <a:t>has negative relation between them</a:t>
            </a:r>
            <a:r>
              <a:rPr lang="en-US" sz="1400" i="1" dirty="0" smtClean="0"/>
              <a:t>.</a:t>
            </a:r>
          </a:p>
          <a:p>
            <a:pPr lvl="3"/>
            <a:endParaRPr lang="en-US" sz="1400" i="1" dirty="0" smtClean="0"/>
          </a:p>
          <a:p>
            <a:pPr lvl="3"/>
            <a:endParaRPr lang="en-US" sz="1400" i="1" dirty="0"/>
          </a:p>
          <a:p>
            <a:pPr lvl="3"/>
            <a:endParaRPr lang="en-US" sz="1400"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752" y="352336"/>
            <a:ext cx="8182448" cy="1882864"/>
          </a:xfrm>
          <a:prstGeom prst="rect">
            <a:avLst/>
          </a:prstGeom>
        </p:spPr>
      </p:pic>
    </p:spTree>
    <p:extLst>
      <p:ext uri="{BB962C8B-B14F-4D97-AF65-F5344CB8AC3E}">
        <p14:creationId xmlns:p14="http://schemas.microsoft.com/office/powerpoint/2010/main" val="2825223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0"/>
            <a:ext cx="10566400" cy="482600"/>
          </a:xfrm>
        </p:spPr>
        <p:txBody>
          <a:bodyPr>
            <a:normAutofit/>
          </a:bodyPr>
          <a:lstStyle/>
          <a:p>
            <a:r>
              <a:rPr lang="en-US" sz="2000" b="1" i="1" u="sng" dirty="0" smtClean="0"/>
              <a:t>Heat map of numerical column:-</a:t>
            </a:r>
            <a:endParaRPr lang="en-US" sz="2000" b="1" i="1" u="sng" dirty="0"/>
          </a:p>
        </p:txBody>
      </p:sp>
      <p:sp>
        <p:nvSpPr>
          <p:cNvPr id="3" name="Content Placeholder 2"/>
          <p:cNvSpPr>
            <a:spLocks noGrp="1"/>
          </p:cNvSpPr>
          <p:nvPr>
            <p:ph idx="1"/>
          </p:nvPr>
        </p:nvSpPr>
        <p:spPr>
          <a:xfrm>
            <a:off x="1625600" y="635000"/>
            <a:ext cx="10566400" cy="6223000"/>
          </a:xfrm>
        </p:spPr>
        <p:txBody>
          <a:bodyPr>
            <a:normAutofit/>
          </a:bodyPr>
          <a:lstStyle/>
          <a:p>
            <a:r>
              <a:rPr lang="en-US" sz="1400" dirty="0" smtClean="0"/>
              <a:t>A </a:t>
            </a:r>
            <a:r>
              <a:rPr lang="en-US" sz="1400" dirty="0"/>
              <a:t>Visual Representation of Data </a:t>
            </a:r>
            <a:r>
              <a:rPr lang="en-US" sz="1400" dirty="0" smtClean="0"/>
              <a:t>.It  </a:t>
            </a:r>
            <a:r>
              <a:rPr lang="en-US" sz="1400" dirty="0"/>
              <a:t>Uses color to represent values in a matrix.  </a:t>
            </a:r>
            <a:r>
              <a:rPr lang="en-US" sz="1400" dirty="0" smtClean="0"/>
              <a:t>It is Ideal </a:t>
            </a:r>
            <a:r>
              <a:rPr lang="en-US" sz="1400" dirty="0"/>
              <a:t>for displaying the intensity of data at the intersection of two </a:t>
            </a:r>
            <a:r>
              <a:rPr lang="en-US" sz="1400" dirty="0" smtClean="0"/>
              <a:t>numerical variables . Structure </a:t>
            </a:r>
            <a:r>
              <a:rPr lang="en-US" sz="1400" dirty="0"/>
              <a:t>of a </a:t>
            </a:r>
            <a:r>
              <a:rPr lang="en-US" sz="1400" dirty="0" err="1"/>
              <a:t>h</a:t>
            </a:r>
            <a:r>
              <a:rPr lang="en-US" sz="1400" dirty="0" err="1" smtClean="0"/>
              <a:t>eatmap</a:t>
            </a:r>
            <a:r>
              <a:rPr lang="en-US" sz="1400" dirty="0" smtClean="0"/>
              <a:t> is in matrix form. </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522" y="1153786"/>
            <a:ext cx="6693278" cy="4677428"/>
          </a:xfrm>
          <a:prstGeom prst="rect">
            <a:avLst/>
          </a:prstGeom>
        </p:spPr>
      </p:pic>
    </p:spTree>
    <p:extLst>
      <p:ext uri="{BB962C8B-B14F-4D97-AF65-F5344CB8AC3E}">
        <p14:creationId xmlns:p14="http://schemas.microsoft.com/office/powerpoint/2010/main" val="41597312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1" y="0"/>
            <a:ext cx="9942512" cy="495300"/>
          </a:xfrm>
        </p:spPr>
        <p:txBody>
          <a:bodyPr>
            <a:normAutofit fontScale="90000"/>
          </a:bodyPr>
          <a:lstStyle/>
          <a:p>
            <a:r>
              <a:rPr lang="en-US" dirty="0" smtClean="0"/>
              <a:t> </a:t>
            </a:r>
            <a:r>
              <a:rPr lang="en-US" sz="2700" b="1" i="1" u="sng" dirty="0" smtClean="0"/>
              <a:t>converting Categorical to Numerical:-</a:t>
            </a:r>
            <a:endParaRPr lang="en-US" sz="2700" b="1" i="1" u="sng" dirty="0"/>
          </a:p>
        </p:txBody>
      </p:sp>
      <p:sp>
        <p:nvSpPr>
          <p:cNvPr id="3" name="Content Placeholder 2"/>
          <p:cNvSpPr>
            <a:spLocks noGrp="1"/>
          </p:cNvSpPr>
          <p:nvPr>
            <p:ph idx="1"/>
          </p:nvPr>
        </p:nvSpPr>
        <p:spPr>
          <a:xfrm>
            <a:off x="1562101" y="495300"/>
            <a:ext cx="10629899" cy="6362700"/>
          </a:xfrm>
        </p:spPr>
        <p:txBody>
          <a:bodyPr>
            <a:normAutofit/>
          </a:bodyPr>
          <a:lstStyle/>
          <a:p>
            <a:r>
              <a:rPr lang="en-US" sz="1400" dirty="0"/>
              <a:t>Converting Categorical columns to numerical columns is very important task as when we train the machine learning model it does not understand the categorical column values so we should convert the categorical columns into the numerical </a:t>
            </a:r>
            <a:r>
              <a:rPr lang="en-US" sz="1400" dirty="0" smtClean="0"/>
              <a:t>columns.</a:t>
            </a:r>
          </a:p>
          <a:p>
            <a:r>
              <a:rPr lang="en-US" sz="1400" dirty="0" smtClean="0"/>
              <a:t> </a:t>
            </a:r>
            <a:r>
              <a:rPr lang="en-US" sz="1400" dirty="0"/>
              <a:t>We can convert categorical to numerical by following </a:t>
            </a:r>
            <a:r>
              <a:rPr lang="en-US" sz="1400" dirty="0" smtClean="0"/>
              <a:t>ways</a:t>
            </a:r>
          </a:p>
          <a:p>
            <a:pPr lvl="1">
              <a:buFont typeface="Wingdings" panose="05000000000000000000" pitchFamily="2" charset="2"/>
              <a:buChar char="Ø"/>
            </a:pPr>
            <a:r>
              <a:rPr lang="en-US" sz="1400" dirty="0" smtClean="0"/>
              <a:t> </a:t>
            </a:r>
            <a:r>
              <a:rPr lang="en-US" sz="1400" dirty="0"/>
              <a:t>1)using the Map </a:t>
            </a:r>
            <a:endParaRPr lang="en-US" sz="1400" dirty="0" smtClean="0"/>
          </a:p>
          <a:p>
            <a:pPr lvl="1">
              <a:buFont typeface="Wingdings" panose="05000000000000000000" pitchFamily="2" charset="2"/>
              <a:buChar char="Ø"/>
            </a:pPr>
            <a:r>
              <a:rPr lang="en-US" sz="1400" dirty="0" smtClean="0"/>
              <a:t>2)using </a:t>
            </a:r>
            <a:r>
              <a:rPr lang="en-US" sz="1400" dirty="0" err="1"/>
              <a:t>np.where</a:t>
            </a:r>
            <a:r>
              <a:rPr lang="en-US" sz="1400" dirty="0"/>
              <a:t>( ) [binary conditions only] </a:t>
            </a:r>
            <a:endParaRPr lang="en-US" sz="1400" dirty="0" smtClean="0"/>
          </a:p>
          <a:p>
            <a:pPr lvl="1">
              <a:buFont typeface="Wingdings" panose="05000000000000000000" pitchFamily="2" charset="2"/>
              <a:buChar char="Ø"/>
            </a:pPr>
            <a:r>
              <a:rPr lang="en-US" sz="1400" dirty="0" smtClean="0"/>
              <a:t>3</a:t>
            </a:r>
            <a:r>
              <a:rPr lang="en-US" sz="1400" dirty="0"/>
              <a:t>) </a:t>
            </a:r>
            <a:r>
              <a:rPr lang="en-US" sz="1400" dirty="0" err="1"/>
              <a:t>LabelEncoder</a:t>
            </a:r>
            <a:r>
              <a:rPr lang="en-US" sz="1400" dirty="0"/>
              <a:t> </a:t>
            </a:r>
            <a:endParaRPr lang="en-US" sz="1400" dirty="0" smtClean="0"/>
          </a:p>
          <a:p>
            <a:pPr lvl="1">
              <a:buFont typeface="Wingdings" panose="05000000000000000000" pitchFamily="2" charset="2"/>
              <a:buChar char="Ø"/>
            </a:pPr>
            <a:r>
              <a:rPr lang="en-US" sz="1400" dirty="0" smtClean="0"/>
              <a:t>4)one </a:t>
            </a:r>
            <a:r>
              <a:rPr lang="en-US" sz="1400" dirty="0"/>
              <a:t>hot encoder we can use </a:t>
            </a:r>
            <a:r>
              <a:rPr lang="en-US" sz="1400" dirty="0" err="1" smtClean="0"/>
              <a:t>pd.get_dummies</a:t>
            </a:r>
            <a:r>
              <a:rPr lang="en-US" sz="1400" dirty="0"/>
              <a:t>() </a:t>
            </a:r>
            <a:r>
              <a:rPr lang="en-US" sz="1400" dirty="0" smtClean="0"/>
              <a:t>method</a:t>
            </a:r>
          </a:p>
          <a:p>
            <a:pPr lvl="1">
              <a:buFont typeface="Wingdings" panose="05000000000000000000" pitchFamily="2" charset="2"/>
              <a:buChar char="Ø"/>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497" y="2933699"/>
            <a:ext cx="9681106" cy="3429001"/>
          </a:xfrm>
          <a:prstGeom prst="rect">
            <a:avLst/>
          </a:prstGeom>
        </p:spPr>
      </p:pic>
    </p:spTree>
    <p:extLst>
      <p:ext uri="{BB962C8B-B14F-4D97-AF65-F5344CB8AC3E}">
        <p14:creationId xmlns:p14="http://schemas.microsoft.com/office/powerpoint/2010/main" val="777655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10591799" cy="685800"/>
          </a:xfrm>
        </p:spPr>
        <p:txBody>
          <a:bodyPr/>
          <a:lstStyle/>
          <a:p>
            <a:r>
              <a:rPr lang="en-US" b="1" dirty="0"/>
              <a:t> </a:t>
            </a:r>
            <a:r>
              <a:rPr lang="en-US" sz="2400" b="1" dirty="0"/>
              <a:t>Normalization and </a:t>
            </a:r>
            <a:r>
              <a:rPr lang="en-US" sz="2400" b="1" dirty="0" smtClean="0"/>
              <a:t>Standardization:-</a:t>
            </a:r>
            <a:endParaRPr lang="en-US" sz="2400" dirty="0"/>
          </a:p>
        </p:txBody>
      </p:sp>
      <p:sp>
        <p:nvSpPr>
          <p:cNvPr id="3" name="Content Placeholder 2"/>
          <p:cNvSpPr>
            <a:spLocks noGrp="1"/>
          </p:cNvSpPr>
          <p:nvPr>
            <p:ph idx="1"/>
          </p:nvPr>
        </p:nvSpPr>
        <p:spPr>
          <a:xfrm>
            <a:off x="1600200" y="800100"/>
            <a:ext cx="10591800" cy="5791200"/>
          </a:xfrm>
        </p:spPr>
        <p:txBody>
          <a:bodyPr/>
          <a:lstStyle/>
          <a:p>
            <a:r>
              <a:rPr lang="en-US" sz="1400" dirty="0" smtClean="0"/>
              <a:t>In every dataset we have different columns have different units.</a:t>
            </a:r>
          </a:p>
          <a:p>
            <a:r>
              <a:rPr lang="en-US" sz="1400" dirty="0" smtClean="0"/>
              <a:t>In every dataset we have different columns has values varies from -</a:t>
            </a:r>
            <a:r>
              <a:rPr lang="en-US" sz="1400" b="1" dirty="0" smtClean="0"/>
              <a:t>∞ </a:t>
            </a:r>
            <a:r>
              <a:rPr lang="en-US" sz="1400" i="1" dirty="0" smtClean="0"/>
              <a:t>to </a:t>
            </a:r>
            <a:r>
              <a:rPr lang="en-US" sz="1400" b="1" dirty="0"/>
              <a:t> </a:t>
            </a:r>
            <a:r>
              <a:rPr lang="en-US" sz="1400" b="1" dirty="0" smtClean="0"/>
              <a:t>∞.</a:t>
            </a:r>
          </a:p>
          <a:p>
            <a:r>
              <a:rPr lang="en-US" sz="1400" dirty="0" smtClean="0"/>
              <a:t>It is very important to standardized the data make sure all the columns values under the same range .</a:t>
            </a:r>
          </a:p>
          <a:p>
            <a:r>
              <a:rPr lang="en-US" sz="1400" dirty="0" smtClean="0"/>
              <a:t>To achieve this we have two methods</a:t>
            </a:r>
          </a:p>
          <a:p>
            <a:pPr lvl="1">
              <a:buFont typeface="Wingdings" panose="05000000000000000000" pitchFamily="2" charset="2"/>
              <a:buChar char="Ø"/>
            </a:pPr>
            <a:r>
              <a:rPr lang="en-US" sz="1400" dirty="0" smtClean="0"/>
              <a:t>Normalization</a:t>
            </a:r>
            <a:endParaRPr lang="en-US" sz="1400" dirty="0"/>
          </a:p>
          <a:p>
            <a:pPr lvl="1">
              <a:buFont typeface="Wingdings" panose="05000000000000000000" pitchFamily="2" charset="2"/>
              <a:buChar char="Ø"/>
            </a:pPr>
            <a:r>
              <a:rPr lang="en-US" sz="1400" dirty="0" smtClean="0"/>
              <a:t>Standardization</a:t>
            </a:r>
          </a:p>
          <a:p>
            <a:pPr lvl="1"/>
            <a:endParaRPr lang="en-US" sz="1200" dirty="0"/>
          </a:p>
          <a:p>
            <a:endParaRPr lang="en-US" sz="1400" dirty="0" smtClean="0"/>
          </a:p>
          <a:p>
            <a:pPr>
              <a:buFont typeface="Wingdings" panose="05000000000000000000" pitchFamily="2" charset="2"/>
              <a:buChar char="Ø"/>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400" y="2808077"/>
            <a:ext cx="9537700" cy="2970423"/>
          </a:xfrm>
          <a:prstGeom prst="rect">
            <a:avLst/>
          </a:prstGeom>
        </p:spPr>
      </p:pic>
    </p:spTree>
    <p:extLst>
      <p:ext uri="{BB962C8B-B14F-4D97-AF65-F5344CB8AC3E}">
        <p14:creationId xmlns:p14="http://schemas.microsoft.com/office/powerpoint/2010/main" val="24708863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0607" y="1"/>
            <a:ext cx="9924006" cy="757646"/>
          </a:xfrm>
        </p:spPr>
        <p:txBody>
          <a:bodyPr>
            <a:normAutofit/>
          </a:bodyPr>
          <a:lstStyle/>
          <a:p>
            <a:r>
              <a:rPr lang="en-US" sz="2400" b="1" i="1" u="sng" dirty="0" smtClean="0"/>
              <a:t>Insights/Patterns:-</a:t>
            </a:r>
            <a:endParaRPr lang="en-US" sz="2400" b="1" i="1" u="sng" dirty="0"/>
          </a:p>
        </p:txBody>
      </p:sp>
      <p:sp>
        <p:nvSpPr>
          <p:cNvPr id="3" name="Content Placeholder 2"/>
          <p:cNvSpPr>
            <a:spLocks noGrp="1"/>
          </p:cNvSpPr>
          <p:nvPr>
            <p:ph idx="1"/>
          </p:nvPr>
        </p:nvSpPr>
        <p:spPr>
          <a:xfrm>
            <a:off x="1580607" y="757647"/>
            <a:ext cx="9924005" cy="5153575"/>
          </a:xfrm>
        </p:spPr>
        <p:txBody>
          <a:bodyPr>
            <a:normAutofit/>
          </a:bodyPr>
          <a:lstStyle/>
          <a:p>
            <a:r>
              <a:rPr lang="en-US" sz="1600" dirty="0" smtClean="0"/>
              <a:t>The most of the males who are married which around 42.99% percentile whose loan status are approved.</a:t>
            </a:r>
          </a:p>
          <a:p>
            <a:r>
              <a:rPr lang="en-US" sz="1600" dirty="0" smtClean="0"/>
              <a:t>Male and Female who are graduate are 55.3%.They have high chances to approved their loan status in comparison with non graduate loan applicant members.</a:t>
            </a:r>
          </a:p>
          <a:p>
            <a:r>
              <a:rPr lang="en-US" sz="1600" dirty="0" smtClean="0"/>
              <a:t>Approximately 39.07% of males who are married and graduated ,their loan status are approved.</a:t>
            </a:r>
          </a:p>
          <a:p>
            <a:r>
              <a:rPr lang="en-US" sz="1600" dirty="0" smtClean="0"/>
              <a:t>Graduated members from semi-urban who don’t have self employment nearly 20.035% has approved the loan status.</a:t>
            </a:r>
          </a:p>
          <a:p>
            <a:r>
              <a:rPr lang="en-US" sz="1600" dirty="0" smtClean="0"/>
              <a:t>From semi-urban area the male applicants who were not self-Employed but applicants are graduated nearly 15.14% has approved the loan status.</a:t>
            </a:r>
          </a:p>
          <a:p>
            <a:r>
              <a:rPr lang="en-US" sz="1600" dirty="0" smtClean="0"/>
              <a:t>The correlation between the applicants income and loan amount is very high which is approx. 0.57% relation among them.</a:t>
            </a:r>
            <a:endParaRPr lang="en-US" sz="1600" dirty="0"/>
          </a:p>
        </p:txBody>
      </p:sp>
    </p:spTree>
    <p:extLst>
      <p:ext uri="{BB962C8B-B14F-4D97-AF65-F5344CB8AC3E}">
        <p14:creationId xmlns:p14="http://schemas.microsoft.com/office/powerpoint/2010/main" val="1639821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291" y="0"/>
            <a:ext cx="9989321" cy="705394"/>
          </a:xfrm>
        </p:spPr>
        <p:txBody>
          <a:bodyPr>
            <a:normAutofit/>
          </a:bodyPr>
          <a:lstStyle/>
          <a:p>
            <a:r>
              <a:rPr lang="en-US" sz="2800" b="1" i="1" u="sng" dirty="0" smtClean="0"/>
              <a:t>Conclusion:-</a:t>
            </a:r>
            <a:endParaRPr lang="en-US" sz="2800" b="1" i="1" u="sng" dirty="0"/>
          </a:p>
        </p:txBody>
      </p:sp>
      <p:sp>
        <p:nvSpPr>
          <p:cNvPr id="3" name="Content Placeholder 2"/>
          <p:cNvSpPr>
            <a:spLocks noGrp="1"/>
          </p:cNvSpPr>
          <p:nvPr>
            <p:ph idx="1"/>
          </p:nvPr>
        </p:nvSpPr>
        <p:spPr>
          <a:xfrm>
            <a:off x="1619794" y="705394"/>
            <a:ext cx="9884818" cy="5205828"/>
          </a:xfrm>
        </p:spPr>
        <p:txBody>
          <a:bodyPr/>
          <a:lstStyle/>
          <a:p>
            <a:r>
              <a:rPr lang="en-US" dirty="0" smtClean="0"/>
              <a:t>The approval of loan to the applicants is very important.</a:t>
            </a:r>
          </a:p>
          <a:p>
            <a:r>
              <a:rPr lang="en-US" dirty="0" smtClean="0"/>
              <a:t>Approval of loan to the applicants is very important aspect  in the bank sector based on the various aspects that we need to check </a:t>
            </a:r>
            <a:r>
              <a:rPr lang="en-US" dirty="0"/>
              <a:t> </a:t>
            </a:r>
            <a:r>
              <a:rPr lang="en-US" dirty="0" smtClean="0"/>
              <a:t>like the applicants income and personal details like gender married status education details and  check the other details like self-employed or not .we have performed our analysis on various columns and we made the insights. we found majority of loan approvals are  based on  our analysis like we have performed numerical and categorical analysis on the columns  and we draw various graphs like bar and pie and histograms sample data.</a:t>
            </a:r>
          </a:p>
          <a:p>
            <a:r>
              <a:rPr lang="en-US" dirty="0" smtClean="0"/>
              <a:t>After a deep analysis we made the insights based on our analysis and we concluded that majority of loan approvals based on our insights.</a:t>
            </a:r>
            <a:endParaRPr lang="en-US" dirty="0"/>
          </a:p>
        </p:txBody>
      </p:sp>
    </p:spTree>
    <p:extLst>
      <p:ext uri="{BB962C8B-B14F-4D97-AF65-F5344CB8AC3E}">
        <p14:creationId xmlns:p14="http://schemas.microsoft.com/office/powerpoint/2010/main" val="850955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5441" y="2690948"/>
            <a:ext cx="8915400" cy="5362582"/>
          </a:xfrm>
        </p:spPr>
        <p:txBody>
          <a:bodyPr>
            <a:normAutofit/>
          </a:bodyPr>
          <a:lstStyle/>
          <a:p>
            <a:pPr marL="400050" lvl="1" indent="0" algn="ctr">
              <a:buNone/>
            </a:pPr>
            <a:r>
              <a:rPr lang="en-US" sz="5200" b="1" i="1" dirty="0" smtClean="0">
                <a:solidFill>
                  <a:schemeClr val="tx1">
                    <a:lumMod val="95000"/>
                    <a:lumOff val="5000"/>
                  </a:schemeClr>
                </a:solidFill>
              </a:rPr>
              <a:t>T</a:t>
            </a:r>
            <a:r>
              <a:rPr lang="en-US" sz="5200" b="1" i="1" dirty="0">
                <a:solidFill>
                  <a:schemeClr val="tx1">
                    <a:lumMod val="95000"/>
                    <a:lumOff val="5000"/>
                  </a:schemeClr>
                </a:solidFill>
              </a:rPr>
              <a:t>HAN</a:t>
            </a:r>
            <a:r>
              <a:rPr lang="en-US" sz="5200" b="1" i="1" dirty="0" smtClean="0">
                <a:solidFill>
                  <a:schemeClr val="tx1">
                    <a:lumMod val="95000"/>
                    <a:lumOff val="5000"/>
                  </a:schemeClr>
                </a:solidFill>
              </a:rPr>
              <a:t>K </a:t>
            </a:r>
          </a:p>
          <a:p>
            <a:pPr marL="0" indent="0" algn="ctr">
              <a:buNone/>
            </a:pPr>
            <a:r>
              <a:rPr lang="en-US" sz="5400" b="1" i="1" dirty="0" smtClean="0">
                <a:solidFill>
                  <a:schemeClr val="tx1">
                    <a:lumMod val="95000"/>
                    <a:lumOff val="5000"/>
                  </a:schemeClr>
                </a:solidFill>
              </a:rPr>
              <a:t>YOU</a:t>
            </a:r>
            <a:endParaRPr lang="en-US" sz="5400" b="1" i="1" dirty="0">
              <a:solidFill>
                <a:schemeClr val="tx1">
                  <a:lumMod val="95000"/>
                  <a:lumOff val="5000"/>
                </a:schemeClr>
              </a:solidFill>
            </a:endParaRPr>
          </a:p>
        </p:txBody>
      </p:sp>
    </p:spTree>
    <p:extLst>
      <p:ext uri="{BB962C8B-B14F-4D97-AF65-F5344CB8AC3E}">
        <p14:creationId xmlns:p14="http://schemas.microsoft.com/office/powerpoint/2010/main" val="3874007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078" y="246967"/>
            <a:ext cx="8911687" cy="656050"/>
          </a:xfrm>
        </p:spPr>
        <p:txBody>
          <a:bodyPr>
            <a:normAutofit/>
          </a:bodyPr>
          <a:lstStyle/>
          <a:p>
            <a:r>
              <a:rPr lang="en-US" sz="3200" b="1" dirty="0" smtClean="0"/>
              <a:t>Loan Prediction Data Analytics</a:t>
            </a:r>
            <a:endParaRPr lang="en-US" sz="3200" b="1" dirty="0"/>
          </a:p>
        </p:txBody>
      </p:sp>
      <p:sp>
        <p:nvSpPr>
          <p:cNvPr id="3" name="Content Placeholder 2"/>
          <p:cNvSpPr>
            <a:spLocks noGrp="1"/>
          </p:cNvSpPr>
          <p:nvPr>
            <p:ph idx="1"/>
          </p:nvPr>
        </p:nvSpPr>
        <p:spPr>
          <a:xfrm>
            <a:off x="1665077" y="1101122"/>
            <a:ext cx="8911687" cy="4944571"/>
          </a:xfrm>
        </p:spPr>
        <p:txBody>
          <a:bodyPr>
            <a:normAutofit/>
          </a:bodyPr>
          <a:lstStyle/>
          <a:p>
            <a:pPr marL="0" indent="0">
              <a:buNone/>
            </a:pPr>
            <a:r>
              <a:rPr lang="en-US" sz="2400" b="1" i="1" u="sng" dirty="0" smtClean="0"/>
              <a:t>Objective:-</a:t>
            </a:r>
          </a:p>
          <a:p>
            <a:r>
              <a:rPr lang="en-US" sz="1600" dirty="0" smtClean="0"/>
              <a:t>The </a:t>
            </a:r>
            <a:r>
              <a:rPr lang="en-US" sz="1600" dirty="0"/>
              <a:t>goal of a loan dataset analysis to determine eligibility based on various factors </a:t>
            </a:r>
            <a:r>
              <a:rPr lang="en-US" sz="1600" dirty="0" smtClean="0"/>
              <a:t>    to </a:t>
            </a:r>
            <a:r>
              <a:rPr lang="en-US" sz="1600" dirty="0"/>
              <a:t>identify and analyze key attributes from the loan dataset, such as credit history, income, employment status, and other relevant factors, to establish criteria for assessing eligibility  aiding in the accurate identification of individuals eligible for loans</a:t>
            </a:r>
            <a:r>
              <a:rPr lang="en-US" sz="1600" dirty="0" smtClean="0"/>
              <a:t>.</a:t>
            </a:r>
            <a:endParaRPr lang="en-US" sz="1600" dirty="0"/>
          </a:p>
          <a:p>
            <a:pPr marL="0" indent="0">
              <a:buNone/>
            </a:pPr>
            <a:endParaRPr lang="en-US" sz="1600" b="1" i="1" u="sng" dirty="0"/>
          </a:p>
          <a:p>
            <a:endParaRPr lang="en-US" sz="1600" dirty="0"/>
          </a:p>
          <a:p>
            <a:pPr marL="0" indent="0">
              <a:buNone/>
            </a:pPr>
            <a:endParaRPr lang="en-US" sz="2400" b="1" i="1" u="sng" dirty="0" smtClean="0"/>
          </a:p>
          <a:p>
            <a:pPr marL="0" indent="0">
              <a:buNone/>
            </a:pPr>
            <a:endParaRPr lang="en-US" sz="2400" b="1" i="1" u="sng" dirty="0" smtClean="0"/>
          </a:p>
        </p:txBody>
      </p:sp>
      <p:sp>
        <p:nvSpPr>
          <p:cNvPr id="6" name="Rectangle 2"/>
          <p:cNvSpPr>
            <a:spLocks noChangeArrowheads="1"/>
          </p:cNvSpPr>
          <p:nvPr/>
        </p:nvSpPr>
        <p:spPr bwMode="auto">
          <a:xfrm>
            <a:off x="0" y="0"/>
            <a:ext cx="4025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152400" y="5783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152400" y="152400"/>
            <a:ext cx="4025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322728" y="210231"/>
            <a:ext cx="48042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300070" y="-18365"/>
            <a:ext cx="46307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5648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8193" y="0"/>
            <a:ext cx="8911687" cy="438208"/>
          </a:xfrm>
        </p:spPr>
        <p:txBody>
          <a:bodyPr>
            <a:normAutofit/>
          </a:bodyPr>
          <a:lstStyle/>
          <a:p>
            <a:pPr algn="ctr"/>
            <a:r>
              <a:rPr lang="en-US" sz="2000" b="1" dirty="0" smtClean="0"/>
              <a:t>Introduction</a:t>
            </a:r>
            <a:endParaRPr lang="en-US" sz="2000" b="1" dirty="0"/>
          </a:p>
        </p:txBody>
      </p:sp>
      <p:sp>
        <p:nvSpPr>
          <p:cNvPr id="3" name="Content Placeholder 2"/>
          <p:cNvSpPr>
            <a:spLocks noGrp="1"/>
          </p:cNvSpPr>
          <p:nvPr>
            <p:ph idx="1"/>
          </p:nvPr>
        </p:nvSpPr>
        <p:spPr>
          <a:xfrm>
            <a:off x="1187355" y="963146"/>
            <a:ext cx="8915400" cy="5284694"/>
          </a:xfrm>
        </p:spPr>
        <p:txBody>
          <a:bodyPr>
            <a:noAutofit/>
          </a:bodyPr>
          <a:lstStyle/>
          <a:p>
            <a:pPr>
              <a:buSzPct val="80000"/>
            </a:pPr>
            <a:r>
              <a:rPr lang="en-US" sz="1400" i="1" dirty="0" smtClean="0"/>
              <a:t>In </a:t>
            </a:r>
            <a:r>
              <a:rPr lang="en-US" sz="1400" i="1" dirty="0"/>
              <a:t>this comprehensive project focused on loan prediction analysis, our primary aim is to mitigate risks associated with loan approvals, streamline the decision-making process, and empower banking professionals with easy-to-use insights. Our approach involves leveraging a dataset containing detailed information about bank customers. We will thoroughly examine each column to uncover valuable patterns and insights, ultimately facilitating predictive loan status determination</a:t>
            </a:r>
            <a:r>
              <a:rPr lang="en-US" sz="1400" i="1" dirty="0" smtClean="0"/>
              <a:t>.</a:t>
            </a:r>
            <a:endParaRPr lang="en-US" sz="1400" i="1" dirty="0"/>
          </a:p>
          <a:p>
            <a:pPr>
              <a:buSzPct val="80000"/>
            </a:pPr>
            <a:r>
              <a:rPr lang="en-US" sz="1400" i="1" dirty="0"/>
              <a:t>Chapter One serves as our introduction to the dataset. We'll delve into understanding its structure, including the number of columns, rows, and initiate the process of data cleansing. This involves meticulously addressing missing values, ensuring a robust and reliable dataset for our analysis</a:t>
            </a:r>
            <a:r>
              <a:rPr lang="en-US" sz="1400" i="1" dirty="0" smtClean="0"/>
              <a:t>.</a:t>
            </a:r>
            <a:endParaRPr lang="en-US" sz="1400" i="1" dirty="0"/>
          </a:p>
          <a:p>
            <a:pPr>
              <a:buSzPct val="80000"/>
            </a:pPr>
            <a:r>
              <a:rPr lang="en-US" sz="1400" i="1" dirty="0"/>
              <a:t>Moving to Chapter Two, our focus shifts to segregating numerical and categorical columns. We'll conduct an in-depth analysis of categorical data by visualizing key aspects through bar graphs and pie charts. This graphical representation will aid in understanding the distribution and patterns within these columns</a:t>
            </a:r>
            <a:r>
              <a:rPr lang="en-US" sz="1400" i="1" dirty="0" smtClean="0"/>
              <a:t>.</a:t>
            </a:r>
            <a:endParaRPr lang="en-US" sz="1400" i="1" dirty="0"/>
          </a:p>
          <a:p>
            <a:pPr>
              <a:buSzPct val="80000"/>
            </a:pPr>
            <a:r>
              <a:rPr lang="en-US" sz="1400" i="1" dirty="0"/>
              <a:t>Chapter Three involves a thorough exploration of numerical columns. Here, we'll derive statistical measures like mean, median, variance, and standard deviation. Additionally, we'll perform outlier analysis, visualizing data distribution using histograms and employing box plots to detect outliers. Furthermore, we'll normalize and standardize numerical columns for enhanced comparability</a:t>
            </a:r>
            <a:r>
              <a:rPr lang="en-US" sz="1400" i="1" dirty="0" smtClean="0"/>
              <a:t>.</a:t>
            </a:r>
          </a:p>
        </p:txBody>
      </p:sp>
    </p:spTree>
    <p:extLst>
      <p:ext uri="{BB962C8B-B14F-4D97-AF65-F5344CB8AC3E}">
        <p14:creationId xmlns:p14="http://schemas.microsoft.com/office/powerpoint/2010/main" val="278570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1937" y="1255806"/>
            <a:ext cx="8915400" cy="4472387"/>
          </a:xfrm>
        </p:spPr>
        <p:txBody>
          <a:bodyPr>
            <a:normAutofit/>
          </a:bodyPr>
          <a:lstStyle/>
          <a:p>
            <a:pPr>
              <a:buSzPct val="80000"/>
            </a:pPr>
            <a:r>
              <a:rPr lang="en-US" sz="1400" i="1" dirty="0"/>
              <a:t>Bivariate and multivariate analysis take center stage in Chapter Four. This phase allows us to explore correlations between variables, utilizing techniques like </a:t>
            </a:r>
            <a:r>
              <a:rPr lang="en-US" sz="1400" i="1" dirty="0" err="1"/>
              <a:t>heatmap</a:t>
            </a:r>
            <a:r>
              <a:rPr lang="en-US" sz="1400" i="1" dirty="0"/>
              <a:t> visualization to gain deeper insights into relationships within the dataset.</a:t>
            </a:r>
          </a:p>
          <a:p>
            <a:pPr>
              <a:buSzPct val="80000"/>
            </a:pPr>
            <a:r>
              <a:rPr lang="en-US" sz="1400" i="1" dirty="0"/>
              <a:t>Chapter Five involves a pivotal step: transforming categorical columns into numerical ones. This transformation is crucial for subsequent modeling and analysis, enabling us to effectively utilize categorical data in predictive models.</a:t>
            </a:r>
          </a:p>
          <a:p>
            <a:pPr>
              <a:buSzPct val="80000"/>
            </a:pPr>
            <a:r>
              <a:rPr lang="en-US" sz="1400" i="1" dirty="0"/>
              <a:t>Lastly, in Chapter Six, we'll synthesize the rich insights and patterns garnered from our analyses in the preceding chapters. This section will encapsulate the essence of our findings, paving the way for informed decision-making in loan approval processes.</a:t>
            </a:r>
          </a:p>
          <a:p>
            <a:pPr>
              <a:buSzPct val="80000"/>
            </a:pPr>
            <a:r>
              <a:rPr lang="en-US" sz="1400" i="1" dirty="0"/>
              <a:t>Through a methodical and systematic approach across these chapters, we aim to revolutionize the loan approval landscape, empowering financial institutions with actionable insights to make informed decisions swiftly and accurately.</a:t>
            </a:r>
          </a:p>
          <a:p>
            <a:pPr>
              <a:buSzPct val="80000"/>
            </a:pPr>
            <a:endParaRPr lang="en-US" sz="1400" i="1" dirty="0"/>
          </a:p>
        </p:txBody>
      </p:sp>
    </p:spTree>
    <p:extLst>
      <p:ext uri="{BB962C8B-B14F-4D97-AF65-F5344CB8AC3E}">
        <p14:creationId xmlns:p14="http://schemas.microsoft.com/office/powerpoint/2010/main" val="336912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625" y="141510"/>
            <a:ext cx="8911687" cy="595090"/>
          </a:xfrm>
        </p:spPr>
        <p:txBody>
          <a:bodyPr>
            <a:normAutofit fontScale="90000"/>
          </a:bodyPr>
          <a:lstStyle/>
          <a:p>
            <a:r>
              <a:rPr lang="en-US" dirty="0" smtClean="0"/>
              <a:t>Basic Observation:-</a:t>
            </a:r>
            <a:endParaRPr lang="en-US" dirty="0"/>
          </a:p>
        </p:txBody>
      </p:sp>
      <p:sp>
        <p:nvSpPr>
          <p:cNvPr id="3" name="Content Placeholder 2"/>
          <p:cNvSpPr>
            <a:spLocks noGrp="1"/>
          </p:cNvSpPr>
          <p:nvPr>
            <p:ph idx="1"/>
          </p:nvPr>
        </p:nvSpPr>
        <p:spPr>
          <a:xfrm>
            <a:off x="1366177" y="1155700"/>
            <a:ext cx="9797123" cy="4121408"/>
          </a:xfrm>
        </p:spPr>
        <p:txBody>
          <a:bodyPr/>
          <a:lstStyle/>
          <a:p>
            <a:pPr marL="0" indent="0">
              <a:buNone/>
            </a:pPr>
            <a:r>
              <a:rPr lang="en-US" b="1" dirty="0" smtClean="0"/>
              <a:t>Dataset:-</a:t>
            </a:r>
            <a:r>
              <a:rPr lang="en-US" dirty="0" smtClean="0"/>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177" y="1580892"/>
            <a:ext cx="9459645" cy="3696216"/>
          </a:xfrm>
          <a:prstGeom prst="rect">
            <a:avLst/>
          </a:prstGeom>
        </p:spPr>
      </p:pic>
      <p:sp>
        <p:nvSpPr>
          <p:cNvPr id="6" name="TextBox 5"/>
          <p:cNvSpPr txBox="1"/>
          <p:nvPr/>
        </p:nvSpPr>
        <p:spPr>
          <a:xfrm>
            <a:off x="1600200" y="5511800"/>
            <a:ext cx="45719" cy="369332"/>
          </a:xfrm>
          <a:prstGeom prst="rect">
            <a:avLst/>
          </a:prstGeom>
          <a:noFill/>
        </p:spPr>
        <p:txBody>
          <a:bodyPr wrap="square" rtlCol="0">
            <a:spAutoFit/>
          </a:bodyPr>
          <a:lstStyle/>
          <a:p>
            <a:endParaRPr lang="en-US" dirty="0"/>
          </a:p>
        </p:txBody>
      </p:sp>
      <p:sp>
        <p:nvSpPr>
          <p:cNvPr id="7" name="TextBox 6"/>
          <p:cNvSpPr txBox="1"/>
          <p:nvPr/>
        </p:nvSpPr>
        <p:spPr>
          <a:xfrm>
            <a:off x="4616449" y="5277108"/>
            <a:ext cx="2959100" cy="307777"/>
          </a:xfrm>
          <a:prstGeom prst="rect">
            <a:avLst/>
          </a:prstGeom>
          <a:noFill/>
        </p:spPr>
        <p:txBody>
          <a:bodyPr wrap="square" rtlCol="0">
            <a:spAutoFit/>
          </a:bodyPr>
          <a:lstStyle/>
          <a:p>
            <a:r>
              <a:rPr lang="en-US" sz="1400" dirty="0" smtClean="0"/>
              <a:t>Figure:-1: Loan Dataset</a:t>
            </a:r>
            <a:endParaRPr lang="en-US" sz="1400" dirty="0"/>
          </a:p>
        </p:txBody>
      </p:sp>
    </p:spTree>
    <p:extLst>
      <p:ext uri="{BB962C8B-B14F-4D97-AF65-F5344CB8AC3E}">
        <p14:creationId xmlns:p14="http://schemas.microsoft.com/office/powerpoint/2010/main" val="3401097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025" y="103410"/>
            <a:ext cx="8911687" cy="480790"/>
          </a:xfrm>
        </p:spPr>
        <p:txBody>
          <a:bodyPr>
            <a:normAutofit/>
          </a:bodyPr>
          <a:lstStyle/>
          <a:p>
            <a:r>
              <a:rPr lang="en-US" sz="2000" b="1" dirty="0" smtClean="0"/>
              <a:t>Data description:-</a:t>
            </a:r>
            <a:endParaRPr lang="en-US" sz="2000" b="1" dirty="0"/>
          </a:p>
        </p:txBody>
      </p:sp>
      <p:sp>
        <p:nvSpPr>
          <p:cNvPr id="3" name="Content Placeholder 2"/>
          <p:cNvSpPr>
            <a:spLocks noGrp="1"/>
          </p:cNvSpPr>
          <p:nvPr>
            <p:ph idx="1"/>
          </p:nvPr>
        </p:nvSpPr>
        <p:spPr>
          <a:xfrm>
            <a:off x="1484312" y="1231900"/>
            <a:ext cx="10059988" cy="4991100"/>
          </a:xfrm>
        </p:spPr>
        <p:txBody>
          <a:bodyPr/>
          <a:lstStyle/>
          <a:p>
            <a:r>
              <a:rPr lang="en-US" b="1" u="sng" dirty="0" smtClean="0"/>
              <a:t>Shape:-  </a:t>
            </a:r>
            <a:r>
              <a:rPr lang="en-US" i="1" dirty="0" smtClean="0"/>
              <a:t>There are total 614 rows and 13 columns in this dataset.</a:t>
            </a:r>
          </a:p>
          <a:p>
            <a:r>
              <a:rPr lang="en-US" b="1" i="1" u="sng" dirty="0" smtClean="0"/>
              <a:t>Size</a:t>
            </a:r>
            <a:r>
              <a:rPr lang="en-US" i="1" dirty="0" smtClean="0"/>
              <a:t>:-  It gives the multiples of rows and columns of a dataset. The size of this dataset is                                                                                                 		7982.</a:t>
            </a:r>
          </a:p>
          <a:p>
            <a:r>
              <a:rPr lang="en-US" b="1" i="1" u="sng" dirty="0" err="1"/>
              <a:t>d</a:t>
            </a:r>
            <a:r>
              <a:rPr lang="en-US" b="1" i="1" u="sng" dirty="0" err="1" smtClean="0"/>
              <a:t>types</a:t>
            </a:r>
            <a:r>
              <a:rPr lang="en-US" i="1" dirty="0"/>
              <a:t>:- </a:t>
            </a:r>
            <a:r>
              <a:rPr lang="en-US" i="1" dirty="0" smtClean="0"/>
              <a:t>It </a:t>
            </a:r>
            <a:r>
              <a:rPr lang="en-US" i="1" dirty="0"/>
              <a:t>gives information </a:t>
            </a:r>
            <a:r>
              <a:rPr lang="en-US" i="1" dirty="0" smtClean="0"/>
              <a:t>about the types of all the columns, </a:t>
            </a:r>
            <a:r>
              <a:rPr lang="en-US" i="1" dirty="0"/>
              <a:t>which </a:t>
            </a:r>
            <a:r>
              <a:rPr lang="en-US" i="1" dirty="0" smtClean="0"/>
              <a:t>columns </a:t>
            </a:r>
            <a:r>
              <a:rPr lang="en-US" i="1" dirty="0"/>
              <a:t>are </a:t>
            </a:r>
            <a:r>
              <a:rPr lang="en-US" i="1" dirty="0" smtClean="0"/>
              <a:t>				object  type and </a:t>
            </a:r>
            <a:r>
              <a:rPr lang="en-US" i="1" dirty="0"/>
              <a:t>which are </a:t>
            </a:r>
            <a:r>
              <a:rPr lang="en-US" i="1" dirty="0" smtClean="0"/>
              <a:t>integer type.</a:t>
            </a:r>
          </a:p>
          <a:p>
            <a:endParaRPr lang="en-US" i="1" dirty="0" smtClean="0"/>
          </a:p>
          <a:p>
            <a:endParaRPr lang="en-US" i="1" dirty="0"/>
          </a:p>
          <a:p>
            <a:endParaRPr lang="en-US" i="1" dirty="0" smtClean="0"/>
          </a:p>
          <a:p>
            <a:endParaRPr lang="en-US" i="1" dirty="0"/>
          </a:p>
          <a:p>
            <a:endParaRPr lang="en-US" i="1" dirty="0" smtClean="0"/>
          </a:p>
          <a:p>
            <a:endParaRPr lang="en-US" i="1" dirty="0"/>
          </a:p>
          <a:p>
            <a:endParaRPr lang="en-US" i="1" dirty="0" smtClean="0"/>
          </a:p>
          <a:p>
            <a:endParaRPr lang="en-US" i="1" dirty="0"/>
          </a:p>
          <a:p>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198" y="2963666"/>
            <a:ext cx="2876702" cy="2992634"/>
          </a:xfrm>
          <a:prstGeom prst="rect">
            <a:avLst/>
          </a:prstGeom>
        </p:spPr>
      </p:pic>
    </p:spTree>
    <p:extLst>
      <p:ext uri="{BB962C8B-B14F-4D97-AF65-F5344CB8AC3E}">
        <p14:creationId xmlns:p14="http://schemas.microsoft.com/office/powerpoint/2010/main" val="133339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1312" y="198623"/>
            <a:ext cx="8915400" cy="6578600"/>
          </a:xfrm>
        </p:spPr>
        <p:txBody>
          <a:bodyPr/>
          <a:lstStyle/>
          <a:p>
            <a:r>
              <a:rPr lang="en-US" b="1" i="1" u="sng" dirty="0" err="1" smtClean="0"/>
              <a:t>Isnull</a:t>
            </a:r>
            <a:r>
              <a:rPr lang="en-US" dirty="0"/>
              <a:t> </a:t>
            </a:r>
            <a:r>
              <a:rPr lang="en-US" dirty="0" smtClean="0"/>
              <a:t>:- It gives the False at the place of null values. </a:t>
            </a:r>
          </a:p>
          <a:p>
            <a:r>
              <a:rPr lang="en-US" b="1" i="1" u="sng" dirty="0" err="1" smtClean="0"/>
              <a:t>Isnull</a:t>
            </a:r>
            <a:r>
              <a:rPr lang="en-US" b="1" i="1" u="sng" dirty="0" smtClean="0"/>
              <a:t>().sum():-</a:t>
            </a:r>
            <a:r>
              <a:rPr lang="en-US" dirty="0"/>
              <a:t> </a:t>
            </a:r>
            <a:r>
              <a:rPr lang="en-US" dirty="0" smtClean="0"/>
              <a:t>It provides the count of total null values in every columns.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From the above observation we conclude that the total counts of null values in every columns.</a:t>
            </a:r>
          </a:p>
          <a:p>
            <a:r>
              <a:rPr lang="en-US" dirty="0" smtClean="0"/>
              <a:t>From the above observation we got outliers in the several columns. so, we are imputing median value in the missing values.</a:t>
            </a:r>
          </a:p>
          <a:p>
            <a:r>
              <a:rPr lang="en-US" dirty="0" smtClean="0"/>
              <a:t>If the outliers is  not present then we imputing with the mean values. </a:t>
            </a:r>
          </a:p>
          <a:p>
            <a:r>
              <a:rPr lang="en-US" dirty="0" smtClean="0"/>
              <a:t>We impute the null values of the categorical column with mode values.</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3220" y="1096777"/>
            <a:ext cx="2478380" cy="3186668"/>
          </a:xfrm>
          <a:prstGeom prst="rect">
            <a:avLst/>
          </a:prstGeom>
        </p:spPr>
      </p:pic>
      <p:sp>
        <p:nvSpPr>
          <p:cNvPr id="9" name="TextBox 8"/>
          <p:cNvSpPr txBox="1"/>
          <p:nvPr/>
        </p:nvSpPr>
        <p:spPr>
          <a:xfrm>
            <a:off x="3328809" y="4283445"/>
            <a:ext cx="5129391" cy="261610"/>
          </a:xfrm>
          <a:prstGeom prst="rect">
            <a:avLst/>
          </a:prstGeom>
          <a:noFill/>
        </p:spPr>
        <p:txBody>
          <a:bodyPr wrap="square" rtlCol="0">
            <a:spAutoFit/>
          </a:bodyPr>
          <a:lstStyle/>
          <a:p>
            <a:r>
              <a:rPr lang="en-US" sz="1100" dirty="0" smtClean="0"/>
              <a:t>Figure:-2 :Total number of null values in every column</a:t>
            </a:r>
            <a:endParaRPr lang="en-US" sz="1100" dirty="0"/>
          </a:p>
        </p:txBody>
      </p:sp>
    </p:spTree>
    <p:extLst>
      <p:ext uri="{BB962C8B-B14F-4D97-AF65-F5344CB8AC3E}">
        <p14:creationId xmlns:p14="http://schemas.microsoft.com/office/powerpoint/2010/main" val="801393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00" y="0"/>
            <a:ext cx="10082213" cy="457200"/>
          </a:xfrm>
        </p:spPr>
        <p:txBody>
          <a:bodyPr>
            <a:normAutofit/>
          </a:bodyPr>
          <a:lstStyle/>
          <a:p>
            <a:r>
              <a:rPr lang="en-US" sz="2400" b="1" i="1" u="sng" dirty="0" smtClean="0"/>
              <a:t>Categorical Data Analysis:-</a:t>
            </a:r>
            <a:endParaRPr lang="en-US" sz="2400" b="1" i="1" u="sng" dirty="0"/>
          </a:p>
        </p:txBody>
      </p:sp>
      <p:sp>
        <p:nvSpPr>
          <p:cNvPr id="4" name="Content Placeholder 3"/>
          <p:cNvSpPr>
            <a:spLocks noGrp="1"/>
          </p:cNvSpPr>
          <p:nvPr>
            <p:ph idx="1"/>
          </p:nvPr>
        </p:nvSpPr>
        <p:spPr>
          <a:xfrm>
            <a:off x="640080" y="1003300"/>
            <a:ext cx="10864532" cy="4907922"/>
          </a:xfrm>
        </p:spPr>
        <p:txBody>
          <a:bodyPr>
            <a:normAutofit lnSpcReduction="10000"/>
          </a:bodyPr>
          <a:lstStyle/>
          <a:p>
            <a:pPr marL="0" indent="0">
              <a:buNone/>
            </a:pPr>
            <a:endParaRPr lang="en-US" dirty="0" smtClean="0"/>
          </a:p>
          <a:p>
            <a:r>
              <a:rPr lang="en-US" b="1" u="sng" dirty="0" smtClean="0"/>
              <a:t>Frequency tables</a:t>
            </a:r>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r>
              <a:rPr lang="en-US" sz="1600" dirty="0" smtClean="0"/>
              <a:t>From the first frequency table we conclude that the how many loan applicant members lives in </a:t>
            </a:r>
            <a:r>
              <a:rPr lang="en-US" sz="1600" dirty="0" err="1" smtClean="0"/>
              <a:t>semiurban</a:t>
            </a:r>
            <a:r>
              <a:rPr lang="en-US" sz="1600" dirty="0" smtClean="0"/>
              <a:t> , urban and rural area.     </a:t>
            </a:r>
          </a:p>
          <a:p>
            <a:r>
              <a:rPr lang="en-US" sz="1600" dirty="0" smtClean="0"/>
              <a:t>From the second frequency table we conclude that the how many loan applicant members are males and females.</a:t>
            </a:r>
          </a:p>
          <a:p>
            <a:r>
              <a:rPr lang="en-US" sz="1600" dirty="0" smtClean="0"/>
              <a:t>From the third frequency table we conclude that the how many loan applicant are graduate and non graduate.                                      </a:t>
            </a:r>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363" y="1805118"/>
            <a:ext cx="2197528" cy="1826442"/>
          </a:xfrm>
          <a:prstGeom prst="rect">
            <a:avLst/>
          </a:prstGeom>
        </p:spPr>
      </p:pic>
      <p:sp>
        <p:nvSpPr>
          <p:cNvPr id="12" name="TextBox 11"/>
          <p:cNvSpPr txBox="1"/>
          <p:nvPr/>
        </p:nvSpPr>
        <p:spPr>
          <a:xfrm>
            <a:off x="1126671" y="3504023"/>
            <a:ext cx="4049486" cy="430887"/>
          </a:xfrm>
          <a:prstGeom prst="rect">
            <a:avLst/>
          </a:prstGeom>
          <a:noFill/>
        </p:spPr>
        <p:txBody>
          <a:bodyPr wrap="square" rtlCol="0">
            <a:spAutoFit/>
          </a:bodyPr>
          <a:lstStyle/>
          <a:p>
            <a:r>
              <a:rPr lang="en-US" sz="1100" dirty="0" smtClean="0"/>
              <a:t>Figure :- 3 frequency table of property</a:t>
            </a:r>
          </a:p>
          <a:p>
            <a:endParaRPr lang="en-US" sz="1100" dirty="0"/>
          </a:p>
        </p:txBody>
      </p:sp>
      <p:sp>
        <p:nvSpPr>
          <p:cNvPr id="14" name="TextBox 13"/>
          <p:cNvSpPr txBox="1"/>
          <p:nvPr/>
        </p:nvSpPr>
        <p:spPr>
          <a:xfrm flipH="1">
            <a:off x="3985137" y="3504023"/>
            <a:ext cx="2217420" cy="430887"/>
          </a:xfrm>
          <a:prstGeom prst="rect">
            <a:avLst/>
          </a:prstGeom>
          <a:noFill/>
        </p:spPr>
        <p:txBody>
          <a:bodyPr wrap="square" rtlCol="0">
            <a:spAutoFit/>
          </a:bodyPr>
          <a:lstStyle/>
          <a:p>
            <a:r>
              <a:rPr lang="en-US" sz="1100" dirty="0" smtClean="0"/>
              <a:t>Figure:- 4  : frequency table of    		gender</a:t>
            </a:r>
            <a:endParaRPr lang="en-US" sz="1100"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7340" y="1805119"/>
            <a:ext cx="1790950" cy="1368248"/>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1702" y="1805117"/>
            <a:ext cx="2562583" cy="1368249"/>
          </a:xfrm>
          <a:prstGeom prst="rect">
            <a:avLst/>
          </a:prstGeom>
        </p:spPr>
      </p:pic>
      <p:sp>
        <p:nvSpPr>
          <p:cNvPr id="17" name="TextBox 16"/>
          <p:cNvSpPr txBox="1"/>
          <p:nvPr/>
        </p:nvSpPr>
        <p:spPr>
          <a:xfrm>
            <a:off x="6968324" y="3457856"/>
            <a:ext cx="3097274" cy="261610"/>
          </a:xfrm>
          <a:prstGeom prst="rect">
            <a:avLst/>
          </a:prstGeom>
          <a:noFill/>
        </p:spPr>
        <p:txBody>
          <a:bodyPr wrap="square" rtlCol="0">
            <a:spAutoFit/>
          </a:bodyPr>
          <a:lstStyle/>
          <a:p>
            <a:r>
              <a:rPr lang="en-US" sz="1100" dirty="0" smtClean="0"/>
              <a:t>Figure:-5 : frequency able of Education</a:t>
            </a:r>
            <a:endParaRPr lang="en-US" sz="1100" dirty="0"/>
          </a:p>
        </p:txBody>
      </p:sp>
    </p:spTree>
    <p:extLst>
      <p:ext uri="{BB962C8B-B14F-4D97-AF65-F5344CB8AC3E}">
        <p14:creationId xmlns:p14="http://schemas.microsoft.com/office/powerpoint/2010/main" val="39107102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1450</TotalTime>
  <Words>1878</Words>
  <Application>Microsoft Office PowerPoint</Application>
  <PresentationFormat>Widescreen</PresentationFormat>
  <Paragraphs>267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Century Gothic</vt:lpstr>
      <vt:lpstr>Söhne</vt:lpstr>
      <vt:lpstr>Wingdings</vt:lpstr>
      <vt:lpstr>Wingdings 3</vt:lpstr>
      <vt:lpstr>Wisp</vt:lpstr>
      <vt:lpstr>EDA</vt:lpstr>
      <vt:lpstr> Exploratory Data Analysis Loan Prediction</vt:lpstr>
      <vt:lpstr>Loan Prediction Data Analytics</vt:lpstr>
      <vt:lpstr>Introduction</vt:lpstr>
      <vt:lpstr>PowerPoint Presentation</vt:lpstr>
      <vt:lpstr>Basic Observation:-</vt:lpstr>
      <vt:lpstr>Data description:-</vt:lpstr>
      <vt:lpstr>PowerPoint Presentation</vt:lpstr>
      <vt:lpstr>Categorical Data Analysis:-</vt:lpstr>
      <vt:lpstr>PowerPoint Presentation</vt:lpstr>
      <vt:lpstr>Pie Chart:-                    From the above Pie chart we conclude that every categorical column with relative frequency of their unique values. From married Column we conclude that 65.31% of loan applicant are married and 34.69% are unmarried. From Gender column we conclude that 81.76% of loan applicant are male and 18.24% are Female. From Self Employed column 86.64% of loan applicant are self employed and 13.36% are not self employed. From property area column we conclude that 37.95% of total loan applicant are live in semiurban , 32.90% are lives in urban and 29.15% are lives in rural area. From education we conclude that 78.18% are graduate and 21.82% are not graduate. From Loan status we conclude that 68.73% of loan applicant lone are approved and 31.27 % applicant loan are not approved.</vt:lpstr>
      <vt:lpstr>Numerical Data Analysis:-           From the above  describe function we Know the all the statsticals values of all the Numerical Columns. Like We know about the Mean ,Median ,Count , Standard deviation, Q1(25%),Q2(50%),Q3(75%) and Max values of all the columns. By this observation we can easily draw the Histogram of all the Numerical Columns.  </vt:lpstr>
      <vt:lpstr>Histogram:-            From the first histogram we conclude that the loan amount is right skewed .The most of the loan amount that is applied for the loan by the applicant is in between 100k to 200k rupees and the highest applicant count is 120.  From the second histogram we conclude that the Co-applicant income is right skewed . The most of the co-applicant income is lie between 0 to 10000 rupees and the highest count of the co-applicant is 300.  From the third histogram we conclude that the Applicant income is right skewed .The most of the Applicant income is in between 0 to 20000  rupees and the highest count of the Applicant is 300.</vt:lpstr>
      <vt:lpstr>Empirical Rule:-                             </vt:lpstr>
      <vt:lpstr>Outliers Analysis:-</vt:lpstr>
      <vt:lpstr>PowerPoint Presentation</vt:lpstr>
      <vt:lpstr>PowerPoint Presentation</vt:lpstr>
      <vt:lpstr>Bi-variate Analysis:-</vt:lpstr>
      <vt:lpstr>Multivariate Analysis:-</vt:lpstr>
      <vt:lpstr>Scatter Plot:-</vt:lpstr>
      <vt:lpstr>PowerPoint Presentation</vt:lpstr>
      <vt:lpstr>Heat map of numerical column:-</vt:lpstr>
      <vt:lpstr> converting Categorical to Numerical:-</vt:lpstr>
      <vt:lpstr> Normalization and Standardization:-</vt:lpstr>
      <vt:lpstr>Insights/Patterns:-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dc:title>
  <dc:creator>Microsoft account</dc:creator>
  <cp:lastModifiedBy>Microsoft account</cp:lastModifiedBy>
  <cp:revision>78</cp:revision>
  <dcterms:created xsi:type="dcterms:W3CDTF">2023-12-26T09:02:16Z</dcterms:created>
  <dcterms:modified xsi:type="dcterms:W3CDTF">2023-12-29T06:35:20Z</dcterms:modified>
</cp:coreProperties>
</file>