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8" r:id="rId5"/>
    <p:sldId id="269" r:id="rId6"/>
    <p:sldId id="270" r:id="rId7"/>
    <p:sldId id="267" r:id="rId8"/>
    <p:sldId id="280" r:id="rId9"/>
    <p:sldId id="281" r:id="rId10"/>
    <p:sldId id="277" r:id="rId11"/>
    <p:sldId id="278" r:id="rId12"/>
    <p:sldId id="279" r:id="rId13"/>
    <p:sldId id="271" r:id="rId14"/>
    <p:sldId id="272" r:id="rId15"/>
    <p:sldId id="273" r:id="rId16"/>
    <p:sldId id="274" r:id="rId17"/>
    <p:sldId id="275" r:id="rId18"/>
    <p:sldId id="276"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934" y="89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12/14/2023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3782941" y="213253"/>
            <a:ext cx="6960759" cy="2849671"/>
          </a:xfrm>
        </p:spPr>
        <p:txBody>
          <a:bodyPr>
            <a:normAutofit fontScale="90000"/>
          </a:bodyPr>
          <a:lstStyle/>
          <a:p>
            <a:pPr algn="l"/>
            <a:r>
              <a:rPr lang="en-US" sz="6000" b="1" dirty="0">
                <a:solidFill>
                  <a:srgbClr val="FFFFFF"/>
                </a:solidFill>
                <a:latin typeface="Aptos" panose="020B0004020202020204" pitchFamily="34" charset="0"/>
              </a:rPr>
              <a:t>Building an Online Food Delivery System with Django</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427397" y="3162088"/>
            <a:ext cx="6112077" cy="625898"/>
          </a:xfrm>
        </p:spPr>
        <p:txBody>
          <a:bodyPr>
            <a:normAutofit/>
          </a:bodyPr>
          <a:lstStyle/>
          <a:p>
            <a:pPr algn="l"/>
            <a:r>
              <a:rPr lang="en-US" i="1" dirty="0">
                <a:solidFill>
                  <a:srgbClr val="FFFFFF">
                    <a:alpha val="70000"/>
                  </a:srgbClr>
                </a:solidFill>
              </a:rPr>
              <a:t>Python Django project</a:t>
            </a:r>
          </a:p>
        </p:txBody>
      </p:sp>
      <p:sp>
        <p:nvSpPr>
          <p:cNvPr id="5" name="TextBox 4">
            <a:extLst>
              <a:ext uri="{FF2B5EF4-FFF2-40B4-BE49-F238E27FC236}">
                <a16:creationId xmlns:a16="http://schemas.microsoft.com/office/drawing/2014/main" id="{93D1CE43-6536-C3CC-06EF-EC42FB82BE6F}"/>
              </a:ext>
            </a:extLst>
          </p:cNvPr>
          <p:cNvSpPr txBox="1"/>
          <p:nvPr/>
        </p:nvSpPr>
        <p:spPr>
          <a:xfrm>
            <a:off x="8574657" y="4623759"/>
            <a:ext cx="3398807" cy="2031325"/>
          </a:xfrm>
          <a:prstGeom prst="rect">
            <a:avLst/>
          </a:prstGeom>
          <a:noFill/>
        </p:spPr>
        <p:txBody>
          <a:bodyPr wrap="square" rtlCol="0">
            <a:spAutoFit/>
          </a:bodyPr>
          <a:lstStyle/>
          <a:p>
            <a:r>
              <a:rPr lang="en-US" i="1" dirty="0"/>
              <a:t>Prepared by DHEERAJ KUMAR, </a:t>
            </a:r>
          </a:p>
          <a:p>
            <a:r>
              <a:rPr lang="en-IN" i="1" dirty="0"/>
              <a:t>Roll No.=2100320100064.</a:t>
            </a:r>
          </a:p>
          <a:p>
            <a:r>
              <a:rPr lang="en-IN" i="1" dirty="0"/>
              <a:t>Branch and sec= B-tech. and CSE-A.</a:t>
            </a:r>
          </a:p>
          <a:p>
            <a:r>
              <a:rPr lang="en-IN" i="1" dirty="0"/>
              <a:t>Project guide= Mr. Devendra Kumar Mishra sir</a:t>
            </a:r>
            <a:r>
              <a:rPr lang="en-IN" dirty="0"/>
              <a:t>.</a:t>
            </a:r>
          </a:p>
          <a:p>
            <a:endParaRPr lang="en-IN" dirty="0"/>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82AF-1D88-6A9E-7063-EE1A56101EB8}"/>
              </a:ext>
            </a:extLst>
          </p:cNvPr>
          <p:cNvSpPr>
            <a:spLocks noGrp="1"/>
          </p:cNvSpPr>
          <p:nvPr>
            <p:ph type="title"/>
          </p:nvPr>
        </p:nvSpPr>
        <p:spPr>
          <a:xfrm>
            <a:off x="677334" y="609600"/>
            <a:ext cx="8596668" cy="1090863"/>
          </a:xfrm>
        </p:spPr>
        <p:txBody>
          <a:bodyPr/>
          <a:lstStyle/>
          <a:p>
            <a:r>
              <a:rPr lang="en-US" b="1" dirty="0">
                <a:latin typeface="Aptos" panose="020B0004020202020204" pitchFamily="34" charset="0"/>
              </a:rPr>
              <a:t>ER Diagram</a:t>
            </a:r>
          </a:p>
        </p:txBody>
      </p:sp>
      <p:pic>
        <p:nvPicPr>
          <p:cNvPr id="1026" name="Picture 2" descr="Online Food Ordering System Dataflow Diagram (DFD) FreeProjectz">
            <a:extLst>
              <a:ext uri="{FF2B5EF4-FFF2-40B4-BE49-F238E27FC236}">
                <a16:creationId xmlns:a16="http://schemas.microsoft.com/office/drawing/2014/main" id="{15FA574E-6024-3384-24CC-60F1160BCA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859280"/>
            <a:ext cx="8085665" cy="418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367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2632-78B3-4252-4D4E-3EB96ACBC23A}"/>
              </a:ext>
            </a:extLst>
          </p:cNvPr>
          <p:cNvSpPr>
            <a:spLocks noGrp="1"/>
          </p:cNvSpPr>
          <p:nvPr>
            <p:ph type="title"/>
          </p:nvPr>
        </p:nvSpPr>
        <p:spPr>
          <a:xfrm>
            <a:off x="677863" y="529389"/>
            <a:ext cx="8836770" cy="898358"/>
          </a:xfrm>
        </p:spPr>
        <p:txBody>
          <a:bodyPr>
            <a:normAutofit/>
          </a:bodyPr>
          <a:lstStyle/>
          <a:p>
            <a:r>
              <a:rPr lang="en-US" b="1" dirty="0">
                <a:latin typeface="Aptos" panose="020B0004020202020204" pitchFamily="34" charset="0"/>
              </a:rPr>
              <a:t>Work process</a:t>
            </a:r>
            <a:endParaRPr lang="en-IN" b="1" dirty="0">
              <a:latin typeface="Aptos" panose="020B0004020202020204" pitchFamily="34" charset="0"/>
            </a:endParaRPr>
          </a:p>
        </p:txBody>
      </p:sp>
      <p:pic>
        <p:nvPicPr>
          <p:cNvPr id="4" name="Content Placeholder 4">
            <a:extLst>
              <a:ext uri="{FF2B5EF4-FFF2-40B4-BE49-F238E27FC236}">
                <a16:creationId xmlns:a16="http://schemas.microsoft.com/office/drawing/2014/main" id="{20DF9F8A-759A-7A33-88F7-5FF96CFC8F31}"/>
              </a:ext>
            </a:extLst>
          </p:cNvPr>
          <p:cNvPicPr>
            <a:picLocks noGrp="1" noChangeAspect="1"/>
          </p:cNvPicPr>
          <p:nvPr>
            <p:ph idx="1"/>
          </p:nvPr>
        </p:nvPicPr>
        <p:blipFill>
          <a:blip r:embed="rId2"/>
          <a:stretch>
            <a:fillRect/>
          </a:stretch>
        </p:blipFill>
        <p:spPr>
          <a:xfrm>
            <a:off x="677863" y="1898315"/>
            <a:ext cx="8596312" cy="3910093"/>
          </a:xfrm>
        </p:spPr>
      </p:pic>
    </p:spTree>
    <p:extLst>
      <p:ext uri="{BB962C8B-B14F-4D97-AF65-F5344CB8AC3E}">
        <p14:creationId xmlns:p14="http://schemas.microsoft.com/office/powerpoint/2010/main" val="268095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9CBE-3400-2E0C-6405-918CEA811A16}"/>
              </a:ext>
            </a:extLst>
          </p:cNvPr>
          <p:cNvSpPr>
            <a:spLocks noGrp="1"/>
          </p:cNvSpPr>
          <p:nvPr>
            <p:ph type="title"/>
          </p:nvPr>
        </p:nvSpPr>
        <p:spPr/>
        <p:txBody>
          <a:bodyPr/>
          <a:lstStyle/>
          <a:p>
            <a:r>
              <a:rPr lang="en-US" dirty="0"/>
              <a:t>Menu page</a:t>
            </a:r>
            <a:endParaRPr lang="en-IN" dirty="0"/>
          </a:p>
        </p:txBody>
      </p:sp>
      <p:graphicFrame>
        <p:nvGraphicFramePr>
          <p:cNvPr id="4" name="Content Placeholder 3">
            <a:extLst>
              <a:ext uri="{FF2B5EF4-FFF2-40B4-BE49-F238E27FC236}">
                <a16:creationId xmlns:a16="http://schemas.microsoft.com/office/drawing/2014/main" id="{5F536FAF-D582-5C51-CCA2-86681F0B00B3}"/>
              </a:ext>
            </a:extLst>
          </p:cNvPr>
          <p:cNvGraphicFramePr>
            <a:graphicFrameLocks noGrp="1"/>
          </p:cNvGraphicFramePr>
          <p:nvPr>
            <p:ph idx="1"/>
            <p:extLst>
              <p:ext uri="{D42A27DB-BD31-4B8C-83A1-F6EECF244321}">
                <p14:modId xmlns:p14="http://schemas.microsoft.com/office/powerpoint/2010/main" val="3243126539"/>
              </p:ext>
            </p:extLst>
          </p:nvPr>
        </p:nvGraphicFramePr>
        <p:xfrm>
          <a:off x="708819" y="1930400"/>
          <a:ext cx="8534400" cy="3828720"/>
        </p:xfrm>
        <a:graphic>
          <a:graphicData uri="http://schemas.openxmlformats.org/drawingml/2006/table">
            <a:tbl>
              <a:tblPr/>
              <a:tblGrid>
                <a:gridCol w="609600">
                  <a:extLst>
                    <a:ext uri="{9D8B030D-6E8A-4147-A177-3AD203B41FA5}">
                      <a16:colId xmlns:a16="http://schemas.microsoft.com/office/drawing/2014/main" val="244679968"/>
                    </a:ext>
                  </a:extLst>
                </a:gridCol>
                <a:gridCol w="609600">
                  <a:extLst>
                    <a:ext uri="{9D8B030D-6E8A-4147-A177-3AD203B41FA5}">
                      <a16:colId xmlns:a16="http://schemas.microsoft.com/office/drawing/2014/main" val="566542407"/>
                    </a:ext>
                  </a:extLst>
                </a:gridCol>
                <a:gridCol w="609600">
                  <a:extLst>
                    <a:ext uri="{9D8B030D-6E8A-4147-A177-3AD203B41FA5}">
                      <a16:colId xmlns:a16="http://schemas.microsoft.com/office/drawing/2014/main" val="1844737952"/>
                    </a:ext>
                  </a:extLst>
                </a:gridCol>
                <a:gridCol w="609600">
                  <a:extLst>
                    <a:ext uri="{9D8B030D-6E8A-4147-A177-3AD203B41FA5}">
                      <a16:colId xmlns:a16="http://schemas.microsoft.com/office/drawing/2014/main" val="3809791868"/>
                    </a:ext>
                  </a:extLst>
                </a:gridCol>
                <a:gridCol w="609600">
                  <a:extLst>
                    <a:ext uri="{9D8B030D-6E8A-4147-A177-3AD203B41FA5}">
                      <a16:colId xmlns:a16="http://schemas.microsoft.com/office/drawing/2014/main" val="4008171151"/>
                    </a:ext>
                  </a:extLst>
                </a:gridCol>
                <a:gridCol w="609600">
                  <a:extLst>
                    <a:ext uri="{9D8B030D-6E8A-4147-A177-3AD203B41FA5}">
                      <a16:colId xmlns:a16="http://schemas.microsoft.com/office/drawing/2014/main" val="3764038959"/>
                    </a:ext>
                  </a:extLst>
                </a:gridCol>
                <a:gridCol w="609600">
                  <a:extLst>
                    <a:ext uri="{9D8B030D-6E8A-4147-A177-3AD203B41FA5}">
                      <a16:colId xmlns:a16="http://schemas.microsoft.com/office/drawing/2014/main" val="3989292859"/>
                    </a:ext>
                  </a:extLst>
                </a:gridCol>
                <a:gridCol w="609600">
                  <a:extLst>
                    <a:ext uri="{9D8B030D-6E8A-4147-A177-3AD203B41FA5}">
                      <a16:colId xmlns:a16="http://schemas.microsoft.com/office/drawing/2014/main" val="1124889401"/>
                    </a:ext>
                  </a:extLst>
                </a:gridCol>
                <a:gridCol w="609600">
                  <a:extLst>
                    <a:ext uri="{9D8B030D-6E8A-4147-A177-3AD203B41FA5}">
                      <a16:colId xmlns:a16="http://schemas.microsoft.com/office/drawing/2014/main" val="4261085527"/>
                    </a:ext>
                  </a:extLst>
                </a:gridCol>
                <a:gridCol w="609600">
                  <a:extLst>
                    <a:ext uri="{9D8B030D-6E8A-4147-A177-3AD203B41FA5}">
                      <a16:colId xmlns:a16="http://schemas.microsoft.com/office/drawing/2014/main" val="280052240"/>
                    </a:ext>
                  </a:extLst>
                </a:gridCol>
                <a:gridCol w="609600">
                  <a:extLst>
                    <a:ext uri="{9D8B030D-6E8A-4147-A177-3AD203B41FA5}">
                      <a16:colId xmlns:a16="http://schemas.microsoft.com/office/drawing/2014/main" val="3013387303"/>
                    </a:ext>
                  </a:extLst>
                </a:gridCol>
                <a:gridCol w="609600">
                  <a:extLst>
                    <a:ext uri="{9D8B030D-6E8A-4147-A177-3AD203B41FA5}">
                      <a16:colId xmlns:a16="http://schemas.microsoft.com/office/drawing/2014/main" val="2556683839"/>
                    </a:ext>
                  </a:extLst>
                </a:gridCol>
                <a:gridCol w="609600">
                  <a:extLst>
                    <a:ext uri="{9D8B030D-6E8A-4147-A177-3AD203B41FA5}">
                      <a16:colId xmlns:a16="http://schemas.microsoft.com/office/drawing/2014/main" val="3903795987"/>
                    </a:ext>
                  </a:extLst>
                </a:gridCol>
                <a:gridCol w="609600">
                  <a:extLst>
                    <a:ext uri="{9D8B030D-6E8A-4147-A177-3AD203B41FA5}">
                      <a16:colId xmlns:a16="http://schemas.microsoft.com/office/drawing/2014/main" val="3382352479"/>
                    </a:ext>
                  </a:extLst>
                </a:gridCol>
              </a:tblGrid>
              <a:tr h="546960">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549198266"/>
                  </a:ext>
                </a:extLst>
              </a:tr>
              <a:tr h="546960">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888464419"/>
                  </a:ext>
                </a:extLst>
              </a:tr>
              <a:tr h="546960">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649471499"/>
                  </a:ext>
                </a:extLst>
              </a:tr>
              <a:tr h="546960">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521320950"/>
                  </a:ext>
                </a:extLst>
              </a:tr>
              <a:tr h="546960">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769733132"/>
                  </a:ext>
                </a:extLst>
              </a:tr>
              <a:tr h="546960">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038409756"/>
                  </a:ext>
                </a:extLst>
              </a:tr>
              <a:tr h="546960">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2895004"/>
                  </a:ext>
                </a:extLst>
              </a:tr>
            </a:tbl>
          </a:graphicData>
        </a:graphic>
      </p:graphicFrame>
      <p:pic>
        <p:nvPicPr>
          <p:cNvPr id="5" name="Picture 4">
            <a:extLst>
              <a:ext uri="{FF2B5EF4-FFF2-40B4-BE49-F238E27FC236}">
                <a16:creationId xmlns:a16="http://schemas.microsoft.com/office/drawing/2014/main" id="{856DD85C-9155-AF90-69D8-1D624A8BCD3C}"/>
              </a:ext>
            </a:extLst>
          </p:cNvPr>
          <p:cNvPicPr>
            <a:picLocks noChangeAspect="1"/>
          </p:cNvPicPr>
          <p:nvPr/>
        </p:nvPicPr>
        <p:blipFill>
          <a:blip r:embed="rId2"/>
          <a:stretch>
            <a:fillRect/>
          </a:stretch>
        </p:blipFill>
        <p:spPr>
          <a:xfrm>
            <a:off x="677334" y="1622572"/>
            <a:ext cx="8656829" cy="4313008"/>
          </a:xfrm>
          <a:prstGeom prst="rect">
            <a:avLst/>
          </a:prstGeom>
        </p:spPr>
      </p:pic>
    </p:spTree>
    <p:extLst>
      <p:ext uri="{BB962C8B-B14F-4D97-AF65-F5344CB8AC3E}">
        <p14:creationId xmlns:p14="http://schemas.microsoft.com/office/powerpoint/2010/main" val="415415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B99F-1E24-51CE-153E-E37FDC72A41B}"/>
              </a:ext>
            </a:extLst>
          </p:cNvPr>
          <p:cNvSpPr>
            <a:spLocks noGrp="1"/>
          </p:cNvSpPr>
          <p:nvPr>
            <p:ph type="title"/>
          </p:nvPr>
        </p:nvSpPr>
        <p:spPr>
          <a:xfrm>
            <a:off x="677334" y="609600"/>
            <a:ext cx="8596668" cy="882316"/>
          </a:xfrm>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ED723B32-788C-0EA5-C84B-3DD9CC1D950B}"/>
              </a:ext>
            </a:extLst>
          </p:cNvPr>
          <p:cNvPicPr>
            <a:picLocks noGrp="1" noChangeAspect="1"/>
          </p:cNvPicPr>
          <p:nvPr>
            <p:ph idx="1"/>
          </p:nvPr>
        </p:nvPicPr>
        <p:blipFill>
          <a:blip r:embed="rId2"/>
          <a:stretch>
            <a:fillRect/>
          </a:stretch>
        </p:blipFill>
        <p:spPr>
          <a:xfrm>
            <a:off x="677863" y="609601"/>
            <a:ext cx="8596312" cy="2819399"/>
          </a:xfrm>
        </p:spPr>
      </p:pic>
      <p:pic>
        <p:nvPicPr>
          <p:cNvPr id="7" name="Picture 6">
            <a:extLst>
              <a:ext uri="{FF2B5EF4-FFF2-40B4-BE49-F238E27FC236}">
                <a16:creationId xmlns:a16="http://schemas.microsoft.com/office/drawing/2014/main" id="{FC959F5F-11F2-37E3-695F-3A8F5BFA4237}"/>
              </a:ext>
            </a:extLst>
          </p:cNvPr>
          <p:cNvPicPr>
            <a:picLocks noChangeAspect="1"/>
          </p:cNvPicPr>
          <p:nvPr/>
        </p:nvPicPr>
        <p:blipFill>
          <a:blip r:embed="rId3"/>
          <a:stretch>
            <a:fillRect/>
          </a:stretch>
        </p:blipFill>
        <p:spPr>
          <a:xfrm>
            <a:off x="677333" y="3898233"/>
            <a:ext cx="8596312" cy="2562724"/>
          </a:xfrm>
          <a:prstGeom prst="rect">
            <a:avLst/>
          </a:prstGeom>
        </p:spPr>
      </p:pic>
    </p:spTree>
    <p:extLst>
      <p:ext uri="{BB962C8B-B14F-4D97-AF65-F5344CB8AC3E}">
        <p14:creationId xmlns:p14="http://schemas.microsoft.com/office/powerpoint/2010/main" val="344883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27EE-37D2-7CD4-CA15-2BE07FEFDF71}"/>
              </a:ext>
            </a:extLst>
          </p:cNvPr>
          <p:cNvSpPr>
            <a:spLocks noGrp="1"/>
          </p:cNvSpPr>
          <p:nvPr>
            <p:ph type="title"/>
          </p:nvPr>
        </p:nvSpPr>
        <p:spPr>
          <a:xfrm>
            <a:off x="709418" y="2342146"/>
            <a:ext cx="8596668" cy="2133601"/>
          </a:xfrm>
        </p:spPr>
        <p:txBody>
          <a:bodyPr>
            <a:normAutofit/>
          </a:bodyPr>
          <a:lstStyle/>
          <a:p>
            <a:r>
              <a:rPr lang="en-US" sz="7200" dirty="0"/>
              <a:t>         </a:t>
            </a:r>
            <a:endParaRPr lang="en-IN" sz="7200" dirty="0"/>
          </a:p>
        </p:txBody>
      </p:sp>
      <p:pic>
        <p:nvPicPr>
          <p:cNvPr id="4" name="Picture 3">
            <a:extLst>
              <a:ext uri="{FF2B5EF4-FFF2-40B4-BE49-F238E27FC236}">
                <a16:creationId xmlns:a16="http://schemas.microsoft.com/office/drawing/2014/main" id="{76FCC010-D706-8F46-3A14-CBA998A2AECB}"/>
              </a:ext>
            </a:extLst>
          </p:cNvPr>
          <p:cNvPicPr>
            <a:picLocks noChangeAspect="1"/>
          </p:cNvPicPr>
          <p:nvPr/>
        </p:nvPicPr>
        <p:blipFill>
          <a:blip r:embed="rId2"/>
          <a:stretch>
            <a:fillRect/>
          </a:stretch>
        </p:blipFill>
        <p:spPr>
          <a:xfrm>
            <a:off x="529389" y="417094"/>
            <a:ext cx="8596668" cy="5343626"/>
          </a:xfrm>
          <a:prstGeom prst="rect">
            <a:avLst/>
          </a:prstGeom>
        </p:spPr>
      </p:pic>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27BC1870-CE3B-D98E-1B95-ABFBFCBAD859}"/>
                  </a:ext>
                </a:extLst>
              </p:cNvPr>
              <p:cNvGraphicFramePr>
                <a:graphicFrameLocks noChangeAspect="1"/>
              </p:cNvGraphicFramePr>
              <p:nvPr>
                <p:extLst>
                  <p:ext uri="{D42A27DB-BD31-4B8C-83A1-F6EECF244321}">
                    <p14:modId xmlns:p14="http://schemas.microsoft.com/office/powerpoint/2010/main" val="1378260873"/>
                  </p:ext>
                </p:extLst>
              </p:nvPr>
            </p:nvGraphicFramePr>
            <p:xfrm>
              <a:off x="-6644640" y="2129790"/>
              <a:ext cx="3048000" cy="1714500"/>
            </p:xfrm>
            <a:graphic>
              <a:graphicData uri="http://schemas.microsoft.com/office/powerpoint/2016/slidezoom">
                <pslz:sldZm>
                  <pslz:sldZmObj sldId="275" cId="3236933444">
                    <pslz:zmPr id="{29723523-5CD9-46AB-BF04-85B060B9F0A4}"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4" action="ppaction://hlinksldjump"/>
                <a:extLst>
                  <a:ext uri="{FF2B5EF4-FFF2-40B4-BE49-F238E27FC236}">
                    <a16:creationId xmlns:a16="http://schemas.microsoft.com/office/drawing/2014/main" id="{27BC1870-CE3B-D98E-1B95-ABFBFCBAD859}"/>
                  </a:ext>
                </a:extLst>
              </p:cNvPr>
              <p:cNvPicPr>
                <a:picLocks noGrp="1" noRot="1" noChangeAspect="1" noMove="1" noResize="1" noEditPoints="1" noAdjustHandles="1" noChangeArrowheads="1" noChangeShapeType="1"/>
              </p:cNvPicPr>
              <p:nvPr/>
            </p:nvPicPr>
            <p:blipFill>
              <a:blip r:embed="rId3"/>
              <a:stretch>
                <a:fillRect/>
              </a:stretch>
            </p:blipFill>
            <p:spPr>
              <a:xfrm>
                <a:off x="-6644640" y="212979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236933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7B2B-3355-5AEB-DA7D-59EC2FB0EAA0}"/>
              </a:ext>
            </a:extLst>
          </p:cNvPr>
          <p:cNvSpPr>
            <a:spLocks noGrp="1"/>
          </p:cNvSpPr>
          <p:nvPr>
            <p:ph type="title"/>
          </p:nvPr>
        </p:nvSpPr>
        <p:spPr>
          <a:xfrm>
            <a:off x="677334" y="609600"/>
            <a:ext cx="8596668" cy="962526"/>
          </a:xfrm>
        </p:spPr>
        <p:txBody>
          <a:bodyPr/>
          <a:lstStyle/>
          <a:p>
            <a:r>
              <a:rPr lang="en-US" b="1" dirty="0">
                <a:latin typeface="Aptos" panose="020B0004020202020204" pitchFamily="34" charset="0"/>
              </a:rPr>
              <a:t>Reference</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6F096822-230F-3610-2E39-174C12942D54}"/>
              </a:ext>
            </a:extLst>
          </p:cNvPr>
          <p:cNvSpPr>
            <a:spLocks noGrp="1"/>
          </p:cNvSpPr>
          <p:nvPr>
            <p:ph idx="1"/>
          </p:nvPr>
        </p:nvSpPr>
        <p:spPr>
          <a:xfrm>
            <a:off x="677334" y="2085473"/>
            <a:ext cx="8596668" cy="3818021"/>
          </a:xfrm>
        </p:spPr>
        <p:txBody>
          <a:bodyPr>
            <a:normAutofit/>
          </a:bodyPr>
          <a:lstStyle/>
          <a:p>
            <a:r>
              <a:rPr lang="en-US" sz="2400" dirty="0" err="1"/>
              <a:t>Codeastro</a:t>
            </a:r>
            <a:r>
              <a:rPr lang="en-US" sz="2400" dirty="0"/>
              <a:t> and </a:t>
            </a:r>
            <a:r>
              <a:rPr lang="en-US" sz="2400" dirty="0" err="1"/>
              <a:t>youtube</a:t>
            </a:r>
            <a:r>
              <a:rPr lang="en-US" sz="2400" dirty="0"/>
              <a:t>.</a:t>
            </a:r>
            <a:endParaRPr lang="en-IN" sz="2400" dirty="0"/>
          </a:p>
        </p:txBody>
      </p:sp>
    </p:spTree>
    <p:extLst>
      <p:ext uri="{BB962C8B-B14F-4D97-AF65-F5344CB8AC3E}">
        <p14:creationId xmlns:p14="http://schemas.microsoft.com/office/powerpoint/2010/main" val="267682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ABCC-A91E-701D-0624-2CEE9251F47F}"/>
              </a:ext>
            </a:extLst>
          </p:cNvPr>
          <p:cNvSpPr>
            <a:spLocks noGrp="1"/>
          </p:cNvSpPr>
          <p:nvPr>
            <p:ph type="title"/>
          </p:nvPr>
        </p:nvSpPr>
        <p:spPr>
          <a:xfrm>
            <a:off x="2895600" y="2768600"/>
            <a:ext cx="6805122" cy="1320800"/>
          </a:xfrm>
        </p:spPr>
        <p:txBody>
          <a:bodyPr>
            <a:noAutofit/>
          </a:bodyPr>
          <a:lstStyle/>
          <a:p>
            <a:r>
              <a:rPr lang="en-US" sz="9600" b="1" dirty="0"/>
              <a:t>Thank you</a:t>
            </a:r>
            <a:endParaRPr lang="en-IN" sz="9600" b="1" dirty="0"/>
          </a:p>
        </p:txBody>
      </p:sp>
    </p:spTree>
    <p:extLst>
      <p:ext uri="{BB962C8B-B14F-4D97-AF65-F5344CB8AC3E}">
        <p14:creationId xmlns:p14="http://schemas.microsoft.com/office/powerpoint/2010/main" val="6204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2197-54DA-A51B-F09A-69EF0F2EC972}"/>
              </a:ext>
            </a:extLst>
          </p:cNvPr>
          <p:cNvSpPr>
            <a:spLocks noGrp="1"/>
          </p:cNvSpPr>
          <p:nvPr>
            <p:ph type="title"/>
          </p:nvPr>
        </p:nvSpPr>
        <p:spPr/>
        <p:txBody>
          <a:bodyPr/>
          <a:lstStyle/>
          <a:p>
            <a:r>
              <a:rPr lang="en-US" b="1" dirty="0"/>
              <a:t>Problem introduction</a:t>
            </a:r>
            <a:endParaRPr lang="en-IN" b="1" dirty="0"/>
          </a:p>
        </p:txBody>
      </p:sp>
      <p:sp>
        <p:nvSpPr>
          <p:cNvPr id="3" name="Content Placeholder 2">
            <a:extLst>
              <a:ext uri="{FF2B5EF4-FFF2-40B4-BE49-F238E27FC236}">
                <a16:creationId xmlns:a16="http://schemas.microsoft.com/office/drawing/2014/main" id="{652C93EE-FB3A-9601-8216-CFC0795864FF}"/>
              </a:ext>
            </a:extLst>
          </p:cNvPr>
          <p:cNvSpPr>
            <a:spLocks noGrp="1"/>
          </p:cNvSpPr>
          <p:nvPr>
            <p:ph idx="1"/>
          </p:nvPr>
        </p:nvSpPr>
        <p:spPr>
          <a:xfrm>
            <a:off x="677334" y="1764349"/>
            <a:ext cx="8596668" cy="3880773"/>
          </a:xfrm>
        </p:spPr>
        <p:txBody>
          <a:bodyPr>
            <a:normAutofit/>
          </a:bodyPr>
          <a:lstStyle/>
          <a:p>
            <a:r>
              <a:rPr lang="en-US" sz="2400" dirty="0">
                <a:solidFill>
                  <a:srgbClr val="000000"/>
                </a:solidFill>
                <a:effectLst/>
                <a:latin typeface="Aptos" panose="020B0004020202020204" pitchFamily="34" charset="0"/>
                <a:ea typeface="Calibri" panose="020F0502020204030204" pitchFamily="34" charset="0"/>
              </a:rPr>
              <a:t>Whenever we visit any restaurant or an food shop then we generally have an issue of waiting queue that most of us are not used to entertain and, Nowadays generally customers prefer their food to be delivered online at their home safely.</a:t>
            </a:r>
          </a:p>
          <a:p>
            <a:r>
              <a:rPr lang="en-US" sz="2400" dirty="0">
                <a:solidFill>
                  <a:srgbClr val="000000"/>
                </a:solidFill>
                <a:effectLst/>
                <a:latin typeface="Aptos" panose="020B0004020202020204" pitchFamily="34" charset="0"/>
                <a:ea typeface="Calibri" panose="020F0502020204030204" pitchFamily="34" charset="0"/>
              </a:rPr>
              <a:t>Through our system the customers would be easily able to place orders as they like using the online meal ordering system, which sets up a food menu online. Online shoppers can also simply track their orders.</a:t>
            </a:r>
            <a:endParaRPr lang="en-IN" sz="2400" dirty="0">
              <a:solidFill>
                <a:srgbClr val="000000"/>
              </a:solidFill>
              <a:effectLst/>
              <a:latin typeface="Aptos" panose="020B0004020202020204" pitchFamily="34" charset="0"/>
              <a:ea typeface="Calibri" panose="020F0502020204030204" pitchFamily="34" charset="0"/>
            </a:endParaRPr>
          </a:p>
        </p:txBody>
      </p:sp>
    </p:spTree>
    <p:extLst>
      <p:ext uri="{BB962C8B-B14F-4D97-AF65-F5344CB8AC3E}">
        <p14:creationId xmlns:p14="http://schemas.microsoft.com/office/powerpoint/2010/main" val="14618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1470-C082-0CF3-9183-3A803DD20D69}"/>
              </a:ext>
            </a:extLst>
          </p:cNvPr>
          <p:cNvSpPr>
            <a:spLocks noGrp="1"/>
          </p:cNvSpPr>
          <p:nvPr>
            <p:ph type="title"/>
          </p:nvPr>
        </p:nvSpPr>
        <p:spPr/>
        <p:txBody>
          <a:bodyPr/>
          <a:lstStyle/>
          <a:p>
            <a:r>
              <a:rPr lang="en-US" b="1" dirty="0"/>
              <a:t>Project objective</a:t>
            </a:r>
            <a:r>
              <a:rPr lang="en-US" dirty="0"/>
              <a:t>.</a:t>
            </a:r>
            <a:endParaRPr lang="en-IN" dirty="0"/>
          </a:p>
        </p:txBody>
      </p:sp>
      <p:sp>
        <p:nvSpPr>
          <p:cNvPr id="3" name="Content Placeholder 2">
            <a:extLst>
              <a:ext uri="{FF2B5EF4-FFF2-40B4-BE49-F238E27FC236}">
                <a16:creationId xmlns:a16="http://schemas.microsoft.com/office/drawing/2014/main" id="{4461B426-72B0-2F61-86B3-4E48C93E4B31}"/>
              </a:ext>
            </a:extLst>
          </p:cNvPr>
          <p:cNvSpPr>
            <a:spLocks noGrp="1"/>
          </p:cNvSpPr>
          <p:nvPr>
            <p:ph idx="1"/>
          </p:nvPr>
        </p:nvSpPr>
        <p:spPr>
          <a:xfrm>
            <a:off x="677334" y="1667368"/>
            <a:ext cx="8099663" cy="4809632"/>
          </a:xfrm>
        </p:spPr>
        <p:txBody>
          <a:bodyPr>
            <a:noAutofit/>
          </a:bodyPr>
          <a:lstStyle/>
          <a:p>
            <a:r>
              <a:rPr lang="en-IN" sz="2400" dirty="0">
                <a:solidFill>
                  <a:srgbClr val="000000"/>
                </a:solidFill>
                <a:effectLst/>
                <a:latin typeface="Aptos" panose="020B0004020202020204" pitchFamily="34" charset="0"/>
                <a:ea typeface="Calibri" panose="020F0502020204030204" pitchFamily="34" charset="0"/>
              </a:rPr>
              <a:t>To learn python.</a:t>
            </a:r>
          </a:p>
          <a:p>
            <a:r>
              <a:rPr lang="en-IN" sz="2400" dirty="0">
                <a:solidFill>
                  <a:srgbClr val="000000"/>
                </a:solidFill>
                <a:latin typeface="Aptos" panose="020B0004020202020204" pitchFamily="34" charset="0"/>
                <a:ea typeface="Calibri" panose="020F0502020204030204" pitchFamily="34" charset="0"/>
              </a:rPr>
              <a:t>To learn Django and html.</a:t>
            </a:r>
          </a:p>
          <a:p>
            <a:r>
              <a:rPr lang="en-US" sz="2400" dirty="0">
                <a:latin typeface="Aptos" panose="020B0004020202020204" pitchFamily="34" charset="0"/>
              </a:rPr>
              <a:t> </a:t>
            </a:r>
            <a:r>
              <a:rPr lang="en-US" sz="2400" b="0" i="0" dirty="0">
                <a:effectLst/>
                <a:latin typeface="Aptos" panose="020B0004020202020204" pitchFamily="34" charset="0"/>
              </a:rPr>
              <a:t>To develop a system that will surely satisfied the    customer    service.</a:t>
            </a:r>
          </a:p>
          <a:p>
            <a:r>
              <a:rPr lang="en-US" sz="2400" b="0" i="0" dirty="0">
                <a:effectLst/>
                <a:latin typeface="Aptos" panose="020B0004020202020204" pitchFamily="34" charset="0"/>
              </a:rPr>
              <a:t>To design a system able to accommodate huge amount of orders at a time.</a:t>
            </a:r>
          </a:p>
          <a:p>
            <a:r>
              <a:rPr lang="en-US" sz="2400" b="0" i="0" dirty="0">
                <a:effectLst/>
                <a:latin typeface="Aptos" panose="020B0004020202020204" pitchFamily="34" charset="0"/>
              </a:rPr>
              <a:t>To evaluate its performance and acceptability in terms of security, user-friendliness, accuracy and reliability</a:t>
            </a:r>
          </a:p>
          <a:p>
            <a:r>
              <a:rPr lang="en-US" sz="2400" b="0" i="0" dirty="0">
                <a:effectLst/>
                <a:latin typeface="Aptos" panose="020B0004020202020204" pitchFamily="34" charset="0"/>
              </a:rPr>
              <a:t>To improve the communication between the client and the server and minimize the time of ordering.</a:t>
            </a:r>
            <a:br>
              <a:rPr lang="en-US" sz="2400" b="0" i="0" dirty="0">
                <a:effectLst/>
                <a:latin typeface="Aptos" panose="020B0004020202020204" pitchFamily="34" charset="0"/>
              </a:rPr>
            </a:br>
            <a:endParaRPr lang="en-IN" sz="2400" dirty="0">
              <a:solidFill>
                <a:srgbClr val="000000"/>
              </a:solidFill>
              <a:effectLst/>
              <a:latin typeface="Aptos" panose="020B0004020202020204" pitchFamily="34" charset="0"/>
              <a:ea typeface="Calibri" panose="020F0502020204030204" pitchFamily="34" charset="0"/>
            </a:endParaRPr>
          </a:p>
        </p:txBody>
      </p:sp>
    </p:spTree>
    <p:extLst>
      <p:ext uri="{BB962C8B-B14F-4D97-AF65-F5344CB8AC3E}">
        <p14:creationId xmlns:p14="http://schemas.microsoft.com/office/powerpoint/2010/main" val="342969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9CAF-0A65-1C36-20CF-BB658D7A1482}"/>
              </a:ext>
            </a:extLst>
          </p:cNvPr>
          <p:cNvSpPr>
            <a:spLocks noGrp="1"/>
          </p:cNvSpPr>
          <p:nvPr>
            <p:ph type="title"/>
          </p:nvPr>
        </p:nvSpPr>
        <p:spPr>
          <a:xfrm>
            <a:off x="677334" y="609600"/>
            <a:ext cx="8596668" cy="802105"/>
          </a:xfrm>
        </p:spPr>
        <p:txBody>
          <a:bodyPr/>
          <a:lstStyle/>
          <a:p>
            <a:r>
              <a:rPr lang="en-US" b="1" dirty="0"/>
              <a:t>                  Why Django?</a:t>
            </a:r>
            <a:endParaRPr lang="en-IN" b="1" dirty="0"/>
          </a:p>
        </p:txBody>
      </p:sp>
      <p:sp>
        <p:nvSpPr>
          <p:cNvPr id="3" name="Content Placeholder 2">
            <a:extLst>
              <a:ext uri="{FF2B5EF4-FFF2-40B4-BE49-F238E27FC236}">
                <a16:creationId xmlns:a16="http://schemas.microsoft.com/office/drawing/2014/main" id="{B557FAC9-ACA7-DAA5-0E6C-371260AED6E0}"/>
              </a:ext>
            </a:extLst>
          </p:cNvPr>
          <p:cNvSpPr>
            <a:spLocks noGrp="1"/>
          </p:cNvSpPr>
          <p:nvPr>
            <p:ph idx="1"/>
          </p:nvPr>
        </p:nvSpPr>
        <p:spPr>
          <a:xfrm>
            <a:off x="677334" y="1595887"/>
            <a:ext cx="8596668" cy="4820153"/>
          </a:xfrm>
        </p:spPr>
        <p:txBody>
          <a:bodyPr>
            <a:normAutofit fontScale="62500" lnSpcReduction="20000"/>
          </a:bodyPr>
          <a:lstStyle/>
          <a:p>
            <a:pPr marL="0" indent="0">
              <a:buNone/>
            </a:pPr>
            <a:r>
              <a:rPr lang="en-US" sz="4400" b="0" i="0" dirty="0">
                <a:solidFill>
                  <a:srgbClr val="374151"/>
                </a:solidFill>
                <a:effectLst/>
                <a:latin typeface="Aptos" panose="020B0004020202020204" pitchFamily="34" charset="0"/>
              </a:rPr>
              <a:t>Django is a high-level, open-source web framework for building web applications quickly and efficiently. There are several benefits associated with using Django for web development.</a:t>
            </a:r>
          </a:p>
          <a:p>
            <a:pPr marL="0" indent="0">
              <a:buNone/>
            </a:pPr>
            <a:r>
              <a:rPr lang="en-US" sz="4400" b="1" i="0" dirty="0">
                <a:effectLst/>
                <a:latin typeface="Aptos" panose="020B0004020202020204" pitchFamily="34" charset="0"/>
              </a:rPr>
              <a:t>Rapid Development:</a:t>
            </a:r>
            <a:r>
              <a:rPr lang="en-US" sz="4400" b="0" i="0" dirty="0">
                <a:solidFill>
                  <a:srgbClr val="374151"/>
                </a:solidFill>
                <a:effectLst/>
                <a:latin typeface="Aptos" panose="020B0004020202020204" pitchFamily="34" charset="0"/>
              </a:rPr>
              <a:t> Django facilitates quick and efficient development with its DRY (Don't Repeat Yourself) principle.</a:t>
            </a:r>
            <a:endParaRPr lang="en-US" sz="4400" dirty="0">
              <a:solidFill>
                <a:srgbClr val="374151"/>
              </a:solidFill>
              <a:latin typeface="Aptos" panose="020B0004020202020204" pitchFamily="34" charset="0"/>
            </a:endParaRPr>
          </a:p>
          <a:p>
            <a:pPr marL="0" indent="0">
              <a:buNone/>
            </a:pPr>
            <a:r>
              <a:rPr lang="en-US" sz="4400" b="1" i="0" dirty="0">
                <a:effectLst/>
                <a:latin typeface="Aptos" panose="020B0004020202020204" pitchFamily="34" charset="0"/>
              </a:rPr>
              <a:t>Security:</a:t>
            </a:r>
            <a:r>
              <a:rPr lang="en-US" sz="4400" b="0" i="0" dirty="0">
                <a:solidFill>
                  <a:srgbClr val="374151"/>
                </a:solidFill>
                <a:effectLst/>
                <a:latin typeface="Aptos" panose="020B0004020202020204" pitchFamily="34" charset="0"/>
              </a:rPr>
              <a:t> Offers built-in security features and encourages best practices, protecting against common web vulnerabilities.</a:t>
            </a:r>
          </a:p>
          <a:p>
            <a:pPr marL="0" indent="0">
              <a:buNone/>
            </a:pPr>
            <a:r>
              <a:rPr lang="en-US" sz="4400" b="1" i="0" dirty="0">
                <a:solidFill>
                  <a:srgbClr val="374151"/>
                </a:solidFill>
                <a:effectLst/>
                <a:latin typeface="Aptos" panose="020B0004020202020204" pitchFamily="34" charset="0"/>
              </a:rPr>
              <a:t>Versatility:</a:t>
            </a:r>
            <a:r>
              <a:rPr lang="en-US" sz="4400" b="0" i="0" dirty="0">
                <a:solidFill>
                  <a:srgbClr val="374151"/>
                </a:solidFill>
                <a:effectLst/>
                <a:latin typeface="Aptos" panose="020B0004020202020204" pitchFamily="34" charset="0"/>
              </a:rPr>
              <a:t> Suitable for various web development projects, from small applications to complex systems.</a:t>
            </a:r>
          </a:p>
          <a:p>
            <a:endParaRPr lang="en-US" sz="4400" dirty="0"/>
          </a:p>
          <a:p>
            <a:endParaRPr lang="en-IN" sz="2400" dirty="0"/>
          </a:p>
        </p:txBody>
      </p:sp>
    </p:spTree>
    <p:extLst>
      <p:ext uri="{BB962C8B-B14F-4D97-AF65-F5344CB8AC3E}">
        <p14:creationId xmlns:p14="http://schemas.microsoft.com/office/powerpoint/2010/main" val="178250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FA9F-DDA3-FEE4-E56E-8D20433BF570}"/>
              </a:ext>
            </a:extLst>
          </p:cNvPr>
          <p:cNvSpPr>
            <a:spLocks noGrp="1"/>
          </p:cNvSpPr>
          <p:nvPr>
            <p:ph type="title"/>
          </p:nvPr>
        </p:nvSpPr>
        <p:spPr>
          <a:xfrm>
            <a:off x="677334" y="609600"/>
            <a:ext cx="8596668" cy="944880"/>
          </a:xfrm>
        </p:spPr>
        <p:txBody>
          <a:bodyPr/>
          <a:lstStyle/>
          <a:p>
            <a:r>
              <a:rPr lang="en-US" b="1" dirty="0">
                <a:latin typeface="Aptos" panose="020B0004020202020204" pitchFamily="34" charset="0"/>
              </a:rPr>
              <a:t>Motivation</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263C5715-B449-A4FC-0525-2A75B4261AD7}"/>
              </a:ext>
            </a:extLst>
          </p:cNvPr>
          <p:cNvSpPr>
            <a:spLocks noGrp="1"/>
          </p:cNvSpPr>
          <p:nvPr>
            <p:ph idx="1"/>
          </p:nvPr>
        </p:nvSpPr>
        <p:spPr>
          <a:xfrm>
            <a:off x="677334" y="1672909"/>
            <a:ext cx="8596668" cy="4377371"/>
          </a:xfrm>
        </p:spPr>
        <p:txBody>
          <a:bodyPr>
            <a:normAutofit/>
          </a:bodyPr>
          <a:lstStyle/>
          <a:p>
            <a:r>
              <a:rPr lang="en-US" sz="2400" b="1" i="0" dirty="0">
                <a:solidFill>
                  <a:srgbClr val="374151"/>
                </a:solidFill>
                <a:effectLst/>
                <a:latin typeface="Aptos" panose="020B0004020202020204" pitchFamily="34" charset="0"/>
              </a:rPr>
              <a:t>Consumer Convenience:</a:t>
            </a:r>
            <a:endParaRPr lang="en-US" sz="2400" b="0" i="0" dirty="0">
              <a:solidFill>
                <a:srgbClr val="374151"/>
              </a:solidFill>
              <a:effectLst/>
              <a:latin typeface="Aptos" panose="020B0004020202020204" pitchFamily="34" charset="0"/>
            </a:endParaRPr>
          </a:p>
          <a:p>
            <a:pPr lvl="1"/>
            <a:r>
              <a:rPr lang="en-US" sz="2400" b="0" i="0" dirty="0">
                <a:solidFill>
                  <a:srgbClr val="374151"/>
                </a:solidFill>
                <a:effectLst/>
                <a:latin typeface="Aptos" panose="020B0004020202020204" pitchFamily="34" charset="0"/>
              </a:rPr>
              <a:t>Enable customers to order food from the comfort of their homes.</a:t>
            </a:r>
          </a:p>
          <a:p>
            <a:pPr lvl="1"/>
            <a:r>
              <a:rPr lang="en-US" sz="2400" b="0" i="0" dirty="0">
                <a:solidFill>
                  <a:srgbClr val="374151"/>
                </a:solidFill>
                <a:effectLst/>
                <a:latin typeface="Aptos" panose="020B0004020202020204" pitchFamily="34" charset="0"/>
              </a:rPr>
              <a:t>Save time and effort for busy individuals and working professionals.</a:t>
            </a:r>
          </a:p>
          <a:p>
            <a:r>
              <a:rPr lang="en-US" sz="2400" b="1" i="0" dirty="0">
                <a:solidFill>
                  <a:srgbClr val="374151"/>
                </a:solidFill>
                <a:effectLst/>
                <a:latin typeface="Aptos" panose="020B0004020202020204" pitchFamily="34" charset="0"/>
              </a:rPr>
              <a:t>Market Demand:</a:t>
            </a:r>
            <a:endParaRPr lang="en-US" sz="2400" b="0" i="0" dirty="0">
              <a:solidFill>
                <a:srgbClr val="374151"/>
              </a:solidFill>
              <a:effectLst/>
              <a:latin typeface="Aptos" panose="020B0004020202020204" pitchFamily="34" charset="0"/>
            </a:endParaRPr>
          </a:p>
          <a:p>
            <a:pPr lvl="1"/>
            <a:r>
              <a:rPr lang="en-US" sz="2400" b="0" i="0" dirty="0">
                <a:solidFill>
                  <a:srgbClr val="374151"/>
                </a:solidFill>
                <a:effectLst/>
                <a:latin typeface="Aptos" panose="020B0004020202020204" pitchFamily="34" charset="0"/>
              </a:rPr>
              <a:t>Respond to the growing trend of online food ordering.</a:t>
            </a:r>
          </a:p>
          <a:p>
            <a:pPr lvl="1"/>
            <a:r>
              <a:rPr lang="en-US" sz="2400" b="0" i="0" dirty="0">
                <a:solidFill>
                  <a:srgbClr val="374151"/>
                </a:solidFill>
                <a:effectLst/>
                <a:latin typeface="Aptos" panose="020B0004020202020204" pitchFamily="34" charset="0"/>
              </a:rPr>
              <a:t>Tap into a market with a high demand for convenient dining options.</a:t>
            </a:r>
          </a:p>
          <a:p>
            <a:endParaRPr lang="en-IN" dirty="0"/>
          </a:p>
        </p:txBody>
      </p:sp>
    </p:spTree>
    <p:extLst>
      <p:ext uri="{BB962C8B-B14F-4D97-AF65-F5344CB8AC3E}">
        <p14:creationId xmlns:p14="http://schemas.microsoft.com/office/powerpoint/2010/main" val="279226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E12810-FDB8-235D-5233-8B27C14E7F84}"/>
              </a:ext>
            </a:extLst>
          </p:cNvPr>
          <p:cNvSpPr>
            <a:spLocks noGrp="1"/>
          </p:cNvSpPr>
          <p:nvPr>
            <p:ph idx="1"/>
          </p:nvPr>
        </p:nvSpPr>
        <p:spPr>
          <a:xfrm>
            <a:off x="555414" y="804229"/>
            <a:ext cx="8596668" cy="3880773"/>
          </a:xfrm>
        </p:spPr>
        <p:txBody>
          <a:bodyPr>
            <a:normAutofit/>
          </a:bodyPr>
          <a:lstStyle/>
          <a:p>
            <a:r>
              <a:rPr lang="en-US" sz="2400" b="1" i="0" dirty="0">
                <a:solidFill>
                  <a:srgbClr val="374151"/>
                </a:solidFill>
                <a:effectLst/>
                <a:latin typeface="Aptos" panose="020B0004020202020204" pitchFamily="34" charset="0"/>
              </a:rPr>
              <a:t>Increased Revenue for Restaurants:</a:t>
            </a:r>
            <a:endParaRPr lang="en-US" sz="2400" b="0" i="0" dirty="0">
              <a:solidFill>
                <a:srgbClr val="374151"/>
              </a:solidFill>
              <a:effectLst/>
              <a:latin typeface="Aptos" panose="020B0004020202020204" pitchFamily="34" charset="0"/>
            </a:endParaRPr>
          </a:p>
          <a:p>
            <a:pPr lvl="1"/>
            <a:r>
              <a:rPr lang="en-US" sz="2400" b="0" i="0" dirty="0">
                <a:solidFill>
                  <a:srgbClr val="374151"/>
                </a:solidFill>
                <a:effectLst/>
                <a:latin typeface="Aptos" panose="020B0004020202020204" pitchFamily="34" charset="0"/>
              </a:rPr>
              <a:t>Expand the customer base for restaurants.</a:t>
            </a:r>
          </a:p>
          <a:p>
            <a:pPr lvl="1"/>
            <a:r>
              <a:rPr lang="en-US" sz="2400" b="0" i="0" dirty="0">
                <a:solidFill>
                  <a:srgbClr val="374151"/>
                </a:solidFill>
                <a:effectLst/>
                <a:latin typeface="Aptos" panose="020B0004020202020204" pitchFamily="34" charset="0"/>
              </a:rPr>
              <a:t>Boost sales and revenue without the need for additional physical locations.</a:t>
            </a:r>
          </a:p>
          <a:p>
            <a:r>
              <a:rPr lang="en-US" sz="2400" b="1" i="0" dirty="0">
                <a:solidFill>
                  <a:srgbClr val="374151"/>
                </a:solidFill>
                <a:effectLst/>
                <a:latin typeface="Aptos" panose="020B0004020202020204" pitchFamily="34" charset="0"/>
              </a:rPr>
              <a:t>Technology Advancements:</a:t>
            </a:r>
            <a:endParaRPr lang="en-US" sz="2400" b="0" i="0" dirty="0">
              <a:solidFill>
                <a:srgbClr val="374151"/>
              </a:solidFill>
              <a:effectLst/>
              <a:latin typeface="Aptos" panose="020B0004020202020204" pitchFamily="34" charset="0"/>
            </a:endParaRPr>
          </a:p>
          <a:p>
            <a:pPr lvl="1"/>
            <a:r>
              <a:rPr lang="en-US" sz="2400" b="0" i="0" dirty="0">
                <a:solidFill>
                  <a:srgbClr val="374151"/>
                </a:solidFill>
                <a:effectLst/>
                <a:latin typeface="Aptos" panose="020B0004020202020204" pitchFamily="34" charset="0"/>
              </a:rPr>
              <a:t>Leverage user-friendly websites and mobile apps.</a:t>
            </a:r>
          </a:p>
          <a:p>
            <a:pPr lvl="1"/>
            <a:r>
              <a:rPr lang="en-US" sz="2400" b="0" i="0" dirty="0">
                <a:solidFill>
                  <a:srgbClr val="374151"/>
                </a:solidFill>
                <a:effectLst/>
                <a:latin typeface="Aptos" panose="020B0004020202020204" pitchFamily="34" charset="0"/>
              </a:rPr>
              <a:t>Benefit from advancements that simplify the setup and operation of online food delivery systems</a:t>
            </a:r>
            <a:endParaRPr lang="en-IN" sz="2400" dirty="0">
              <a:latin typeface="Aptos" panose="020B0004020202020204" pitchFamily="34" charset="0"/>
            </a:endParaRPr>
          </a:p>
        </p:txBody>
      </p:sp>
    </p:spTree>
    <p:extLst>
      <p:ext uri="{BB962C8B-B14F-4D97-AF65-F5344CB8AC3E}">
        <p14:creationId xmlns:p14="http://schemas.microsoft.com/office/powerpoint/2010/main" val="19616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8AC0-0C1D-F63C-93F1-4356800DF69E}"/>
              </a:ext>
            </a:extLst>
          </p:cNvPr>
          <p:cNvSpPr>
            <a:spLocks noGrp="1"/>
          </p:cNvSpPr>
          <p:nvPr>
            <p:ph type="title"/>
          </p:nvPr>
        </p:nvSpPr>
        <p:spPr>
          <a:xfrm>
            <a:off x="677334" y="609600"/>
            <a:ext cx="8596668" cy="978568"/>
          </a:xfrm>
        </p:spPr>
        <p:txBody>
          <a:bodyPr/>
          <a:lstStyle/>
          <a:p>
            <a:r>
              <a:rPr lang="en-IN" b="1" dirty="0">
                <a:latin typeface="Aptos" panose="020B0004020202020204" pitchFamily="34" charset="0"/>
              </a:rPr>
              <a:t>System components</a:t>
            </a:r>
          </a:p>
        </p:txBody>
      </p:sp>
      <p:sp>
        <p:nvSpPr>
          <p:cNvPr id="3" name="Content Placeholder 2">
            <a:extLst>
              <a:ext uri="{FF2B5EF4-FFF2-40B4-BE49-F238E27FC236}">
                <a16:creationId xmlns:a16="http://schemas.microsoft.com/office/drawing/2014/main" id="{0EB291A3-AAC1-6352-9FEF-E3007B10626A}"/>
              </a:ext>
            </a:extLst>
          </p:cNvPr>
          <p:cNvSpPr>
            <a:spLocks noGrp="1"/>
          </p:cNvSpPr>
          <p:nvPr>
            <p:ph idx="1"/>
          </p:nvPr>
        </p:nvSpPr>
        <p:spPr>
          <a:xfrm>
            <a:off x="677334" y="1722121"/>
            <a:ext cx="8596668" cy="3916680"/>
          </a:xfrm>
        </p:spPr>
        <p:txBody>
          <a:bodyPr>
            <a:normAutofit fontScale="55000" lnSpcReduction="20000"/>
          </a:bodyPr>
          <a:lstStyle/>
          <a:p>
            <a:r>
              <a:rPr lang="en-US" sz="4400" b="1" i="0" dirty="0">
                <a:solidFill>
                  <a:srgbClr val="454545"/>
                </a:solidFill>
                <a:effectLst/>
                <a:latin typeface="Aptos" panose="020B0004020202020204" pitchFamily="34" charset="0"/>
              </a:rPr>
              <a:t>Front-end web or mobile application:</a:t>
            </a:r>
            <a:r>
              <a:rPr lang="en-US" sz="4400" b="0" i="0" dirty="0">
                <a:solidFill>
                  <a:srgbClr val="454545"/>
                </a:solidFill>
                <a:effectLst/>
                <a:latin typeface="Aptos" panose="020B0004020202020204" pitchFamily="34" charset="0"/>
              </a:rPr>
              <a:t> This is the interface customers use to generate menus, browse menus, place orders, and track delivery status.</a:t>
            </a:r>
          </a:p>
          <a:p>
            <a:r>
              <a:rPr lang="en-US" sz="4400" b="1" i="0" dirty="0">
                <a:solidFill>
                  <a:srgbClr val="454545"/>
                </a:solidFill>
                <a:effectLst/>
                <a:latin typeface="Aptos" panose="020B0004020202020204" pitchFamily="34" charset="0"/>
              </a:rPr>
              <a:t>Backend server or Services:</a:t>
            </a:r>
            <a:r>
              <a:rPr lang="en-US" sz="4400" b="0" i="0" dirty="0">
                <a:solidFill>
                  <a:srgbClr val="454545"/>
                </a:solidFill>
                <a:effectLst/>
                <a:latin typeface="Aptos" panose="020B0004020202020204" pitchFamily="34" charset="0"/>
              </a:rPr>
              <a:t> This component handles requests from the front end, communicates with the database, and coordinates with delivery partners.</a:t>
            </a:r>
          </a:p>
          <a:p>
            <a:r>
              <a:rPr lang="en-US" sz="4400" b="1" i="0" dirty="0">
                <a:solidFill>
                  <a:srgbClr val="454545"/>
                </a:solidFill>
                <a:effectLst/>
                <a:latin typeface="Aptos" panose="020B0004020202020204" pitchFamily="34" charset="0"/>
              </a:rPr>
              <a:t>Database:</a:t>
            </a:r>
            <a:r>
              <a:rPr lang="en-US" sz="4400" b="0" i="0" dirty="0">
                <a:solidFill>
                  <a:srgbClr val="454545"/>
                </a:solidFill>
                <a:effectLst/>
                <a:latin typeface="Aptos" panose="020B0004020202020204" pitchFamily="34" charset="0"/>
              </a:rPr>
              <a:t> This stores information about menus, orders, customers, and delivery partners.</a:t>
            </a:r>
          </a:p>
          <a:p>
            <a:r>
              <a:rPr lang="en-US" sz="4400" b="1" i="0" dirty="0">
                <a:solidFill>
                  <a:srgbClr val="454545"/>
                </a:solidFill>
                <a:effectLst/>
                <a:latin typeface="Aptos" panose="020B0004020202020204" pitchFamily="34" charset="0"/>
              </a:rPr>
              <a:t>API Gateway:</a:t>
            </a:r>
            <a:r>
              <a:rPr lang="en-US" sz="4400" b="0" i="0" dirty="0">
                <a:solidFill>
                  <a:srgbClr val="454545"/>
                </a:solidFill>
                <a:effectLst/>
                <a:latin typeface="Aptos" panose="020B0004020202020204" pitchFamily="34" charset="0"/>
              </a:rPr>
              <a:t> This is responsible for request routing, composition, and protocol translation, among other things, between an application and a set of microservices.</a:t>
            </a:r>
          </a:p>
          <a:p>
            <a:endParaRPr lang="en-IN" dirty="0"/>
          </a:p>
        </p:txBody>
      </p:sp>
    </p:spTree>
    <p:extLst>
      <p:ext uri="{BB962C8B-B14F-4D97-AF65-F5344CB8AC3E}">
        <p14:creationId xmlns:p14="http://schemas.microsoft.com/office/powerpoint/2010/main" val="204709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F0002-B1F1-0ED9-0F3E-C185C1CD3D0C}"/>
              </a:ext>
            </a:extLst>
          </p:cNvPr>
          <p:cNvSpPr>
            <a:spLocks noGrp="1"/>
          </p:cNvSpPr>
          <p:nvPr>
            <p:ph idx="1"/>
          </p:nvPr>
        </p:nvSpPr>
        <p:spPr>
          <a:xfrm>
            <a:off x="753534" y="667069"/>
            <a:ext cx="8596668" cy="3880773"/>
          </a:xfrm>
        </p:spPr>
        <p:txBody>
          <a:bodyPr/>
          <a:lstStyle/>
          <a:p>
            <a:r>
              <a:rPr lang="en-US" sz="2400" b="1" dirty="0">
                <a:solidFill>
                  <a:srgbClr val="454545"/>
                </a:solidFill>
                <a:latin typeface="Helvetica Neue"/>
              </a:rPr>
              <a:t> </a:t>
            </a:r>
            <a:r>
              <a:rPr lang="en-US" sz="2400" b="1" i="0" dirty="0">
                <a:solidFill>
                  <a:srgbClr val="454545"/>
                </a:solidFill>
                <a:effectLst/>
                <a:latin typeface="Helvetica Neue"/>
              </a:rPr>
              <a:t> </a:t>
            </a:r>
            <a:r>
              <a:rPr lang="en-US" sz="2400" b="1" i="0" dirty="0">
                <a:solidFill>
                  <a:srgbClr val="454545"/>
                </a:solidFill>
                <a:effectLst/>
                <a:latin typeface="Aptos" panose="020B0004020202020204" pitchFamily="34" charset="0"/>
              </a:rPr>
              <a:t>Messaging Queue:</a:t>
            </a:r>
            <a:r>
              <a:rPr lang="en-US" sz="2400" b="0" i="0" dirty="0">
                <a:solidFill>
                  <a:srgbClr val="454545"/>
                </a:solidFill>
                <a:effectLst/>
                <a:latin typeface="Aptos" panose="020B0004020202020204" pitchFamily="34" charset="0"/>
              </a:rPr>
              <a:t> An asynchronous communication between systems that allows multiple systems to send and receive messages reliably and efficiently without needing to be constantly connected.</a:t>
            </a:r>
          </a:p>
          <a:p>
            <a:r>
              <a:rPr lang="en-US" sz="2400" b="1" i="0" dirty="0">
                <a:solidFill>
                  <a:srgbClr val="454545"/>
                </a:solidFill>
                <a:effectLst/>
                <a:latin typeface="Aptos" panose="020B0004020202020204" pitchFamily="34" charset="0"/>
              </a:rPr>
              <a:t>Notification Service:</a:t>
            </a:r>
            <a:r>
              <a:rPr lang="en-US" sz="2400" b="0" i="0" dirty="0">
                <a:solidFill>
                  <a:srgbClr val="454545"/>
                </a:solidFill>
                <a:effectLst/>
                <a:latin typeface="Aptos" panose="020B0004020202020204" pitchFamily="34" charset="0"/>
              </a:rPr>
              <a:t> To send notifications to users, typically through email or push notifications.</a:t>
            </a:r>
          </a:p>
          <a:p>
            <a:r>
              <a:rPr lang="en-US" sz="2400" b="1" i="0" dirty="0">
                <a:solidFill>
                  <a:srgbClr val="454545"/>
                </a:solidFill>
                <a:effectLst/>
                <a:latin typeface="Aptos" panose="020B0004020202020204" pitchFamily="34" charset="0"/>
              </a:rPr>
              <a:t>Tracking Engine:</a:t>
            </a:r>
            <a:r>
              <a:rPr lang="en-US" sz="2400" b="0" i="0" dirty="0">
                <a:solidFill>
                  <a:srgbClr val="454545"/>
                </a:solidFill>
                <a:effectLst/>
                <a:latin typeface="Aptos" panose="020B0004020202020204" pitchFamily="34" charset="0"/>
              </a:rPr>
              <a:t> This will constantly watch for changes in the DB, update the elastic search index, and notify the messaging queue.</a:t>
            </a:r>
          </a:p>
          <a:p>
            <a:endParaRPr lang="en-IN" dirty="0"/>
          </a:p>
        </p:txBody>
      </p:sp>
    </p:spTree>
    <p:extLst>
      <p:ext uri="{BB962C8B-B14F-4D97-AF65-F5344CB8AC3E}">
        <p14:creationId xmlns:p14="http://schemas.microsoft.com/office/powerpoint/2010/main" val="121346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EE5E-8885-A97E-F679-822979C3FB8A}"/>
              </a:ext>
            </a:extLst>
          </p:cNvPr>
          <p:cNvSpPr>
            <a:spLocks noGrp="1"/>
          </p:cNvSpPr>
          <p:nvPr>
            <p:ph type="title"/>
          </p:nvPr>
        </p:nvSpPr>
        <p:spPr>
          <a:xfrm>
            <a:off x="677334" y="567718"/>
            <a:ext cx="8596668" cy="1002002"/>
          </a:xfrm>
        </p:spPr>
        <p:txBody>
          <a:bodyPr/>
          <a:lstStyle/>
          <a:p>
            <a:r>
              <a:rPr lang="en-US" b="1" dirty="0">
                <a:latin typeface="Aptos" panose="020B0004020202020204" pitchFamily="34" charset="0"/>
              </a:rPr>
              <a:t>Deployment</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8DCA3E56-0AC5-B7E9-1D63-224359B15743}"/>
              </a:ext>
            </a:extLst>
          </p:cNvPr>
          <p:cNvSpPr>
            <a:spLocks noGrp="1"/>
          </p:cNvSpPr>
          <p:nvPr>
            <p:ph idx="1"/>
          </p:nvPr>
        </p:nvSpPr>
        <p:spPr>
          <a:xfrm>
            <a:off x="677334" y="1749109"/>
            <a:ext cx="8596668" cy="3880773"/>
          </a:xfrm>
        </p:spPr>
        <p:txBody>
          <a:bodyPr>
            <a:normAutofit/>
          </a:bodyPr>
          <a:lstStyle/>
          <a:p>
            <a:pPr marL="0" indent="0">
              <a:buNone/>
            </a:pPr>
            <a:r>
              <a:rPr lang="en-US" sz="2400" b="0" i="0" dirty="0">
                <a:solidFill>
                  <a:srgbClr val="454545"/>
                </a:solidFill>
                <a:effectLst/>
                <a:latin typeface="Aptos" panose="020B0004020202020204" pitchFamily="34" charset="0"/>
              </a:rPr>
              <a:t>All the services, backend applications, and APIs can be packaged in Docker containers and deployed and scaled using a Docker orchestrator such as Docker Swarm, Mesos, or Kubernetes. </a:t>
            </a:r>
          </a:p>
          <a:p>
            <a:pPr marL="0" indent="0">
              <a:buNone/>
            </a:pPr>
            <a:r>
              <a:rPr lang="en-US" sz="2400" b="0" i="0" dirty="0">
                <a:solidFill>
                  <a:srgbClr val="454545"/>
                </a:solidFill>
                <a:effectLst/>
                <a:latin typeface="Aptos" panose="020B0004020202020204" pitchFamily="34" charset="0"/>
              </a:rPr>
              <a:t>This allows for easy management and scaling of the applications. We can use AWS services such as ECS, EKS, or </a:t>
            </a:r>
            <a:r>
              <a:rPr lang="en-US" sz="2400" b="0" i="0" dirty="0" err="1">
                <a:solidFill>
                  <a:srgbClr val="454545"/>
                </a:solidFill>
                <a:effectLst/>
                <a:latin typeface="Aptos" panose="020B0004020202020204" pitchFamily="34" charset="0"/>
              </a:rPr>
              <a:t>Fargate</a:t>
            </a:r>
            <a:r>
              <a:rPr lang="en-US" sz="2400" b="0" i="0" dirty="0">
                <a:solidFill>
                  <a:srgbClr val="454545"/>
                </a:solidFill>
                <a:effectLst/>
                <a:latin typeface="Aptos" panose="020B0004020202020204" pitchFamily="34" charset="0"/>
              </a:rPr>
              <a:t> to manage the deployment of these containerized applications. This allows for easy integration with other AWS services, automatic scaling, and high availability of the applications.</a:t>
            </a:r>
            <a:endParaRPr lang="en-IN" sz="2400" dirty="0">
              <a:latin typeface="Aptos" panose="020B0004020202020204" pitchFamily="34" charset="0"/>
            </a:endParaRPr>
          </a:p>
        </p:txBody>
      </p:sp>
    </p:spTree>
    <p:extLst>
      <p:ext uri="{BB962C8B-B14F-4D97-AF65-F5344CB8AC3E}">
        <p14:creationId xmlns:p14="http://schemas.microsoft.com/office/powerpoint/2010/main" val="20665734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 design</Template>
  <TotalTime>355</TotalTime>
  <Words>655</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Helvetica Neue</vt:lpstr>
      <vt:lpstr>Trebuchet MS</vt:lpstr>
      <vt:lpstr>Wingdings 3</vt:lpstr>
      <vt:lpstr>Facet</vt:lpstr>
      <vt:lpstr>Building an Online Food Delivery System with Django</vt:lpstr>
      <vt:lpstr>Problem introduction</vt:lpstr>
      <vt:lpstr>Project objective.</vt:lpstr>
      <vt:lpstr>                  Why Django?</vt:lpstr>
      <vt:lpstr>Motivation</vt:lpstr>
      <vt:lpstr>PowerPoint Presentation</vt:lpstr>
      <vt:lpstr>System components</vt:lpstr>
      <vt:lpstr>PowerPoint Presentation</vt:lpstr>
      <vt:lpstr>Deployment</vt:lpstr>
      <vt:lpstr>ER Diagram</vt:lpstr>
      <vt:lpstr>Work process</vt:lpstr>
      <vt:lpstr>Menu page</vt:lpstr>
      <vt:lpstr>  </vt:lpstr>
      <vt:lpstr>         </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system with python</dc:title>
  <dc:creator>DHEERAJ</dc:creator>
  <cp:lastModifiedBy>Dheeraj Kumar</cp:lastModifiedBy>
  <cp:revision>10</cp:revision>
  <dcterms:created xsi:type="dcterms:W3CDTF">2022-11-02T22:43:45Z</dcterms:created>
  <dcterms:modified xsi:type="dcterms:W3CDTF">2023-12-14T17:43:15Z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