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1512" y="-11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7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7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7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05B41DF-98D8-41D6-BA39-44CC9D77220F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9831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282200" y="10155240"/>
            <a:ext cx="3270600" cy="53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/>
          <p:nvPr/>
        </p:nvPicPr>
        <p:blipFill>
          <a:blip r:embed="rId14"/>
          <a:stretch/>
        </p:blipFill>
        <p:spPr>
          <a:xfrm>
            <a:off x="360" y="0"/>
            <a:ext cx="10075320" cy="7554240"/>
          </a:xfrm>
          <a:prstGeom prst="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295280" y="1039320"/>
            <a:ext cx="7480440" cy="5470200"/>
          </a:xfrm>
          <a:custGeom>
            <a:avLst/>
            <a:gdLst/>
            <a:ahLst/>
            <a:cxnLst/>
            <a:rect l="l" t="t" r="r" b="b"/>
            <a:pathLst>
              <a:path w="5703" h="3129">
                <a:moveTo>
                  <a:pt x="1722" y="476"/>
                </a:moveTo>
                <a:lnTo>
                  <a:pt x="4097" y="476"/>
                </a:lnTo>
                <a:lnTo>
                  <a:pt x="4378" y="159"/>
                </a:lnTo>
                <a:lnTo>
                  <a:pt x="5237" y="159"/>
                </a:lnTo>
                <a:lnTo>
                  <a:pt x="5303" y="235"/>
                </a:lnTo>
                <a:lnTo>
                  <a:pt x="5556" y="235"/>
                </a:lnTo>
                <a:lnTo>
                  <a:pt x="5556" y="654"/>
                </a:lnTo>
                <a:lnTo>
                  <a:pt x="5628" y="726"/>
                </a:lnTo>
                <a:lnTo>
                  <a:pt x="5628" y="2331"/>
                </a:lnTo>
                <a:lnTo>
                  <a:pt x="5556" y="2391"/>
                </a:lnTo>
                <a:lnTo>
                  <a:pt x="5556" y="2797"/>
                </a:lnTo>
                <a:lnTo>
                  <a:pt x="5278" y="2797"/>
                </a:lnTo>
                <a:lnTo>
                  <a:pt x="5059" y="3070"/>
                </a:lnTo>
                <a:lnTo>
                  <a:pt x="4984" y="2970"/>
                </a:lnTo>
                <a:lnTo>
                  <a:pt x="3981" y="2970"/>
                </a:lnTo>
                <a:lnTo>
                  <a:pt x="3900" y="3070"/>
                </a:lnTo>
                <a:lnTo>
                  <a:pt x="3747" y="2879"/>
                </a:lnTo>
                <a:lnTo>
                  <a:pt x="153" y="2879"/>
                </a:lnTo>
                <a:lnTo>
                  <a:pt x="153" y="159"/>
                </a:lnTo>
                <a:lnTo>
                  <a:pt x="1428" y="159"/>
                </a:lnTo>
                <a:lnTo>
                  <a:pt x="1722" y="476"/>
                </a:lnTo>
                <a:moveTo>
                  <a:pt x="541" y="0"/>
                </a:moveTo>
                <a:lnTo>
                  <a:pt x="181" y="0"/>
                </a:lnTo>
                <a:lnTo>
                  <a:pt x="6" y="181"/>
                </a:lnTo>
                <a:lnTo>
                  <a:pt x="6" y="554"/>
                </a:lnTo>
                <a:lnTo>
                  <a:pt x="94" y="626"/>
                </a:lnTo>
                <a:lnTo>
                  <a:pt x="94" y="1076"/>
                </a:lnTo>
                <a:lnTo>
                  <a:pt x="9" y="1161"/>
                </a:lnTo>
                <a:lnTo>
                  <a:pt x="9" y="1890"/>
                </a:lnTo>
                <a:lnTo>
                  <a:pt x="94" y="1956"/>
                </a:lnTo>
                <a:lnTo>
                  <a:pt x="94" y="2425"/>
                </a:lnTo>
                <a:lnTo>
                  <a:pt x="3" y="2488"/>
                </a:lnTo>
                <a:lnTo>
                  <a:pt x="0" y="2854"/>
                </a:lnTo>
                <a:lnTo>
                  <a:pt x="187" y="3048"/>
                </a:lnTo>
                <a:lnTo>
                  <a:pt x="531" y="3048"/>
                </a:lnTo>
                <a:lnTo>
                  <a:pt x="616" y="2944"/>
                </a:lnTo>
                <a:lnTo>
                  <a:pt x="3256" y="2944"/>
                </a:lnTo>
                <a:lnTo>
                  <a:pt x="3325" y="3048"/>
                </a:lnTo>
                <a:lnTo>
                  <a:pt x="3637" y="3048"/>
                </a:lnTo>
                <a:lnTo>
                  <a:pt x="3716" y="2944"/>
                </a:lnTo>
                <a:lnTo>
                  <a:pt x="3859" y="3129"/>
                </a:lnTo>
                <a:lnTo>
                  <a:pt x="5106" y="3129"/>
                </a:lnTo>
                <a:lnTo>
                  <a:pt x="5250" y="2944"/>
                </a:lnTo>
                <a:lnTo>
                  <a:pt x="5700" y="2944"/>
                </a:lnTo>
                <a:lnTo>
                  <a:pt x="5703" y="91"/>
                </a:lnTo>
                <a:lnTo>
                  <a:pt x="619" y="91"/>
                </a:lnTo>
                <a:lnTo>
                  <a:pt x="541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-2160" y="129600"/>
            <a:ext cx="4377240" cy="565200"/>
          </a:xfrm>
          <a:custGeom>
            <a:avLst/>
            <a:gdLst/>
            <a:ahLst/>
            <a:cxnLst/>
            <a:rect l="l" t="t" r="r" b="b"/>
            <a:pathLst>
              <a:path w="3339" h="326">
                <a:moveTo>
                  <a:pt x="0" y="0"/>
                </a:moveTo>
                <a:lnTo>
                  <a:pt x="1229" y="0"/>
                </a:lnTo>
                <a:lnTo>
                  <a:pt x="1362" y="96"/>
                </a:lnTo>
                <a:lnTo>
                  <a:pt x="2991" y="96"/>
                </a:lnTo>
                <a:lnTo>
                  <a:pt x="3339" y="326"/>
                </a:lnTo>
              </a:path>
            </a:pathLst>
          </a:custGeom>
          <a:noFill/>
          <a:ln w="28440">
            <a:solidFill>
              <a:schemeClr val="bg1"/>
            </a:solidFill>
            <a:miter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-2160" y="346320"/>
            <a:ext cx="7459200" cy="598320"/>
          </a:xfrm>
          <a:custGeom>
            <a:avLst/>
            <a:gdLst/>
            <a:ahLst/>
            <a:cxnLst/>
            <a:rect l="l" t="t" r="r" b="b"/>
            <a:pathLst>
              <a:path w="5687" h="345">
                <a:moveTo>
                  <a:pt x="0" y="230"/>
                </a:moveTo>
                <a:lnTo>
                  <a:pt x="2941" y="230"/>
                </a:lnTo>
                <a:lnTo>
                  <a:pt x="3074" y="345"/>
                </a:lnTo>
                <a:lnTo>
                  <a:pt x="3611" y="345"/>
                </a:lnTo>
                <a:lnTo>
                  <a:pt x="3786" y="194"/>
                </a:lnTo>
                <a:lnTo>
                  <a:pt x="4126" y="194"/>
                </a:lnTo>
                <a:lnTo>
                  <a:pt x="4330" y="0"/>
                </a:lnTo>
                <a:lnTo>
                  <a:pt x="5687" y="0"/>
                </a:lnTo>
              </a:path>
            </a:pathLst>
          </a:custGeom>
          <a:noFill/>
          <a:ln w="28440">
            <a:solidFill>
              <a:schemeClr val="bg1"/>
            </a:solidFill>
            <a:miter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4"/>
          <p:cNvSpPr/>
          <p:nvPr/>
        </p:nvSpPr>
        <p:spPr>
          <a:xfrm>
            <a:off x="7462440" y="226080"/>
            <a:ext cx="156960" cy="21096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5"/>
          <p:cNvSpPr/>
          <p:nvPr/>
        </p:nvSpPr>
        <p:spPr>
          <a:xfrm>
            <a:off x="4299480" y="576720"/>
            <a:ext cx="156960" cy="21096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6"/>
          <p:cNvSpPr/>
          <p:nvPr/>
        </p:nvSpPr>
        <p:spPr>
          <a:xfrm>
            <a:off x="6925680" y="7239240"/>
            <a:ext cx="3142440" cy="199080"/>
          </a:xfrm>
          <a:custGeom>
            <a:avLst/>
            <a:gdLst/>
            <a:ahLst/>
            <a:cxnLst/>
            <a:rect l="l" t="t" r="r" b="b"/>
            <a:pathLst>
              <a:path w="2158" h="105">
                <a:moveTo>
                  <a:pt x="0" y="0"/>
                </a:moveTo>
                <a:lnTo>
                  <a:pt x="1543" y="0"/>
                </a:lnTo>
                <a:lnTo>
                  <a:pt x="1713" y="105"/>
                </a:lnTo>
                <a:lnTo>
                  <a:pt x="2158" y="105"/>
                </a:lnTo>
              </a:path>
            </a:pathLst>
          </a:custGeom>
          <a:noFill/>
          <a:ln w="28440">
            <a:solidFill>
              <a:srgbClr val="FFFFFF"/>
            </a:solidFill>
            <a:miter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7"/>
          <p:cNvSpPr/>
          <p:nvPr/>
        </p:nvSpPr>
        <p:spPr>
          <a:xfrm>
            <a:off x="3975120" y="6341040"/>
            <a:ext cx="6093000" cy="712080"/>
          </a:xfrm>
          <a:custGeom>
            <a:avLst/>
            <a:gdLst/>
            <a:ahLst/>
            <a:cxnLst/>
            <a:rect l="l" t="t" r="r" b="b"/>
            <a:pathLst>
              <a:path w="4181" h="369">
                <a:moveTo>
                  <a:pt x="4181" y="0"/>
                </a:moveTo>
                <a:lnTo>
                  <a:pt x="3706" y="275"/>
                </a:lnTo>
                <a:lnTo>
                  <a:pt x="1621" y="275"/>
                </a:lnTo>
                <a:lnTo>
                  <a:pt x="1463" y="369"/>
                </a:lnTo>
                <a:lnTo>
                  <a:pt x="0" y="369"/>
                </a:lnTo>
              </a:path>
            </a:pathLst>
          </a:custGeom>
          <a:noFill/>
          <a:ln w="28440">
            <a:solidFill>
              <a:srgbClr val="FFFFFF"/>
            </a:solidFill>
            <a:miter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8"/>
          <p:cNvSpPr/>
          <p:nvPr/>
        </p:nvSpPr>
        <p:spPr>
          <a:xfrm>
            <a:off x="3790440" y="6928560"/>
            <a:ext cx="174960" cy="23508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9"/>
          <p:cNvSpPr/>
          <p:nvPr/>
        </p:nvSpPr>
        <p:spPr>
          <a:xfrm>
            <a:off x="6829200" y="7133040"/>
            <a:ext cx="174960" cy="23508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10"/>
          <p:cNvSpPr/>
          <p:nvPr/>
        </p:nvSpPr>
        <p:spPr>
          <a:xfrm>
            <a:off x="504000" y="2844720"/>
            <a:ext cx="9065160" cy="12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Blockchain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40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Micro lending Platform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3640" y="791640"/>
            <a:ext cx="9137160" cy="496152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N" sz="1400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N" sz="1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647640" y="903240"/>
            <a:ext cx="7765560" cy="117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Platform description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Picture 89"/>
          <p:cNvPicPr/>
          <p:nvPr/>
        </p:nvPicPr>
        <p:blipFill>
          <a:blip r:embed="rId2"/>
          <a:stretch/>
        </p:blipFill>
        <p:spPr>
          <a:xfrm>
            <a:off x="3888000" y="6710400"/>
            <a:ext cx="2012400" cy="486000"/>
          </a:xfrm>
          <a:prstGeom prst="rect">
            <a:avLst/>
          </a:prstGeom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944566" y="2092376"/>
            <a:ext cx="79448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 1</a:t>
            </a:r>
            <a:r>
              <a:rPr lang="en-IN" sz="1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. Anyone can register themselves as lender ( Name,Rate of Interest).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 2. Anyone can register themselves as borrower ( Name ).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 3. View lenders available on the platform (Address, Name, Rate of Interest).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 4. Register Borrower ( Name ).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 5. Create Request ( Registered Borrowers can request for funds ).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 6. Borrowers can browse through their requests and make payments to the lenders.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 7. Anyone can browse through all the transactions.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 8. Lenders can browse through their requests queue ( Approve, Reject, View Borrower Rating, Close Request (Once request moves to "BORROWER_PAID" state, submit Borrower Rating ).</a:t>
            </a:r>
          </a:p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</a:rPr>
              <a:t> 9. There is no EMI option. Loan has to be paid in full at once.</a:t>
            </a:r>
            <a:endParaRPr lang="en-IN" sz="1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3640" y="791640"/>
            <a:ext cx="9137160" cy="496152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647640" y="903240"/>
            <a:ext cx="7765560" cy="117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Problem being solved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Picture 92"/>
          <p:cNvPicPr/>
          <p:nvPr/>
        </p:nvPicPr>
        <p:blipFill>
          <a:blip r:embed="rId2"/>
          <a:stretch/>
        </p:blipFill>
        <p:spPr>
          <a:xfrm>
            <a:off x="3888000" y="6710400"/>
            <a:ext cx="2012400" cy="48600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416850" y="1973230"/>
            <a:ext cx="699635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Loans can be applied by borrowers directly.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There are no chances of fraud as all transactions are visible to everyone.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People with good score will be able to avail credit very easily.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Paperwork for the loan is not required anymore.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Being available on internet it is available everywhere.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It allows competition among lenders as the platforms aggregates all lenders together and the are no hidden/complicated rules for the borrowers.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3640" y="791640"/>
            <a:ext cx="9137160" cy="496152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47640" y="903240"/>
            <a:ext cx="7765560" cy="117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Technology/Tool/Cloud Stack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Picture 95"/>
          <p:cNvPicPr/>
          <p:nvPr/>
        </p:nvPicPr>
        <p:blipFill>
          <a:blip r:embed="rId2"/>
          <a:stretch/>
        </p:blipFill>
        <p:spPr>
          <a:xfrm>
            <a:off x="3888000" y="6782400"/>
            <a:ext cx="2012400" cy="48600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112490" y="2081880"/>
            <a:ext cx="60767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>
                <a:solidFill>
                  <a:srgbClr val="FFFFFF"/>
                </a:solidFill>
              </a:rPr>
              <a:t>Blockchain</a:t>
            </a:r>
            <a:endParaRPr lang="en-US" dirty="0" smtClean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rgbClr val="FFFFFF"/>
                </a:solidFill>
              </a:rPr>
              <a:t>Docker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Solidity ( programming language )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Node </a:t>
            </a:r>
            <a:r>
              <a:rPr lang="en-US" dirty="0" err="1" smtClean="0">
                <a:solidFill>
                  <a:srgbClr val="FFFFFF"/>
                </a:solidFill>
              </a:rPr>
              <a:t>js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( UI Server )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React ( Frontend programming language )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Shell Script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3640" y="863640"/>
            <a:ext cx="9137160" cy="496152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47640" y="903240"/>
            <a:ext cx="7765560" cy="117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Platform architecture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Picture 98"/>
          <p:cNvPicPr/>
          <p:nvPr/>
        </p:nvPicPr>
        <p:blipFill>
          <a:blip r:embed="rId2"/>
          <a:stretch/>
        </p:blipFill>
        <p:spPr>
          <a:xfrm>
            <a:off x="3888000" y="6782400"/>
            <a:ext cx="2012400" cy="486000"/>
          </a:xfrm>
          <a:prstGeom prst="rect">
            <a:avLst/>
          </a:prstGeom>
          <a:ln>
            <a:noFill/>
          </a:ln>
        </p:spPr>
      </p:pic>
      <p:pic>
        <p:nvPicPr>
          <p:cNvPr id="4" name="Picture 3" descr="microlending-architectu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835" y="1997364"/>
            <a:ext cx="6832365" cy="2871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3640" y="789480"/>
            <a:ext cx="9137160" cy="496152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647640" y="1086120"/>
            <a:ext cx="8565840" cy="186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Demonstration video/ prototype demo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2"/>
          <a:stretch/>
        </p:blipFill>
        <p:spPr>
          <a:xfrm>
            <a:off x="3888000" y="6782400"/>
            <a:ext cx="2012400" cy="48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3640" y="791640"/>
            <a:ext cx="9137160" cy="496152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647640" y="903240"/>
            <a:ext cx="8856000" cy="117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Challenges faced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Picture 104"/>
          <p:cNvPicPr/>
          <p:nvPr/>
        </p:nvPicPr>
        <p:blipFill>
          <a:blip r:embed="rId2"/>
          <a:stretch/>
        </p:blipFill>
        <p:spPr>
          <a:xfrm>
            <a:off x="3888000" y="6782400"/>
            <a:ext cx="2012400" cy="48600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997043" y="2081880"/>
            <a:ext cx="724167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Local setup which can be replicated and tested.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Uniform build and deployment.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Handling version incompatibilities </a:t>
            </a:r>
            <a:r>
              <a:rPr lang="en-US" dirty="0">
                <a:solidFill>
                  <a:srgbClr val="FFFFFF"/>
                </a:solidFill>
              </a:rPr>
              <a:t>( experimental </a:t>
            </a:r>
            <a:r>
              <a:rPr lang="en-US" dirty="0" smtClean="0">
                <a:solidFill>
                  <a:srgbClr val="FFFFFF"/>
                </a:solidFill>
              </a:rPr>
              <a:t>ABIEncoderV2 has many features but we had to revert it back as web3 does not support it yet ).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09184" y="847810"/>
            <a:ext cx="9137160" cy="496152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2"/>
          <p:cNvSpPr/>
          <p:nvPr/>
        </p:nvSpPr>
        <p:spPr>
          <a:xfrm>
            <a:off x="647640" y="903240"/>
            <a:ext cx="7765560" cy="117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Possible Improvement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3888000" y="6782400"/>
            <a:ext cx="2012400" cy="48600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133480" y="2225132"/>
            <a:ext cx="738861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There needs to be an offline component for borrower verification as people might use different addresses to get loans( although getting new address comes with 0 rating hence lender reluctance ).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FFFF"/>
                </a:solidFill>
              </a:rPr>
              <a:t>The browsing section can be moved to another database( for faster access). In case of verification </a:t>
            </a:r>
            <a:r>
              <a:rPr lang="en-US" dirty="0" err="1">
                <a:solidFill>
                  <a:srgbClr val="FFFFFF"/>
                </a:solidFill>
              </a:rPr>
              <a:t>B</a:t>
            </a:r>
            <a:r>
              <a:rPr lang="en-US" dirty="0" err="1" smtClean="0">
                <a:solidFill>
                  <a:srgbClr val="FFFFFF"/>
                </a:solidFill>
              </a:rPr>
              <a:t>lockchain</a:t>
            </a:r>
            <a:r>
              <a:rPr lang="en-US" dirty="0" smtClean="0">
                <a:solidFill>
                  <a:srgbClr val="FFFFFF"/>
                </a:solidFill>
              </a:rPr>
              <a:t> can be used again.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48000" y="720000"/>
            <a:ext cx="9137160" cy="496152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647640" y="903240"/>
            <a:ext cx="7765560" cy="117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Picture 5"/>
          <p:cNvPicPr/>
          <p:nvPr/>
        </p:nvPicPr>
        <p:blipFill>
          <a:blip r:embed="rId2"/>
          <a:stretch/>
        </p:blipFill>
        <p:spPr>
          <a:xfrm>
            <a:off x="1008000" y="2376000"/>
            <a:ext cx="8310960" cy="1858680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23" name="Picture 122"/>
          <p:cNvPicPr/>
          <p:nvPr/>
        </p:nvPicPr>
        <p:blipFill>
          <a:blip r:embed="rId3"/>
          <a:stretch/>
        </p:blipFill>
        <p:spPr>
          <a:xfrm>
            <a:off x="3888000" y="6782400"/>
            <a:ext cx="2012400" cy="48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</TotalTime>
  <Words>376</Words>
  <Application>Microsoft Macintosh PowerPoint</Application>
  <PresentationFormat>Custom</PresentationFormat>
  <Paragraphs>59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Time Inc</cp:lastModifiedBy>
  <cp:revision>86</cp:revision>
  <dcterms:modified xsi:type="dcterms:W3CDTF">2018-04-19T03:40:39Z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