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mbria Math" panose="02040503050406030204" pitchFamily="18" charset="0"/>
      <p:regular r:id="rId22"/>
    </p:embeddedFont>
    <p:embeddedFont>
      <p:font typeface="Montserrat" panose="00000500000000000000" pitchFamily="2" charset="0"/>
      <p:regular r:id="rId23"/>
      <p:bold r:id="rId24"/>
      <p:italic r:id="rId25"/>
      <p:boldItalic r:id="rId26"/>
    </p:embeddedFont>
    <p:embeddedFont>
      <p:font typeface="Oswald" panose="00000500000000000000" pitchFamily="2" charset="0"/>
      <p:regular r:id="rId27"/>
      <p:bold r:id="rId28"/>
    </p:embeddedFont>
    <p:embeddedFont>
      <p:font typeface="Playfair Display" panose="00000500000000000000" pitchFamily="2" charset="0"/>
      <p:regular r:id="rId29"/>
      <p:bold r:id="rId30"/>
      <p:italic r:id="rId31"/>
      <p:boldItalic r:id="rId32"/>
    </p:embeddedFont>
    <p:embeddedFont>
      <p:font typeface="Roboto" panose="020B0604020202020204"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7EC920E-E640-4D3A-9063-4259B8CCC94E}">
          <p14:sldIdLst>
            <p14:sldId id="256"/>
            <p14:sldId id="257"/>
            <p14:sldId id="258"/>
            <p14:sldId id="259"/>
            <p14:sldId id="260"/>
            <p14:sldId id="261"/>
            <p14:sldId id="262"/>
            <p14:sldId id="263"/>
            <p14:sldId id="264"/>
            <p14:sldId id="265"/>
            <p14:sldId id="266"/>
            <p14:sldId id="267"/>
            <p14:sldId id="268"/>
          </p14:sldIdLst>
        </p14:section>
        <p14:section name="Untitled Section" id="{DF9A5EE3-207F-4E34-9757-59E6F0C065F3}">
          <p14:sldIdLst>
            <p14:sldId id="269"/>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C3711D-59C1-4FCE-9CBB-FD8D72004490}">
  <a:tblStyle styleId="{C2C3711D-59C1-4FCE-9CBB-FD8D720044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heme" Target="theme/theme1.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50b4895a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50b4895a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52773509e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c52773509e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52773509e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52773509e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40fe9723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40fe9723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52773509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52773509e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c52773509e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c52773509e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50b4895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50b4895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50b4895a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50b4895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50b4895a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50b4895a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c50b4895a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c50b4895a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50e616955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50e616955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c50e616955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c50e61695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c50e616955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c50e616955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50b4895a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50b4895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science/article/abs/pii/S254266052030055X?via%3Dihu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hyperlink" Target="https://link.springer.com/chapter/10.1007/BFb0067700" TargetMode="External"/><Relationship Id="rId3" Type="http://schemas.openxmlformats.org/officeDocument/2006/relationships/hyperlink" Target="https://www.sciencedirect.com/science/article/abs/pii/S254266052030055X?via%3Dihub" TargetMode="External"/><Relationship Id="rId7" Type="http://schemas.openxmlformats.org/officeDocument/2006/relationships/hyperlink" Target="https://www.medrxiv.org/content/10.1101/2020.04.24.20077792v3.full-tex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medrxiv.org/content/10.1101/2020.04.15.20067256v1" TargetMode="External"/><Relationship Id="rId5" Type="http://schemas.openxmlformats.org/officeDocument/2006/relationships/hyperlink" Target="https://arxiv.org/abs/2004.03147" TargetMode="External"/><Relationship Id="rId4" Type="http://schemas.openxmlformats.org/officeDocument/2006/relationships/hyperlink" Target="https://www.who.int/publications/i/item/background-paper-on-covid-19-disease-and-vaccines" TargetMode="External"/><Relationship Id="rId9" Type="http://schemas.openxmlformats.org/officeDocument/2006/relationships/hyperlink" Target="https://www.researchgate.net/publication/226448476_The_generalized_inverse_Weibull_distribu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document/d/1vrXlU_ZhAJ1HyoHki4dIenqLM03jWgLjnEbrO6DRwzo/edit?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mcmedicine.biomedcentral.com/articles/10.1186/s12916-020-01628-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FIz3cJ-JYIBI66ofpStVNLMcQIsHrAmc?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311700" y="122250"/>
            <a:ext cx="8057100" cy="2097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4100">
                <a:solidFill>
                  <a:srgbClr val="000000"/>
                </a:solidFill>
                <a:latin typeface="Roboto"/>
                <a:ea typeface="Roboto"/>
                <a:cs typeface="Roboto"/>
                <a:sym typeface="Roboto"/>
              </a:rPr>
              <a:t>Predicting the growth and trend of COVID-19 (Indian States) using Machine Learning</a:t>
            </a:r>
            <a:endParaRPr sz="4100">
              <a:solidFill>
                <a:srgbClr val="000000"/>
              </a:solidFill>
              <a:latin typeface="Roboto"/>
              <a:ea typeface="Roboto"/>
              <a:cs typeface="Roboto"/>
              <a:sym typeface="Roboto"/>
            </a:endParaRPr>
          </a:p>
        </p:txBody>
      </p:sp>
      <p:sp>
        <p:nvSpPr>
          <p:cNvPr id="59" name="Google Shape;59;p13"/>
          <p:cNvSpPr txBox="1"/>
          <p:nvPr/>
        </p:nvSpPr>
        <p:spPr>
          <a:xfrm>
            <a:off x="1140100" y="2630050"/>
            <a:ext cx="6180000" cy="113874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lang="en-IN" sz="3100" b="1" dirty="0">
              <a:latin typeface="Playfair Display"/>
              <a:ea typeface="Playfair Display"/>
              <a:cs typeface="Playfair Display"/>
              <a:sym typeface="Playfair Display"/>
            </a:endParaRPr>
          </a:p>
          <a:p>
            <a:pPr marL="914400" lvl="0" indent="457200" algn="l" rtl="0">
              <a:spcBef>
                <a:spcPts val="0"/>
              </a:spcBef>
              <a:spcAft>
                <a:spcPts val="0"/>
              </a:spcAft>
              <a:buNone/>
            </a:pPr>
            <a:r>
              <a:rPr lang="en-IN" sz="3100" b="1" dirty="0">
                <a:latin typeface="Playfair Display"/>
                <a:ea typeface="Playfair Display"/>
                <a:cs typeface="Playfair Display"/>
                <a:sym typeface="Playfair Display"/>
              </a:rPr>
              <a:t>         Self -Project</a:t>
            </a:r>
            <a:endParaRPr sz="3100" b="1" dirty="0">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Methodologies and Methods:</a:t>
            </a:r>
            <a:endParaRPr b="1"/>
          </a:p>
        </p:txBody>
      </p:sp>
      <p:sp>
        <p:nvSpPr>
          <p:cNvPr id="117" name="Google Shape;117;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As guided by the </a:t>
            </a:r>
            <a:r>
              <a:rPr lang="en-GB" u="sng">
                <a:solidFill>
                  <a:schemeClr val="hlink"/>
                </a:solidFill>
                <a:hlinkClick r:id="rId3"/>
              </a:rPr>
              <a:t>Base-Paper</a:t>
            </a:r>
            <a:r>
              <a:rPr lang="en-GB"/>
              <a:t>, We will use mathematical modeling to predict the trend of patient diagnosis in Indian states, with the aim of easing anxiety regarding the emergent situation.</a:t>
            </a:r>
            <a:endParaRPr/>
          </a:p>
          <a:p>
            <a:pPr marL="457200" lvl="0" indent="-342900" algn="l" rtl="0">
              <a:spcBef>
                <a:spcPts val="0"/>
              </a:spcBef>
              <a:spcAft>
                <a:spcPts val="0"/>
              </a:spcAft>
              <a:buSzPts val="1800"/>
              <a:buChar char="●"/>
            </a:pPr>
            <a:r>
              <a:rPr lang="en-GB"/>
              <a:t>According to all diagnosis numbers from the WHO website and combining with the transmission mode of infectious diseases, the mathematical model was fitted to predict the future trends of outbreaks.</a:t>
            </a:r>
            <a:endParaRPr/>
          </a:p>
          <a:p>
            <a:pPr marL="457200" lvl="0" indent="-342900" algn="l" rtl="0">
              <a:spcBef>
                <a:spcPts val="0"/>
              </a:spcBef>
              <a:spcAft>
                <a:spcPts val="0"/>
              </a:spcAft>
              <a:buSzPts val="1800"/>
              <a:buChar char="●"/>
            </a:pPr>
            <a:r>
              <a:rPr lang="en-GB"/>
              <a:t>This can be done using the popular Machine Learning technique of </a:t>
            </a:r>
            <a:r>
              <a:rPr lang="en-GB" b="1"/>
              <a:t>Levenberg-Marquardt (LM)</a:t>
            </a:r>
            <a:r>
              <a:rPr lang="en-GB"/>
              <a:t> for curve fitting as various researches have suggested that during the initial stages of COVID, the data had many outliers and noise.</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23" name="Google Shape;123;p23"/>
          <p:cNvSpPr txBox="1">
            <a:spLocks noGrp="1"/>
          </p:cNvSpPr>
          <p:nvPr>
            <p:ph type="body" idx="1"/>
          </p:nvPr>
        </p:nvSpPr>
        <p:spPr>
          <a:xfrm>
            <a:off x="311700" y="1251125"/>
            <a:ext cx="8652600" cy="650100"/>
          </a:xfrm>
          <a:prstGeom prst="rect">
            <a:avLst/>
          </a:prstGeom>
        </p:spPr>
        <p:txBody>
          <a:bodyPr spcFirstLastPara="1" wrap="square" lIns="91425" tIns="91425" rIns="91425" bIns="91425" anchor="t" anchorCtr="0">
            <a:normAutofit fontScale="92500" lnSpcReduction="20000"/>
          </a:bodyPr>
          <a:lstStyle/>
          <a:p>
            <a:pPr marL="457200" lvl="0" indent="-325516" algn="l" rtl="0">
              <a:spcBef>
                <a:spcPts val="0"/>
              </a:spcBef>
              <a:spcAft>
                <a:spcPts val="0"/>
              </a:spcAft>
              <a:buSzPct val="100000"/>
              <a:buChar char="●"/>
            </a:pPr>
            <a:r>
              <a:rPr lang="en-GB" sz="1650"/>
              <a:t>The Levenberg-Marquardt algorithm adaptively updates the parameter between the gradient descent (in left image) update and the Gauss-Newton (in right image) update.</a:t>
            </a:r>
            <a:endParaRPr sz="1650"/>
          </a:p>
        </p:txBody>
      </p:sp>
      <p:pic>
        <p:nvPicPr>
          <p:cNvPr id="124" name="Google Shape;124;p23"/>
          <p:cNvPicPr preferRelativeResize="0"/>
          <p:nvPr/>
        </p:nvPicPr>
        <p:blipFill>
          <a:blip r:embed="rId3">
            <a:alphaModFix/>
          </a:blip>
          <a:stretch>
            <a:fillRect/>
          </a:stretch>
        </p:blipFill>
        <p:spPr>
          <a:xfrm>
            <a:off x="988225" y="1901225"/>
            <a:ext cx="2937476" cy="2937476"/>
          </a:xfrm>
          <a:prstGeom prst="rect">
            <a:avLst/>
          </a:prstGeom>
          <a:noFill/>
          <a:ln>
            <a:noFill/>
          </a:ln>
        </p:spPr>
      </p:pic>
      <p:pic>
        <p:nvPicPr>
          <p:cNvPr id="125" name="Google Shape;125;p23"/>
          <p:cNvPicPr preferRelativeResize="0"/>
          <p:nvPr/>
        </p:nvPicPr>
        <p:blipFill>
          <a:blip r:embed="rId4">
            <a:alphaModFix/>
          </a:blip>
          <a:stretch>
            <a:fillRect/>
          </a:stretch>
        </p:blipFill>
        <p:spPr>
          <a:xfrm>
            <a:off x="4454650" y="1901225"/>
            <a:ext cx="3899299" cy="256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31" name="Google Shape;131;p24"/>
              <p:cNvSpPr txBox="1">
                <a:spLocks noGrp="1"/>
              </p:cNvSpPr>
              <p:nvPr>
                <p:ph type="body" idx="1"/>
              </p:nvPr>
            </p:nvSpPr>
            <p:spPr>
              <a:xfrm>
                <a:off x="311700" y="1234074"/>
                <a:ext cx="8432400" cy="3614373"/>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dirty="0"/>
                  <a:t>This LM algorithm can be extended to get an approximate fit of various distributions and finding the best-fit parameters corresponding to them. The base paper has proposed that the </a:t>
                </a:r>
                <a:r>
                  <a:rPr lang="en-GB" sz="1650" b="1" dirty="0"/>
                  <a:t>Inverse Weibull function</a:t>
                </a:r>
                <a:r>
                  <a:rPr lang="en-GB" sz="1650" dirty="0"/>
                  <a:t> fits the best to the COVID-19 dataset (Overall).</a:t>
                </a:r>
                <a:endParaRPr sz="1650" dirty="0"/>
              </a:p>
              <a:p>
                <a:pPr marL="457200" lvl="0" indent="-333375" algn="l" rtl="0">
                  <a:spcBef>
                    <a:spcPts val="0"/>
                  </a:spcBef>
                  <a:spcAft>
                    <a:spcPts val="0"/>
                  </a:spcAft>
                  <a:buSzPts val="1650"/>
                  <a:buChar char="●"/>
                </a:pPr>
                <a:r>
                  <a:rPr lang="en-GB" sz="1650" dirty="0"/>
                  <a:t>Researches has shown that the Inverse Weibull distribution has the ability to model failure rates which are quite common in reliability and biological studies.</a:t>
                </a:r>
                <a:endParaRPr sz="1650" dirty="0"/>
              </a:p>
              <a:p>
                <a:pPr marL="457200" lvl="0" indent="-333375" algn="l" rtl="0">
                  <a:spcBef>
                    <a:spcPts val="0"/>
                  </a:spcBef>
                  <a:spcAft>
                    <a:spcPts val="0"/>
                  </a:spcAft>
                  <a:buSzPts val="1650"/>
                  <a:buChar char="●"/>
                </a:pPr>
                <a:r>
                  <a:rPr lang="en-GB" sz="1650" dirty="0"/>
                  <a:t>The GIW density function is given by –</a:t>
                </a:r>
              </a:p>
              <a:p>
                <a:pPr marL="581025" lvl="1" indent="0">
                  <a:buSzPts val="1650"/>
                  <a:buNone/>
                </a:pPr>
                <a14:m>
                  <m:oMathPara xmlns:m="http://schemas.openxmlformats.org/officeDocument/2006/math">
                    <m:oMathParaPr>
                      <m:jc m:val="centerGroup"/>
                    </m:oMathParaPr>
                    <m:oMath xmlns:m="http://schemas.openxmlformats.org/officeDocument/2006/math">
                      <m:r>
                        <a:rPr lang="en-IN" sz="1800" i="1" smtClean="0">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𝑘</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+1)</m:t>
                          </m:r>
                        </m:sup>
                      </m:s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𝑒𝑥𝑝</m:t>
                      </m:r>
                      <m:d>
                        <m:dPr>
                          <m:begChr m:val="["/>
                          <m:endChr m:val="]"/>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sSup>
                            <m:sSup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sSupPr>
                            <m:e>
                              <m:d>
                                <m:d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f>
                                    <m:fPr>
                                      <m:ctrlP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num>
                                    <m:den>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den>
                                  </m:f>
                                </m:e>
                              </m:d>
                            </m:e>
                            <m:sup>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sup>
                          </m:sSup>
                        </m:e>
                      </m:d>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𝛼</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𝛽</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𝛾</m:t>
                      </m:r>
                      <m:r>
                        <a:rPr lang="en-IN" sz="18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&gt;0</m:t>
                      </m:r>
                    </m:oMath>
                  </m:oMathPara>
                </a14:m>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581025" lvl="1" indent="0">
                  <a:buSzPts val="1650"/>
                  <a:buNone/>
                </a:pPr>
                <a:r>
                  <a:rPr lang="en-IN" sz="1600" dirty="0">
                    <a:solidFill>
                      <a:srgbClr val="0E101A"/>
                    </a:solidFill>
                    <a:effectLst/>
                    <a:latin typeface="Playfair Display" panose="020B0604020202020204" charset="0"/>
                    <a:ea typeface="Times New Roman" panose="02020603050405020304" pitchFamily="18" charset="0"/>
                  </a:rPr>
                  <a:t>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𝑓</m:t>
                    </m:r>
                    <m:d>
                      <m:dPr>
                        <m:ctrlPr>
                          <a:rPr lang="en-IN" sz="160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ctrlPr>
                      </m:dPr>
                      <m:e>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e>
                    </m:d>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(denotes the number of cases with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oMath>
                </a14:m>
                <a:r>
                  <a:rPr lang="en-IN" sz="1600" dirty="0">
                    <a:solidFill>
                      <a:srgbClr val="0E101A"/>
                    </a:solidFill>
                    <a:effectLst/>
                    <a:latin typeface="Playfair Display" panose="020B0604020202020204" charset="0"/>
                    <a:ea typeface="Times New Roman" panose="02020603050405020304" pitchFamily="18" charset="0"/>
                  </a:rPr>
                  <a:t>, where the </a:t>
                </a:r>
                <a14:m>
                  <m:oMath xmlns:m="http://schemas.openxmlformats.org/officeDocument/2006/math">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𝑥</m:t>
                    </m:r>
                    <m:r>
                      <a:rPr lang="en-IN" sz="1600" b="0" i="1">
                        <a:solidFill>
                          <a:srgbClr val="0E101A"/>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1600" dirty="0">
                    <a:solidFill>
                      <a:srgbClr val="0E101A"/>
                    </a:solidFill>
                    <a:effectLst/>
                    <a:latin typeface="Playfair Display" panose="020B0604020202020204" charset="0"/>
                    <a:ea typeface="Times New Roman" panose="02020603050405020304" pitchFamily="18" charset="0"/>
                  </a:rPr>
                  <a:t>is in the time in number of days from the first case) and </a:t>
                </a:r>
                <a14:m>
                  <m:oMath xmlns:m="http://schemas.openxmlformats.org/officeDocument/2006/math">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𝛼</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𝛽</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 </m:t>
                    </m:r>
                    <m:r>
                      <a:rPr lang="en-IN" sz="1600" i="1">
                        <a:solidFill>
                          <a:srgbClr val="0E101A"/>
                        </a:solidFill>
                        <a:latin typeface="Cambria Math" panose="02040503050406030204" pitchFamily="18" charset="0"/>
                        <a:ea typeface="Times New Roman" panose="02020603050405020304" pitchFamily="18" charset="0"/>
                        <a:cs typeface="Arial" panose="020B0604020202020204" pitchFamily="34" charset="0"/>
                      </a:rPr>
                      <m:t>𝛾</m:t>
                    </m:r>
                  </m:oMath>
                </a14:m>
                <a:r>
                  <a:rPr lang="en-GB" sz="1600" dirty="0">
                    <a:latin typeface="Playfair Display" panose="020B0604020202020204" charset="0"/>
                  </a:rPr>
                  <a:t> being the parameters</a:t>
                </a:r>
              </a:p>
              <a:p>
                <a:pPr marL="123825" lvl="0" indent="0" algn="l" rtl="0">
                  <a:spcBef>
                    <a:spcPts val="0"/>
                  </a:spcBef>
                  <a:spcAft>
                    <a:spcPts val="0"/>
                  </a:spcAft>
                  <a:buSzPts val="1650"/>
                  <a:buNone/>
                </a:pPr>
                <a:endParaRPr lang="en-GB" sz="1650" dirty="0"/>
              </a:p>
              <a:p>
                <a:pPr marL="123825" lvl="0" indent="0" algn="l" rtl="0">
                  <a:spcBef>
                    <a:spcPts val="0"/>
                  </a:spcBef>
                  <a:spcAft>
                    <a:spcPts val="0"/>
                  </a:spcAft>
                  <a:buSzPts val="1650"/>
                  <a:buNone/>
                </a:pPr>
                <a:endParaRPr sz="1650" dirty="0"/>
              </a:p>
            </p:txBody>
          </p:sp>
        </mc:Choice>
        <mc:Fallback xmlns="">
          <p:sp>
            <p:nvSpPr>
              <p:cNvPr id="131" name="Google Shape;131;p24"/>
              <p:cNvSpPr txBox="1">
                <a:spLocks noGrp="1" noRot="1" noChangeAspect="1" noMove="1" noResize="1" noEditPoints="1" noAdjustHandles="1" noChangeArrowheads="1" noChangeShapeType="1" noTextEdit="1"/>
              </p:cNvSpPr>
              <p:nvPr>
                <p:ph type="body" idx="1"/>
              </p:nvPr>
            </p:nvSpPr>
            <p:spPr>
              <a:xfrm>
                <a:off x="311700" y="1234074"/>
                <a:ext cx="8432400" cy="3614373"/>
              </a:xfrm>
              <a:prstGeom prst="rect">
                <a:avLst/>
              </a:prstGeom>
              <a:blipFill>
                <a:blip r:embed="rId3"/>
                <a:stretch>
                  <a:fillRect r="-795"/>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pic>
        <p:nvPicPr>
          <p:cNvPr id="138" name="Google Shape;138;p25"/>
          <p:cNvPicPr preferRelativeResize="0"/>
          <p:nvPr/>
        </p:nvPicPr>
        <p:blipFill rotWithShape="1">
          <a:blip r:embed="rId3">
            <a:alphaModFix/>
          </a:blip>
          <a:srcRect l="5108" t="-4270" r="3332" b="4270"/>
          <a:stretch/>
        </p:blipFill>
        <p:spPr>
          <a:xfrm>
            <a:off x="1249150" y="2292350"/>
            <a:ext cx="6446550" cy="2483725"/>
          </a:xfrm>
          <a:prstGeom prst="rect">
            <a:avLst/>
          </a:prstGeom>
          <a:noFill/>
          <a:ln>
            <a:noFill/>
          </a:ln>
        </p:spPr>
      </p:pic>
      <p:sp>
        <p:nvSpPr>
          <p:cNvPr id="139" name="Google Shape;139;p25"/>
          <p:cNvSpPr txBox="1"/>
          <p:nvPr/>
        </p:nvSpPr>
        <p:spPr>
          <a:xfrm>
            <a:off x="358200" y="1184850"/>
            <a:ext cx="7990800" cy="12006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50">
                <a:latin typeface="Playfair Display"/>
                <a:ea typeface="Playfair Display"/>
                <a:cs typeface="Playfair Display"/>
                <a:sym typeface="Playfair Display"/>
              </a:rPr>
              <a:t>As proposed by the Base-Paper, Iterative Weibull showed an average MAPE of 12% lower than non-iteratively weighted Weibull. A step-by-step algorithm has been proposed for iteratively weighted curve fitting using the GIW distribution (called ”Robust Weibull”)</a:t>
            </a:r>
            <a:endParaRPr sz="1650">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Methodologies and Methods(Contd..):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45" name="Google Shape;145;p26"/>
          <p:cNvSpPr txBox="1">
            <a:spLocks noGrp="1"/>
          </p:cNvSpPr>
          <p:nvPr>
            <p:ph type="body" idx="1"/>
          </p:nvPr>
        </p:nvSpPr>
        <p:spPr>
          <a:xfrm>
            <a:off x="311700" y="1319825"/>
            <a:ext cx="5235900" cy="3134700"/>
          </a:xfrm>
          <a:prstGeom prst="rect">
            <a:avLst/>
          </a:prstGeom>
        </p:spPr>
        <p:txBody>
          <a:bodyPr spcFirstLastPara="1" wrap="square" lIns="91425" tIns="91425" rIns="91425" bIns="91425" anchor="t" anchorCtr="0">
            <a:normAutofit fontScale="92500"/>
          </a:bodyPr>
          <a:lstStyle/>
          <a:p>
            <a:pPr marL="457200" lvl="0" indent="-333375" algn="l" rtl="0">
              <a:spcBef>
                <a:spcPts val="0"/>
              </a:spcBef>
              <a:spcAft>
                <a:spcPts val="0"/>
              </a:spcAft>
              <a:buSzPts val="1650"/>
              <a:buChar char="●"/>
            </a:pPr>
            <a:r>
              <a:rPr lang="en-GB" sz="1650"/>
              <a:t>We will try fitting iterative versions of Gaussian, Beta (4-parameter), Fisher Tippett, and Lognormal functions and find the best one out by measuring different comparison metrics. </a:t>
            </a:r>
            <a:endParaRPr sz="1650"/>
          </a:p>
          <a:p>
            <a:pPr marL="457200" lvl="0" indent="-333375" algn="l" rtl="0">
              <a:spcBef>
                <a:spcPts val="0"/>
              </a:spcBef>
              <a:spcAft>
                <a:spcPts val="0"/>
              </a:spcAft>
              <a:buSzPts val="1650"/>
              <a:buChar char="●"/>
            </a:pPr>
            <a:r>
              <a:rPr lang="en-GB" sz="1650"/>
              <a:t>The loss functions which we will be using in order to find the best fit will be MSE(Mean Squared Error), R</a:t>
            </a:r>
            <a:r>
              <a:rPr lang="en-GB" sz="1650" baseline="30000"/>
              <a:t>2</a:t>
            </a:r>
            <a:r>
              <a:rPr lang="en-GB" sz="1650"/>
              <a:t> or the Coefficient of determination, and MAPE (Mean Absolute Percentage Error).</a:t>
            </a:r>
            <a:endParaRPr sz="1650"/>
          </a:p>
          <a:p>
            <a:pPr marL="457200" lvl="0" indent="-333375" algn="l" rtl="0">
              <a:spcBef>
                <a:spcPts val="0"/>
              </a:spcBef>
              <a:spcAft>
                <a:spcPts val="0"/>
              </a:spcAft>
              <a:buSzPts val="1650"/>
              <a:buChar char="●"/>
            </a:pPr>
            <a:r>
              <a:rPr lang="en-GB" sz="1650"/>
              <a:t>The least MSE/MAPE and highest R</a:t>
            </a:r>
            <a:r>
              <a:rPr lang="en-GB" sz="1650" baseline="30000"/>
              <a:t>2</a:t>
            </a:r>
            <a:r>
              <a:rPr lang="en-GB" sz="1650"/>
              <a:t> values among different models can be compared and hence the best fit model can be found.</a:t>
            </a:r>
            <a:endParaRPr sz="165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F19F928-E3BB-43D3-BE9D-31B7D1E5541B}"/>
                  </a:ext>
                </a:extLst>
              </p:cNvPr>
              <p:cNvSpPr txBox="1"/>
              <p:nvPr/>
            </p:nvSpPr>
            <p:spPr>
              <a:xfrm>
                <a:off x="4653516" y="1409606"/>
                <a:ext cx="4572000" cy="58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836967"/>
                              </a:solidFill>
                              <a:latin typeface="Cambria Math" panose="02040503050406030204" pitchFamily="18" charset="0"/>
                            </a:rPr>
                          </m:ctrlPr>
                        </m:sSupPr>
                        <m:e>
                          <m:r>
                            <a:rPr lang="en-IN" i="1">
                              <a:latin typeface="Cambria Math" panose="02040503050406030204" pitchFamily="18" charset="0"/>
                            </a:rPr>
                            <m:t>𝑅</m:t>
                          </m:r>
                        </m:e>
                        <m:sup>
                          <m:r>
                            <a:rPr lang="en-IN" i="0">
                              <a:latin typeface="Cambria Math" panose="02040503050406030204" pitchFamily="18" charset="0"/>
                            </a:rPr>
                            <m:t>2</m:t>
                          </m:r>
                        </m:sup>
                      </m:sSup>
                      <m:r>
                        <a:rPr lang="en-IN" i="0">
                          <a:latin typeface="Cambria Math" panose="02040503050406030204" pitchFamily="18" charset="0"/>
                        </a:rPr>
                        <m:t>=1− </m:t>
                      </m:r>
                      <m:f>
                        <m:fPr>
                          <m:ctrlPr>
                            <a:rPr lang="en-IN" i="1">
                              <a:solidFill>
                                <a:srgbClr val="836967"/>
                              </a:solidFill>
                              <a:latin typeface="Cambria Math" panose="02040503050406030204" pitchFamily="18" charset="0"/>
                            </a:rPr>
                          </m:ctrlPr>
                        </m:fPr>
                        <m:num>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nary>
                          <m:r>
                            <a:rPr lang="en-IN" b="0" i="1" smtClean="0">
                              <a:latin typeface="Cambria Math" panose="02040503050406030204" pitchFamily="18" charset="0"/>
                            </a:rPr>
                            <m:t>)</m:t>
                          </m:r>
                        </m:num>
                        <m:den>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panose="02040503050406030204" pitchFamily="18" charset="0"/>
                                </a:rPr>
                              </m:ctrlPr>
                            </m:sSupPr>
                            <m:e>
                              <m:d>
                                <m:dPr>
                                  <m:begChr m:val=""/>
                                  <m:ctrlPr>
                                    <a:rPr lang="en-IN" i="1">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den>
                      </m:f>
                    </m:oMath>
                  </m:oMathPara>
                </a14:m>
                <a:endParaRPr lang="en-IN" dirty="0"/>
              </a:p>
            </p:txBody>
          </p:sp>
        </mc:Choice>
        <mc:Fallback xmlns="">
          <p:sp>
            <p:nvSpPr>
              <p:cNvPr id="8" name="TextBox 7">
                <a:extLst>
                  <a:ext uri="{FF2B5EF4-FFF2-40B4-BE49-F238E27FC236}">
                    <a16:creationId xmlns:a16="http://schemas.microsoft.com/office/drawing/2014/main" id="{9F19F928-E3BB-43D3-BE9D-31B7D1E5541B}"/>
                  </a:ext>
                </a:extLst>
              </p:cNvPr>
              <p:cNvSpPr txBox="1">
                <a:spLocks noRot="1" noChangeAspect="1" noMove="1" noResize="1" noEditPoints="1" noAdjustHandles="1" noChangeArrowheads="1" noChangeShapeType="1" noTextEdit="1"/>
              </p:cNvSpPr>
              <p:nvPr/>
            </p:nvSpPr>
            <p:spPr>
              <a:xfrm>
                <a:off x="4653516" y="1409606"/>
                <a:ext cx="4572000" cy="58798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15B68A7-43E3-4688-BA57-5C46E57CAC6D}"/>
                  </a:ext>
                </a:extLst>
              </p:cNvPr>
              <p:cNvSpPr txBox="1"/>
              <p:nvPr/>
            </p:nvSpPr>
            <p:spPr>
              <a:xfrm>
                <a:off x="4771394" y="3829226"/>
                <a:ext cx="4610986" cy="6252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𝑀𝐴𝑃𝐸</m:t>
                      </m:r>
                      <m:r>
                        <a:rPr lang="en-IN" i="0">
                          <a:latin typeface="Cambria Math" panose="02040503050406030204" pitchFamily="18" charset="0"/>
                        </a:rPr>
                        <m:t>= </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100%</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panose="02040503050406030204" pitchFamily="18" charset="0"/>
                            </a:rPr>
                          </m:ctrlPr>
                        </m:naryPr>
                        <m:sub/>
                        <m:sup/>
                        <m:e>
                          <m:d>
                            <m:dPr>
                              <m:begChr m:val="|"/>
                              <m:endChr m:val="|"/>
                              <m:ctrlPr>
                                <a:rPr lang="en-IN" i="1">
                                  <a:solidFill>
                                    <a:srgbClr val="836967"/>
                                  </a:solidFill>
                                  <a:latin typeface="Cambria Math" panose="02040503050406030204" pitchFamily="18" charset="0"/>
                                </a:rPr>
                              </m:ctrlPr>
                            </m:dPr>
                            <m:e>
                              <m:f>
                                <m:fPr>
                                  <m:ctrlPr>
                                    <a:rPr lang="en-IN" i="1">
                                      <a:solidFill>
                                        <a:srgbClr val="836967"/>
                                      </a:solidFill>
                                      <a:latin typeface="Cambria Math" panose="02040503050406030204" pitchFamily="18" charset="0"/>
                                    </a:rPr>
                                  </m:ctrlPr>
                                </m:fPr>
                                <m:num>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r>
                                    <a:rPr lang="en-IN" i="0">
                                      <a:latin typeface="Cambria Math" panose="02040503050406030204" pitchFamily="18" charset="0"/>
                                    </a:rPr>
                                    <m:t>−</m:t>
                                  </m:r>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num>
                                <m:den>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𝑖</m:t>
                                      </m:r>
                                    </m:sub>
                                  </m:sSub>
                                </m:den>
                              </m:f>
                            </m:e>
                          </m:d>
                          <m:r>
                            <a:rPr lang="en-IN" i="0">
                              <a:latin typeface="Cambria Math" panose="02040503050406030204" pitchFamily="18" charset="0"/>
                            </a:rPr>
                            <m:t> </m:t>
                          </m:r>
                        </m:e>
                      </m:nary>
                    </m:oMath>
                  </m:oMathPara>
                </a14:m>
                <a:endParaRPr lang="en-IN" dirty="0"/>
              </a:p>
            </p:txBody>
          </p:sp>
        </mc:Choice>
        <mc:Fallback xmlns="">
          <p:sp>
            <p:nvSpPr>
              <p:cNvPr id="10" name="TextBox 9">
                <a:extLst>
                  <a:ext uri="{FF2B5EF4-FFF2-40B4-BE49-F238E27FC236}">
                    <a16:creationId xmlns:a16="http://schemas.microsoft.com/office/drawing/2014/main" id="{515B68A7-43E3-4688-BA57-5C46E57CAC6D}"/>
                  </a:ext>
                </a:extLst>
              </p:cNvPr>
              <p:cNvSpPr txBox="1">
                <a:spLocks noRot="1" noChangeAspect="1" noMove="1" noResize="1" noEditPoints="1" noAdjustHandles="1" noChangeArrowheads="1" noChangeShapeType="1" noTextEdit="1"/>
              </p:cNvSpPr>
              <p:nvPr/>
            </p:nvSpPr>
            <p:spPr>
              <a:xfrm>
                <a:off x="4771394" y="3829226"/>
                <a:ext cx="4610986" cy="625299"/>
              </a:xfrm>
              <a:prstGeom prst="rect">
                <a:avLst/>
              </a:prstGeom>
              <a:blipFill>
                <a:blip r:embed="rId4"/>
                <a:stretch>
                  <a:fillRect t="-112621" b="-1621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3DB0F6-4C67-4F09-9F9F-C9E9B0D2A6E4}"/>
                  </a:ext>
                </a:extLst>
              </p:cNvPr>
              <p:cNvSpPr txBox="1"/>
              <p:nvPr/>
            </p:nvSpPr>
            <p:spPr>
              <a:xfrm>
                <a:off x="4653516" y="2571750"/>
                <a:ext cx="4692502" cy="6140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𝑀𝑆𝐸</m:t>
                      </m:r>
                      <m:r>
                        <a:rPr lang="en-IN" i="0">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1</m:t>
                          </m:r>
                        </m:num>
                        <m:den>
                          <m:r>
                            <a:rPr lang="en-IN" i="1">
                              <a:latin typeface="Cambria Math" panose="02040503050406030204" pitchFamily="18" charset="0"/>
                            </a:rPr>
                            <m:t>𝑛</m:t>
                          </m:r>
                        </m:den>
                      </m:f>
                      <m:r>
                        <a:rPr lang="en-IN" i="0">
                          <a:latin typeface="Cambria Math" panose="02040503050406030204" pitchFamily="18" charset="0"/>
                        </a:rPr>
                        <m:t> </m:t>
                      </m:r>
                      <m:nary>
                        <m:naryPr>
                          <m:chr m:val="∑"/>
                          <m:subHide m:val="on"/>
                          <m:supHide m:val="on"/>
                          <m:ctrlPr>
                            <a:rPr lang="en-IN" i="1">
                              <a:latin typeface="Cambria Math" panose="02040503050406030204" pitchFamily="18" charset="0"/>
                            </a:rPr>
                          </m:ctrlPr>
                        </m:naryPr>
                        <m:sub/>
                        <m:sup/>
                        <m:e>
                          <m:sSub>
                            <m:sSubPr>
                              <m:ctrlPr>
                                <a:rPr lang="en-IN" i="1">
                                  <a:solidFill>
                                    <a:srgbClr val="836967"/>
                                  </a:solidFill>
                                  <a:latin typeface="Cambria Math" panose="02040503050406030204" pitchFamily="18" charset="0"/>
                                </a:rPr>
                              </m:ctrlPr>
                            </m:sSubPr>
                            <m:e>
                              <m:d>
                                <m:dPr>
                                  <m:endChr m:val=""/>
                                  <m:ctrlPr>
                                    <a:rPr lang="en-IN" i="1">
                                      <a:latin typeface="Cambria Math" panose="02040503050406030204" pitchFamily="18" charset="0"/>
                                    </a:rPr>
                                  </m:ctrlPr>
                                </m:dPr>
                                <m:e>
                                  <m:r>
                                    <a:rPr lang="en-IN" i="1">
                                      <a:latin typeface="Cambria Math" panose="02040503050406030204" pitchFamily="18" charset="0"/>
                                    </a:rPr>
                                    <m:t>𝑦</m:t>
                                  </m:r>
                                </m:e>
                              </m:d>
                            </m:e>
                            <m:sub>
                              <m:r>
                                <a:rPr lang="en-IN" i="1">
                                  <a:latin typeface="Cambria Math" panose="02040503050406030204" pitchFamily="18" charset="0"/>
                                </a:rPr>
                                <m:t>𝑖</m:t>
                              </m:r>
                            </m:sub>
                          </m:sSub>
                          <m:r>
                            <a:rPr lang="en-IN" i="0">
                              <a:latin typeface="Cambria Math" panose="02040503050406030204" pitchFamily="18" charset="0"/>
                            </a:rPr>
                            <m:t>−</m:t>
                          </m:r>
                        </m:e>
                      </m:nary>
                      <m:sSup>
                        <m:sSupPr>
                          <m:ctrlPr>
                            <a:rPr lang="en-IN" i="1">
                              <a:solidFill>
                                <a:srgbClr val="836967"/>
                              </a:solidFill>
                              <a:latin typeface="Cambria Math" panose="02040503050406030204" pitchFamily="18" charset="0"/>
                            </a:rPr>
                          </m:ctrlPr>
                        </m:sSupPr>
                        <m:e>
                          <m:d>
                            <m:dPr>
                              <m:begChr m:val=""/>
                              <m:ctrlPr>
                                <a:rPr lang="en-IN" i="1">
                                  <a:latin typeface="Cambria Math" panose="02040503050406030204" pitchFamily="18" charset="0"/>
                                </a:rPr>
                              </m:ctrlPr>
                            </m:dPr>
                            <m:e>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𝑦</m:t>
                                  </m:r>
                                </m:e>
                              </m:acc>
                            </m:e>
                          </m:d>
                        </m:e>
                        <m:sup>
                          <m:r>
                            <a:rPr lang="en-IN" i="0">
                              <a:latin typeface="Cambria Math" panose="02040503050406030204" pitchFamily="18" charset="0"/>
                            </a:rPr>
                            <m:t>2</m:t>
                          </m:r>
                        </m:sup>
                      </m:sSup>
                      <m:r>
                        <a:rPr lang="en-IN" i="0">
                          <a:latin typeface="Cambria Math" panose="02040503050406030204" pitchFamily="18" charset="0"/>
                        </a:rPr>
                        <m:t> </m:t>
                      </m:r>
                    </m:oMath>
                  </m:oMathPara>
                </a14:m>
                <a:endParaRPr lang="en-IN" dirty="0"/>
              </a:p>
            </p:txBody>
          </p:sp>
        </mc:Choice>
        <mc:Fallback xmlns="">
          <p:sp>
            <p:nvSpPr>
              <p:cNvPr id="12" name="TextBox 11">
                <a:extLst>
                  <a:ext uri="{FF2B5EF4-FFF2-40B4-BE49-F238E27FC236}">
                    <a16:creationId xmlns:a16="http://schemas.microsoft.com/office/drawing/2014/main" id="{1C3DB0F6-4C67-4F09-9F9F-C9E9B0D2A6E4}"/>
                  </a:ext>
                </a:extLst>
              </p:cNvPr>
              <p:cNvSpPr txBox="1">
                <a:spLocks noRot="1" noChangeAspect="1" noMove="1" noResize="1" noEditPoints="1" noAdjustHandles="1" noChangeArrowheads="1" noChangeShapeType="1" noTextEdit="1"/>
              </p:cNvSpPr>
              <p:nvPr/>
            </p:nvSpPr>
            <p:spPr>
              <a:xfrm>
                <a:off x="4653516" y="2571750"/>
                <a:ext cx="4692502" cy="614079"/>
              </a:xfrm>
              <a:prstGeom prst="rect">
                <a:avLst/>
              </a:prstGeom>
              <a:blipFill>
                <a:blip r:embed="rId5"/>
                <a:stretch>
                  <a:fillRect t="-115842" b="-166337"/>
                </a:stretch>
              </a:blipFill>
            </p:spPr>
            <p:txBody>
              <a:bodyPr/>
              <a:lstStyle/>
              <a:p>
                <a:r>
                  <a:rPr lang="en-IN">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References:</a:t>
            </a:r>
            <a:endParaRPr b="1"/>
          </a:p>
        </p:txBody>
      </p:sp>
      <p:sp>
        <p:nvSpPr>
          <p:cNvPr id="154" name="Google Shape;154;p2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lnSpcReduction="10000"/>
          </a:bodyPr>
          <a:lstStyle/>
          <a:p>
            <a:pPr marL="457200" lvl="0" indent="-333375" algn="l" rtl="0">
              <a:spcBef>
                <a:spcPts val="0"/>
              </a:spcBef>
              <a:spcAft>
                <a:spcPts val="0"/>
              </a:spcAft>
              <a:buSzPts val="1650"/>
              <a:buAutoNum type="arabicPeriod"/>
            </a:pPr>
            <a:r>
              <a:rPr lang="en-GB" sz="1650" u="sng">
                <a:solidFill>
                  <a:schemeClr val="hlink"/>
                </a:solidFill>
                <a:hlinkClick r:id="rId3"/>
              </a:rPr>
              <a:t>[Base Paper] - Predicting the growth and trend of COVID-19 pandemic using Machine learning and Cloud Computing.</a:t>
            </a:r>
            <a:endParaRPr sz="1650"/>
          </a:p>
          <a:p>
            <a:pPr marL="457200" lvl="0" indent="-333375" algn="l" rtl="0">
              <a:spcBef>
                <a:spcPts val="0"/>
              </a:spcBef>
              <a:spcAft>
                <a:spcPts val="0"/>
              </a:spcAft>
              <a:buSzPts val="1650"/>
              <a:buAutoNum type="arabicPeriod"/>
            </a:pPr>
            <a:r>
              <a:rPr lang="en-GB" sz="1650" u="sng">
                <a:solidFill>
                  <a:schemeClr val="hlink"/>
                </a:solidFill>
                <a:hlinkClick r:id="rId4"/>
              </a:rPr>
              <a:t>Background Paper on COVID-19 WHO.</a:t>
            </a:r>
            <a:endParaRPr sz="1650"/>
          </a:p>
          <a:p>
            <a:pPr marL="457200" lvl="0" indent="-333375" algn="l" rtl="0">
              <a:spcBef>
                <a:spcPts val="0"/>
              </a:spcBef>
              <a:spcAft>
                <a:spcPts val="0"/>
              </a:spcAft>
              <a:buSzPts val="1650"/>
              <a:buAutoNum type="arabicPeriod"/>
            </a:pPr>
            <a:r>
              <a:rPr lang="en-GB" sz="1650" u="sng">
                <a:solidFill>
                  <a:schemeClr val="hlink"/>
                </a:solidFill>
                <a:hlinkClick r:id="rId5"/>
              </a:rPr>
              <a:t>Prediction of COVID-19 Disease progression in India - under the effect of National Lockdown.</a:t>
            </a:r>
            <a:endParaRPr sz="1650"/>
          </a:p>
          <a:p>
            <a:pPr marL="457200" lvl="0" indent="-333375" algn="l" rtl="0">
              <a:spcBef>
                <a:spcPts val="0"/>
              </a:spcBef>
              <a:spcAft>
                <a:spcPts val="0"/>
              </a:spcAft>
              <a:buSzPts val="1650"/>
              <a:buAutoNum type="arabicPeriod"/>
            </a:pPr>
            <a:r>
              <a:rPr lang="en-GB" sz="1650" u="sng">
                <a:solidFill>
                  <a:schemeClr val="hlink"/>
                </a:solidFill>
                <a:hlinkClick r:id="rId6"/>
              </a:rPr>
              <a:t>Predictions, role of interventions and effects of a historic national lockdown in India’s response to the COVID-19 pandemic: data science call to arms.</a:t>
            </a:r>
            <a:endParaRPr sz="1650"/>
          </a:p>
          <a:p>
            <a:pPr marL="457200" lvl="0" indent="-333375" algn="l" rtl="0">
              <a:spcBef>
                <a:spcPts val="0"/>
              </a:spcBef>
              <a:spcAft>
                <a:spcPts val="0"/>
              </a:spcAft>
              <a:buSzPts val="1650"/>
              <a:buAutoNum type="arabicPeriod"/>
            </a:pPr>
            <a:r>
              <a:rPr lang="en-GB" sz="1650" u="sng">
                <a:solidFill>
                  <a:schemeClr val="hlink"/>
                </a:solidFill>
                <a:hlinkClick r:id="rId7"/>
              </a:rPr>
              <a:t>Ghosh, Palash &amp; Ghosh, Rik &amp; Chakra borty, Bibhas. (2020). COVID-19 in India: State-wise Analysis and Prediction.</a:t>
            </a:r>
            <a:endParaRPr sz="1650"/>
          </a:p>
          <a:p>
            <a:pPr marL="457200" lvl="0" indent="-333375" algn="l" rtl="0">
              <a:spcBef>
                <a:spcPts val="0"/>
              </a:spcBef>
              <a:spcAft>
                <a:spcPts val="0"/>
              </a:spcAft>
              <a:buSzPts val="1650"/>
              <a:buAutoNum type="arabicPeriod"/>
            </a:pPr>
            <a:r>
              <a:rPr lang="en-GB" sz="1650" u="sng">
                <a:solidFill>
                  <a:schemeClr val="hlink"/>
                </a:solidFill>
                <a:hlinkClick r:id="rId8"/>
              </a:rPr>
              <a:t>The Levenberg-Marquardt Algorithm - Theory and Implementation.</a:t>
            </a:r>
            <a:endParaRPr sz="1650"/>
          </a:p>
          <a:p>
            <a:pPr marL="457200" lvl="0" indent="-333375" algn="l" rtl="0">
              <a:spcBef>
                <a:spcPts val="0"/>
              </a:spcBef>
              <a:spcAft>
                <a:spcPts val="0"/>
              </a:spcAft>
              <a:buSzPts val="1650"/>
              <a:buAutoNum type="arabicPeriod"/>
            </a:pPr>
            <a:r>
              <a:rPr lang="en-GB" sz="1650" u="sng">
                <a:solidFill>
                  <a:schemeClr val="hlink"/>
                </a:solidFill>
                <a:hlinkClick r:id="rId9"/>
              </a:rPr>
              <a:t>The Generalized Inverse Weibull Distribution</a:t>
            </a:r>
            <a:endParaRPr sz="16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Abstract</a:t>
            </a:r>
            <a:r>
              <a:rPr lang="en-GB"/>
              <a:t>:</a:t>
            </a:r>
            <a:endParaRPr/>
          </a:p>
        </p:txBody>
      </p:sp>
      <p:sp>
        <p:nvSpPr>
          <p:cNvPr id="66" name="Google Shape;66;p1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35547" algn="l" rtl="0">
              <a:lnSpc>
                <a:spcPct val="105000"/>
              </a:lnSpc>
              <a:spcBef>
                <a:spcPts val="0"/>
              </a:spcBef>
              <a:spcAft>
                <a:spcPts val="0"/>
              </a:spcAft>
              <a:buSzPts val="1684"/>
              <a:buChar char="●"/>
            </a:pPr>
            <a:r>
              <a:rPr lang="en-GB" sz="1684" dirty="0"/>
              <a:t>Covid-19 has turned out as a global pandemic infecting millions of people worldwide. In a densely populated country like India the cumulative cases are rapidly increasing with time.</a:t>
            </a:r>
            <a:endParaRPr sz="1684" dirty="0"/>
          </a:p>
          <a:p>
            <a:pPr marL="457200" lvl="0" indent="-335547" algn="l" rtl="0">
              <a:lnSpc>
                <a:spcPct val="105000"/>
              </a:lnSpc>
              <a:spcBef>
                <a:spcPts val="0"/>
              </a:spcBef>
              <a:spcAft>
                <a:spcPts val="0"/>
              </a:spcAft>
              <a:buSzPts val="1684"/>
              <a:buChar char="●"/>
            </a:pPr>
            <a:r>
              <a:rPr lang="en-GB" sz="1684" dirty="0"/>
              <a:t>Many prior studies have been accomplished to track the disease, growth prediction and possible management policies but they are not so effective considering the vast diversity of a country like India.</a:t>
            </a:r>
            <a:endParaRPr sz="1684" dirty="0"/>
          </a:p>
          <a:p>
            <a:pPr marL="457200" lvl="0" indent="-335547" algn="l" rtl="0">
              <a:lnSpc>
                <a:spcPct val="105000"/>
              </a:lnSpc>
              <a:spcBef>
                <a:spcPts val="0"/>
              </a:spcBef>
              <a:spcAft>
                <a:spcPts val="0"/>
              </a:spcAft>
              <a:buSzPts val="1684"/>
              <a:buChar char="●"/>
            </a:pPr>
            <a:r>
              <a:rPr lang="en-GB" sz="1684" dirty="0"/>
              <a:t>In this study, we have shifted our focus on the number of infections in individual Indian states and try to create a model which can predict the number of infections for that state in the next 60-90 days.</a:t>
            </a:r>
            <a:endParaRPr sz="1225" dirty="0"/>
          </a:p>
          <a:p>
            <a:pPr marL="457200" lvl="0" indent="0" algn="l" rtl="0">
              <a:lnSpc>
                <a:spcPct val="105000"/>
              </a:lnSpc>
              <a:spcBef>
                <a:spcPts val="1200"/>
              </a:spcBef>
              <a:spcAft>
                <a:spcPts val="1200"/>
              </a:spcAft>
              <a:buSzPts val="688"/>
              <a:buNone/>
            </a:pPr>
            <a:r>
              <a:rPr lang="en-GB" sz="1225" b="1" dirty="0"/>
              <a:t>Link to Synopsis:</a:t>
            </a:r>
            <a:r>
              <a:rPr lang="en-GB" sz="1225" dirty="0"/>
              <a:t> </a:t>
            </a:r>
            <a:r>
              <a:rPr lang="en-GB" sz="1225" u="sng" dirty="0">
                <a:solidFill>
                  <a:schemeClr val="hlink"/>
                </a:solidFill>
                <a:hlinkClick r:id="rId3"/>
              </a:rPr>
              <a:t>https://docs.google.com/document/d/1vrXlU_ZhAJ1HyoHki4dIenqLM03jWgLjnEbrO6DRwzo/edit?usp=sharing</a:t>
            </a:r>
            <a:endParaRPr sz="1225"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Introduction:</a:t>
            </a:r>
            <a:endParaRPr b="1"/>
          </a:p>
        </p:txBody>
      </p:sp>
      <p:sp>
        <p:nvSpPr>
          <p:cNvPr id="72" name="Google Shape;72;p15"/>
          <p:cNvSpPr txBox="1">
            <a:spLocks noGrp="1"/>
          </p:cNvSpPr>
          <p:nvPr>
            <p:ph type="body" idx="1"/>
          </p:nvPr>
        </p:nvSpPr>
        <p:spPr>
          <a:xfrm>
            <a:off x="311700" y="1232650"/>
            <a:ext cx="8520600" cy="3518700"/>
          </a:xfrm>
          <a:prstGeom prst="rect">
            <a:avLst/>
          </a:prstGeom>
        </p:spPr>
        <p:txBody>
          <a:bodyPr spcFirstLastPara="1" wrap="square" lIns="91425" tIns="91425" rIns="91425" bIns="91425" anchor="t" anchorCtr="0">
            <a:noAutofit/>
          </a:bodyPr>
          <a:lstStyle/>
          <a:p>
            <a:pPr marL="457200" lvl="0" indent="-333375" algn="l" rtl="0">
              <a:lnSpc>
                <a:spcPct val="95000"/>
              </a:lnSpc>
              <a:spcBef>
                <a:spcPts val="0"/>
              </a:spcBef>
              <a:spcAft>
                <a:spcPts val="0"/>
              </a:spcAft>
              <a:buSzPts val="1650"/>
              <a:buChar char="●"/>
            </a:pPr>
            <a:r>
              <a:rPr lang="en-GB" sz="1650"/>
              <a:t>On December 31, 2019, China reported WHO about unusual pneumonia cases being witnessed in the city of Wuhan. It was the very beginning of COVID-19.</a:t>
            </a:r>
            <a:endParaRPr sz="1650"/>
          </a:p>
          <a:p>
            <a:pPr marL="457200" lvl="0" indent="-333375" algn="l" rtl="0">
              <a:lnSpc>
                <a:spcPct val="95000"/>
              </a:lnSpc>
              <a:spcBef>
                <a:spcPts val="0"/>
              </a:spcBef>
              <a:spcAft>
                <a:spcPts val="0"/>
              </a:spcAft>
              <a:buSzPts val="1650"/>
              <a:buChar char="●"/>
            </a:pPr>
            <a:r>
              <a:rPr lang="en-GB" sz="1650"/>
              <a:t>The first case was reported in India at the end of January 2020. Around 11 million cases have been reported in India till now, with 157K deaths.</a:t>
            </a:r>
            <a:endParaRPr sz="1650"/>
          </a:p>
          <a:p>
            <a:pPr marL="457200" lvl="0" indent="-333375" algn="l" rtl="0">
              <a:lnSpc>
                <a:spcPct val="95000"/>
              </a:lnSpc>
              <a:spcBef>
                <a:spcPts val="0"/>
              </a:spcBef>
              <a:spcAft>
                <a:spcPts val="0"/>
              </a:spcAft>
              <a:buSzPts val="1650"/>
              <a:buChar char="●"/>
            </a:pPr>
            <a:r>
              <a:rPr lang="en-GB" sz="1650"/>
              <a:t>After following an exponential growth, fortunately, cases in India are decreasing now, But if we see at state-level, distribution of covid outbreak is dynamic. It is still a havoc for states like Maharashtra but in north-east the situation seems to be under control.</a:t>
            </a:r>
            <a:endParaRPr sz="1650"/>
          </a:p>
          <a:p>
            <a:pPr marL="457200" lvl="0" indent="-333375" algn="l" rtl="0">
              <a:lnSpc>
                <a:spcPct val="95000"/>
              </a:lnSpc>
              <a:spcBef>
                <a:spcPts val="0"/>
              </a:spcBef>
              <a:spcAft>
                <a:spcPts val="0"/>
              </a:spcAft>
              <a:buSzPts val="1650"/>
              <a:buChar char="●"/>
            </a:pPr>
            <a:r>
              <a:rPr lang="en-GB" sz="1650"/>
              <a:t>Our group makes a small endeavor in similar regard. We are trying to analyze and predict the pandemic situation in different states of India. We are using Machine learning algorithms like Levenberg-Marquardt (LM) for curve fitting. We will be trying and testing various distributions and try to present the best fit in different scenarios.</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80150"/>
            <a:ext cx="8520600" cy="6051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Literature Review:</a:t>
            </a:r>
            <a:endParaRPr b="1"/>
          </a:p>
        </p:txBody>
      </p:sp>
      <p:sp>
        <p:nvSpPr>
          <p:cNvPr id="78" name="Google Shape;78;p16"/>
          <p:cNvSpPr txBox="1">
            <a:spLocks noGrp="1"/>
          </p:cNvSpPr>
          <p:nvPr>
            <p:ph type="body" idx="1"/>
          </p:nvPr>
        </p:nvSpPr>
        <p:spPr>
          <a:xfrm>
            <a:off x="311700" y="885250"/>
            <a:ext cx="8520600" cy="46281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SzPts val="1650"/>
              <a:buChar char="●"/>
            </a:pPr>
            <a:r>
              <a:rPr lang="en-GB" sz="1650"/>
              <a:t>Machine Learning (ML) and Data Science community are striving hard to improve the forecasts of </a:t>
            </a:r>
            <a:r>
              <a:rPr lang="en-GB" sz="1650" b="1"/>
              <a:t>epidemiological models</a:t>
            </a:r>
            <a:r>
              <a:rPr lang="en-GB" sz="1650"/>
              <a:t> and analyze the information flowing over Twitter for the development of management strategies, and the assessment of impact of policies to curb its spread. Various datasets in this regard have been openly released to the public. Yet, there is a need to capture, develop and analyse more data as the COVID-19 grows worldwide.  (Shreshth Tuli, 2020).</a:t>
            </a:r>
            <a:endParaRPr sz="1650"/>
          </a:p>
          <a:p>
            <a:pPr marL="457200" lvl="0" indent="-333375" algn="l" rtl="0">
              <a:spcBef>
                <a:spcPts val="0"/>
              </a:spcBef>
              <a:spcAft>
                <a:spcPts val="0"/>
              </a:spcAft>
              <a:buSzPts val="1650"/>
              <a:buChar char="●"/>
            </a:pPr>
            <a:r>
              <a:rPr lang="en-GB" sz="1650"/>
              <a:t>There are a few works done that are based explicitly on Indian COVID-19 data. Das S.  has used the </a:t>
            </a:r>
            <a:r>
              <a:rPr lang="en-GB" sz="1650" b="1" u="sng">
                <a:solidFill>
                  <a:schemeClr val="hlink"/>
                </a:solidFill>
                <a:hlinkClick r:id="rId3"/>
              </a:rPr>
              <a:t>epidemiological model</a:t>
            </a:r>
            <a:r>
              <a:rPr lang="en-GB" sz="1650"/>
              <a:t> to estimate the basic reproduction number at national and some state levels. Ray D, Salvatore M, Bhattacharya R, et al.  used a predictive model for case-counts in India. They also discussed hypothetical interventions with various intensities and provided projections over a time horizon. Both the articles have used </a:t>
            </a:r>
            <a:r>
              <a:rPr lang="en-GB" sz="1650" b="1"/>
              <a:t>SIR (susceptible-infected-removed) model</a:t>
            </a:r>
            <a:r>
              <a:rPr lang="en-GB" sz="1650"/>
              <a:t> for their analysis and prediction.</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Dataset Review and Exploratory Data Analysis:</a:t>
            </a:r>
            <a:endParaRPr b="1"/>
          </a:p>
        </p:txBody>
      </p:sp>
      <p:sp>
        <p:nvSpPr>
          <p:cNvPr id="84" name="Google Shape;84;p17"/>
          <p:cNvSpPr txBox="1">
            <a:spLocks noGrp="1"/>
          </p:cNvSpPr>
          <p:nvPr>
            <p:ph type="body" idx="1"/>
          </p:nvPr>
        </p:nvSpPr>
        <p:spPr>
          <a:xfrm>
            <a:off x="311700" y="1422225"/>
            <a:ext cx="8520600" cy="3079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dataset that we will be using is available on the Internet and available for public use. The main dataset on which the research has been carried is from </a:t>
            </a:r>
            <a:r>
              <a:rPr lang="en-GB" sz="1650" b="1"/>
              <a:t>"Our World in Data"</a:t>
            </a:r>
            <a:r>
              <a:rPr lang="en-GB" sz="1650"/>
              <a:t> by Hannah Ritchiee.</a:t>
            </a:r>
            <a:endParaRPr sz="1650"/>
          </a:p>
          <a:p>
            <a:pPr marL="457200" lvl="0" indent="-333375" algn="l" rtl="0">
              <a:spcBef>
                <a:spcPts val="0"/>
              </a:spcBef>
              <a:spcAft>
                <a:spcPts val="0"/>
              </a:spcAft>
              <a:buSzPts val="1650"/>
              <a:buChar char="●"/>
            </a:pPr>
            <a:r>
              <a:rPr lang="en-GB" sz="1650"/>
              <a:t>This dataset contains a lot of unique parameters like reproduction rate, information about hospital admissions, handwashing facilities, diabetes prevalence,  GDP per capita, which makes its prediction more robust. </a:t>
            </a:r>
            <a:endParaRPr sz="1650"/>
          </a:p>
          <a:p>
            <a:pPr marL="457200" lvl="0" indent="-333375" algn="l" rtl="0">
              <a:spcBef>
                <a:spcPts val="0"/>
              </a:spcBef>
              <a:spcAft>
                <a:spcPts val="0"/>
              </a:spcAft>
              <a:buSzPts val="1650"/>
              <a:buChar char="●"/>
            </a:pPr>
            <a:r>
              <a:rPr lang="en-GB" sz="1650" b="1"/>
              <a:t>Note:</a:t>
            </a:r>
            <a:r>
              <a:rPr lang="en-GB" sz="1650"/>
              <a:t> The datasets, which contain information about different Indian states, do not have as much information as we have for India. Therefore, one should not expect much robust prediction on the state's data. </a:t>
            </a:r>
            <a:endParaRPr sz="1650"/>
          </a:p>
          <a:p>
            <a:pPr marL="457200" lvl="0" indent="0" algn="l" rtl="0">
              <a:spcBef>
                <a:spcPts val="1200"/>
              </a:spcBef>
              <a:spcAft>
                <a:spcPts val="1200"/>
              </a:spcAft>
              <a:buNone/>
            </a:pP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234075"/>
            <a:ext cx="3771000" cy="3334800"/>
          </a:xfrm>
          <a:prstGeom prst="rect">
            <a:avLst/>
          </a:prstGeom>
        </p:spPr>
        <p:txBody>
          <a:bodyPr spcFirstLastPara="1" wrap="square" lIns="91425" tIns="91425" rIns="91425" bIns="91425" anchor="t" anchorCtr="0">
            <a:normAutofit/>
          </a:bodyPr>
          <a:lstStyle/>
          <a:p>
            <a:pPr marL="457200" lvl="0" indent="-333375" algn="l" rtl="0">
              <a:spcBef>
                <a:spcPts val="0"/>
              </a:spcBef>
              <a:spcAft>
                <a:spcPts val="0"/>
              </a:spcAft>
              <a:buSzPts val="1650"/>
              <a:buChar char="●"/>
            </a:pPr>
            <a:r>
              <a:rPr lang="en-GB" sz="1650"/>
              <a:t>The curve illustrates the regression plot and histogram plot on the sides between the total cases from April 2020 to May 2020 in India .</a:t>
            </a:r>
            <a:endParaRPr sz="1650"/>
          </a:p>
          <a:p>
            <a:pPr marL="457200" lvl="0" indent="-333375" algn="l" rtl="0">
              <a:spcBef>
                <a:spcPts val="0"/>
              </a:spcBef>
              <a:spcAft>
                <a:spcPts val="0"/>
              </a:spcAft>
              <a:buSzPts val="1650"/>
              <a:buChar char="●"/>
            </a:pPr>
            <a:r>
              <a:rPr lang="en-GB" sz="1650"/>
              <a:t>As we can see from the figure, the total cases are rising </a:t>
            </a:r>
            <a:r>
              <a:rPr lang="en-GB" sz="1650" b="1"/>
              <a:t>exponentially</a:t>
            </a:r>
            <a:r>
              <a:rPr lang="en-GB" sz="1650"/>
              <a:t>, which is indicative that the trend is </a:t>
            </a:r>
            <a:r>
              <a:rPr lang="en-GB" sz="1650" b="1"/>
              <a:t>non-linear</a:t>
            </a:r>
            <a:r>
              <a:rPr lang="en-GB" sz="1650"/>
              <a:t> from the very beginning.</a:t>
            </a:r>
            <a:endParaRPr sz="1650"/>
          </a:p>
        </p:txBody>
      </p:sp>
      <p:pic>
        <p:nvPicPr>
          <p:cNvPr id="91" name="Google Shape;91;p18"/>
          <p:cNvPicPr preferRelativeResize="0"/>
          <p:nvPr/>
        </p:nvPicPr>
        <p:blipFill>
          <a:blip r:embed="rId3">
            <a:alphaModFix/>
          </a:blip>
          <a:stretch>
            <a:fillRect/>
          </a:stretch>
        </p:blipFill>
        <p:spPr>
          <a:xfrm>
            <a:off x="4018350" y="1424950"/>
            <a:ext cx="4813950" cy="3395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a:solidFill>
            <a:schemeClr val="accent4"/>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311700" y="1234075"/>
            <a:ext cx="3096000" cy="3334800"/>
          </a:xfrm>
          <a:prstGeom prst="rect">
            <a:avLst/>
          </a:prstGeom>
        </p:spPr>
        <p:txBody>
          <a:bodyPr spcFirstLastPara="1" wrap="square" lIns="91425" tIns="91425" rIns="91425" bIns="91425" anchor="t" anchorCtr="0">
            <a:normAutofit fontScale="85000" lnSpcReduction="10000"/>
          </a:bodyPr>
          <a:lstStyle/>
          <a:p>
            <a:pPr marL="457200" lvl="0" indent="-334327" algn="l" rtl="0">
              <a:spcBef>
                <a:spcPts val="0"/>
              </a:spcBef>
              <a:spcAft>
                <a:spcPts val="0"/>
              </a:spcAft>
              <a:buSzPct val="100000"/>
              <a:buChar char="●"/>
            </a:pPr>
            <a:r>
              <a:rPr lang="en-GB"/>
              <a:t>The correlation matrix is shown as heatmap between various features of the dataset.</a:t>
            </a:r>
            <a:endParaRPr/>
          </a:p>
          <a:p>
            <a:pPr marL="457200" lvl="0" indent="-334327" algn="l" rtl="0">
              <a:spcBef>
                <a:spcPts val="0"/>
              </a:spcBef>
              <a:spcAft>
                <a:spcPts val="0"/>
              </a:spcAft>
              <a:buSzPct val="100000"/>
              <a:buChar char="●"/>
            </a:pPr>
            <a:r>
              <a:rPr lang="en-GB"/>
              <a:t>Each cell in a table shows the correlation between the two variables.</a:t>
            </a:r>
            <a:endParaRPr/>
          </a:p>
          <a:p>
            <a:pPr marL="457200" lvl="0" indent="-334327" algn="l" rtl="0">
              <a:spcBef>
                <a:spcPts val="0"/>
              </a:spcBef>
              <a:spcAft>
                <a:spcPts val="0"/>
              </a:spcAft>
              <a:buSzPct val="100000"/>
              <a:buChar char="●"/>
            </a:pPr>
            <a:r>
              <a:rPr lang="en-GB"/>
              <a:t>A Correlation value of +1 means strong positive correlation, whereas a value of -1, means a strong negative correlation.</a:t>
            </a:r>
            <a:endParaRPr/>
          </a:p>
        </p:txBody>
      </p:sp>
      <p:pic>
        <p:nvPicPr>
          <p:cNvPr id="98" name="Google Shape;98;p19"/>
          <p:cNvPicPr preferRelativeResize="0"/>
          <p:nvPr/>
        </p:nvPicPr>
        <p:blipFill>
          <a:blip r:embed="rId3">
            <a:alphaModFix/>
          </a:blip>
          <a:stretch>
            <a:fillRect/>
          </a:stretch>
        </p:blipFill>
        <p:spPr>
          <a:xfrm>
            <a:off x="3546875" y="953700"/>
            <a:ext cx="5489975" cy="3996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n-GB" b="1"/>
              <a:t>Dataset Review and Exploratory Data Analysis (Contd..):</a:t>
            </a:r>
            <a:endParaRPr b="1"/>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04" name="Google Shape;104;p20"/>
          <p:cNvSpPr txBox="1">
            <a:spLocks noGrp="1"/>
          </p:cNvSpPr>
          <p:nvPr>
            <p:ph type="body" idx="1"/>
          </p:nvPr>
        </p:nvSpPr>
        <p:spPr>
          <a:xfrm>
            <a:off x="225925" y="1141000"/>
            <a:ext cx="3353100" cy="3334800"/>
          </a:xfrm>
          <a:prstGeom prst="rect">
            <a:avLst/>
          </a:prstGeom>
        </p:spPr>
        <p:txBody>
          <a:bodyPr spcFirstLastPara="1" wrap="square" lIns="91425" tIns="91425" rIns="91425" bIns="91425" anchor="t" anchorCtr="0">
            <a:noAutofit/>
          </a:bodyPr>
          <a:lstStyle/>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A pairplot between various features are shown.</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pairplot function is used to plot multiple pairwise bivariate distribution in a data 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It explains the relationship between various variables present in the dataset.</a:t>
            </a:r>
            <a:endParaRPr sz="1650">
              <a:solidFill>
                <a:srgbClr val="404040"/>
              </a:solidFill>
              <a:latin typeface="Arial"/>
              <a:ea typeface="Arial"/>
              <a:cs typeface="Arial"/>
              <a:sym typeface="Arial"/>
            </a:endParaRPr>
          </a:p>
          <a:p>
            <a:pPr marL="457200" lvl="0" indent="-333375" algn="l" rtl="0">
              <a:spcBef>
                <a:spcPts val="0"/>
              </a:spcBef>
              <a:spcAft>
                <a:spcPts val="0"/>
              </a:spcAft>
              <a:buClr>
                <a:srgbClr val="404040"/>
              </a:buClr>
              <a:buSzPts val="1650"/>
              <a:buFont typeface="Arial"/>
              <a:buChar char="●"/>
            </a:pPr>
            <a:r>
              <a:rPr lang="en-GB" sz="1650">
                <a:solidFill>
                  <a:srgbClr val="404040"/>
                </a:solidFill>
                <a:latin typeface="Arial"/>
                <a:ea typeface="Arial"/>
                <a:cs typeface="Arial"/>
                <a:sym typeface="Arial"/>
              </a:rPr>
              <a:t>The </a:t>
            </a:r>
            <a:r>
              <a:rPr lang="en-GB" sz="1650" u="sng">
                <a:solidFill>
                  <a:schemeClr val="hlink"/>
                </a:solidFill>
                <a:latin typeface="Arial"/>
                <a:ea typeface="Arial"/>
                <a:cs typeface="Arial"/>
                <a:sym typeface="Arial"/>
                <a:hlinkClick r:id="rId3"/>
              </a:rPr>
              <a:t>Colab-notebook</a:t>
            </a:r>
            <a:r>
              <a:rPr lang="en-GB" sz="1650">
                <a:solidFill>
                  <a:srgbClr val="404040"/>
                </a:solidFill>
                <a:latin typeface="Arial"/>
                <a:ea typeface="Arial"/>
                <a:cs typeface="Arial"/>
                <a:sym typeface="Arial"/>
              </a:rPr>
              <a:t> is linked here</a:t>
            </a:r>
            <a:endParaRPr sz="1650">
              <a:solidFill>
                <a:srgbClr val="404040"/>
              </a:solidFill>
              <a:latin typeface="Arial"/>
              <a:ea typeface="Arial"/>
              <a:cs typeface="Arial"/>
              <a:sym typeface="Arial"/>
            </a:endParaRPr>
          </a:p>
        </p:txBody>
      </p:sp>
      <p:pic>
        <p:nvPicPr>
          <p:cNvPr id="105" name="Google Shape;105;p20"/>
          <p:cNvPicPr preferRelativeResize="0"/>
          <p:nvPr/>
        </p:nvPicPr>
        <p:blipFill>
          <a:blip r:embed="rId4">
            <a:alphaModFix/>
          </a:blip>
          <a:stretch>
            <a:fillRect/>
          </a:stretch>
        </p:blipFill>
        <p:spPr>
          <a:xfrm>
            <a:off x="3579025" y="1234075"/>
            <a:ext cx="5253275" cy="3334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a:solidFill>
            <a:srgbClr val="FFFF00"/>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Objectives and Hypotheses:</a:t>
            </a:r>
            <a:endParaRPr b="1"/>
          </a:p>
        </p:txBody>
      </p:sp>
      <p:sp>
        <p:nvSpPr>
          <p:cNvPr id="111" name="Google Shape;111;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Main Objective: </a:t>
            </a:r>
            <a:r>
              <a:rPr lang="en-GB"/>
              <a:t>To explore the trend of COVID-19 in Indian States.</a:t>
            </a:r>
            <a:endParaRPr/>
          </a:p>
          <a:p>
            <a:pPr marL="0" lvl="0" indent="0" algn="l" rtl="0">
              <a:spcBef>
                <a:spcPts val="1200"/>
              </a:spcBef>
              <a:spcAft>
                <a:spcPts val="0"/>
              </a:spcAft>
              <a:buNone/>
            </a:pPr>
            <a:r>
              <a:rPr lang="en-GB"/>
              <a:t>Our Research will help us finding the answer to following questions-</a:t>
            </a:r>
            <a:endParaRPr/>
          </a:p>
          <a:p>
            <a:pPr marL="457200" lvl="0" indent="-342900" algn="l" rtl="0">
              <a:spcBef>
                <a:spcPts val="1200"/>
              </a:spcBef>
              <a:spcAft>
                <a:spcPts val="0"/>
              </a:spcAft>
              <a:buSzPts val="1800"/>
              <a:buAutoNum type="arabicPeriod"/>
            </a:pPr>
            <a:r>
              <a:rPr lang="en-GB"/>
              <a:t>Which states are under adverse conditions and which are under good control?</a:t>
            </a:r>
            <a:endParaRPr/>
          </a:p>
          <a:p>
            <a:pPr marL="457200" lvl="0" indent="-342900" algn="l" rtl="0">
              <a:spcBef>
                <a:spcPts val="0"/>
              </a:spcBef>
              <a:spcAft>
                <a:spcPts val="0"/>
              </a:spcAft>
              <a:buSzPts val="1800"/>
              <a:buAutoNum type="arabicPeriod"/>
            </a:pPr>
            <a:r>
              <a:rPr lang="en-GB"/>
              <a:t>What is the expected number of cases after the end of November?</a:t>
            </a:r>
            <a:endParaRPr/>
          </a:p>
          <a:p>
            <a:pPr marL="457200" lvl="0" indent="-342900" algn="l" rtl="0">
              <a:spcBef>
                <a:spcPts val="0"/>
              </a:spcBef>
              <a:spcAft>
                <a:spcPts val="0"/>
              </a:spcAft>
              <a:buSzPts val="1800"/>
              <a:buAutoNum type="arabicPeriod"/>
            </a:pPr>
            <a:r>
              <a:rPr lang="en-GB"/>
              <a:t>When will COVID-19 vanish in India?</a:t>
            </a:r>
            <a:endParaRPr/>
          </a:p>
          <a:p>
            <a:pPr marL="457200" lvl="0" indent="-342900" algn="l" rtl="0">
              <a:spcBef>
                <a:spcPts val="0"/>
              </a:spcBef>
              <a:spcAft>
                <a:spcPts val="0"/>
              </a:spcAft>
              <a:buSzPts val="1800"/>
              <a:buAutoNum type="arabicPeriod"/>
            </a:pPr>
            <a:r>
              <a:rPr lang="en-GB"/>
              <a:t>What is Mortality Rate (State-Wise)?</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1409</Words>
  <Application>Microsoft Office PowerPoint</Application>
  <PresentationFormat>On-screen Show (16:9)</PresentationFormat>
  <Paragraphs>68</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Montserrat</vt:lpstr>
      <vt:lpstr>Oswald</vt:lpstr>
      <vt:lpstr>Calibri</vt:lpstr>
      <vt:lpstr>Cambria Math</vt:lpstr>
      <vt:lpstr>Playfair Display</vt:lpstr>
      <vt:lpstr>Roboto</vt:lpstr>
      <vt:lpstr>Arial</vt:lpstr>
      <vt:lpstr>Pop</vt:lpstr>
      <vt:lpstr>Predicting the growth and trend of COVID-19 (Indian States) using Machine Learning</vt:lpstr>
      <vt:lpstr>Abstract:</vt:lpstr>
      <vt:lpstr>Introduction:</vt:lpstr>
      <vt:lpstr>Literature Review:</vt:lpstr>
      <vt:lpstr>Dataset Review and Exploratory Data Analysis:</vt:lpstr>
      <vt:lpstr>Dataset Review and Exploratory Data Analysis (Contd..): </vt:lpstr>
      <vt:lpstr>Dataset Review and Exploratory Data Analysis (Contd..):  </vt:lpstr>
      <vt:lpstr>Dataset Review and Exploratory Data Analysis (Contd..):  </vt:lpstr>
      <vt:lpstr>Objectives and Hypotheses:</vt:lpstr>
      <vt:lpstr>Methodologies and Methods:</vt:lpstr>
      <vt:lpstr>Methodologies and Methods(Contd..):  </vt:lpstr>
      <vt:lpstr>Methodologies and Methods(Contd..): </vt:lpstr>
      <vt:lpstr>Methodologies and Methods(Contd..):  </vt:lpstr>
      <vt:lpstr>Methodologies and Methods(Contd..):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growth and trend of COVID-19 (Indian States) using Machine Learning</dc:title>
  <cp:lastModifiedBy>Gaurav Kumar</cp:lastModifiedBy>
  <cp:revision>4</cp:revision>
  <dcterms:modified xsi:type="dcterms:W3CDTF">2022-08-24T06:08:17Z</dcterms:modified>
</cp:coreProperties>
</file>