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F26C7B-A63A-43C4-A592-DEEA0B66BB3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5CC66F-CF37-4A11-BE3B-196A2F347E27}">
      <dgm:prSet phldrT="[Text]" custT="1"/>
      <dgm:spPr/>
      <dgm:t>
        <a:bodyPr/>
        <a:lstStyle/>
        <a:p>
          <a:r>
            <a:rPr lang="en-US" sz="1400" dirty="0"/>
            <a:t>Importing the data </a:t>
          </a:r>
        </a:p>
      </dgm:t>
    </dgm:pt>
    <dgm:pt modelId="{DFC9140E-8A71-44A6-9587-A333E20C7077}" type="parTrans" cxnId="{5C4A635E-CA86-41FC-B5B1-022B88ADAF0A}">
      <dgm:prSet/>
      <dgm:spPr/>
      <dgm:t>
        <a:bodyPr/>
        <a:lstStyle/>
        <a:p>
          <a:endParaRPr lang="en-US" sz="800"/>
        </a:p>
      </dgm:t>
    </dgm:pt>
    <dgm:pt modelId="{AAE3D59D-783F-49CD-B314-2F5A16D14BDF}" type="sibTrans" cxnId="{5C4A635E-CA86-41FC-B5B1-022B88ADAF0A}">
      <dgm:prSet custT="1"/>
      <dgm:spPr/>
      <dgm:t>
        <a:bodyPr/>
        <a:lstStyle/>
        <a:p>
          <a:endParaRPr lang="en-US" sz="1050"/>
        </a:p>
      </dgm:t>
    </dgm:pt>
    <dgm:pt modelId="{74BED579-71A2-46B8-B40E-165E62B4A7B8}">
      <dgm:prSet phldrT="[Text]" custT="1"/>
      <dgm:spPr/>
      <dgm:t>
        <a:bodyPr/>
        <a:lstStyle/>
        <a:p>
          <a:r>
            <a:rPr lang="en-US" sz="1400" dirty="0"/>
            <a:t>Cleaning the data</a:t>
          </a:r>
        </a:p>
      </dgm:t>
    </dgm:pt>
    <dgm:pt modelId="{307302AD-BB81-40FD-9081-0965E4A92A07}" type="parTrans" cxnId="{E6E96ABF-C1AB-4C22-A85C-41CE5E671BCC}">
      <dgm:prSet/>
      <dgm:spPr/>
      <dgm:t>
        <a:bodyPr/>
        <a:lstStyle/>
        <a:p>
          <a:endParaRPr lang="en-US" sz="800"/>
        </a:p>
      </dgm:t>
    </dgm:pt>
    <dgm:pt modelId="{B7DFA5C5-7B44-4859-805F-5950D73CC697}" type="sibTrans" cxnId="{E6E96ABF-C1AB-4C22-A85C-41CE5E671BCC}">
      <dgm:prSet custT="1"/>
      <dgm:spPr/>
      <dgm:t>
        <a:bodyPr/>
        <a:lstStyle/>
        <a:p>
          <a:endParaRPr lang="en-US" sz="1050"/>
        </a:p>
      </dgm:t>
    </dgm:pt>
    <dgm:pt modelId="{61DE0E01-38D1-45D5-8E41-4EFCCDF20394}">
      <dgm:prSet phldrT="[Text]" custT="1"/>
      <dgm:spPr/>
      <dgm:t>
        <a:bodyPr/>
        <a:lstStyle/>
        <a:p>
          <a:r>
            <a:rPr lang="en-US" sz="1600" dirty="0"/>
            <a:t>Additive and Multiplicative decomposition</a:t>
          </a:r>
        </a:p>
      </dgm:t>
    </dgm:pt>
    <dgm:pt modelId="{861D0798-8BC7-4853-82C1-46C5B4D9CE1F}" type="parTrans" cxnId="{0E01C9E1-B639-4C17-8320-56A5DB0FBBFF}">
      <dgm:prSet/>
      <dgm:spPr/>
      <dgm:t>
        <a:bodyPr/>
        <a:lstStyle/>
        <a:p>
          <a:endParaRPr lang="en-US" sz="800"/>
        </a:p>
      </dgm:t>
    </dgm:pt>
    <dgm:pt modelId="{81F6E059-E5DC-4527-A159-563C6D3896C3}" type="sibTrans" cxnId="{0E01C9E1-B639-4C17-8320-56A5DB0FBBFF}">
      <dgm:prSet custT="1"/>
      <dgm:spPr/>
      <dgm:t>
        <a:bodyPr/>
        <a:lstStyle/>
        <a:p>
          <a:endParaRPr lang="en-US" sz="1050"/>
        </a:p>
      </dgm:t>
    </dgm:pt>
    <dgm:pt modelId="{F8E80355-35EC-45DE-B5A5-B2C866B19C88}">
      <dgm:prSet phldrT="[Text]" custT="1"/>
      <dgm:spPr/>
      <dgm:t>
        <a:bodyPr/>
        <a:lstStyle/>
        <a:p>
          <a:r>
            <a:rPr lang="en-US" sz="1600" dirty="0"/>
            <a:t>Building model and calculating error using smoothing technique and AR model</a:t>
          </a:r>
        </a:p>
      </dgm:t>
    </dgm:pt>
    <dgm:pt modelId="{0981633C-141F-4A0A-9A76-A5F922A9EEE6}" type="parTrans" cxnId="{AA48D76D-723A-4DF9-8893-B557C6EF4047}">
      <dgm:prSet/>
      <dgm:spPr/>
      <dgm:t>
        <a:bodyPr/>
        <a:lstStyle/>
        <a:p>
          <a:endParaRPr lang="en-US" sz="800"/>
        </a:p>
      </dgm:t>
    </dgm:pt>
    <dgm:pt modelId="{72B2567C-7AC0-4C37-BAD0-1039EB0FE6EA}" type="sibTrans" cxnId="{AA48D76D-723A-4DF9-8893-B557C6EF4047}">
      <dgm:prSet custT="1"/>
      <dgm:spPr/>
      <dgm:t>
        <a:bodyPr/>
        <a:lstStyle/>
        <a:p>
          <a:endParaRPr lang="en-US" sz="1050"/>
        </a:p>
      </dgm:t>
    </dgm:pt>
    <dgm:pt modelId="{5B34B0B7-BF7A-41F0-8BB3-97CEE3A51A74}">
      <dgm:prSet phldrT="[Text]" custT="1"/>
      <dgm:spPr/>
      <dgm:t>
        <a:bodyPr/>
        <a:lstStyle/>
        <a:p>
          <a:r>
            <a:rPr lang="en-US" sz="1600" dirty="0"/>
            <a:t>Recommending the best model </a:t>
          </a:r>
        </a:p>
      </dgm:t>
    </dgm:pt>
    <dgm:pt modelId="{B7B9C0F4-F531-471B-8599-A75E24D70551}" type="parTrans" cxnId="{DA074220-E256-4E93-B51D-308EE9E56644}">
      <dgm:prSet/>
      <dgm:spPr/>
      <dgm:t>
        <a:bodyPr/>
        <a:lstStyle/>
        <a:p>
          <a:endParaRPr lang="en-US" sz="800"/>
        </a:p>
      </dgm:t>
    </dgm:pt>
    <dgm:pt modelId="{459AB19C-2650-48AC-988F-C6043F7AF481}" type="sibTrans" cxnId="{DA074220-E256-4E93-B51D-308EE9E56644}">
      <dgm:prSet/>
      <dgm:spPr/>
      <dgm:t>
        <a:bodyPr/>
        <a:lstStyle/>
        <a:p>
          <a:endParaRPr lang="en-US" sz="800"/>
        </a:p>
      </dgm:t>
    </dgm:pt>
    <dgm:pt modelId="{42E9D1D4-1F0B-49A0-B0A4-DDF80A7F5CBD}" type="pres">
      <dgm:prSet presAssocID="{C0F26C7B-A63A-43C4-A592-DEEA0B66BB33}" presName="diagram" presStyleCnt="0">
        <dgm:presLayoutVars>
          <dgm:dir/>
          <dgm:resizeHandles val="exact"/>
        </dgm:presLayoutVars>
      </dgm:prSet>
      <dgm:spPr/>
    </dgm:pt>
    <dgm:pt modelId="{59778D98-E186-418B-8073-1FC00FC5E9A0}" type="pres">
      <dgm:prSet presAssocID="{7D5CC66F-CF37-4A11-BE3B-196A2F347E27}" presName="node" presStyleLbl="node1" presStyleIdx="0" presStyleCnt="5">
        <dgm:presLayoutVars>
          <dgm:bulletEnabled val="1"/>
        </dgm:presLayoutVars>
      </dgm:prSet>
      <dgm:spPr/>
    </dgm:pt>
    <dgm:pt modelId="{A789F863-A732-45D6-A098-8A397C0CF3CD}" type="pres">
      <dgm:prSet presAssocID="{AAE3D59D-783F-49CD-B314-2F5A16D14BDF}" presName="sibTrans" presStyleLbl="sibTrans2D1" presStyleIdx="0" presStyleCnt="4"/>
      <dgm:spPr/>
    </dgm:pt>
    <dgm:pt modelId="{A71155A9-CB40-4FDF-9431-7F4F85CF86CA}" type="pres">
      <dgm:prSet presAssocID="{AAE3D59D-783F-49CD-B314-2F5A16D14BDF}" presName="connectorText" presStyleLbl="sibTrans2D1" presStyleIdx="0" presStyleCnt="4"/>
      <dgm:spPr/>
    </dgm:pt>
    <dgm:pt modelId="{83EFE33F-B039-4EF6-9AA7-5797A4D6378B}" type="pres">
      <dgm:prSet presAssocID="{74BED579-71A2-46B8-B40E-165E62B4A7B8}" presName="node" presStyleLbl="node1" presStyleIdx="1" presStyleCnt="5">
        <dgm:presLayoutVars>
          <dgm:bulletEnabled val="1"/>
        </dgm:presLayoutVars>
      </dgm:prSet>
      <dgm:spPr/>
    </dgm:pt>
    <dgm:pt modelId="{05ADEB0D-0E02-406B-9D3B-427D0D3DC465}" type="pres">
      <dgm:prSet presAssocID="{B7DFA5C5-7B44-4859-805F-5950D73CC697}" presName="sibTrans" presStyleLbl="sibTrans2D1" presStyleIdx="1" presStyleCnt="4"/>
      <dgm:spPr/>
    </dgm:pt>
    <dgm:pt modelId="{B4D24673-4E7E-4CFE-978D-19F75EEB56CC}" type="pres">
      <dgm:prSet presAssocID="{B7DFA5C5-7B44-4859-805F-5950D73CC697}" presName="connectorText" presStyleLbl="sibTrans2D1" presStyleIdx="1" presStyleCnt="4"/>
      <dgm:spPr/>
    </dgm:pt>
    <dgm:pt modelId="{8F5B9B4B-002E-4F4A-8EA8-AC83541D591C}" type="pres">
      <dgm:prSet presAssocID="{61DE0E01-38D1-45D5-8E41-4EFCCDF20394}" presName="node" presStyleLbl="node1" presStyleIdx="2" presStyleCnt="5">
        <dgm:presLayoutVars>
          <dgm:bulletEnabled val="1"/>
        </dgm:presLayoutVars>
      </dgm:prSet>
      <dgm:spPr/>
    </dgm:pt>
    <dgm:pt modelId="{DAD778C5-044E-465C-90C9-A6877962834C}" type="pres">
      <dgm:prSet presAssocID="{81F6E059-E5DC-4527-A159-563C6D3896C3}" presName="sibTrans" presStyleLbl="sibTrans2D1" presStyleIdx="2" presStyleCnt="4"/>
      <dgm:spPr/>
    </dgm:pt>
    <dgm:pt modelId="{1908EDF5-9314-4696-996C-7EA36CAB534F}" type="pres">
      <dgm:prSet presAssocID="{81F6E059-E5DC-4527-A159-563C6D3896C3}" presName="connectorText" presStyleLbl="sibTrans2D1" presStyleIdx="2" presStyleCnt="4"/>
      <dgm:spPr/>
    </dgm:pt>
    <dgm:pt modelId="{81A12AE7-48A4-4DB6-95F5-C92834F47AEF}" type="pres">
      <dgm:prSet presAssocID="{F8E80355-35EC-45DE-B5A5-B2C866B19C88}" presName="node" presStyleLbl="node1" presStyleIdx="3" presStyleCnt="5">
        <dgm:presLayoutVars>
          <dgm:bulletEnabled val="1"/>
        </dgm:presLayoutVars>
      </dgm:prSet>
      <dgm:spPr/>
    </dgm:pt>
    <dgm:pt modelId="{994D543B-3E8B-48D3-BAAA-08002FE28915}" type="pres">
      <dgm:prSet presAssocID="{72B2567C-7AC0-4C37-BAD0-1039EB0FE6EA}" presName="sibTrans" presStyleLbl="sibTrans2D1" presStyleIdx="3" presStyleCnt="4"/>
      <dgm:spPr/>
    </dgm:pt>
    <dgm:pt modelId="{F898D3A1-04C2-47C7-A132-2A7B6625AF58}" type="pres">
      <dgm:prSet presAssocID="{72B2567C-7AC0-4C37-BAD0-1039EB0FE6EA}" presName="connectorText" presStyleLbl="sibTrans2D1" presStyleIdx="3" presStyleCnt="4"/>
      <dgm:spPr/>
    </dgm:pt>
    <dgm:pt modelId="{E3679E0E-C433-4BD8-9E0E-172B8D6F9725}" type="pres">
      <dgm:prSet presAssocID="{5B34B0B7-BF7A-41F0-8BB3-97CEE3A51A74}" presName="node" presStyleLbl="node1" presStyleIdx="4" presStyleCnt="5">
        <dgm:presLayoutVars>
          <dgm:bulletEnabled val="1"/>
        </dgm:presLayoutVars>
      </dgm:prSet>
      <dgm:spPr/>
    </dgm:pt>
  </dgm:ptLst>
  <dgm:cxnLst>
    <dgm:cxn modelId="{DA074220-E256-4E93-B51D-308EE9E56644}" srcId="{C0F26C7B-A63A-43C4-A592-DEEA0B66BB33}" destId="{5B34B0B7-BF7A-41F0-8BB3-97CEE3A51A74}" srcOrd="4" destOrd="0" parTransId="{B7B9C0F4-F531-471B-8599-A75E24D70551}" sibTransId="{459AB19C-2650-48AC-988F-C6043F7AF481}"/>
    <dgm:cxn modelId="{80670F25-5624-47B9-ACED-BA2F84145A86}" type="presOf" srcId="{74BED579-71A2-46B8-B40E-165E62B4A7B8}" destId="{83EFE33F-B039-4EF6-9AA7-5797A4D6378B}" srcOrd="0" destOrd="0" presId="urn:microsoft.com/office/officeart/2005/8/layout/process5"/>
    <dgm:cxn modelId="{51C1D92D-F65F-4B95-B52D-26AC98B8EE6B}" type="presOf" srcId="{81F6E059-E5DC-4527-A159-563C6D3896C3}" destId="{1908EDF5-9314-4696-996C-7EA36CAB534F}" srcOrd="1" destOrd="0" presId="urn:microsoft.com/office/officeart/2005/8/layout/process5"/>
    <dgm:cxn modelId="{5C4A635E-CA86-41FC-B5B1-022B88ADAF0A}" srcId="{C0F26C7B-A63A-43C4-A592-DEEA0B66BB33}" destId="{7D5CC66F-CF37-4A11-BE3B-196A2F347E27}" srcOrd="0" destOrd="0" parTransId="{DFC9140E-8A71-44A6-9587-A333E20C7077}" sibTransId="{AAE3D59D-783F-49CD-B314-2F5A16D14BDF}"/>
    <dgm:cxn modelId="{86C4C564-5268-4872-B3AE-0EC6E114A5D0}" type="presOf" srcId="{B7DFA5C5-7B44-4859-805F-5950D73CC697}" destId="{B4D24673-4E7E-4CFE-978D-19F75EEB56CC}" srcOrd="1" destOrd="0" presId="urn:microsoft.com/office/officeart/2005/8/layout/process5"/>
    <dgm:cxn modelId="{B3DEB047-E0E4-4892-A36B-CFFAEAADAB9F}" type="presOf" srcId="{72B2567C-7AC0-4C37-BAD0-1039EB0FE6EA}" destId="{F898D3A1-04C2-47C7-A132-2A7B6625AF58}" srcOrd="1" destOrd="0" presId="urn:microsoft.com/office/officeart/2005/8/layout/process5"/>
    <dgm:cxn modelId="{B7D3044C-4730-4E3A-BA25-D507085FD706}" type="presOf" srcId="{C0F26C7B-A63A-43C4-A592-DEEA0B66BB33}" destId="{42E9D1D4-1F0B-49A0-B0A4-DDF80A7F5CBD}" srcOrd="0" destOrd="0" presId="urn:microsoft.com/office/officeart/2005/8/layout/process5"/>
    <dgm:cxn modelId="{AA48D76D-723A-4DF9-8893-B557C6EF4047}" srcId="{C0F26C7B-A63A-43C4-A592-DEEA0B66BB33}" destId="{F8E80355-35EC-45DE-B5A5-B2C866B19C88}" srcOrd="3" destOrd="0" parTransId="{0981633C-141F-4A0A-9A76-A5F922A9EEE6}" sibTransId="{72B2567C-7AC0-4C37-BAD0-1039EB0FE6EA}"/>
    <dgm:cxn modelId="{37B84A58-0192-4596-8551-F1895EE2391D}" type="presOf" srcId="{61DE0E01-38D1-45D5-8E41-4EFCCDF20394}" destId="{8F5B9B4B-002E-4F4A-8EA8-AC83541D591C}" srcOrd="0" destOrd="0" presId="urn:microsoft.com/office/officeart/2005/8/layout/process5"/>
    <dgm:cxn modelId="{12FB0593-F862-4174-93D4-E56F0244E24B}" type="presOf" srcId="{5B34B0B7-BF7A-41F0-8BB3-97CEE3A51A74}" destId="{E3679E0E-C433-4BD8-9E0E-172B8D6F9725}" srcOrd="0" destOrd="0" presId="urn:microsoft.com/office/officeart/2005/8/layout/process5"/>
    <dgm:cxn modelId="{0D3B8D96-5C8F-49E3-BA79-D8344FB94859}" type="presOf" srcId="{81F6E059-E5DC-4527-A159-563C6D3896C3}" destId="{DAD778C5-044E-465C-90C9-A6877962834C}" srcOrd="0" destOrd="0" presId="urn:microsoft.com/office/officeart/2005/8/layout/process5"/>
    <dgm:cxn modelId="{FCBEBB9A-CA3F-4D32-B225-84AF38462E68}" type="presOf" srcId="{F8E80355-35EC-45DE-B5A5-B2C866B19C88}" destId="{81A12AE7-48A4-4DB6-95F5-C92834F47AEF}" srcOrd="0" destOrd="0" presId="urn:microsoft.com/office/officeart/2005/8/layout/process5"/>
    <dgm:cxn modelId="{3842AFAC-9B1C-44AB-86D2-B1FD71153415}" type="presOf" srcId="{B7DFA5C5-7B44-4859-805F-5950D73CC697}" destId="{05ADEB0D-0E02-406B-9D3B-427D0D3DC465}" srcOrd="0" destOrd="0" presId="urn:microsoft.com/office/officeart/2005/8/layout/process5"/>
    <dgm:cxn modelId="{79B5D9BA-0A98-488A-99EA-8D0990D14C6E}" type="presOf" srcId="{7D5CC66F-CF37-4A11-BE3B-196A2F347E27}" destId="{59778D98-E186-418B-8073-1FC00FC5E9A0}" srcOrd="0" destOrd="0" presId="urn:microsoft.com/office/officeart/2005/8/layout/process5"/>
    <dgm:cxn modelId="{50D42EBF-5459-45A0-A4C8-A7778F159719}" type="presOf" srcId="{AAE3D59D-783F-49CD-B314-2F5A16D14BDF}" destId="{A71155A9-CB40-4FDF-9431-7F4F85CF86CA}" srcOrd="1" destOrd="0" presId="urn:microsoft.com/office/officeart/2005/8/layout/process5"/>
    <dgm:cxn modelId="{E6E96ABF-C1AB-4C22-A85C-41CE5E671BCC}" srcId="{C0F26C7B-A63A-43C4-A592-DEEA0B66BB33}" destId="{74BED579-71A2-46B8-B40E-165E62B4A7B8}" srcOrd="1" destOrd="0" parTransId="{307302AD-BB81-40FD-9081-0965E4A92A07}" sibTransId="{B7DFA5C5-7B44-4859-805F-5950D73CC697}"/>
    <dgm:cxn modelId="{0F2BA6C8-6100-4AB3-8FA6-0314C0F80074}" type="presOf" srcId="{72B2567C-7AC0-4C37-BAD0-1039EB0FE6EA}" destId="{994D543B-3E8B-48D3-BAAA-08002FE28915}" srcOrd="0" destOrd="0" presId="urn:microsoft.com/office/officeart/2005/8/layout/process5"/>
    <dgm:cxn modelId="{0E01C9E1-B639-4C17-8320-56A5DB0FBBFF}" srcId="{C0F26C7B-A63A-43C4-A592-DEEA0B66BB33}" destId="{61DE0E01-38D1-45D5-8E41-4EFCCDF20394}" srcOrd="2" destOrd="0" parTransId="{861D0798-8BC7-4853-82C1-46C5B4D9CE1F}" sibTransId="{81F6E059-E5DC-4527-A159-563C6D3896C3}"/>
    <dgm:cxn modelId="{1B3EBAE5-93A4-4DCA-86CE-934431070521}" type="presOf" srcId="{AAE3D59D-783F-49CD-B314-2F5A16D14BDF}" destId="{A789F863-A732-45D6-A098-8A397C0CF3CD}" srcOrd="0" destOrd="0" presId="urn:microsoft.com/office/officeart/2005/8/layout/process5"/>
    <dgm:cxn modelId="{B19D023B-AE1A-4C59-83C3-C82B3557D31E}" type="presParOf" srcId="{42E9D1D4-1F0B-49A0-B0A4-DDF80A7F5CBD}" destId="{59778D98-E186-418B-8073-1FC00FC5E9A0}" srcOrd="0" destOrd="0" presId="urn:microsoft.com/office/officeart/2005/8/layout/process5"/>
    <dgm:cxn modelId="{FC76C542-6C7E-4691-B9A7-219C831CCFD7}" type="presParOf" srcId="{42E9D1D4-1F0B-49A0-B0A4-DDF80A7F5CBD}" destId="{A789F863-A732-45D6-A098-8A397C0CF3CD}" srcOrd="1" destOrd="0" presId="urn:microsoft.com/office/officeart/2005/8/layout/process5"/>
    <dgm:cxn modelId="{5FE95079-D0D8-4FCC-98D7-05C5DFB808D1}" type="presParOf" srcId="{A789F863-A732-45D6-A098-8A397C0CF3CD}" destId="{A71155A9-CB40-4FDF-9431-7F4F85CF86CA}" srcOrd="0" destOrd="0" presId="urn:microsoft.com/office/officeart/2005/8/layout/process5"/>
    <dgm:cxn modelId="{3E501BB1-2ABE-4FBA-9E55-C061C2CF6289}" type="presParOf" srcId="{42E9D1D4-1F0B-49A0-B0A4-DDF80A7F5CBD}" destId="{83EFE33F-B039-4EF6-9AA7-5797A4D6378B}" srcOrd="2" destOrd="0" presId="urn:microsoft.com/office/officeart/2005/8/layout/process5"/>
    <dgm:cxn modelId="{8E8C4883-39AB-4BD4-ACF6-566DE4A9CAAD}" type="presParOf" srcId="{42E9D1D4-1F0B-49A0-B0A4-DDF80A7F5CBD}" destId="{05ADEB0D-0E02-406B-9D3B-427D0D3DC465}" srcOrd="3" destOrd="0" presId="urn:microsoft.com/office/officeart/2005/8/layout/process5"/>
    <dgm:cxn modelId="{06F38F19-79D3-4296-9060-26047E7900DA}" type="presParOf" srcId="{05ADEB0D-0E02-406B-9D3B-427D0D3DC465}" destId="{B4D24673-4E7E-4CFE-978D-19F75EEB56CC}" srcOrd="0" destOrd="0" presId="urn:microsoft.com/office/officeart/2005/8/layout/process5"/>
    <dgm:cxn modelId="{38C5201F-6FC7-49F6-8A26-85AFC34F19E9}" type="presParOf" srcId="{42E9D1D4-1F0B-49A0-B0A4-DDF80A7F5CBD}" destId="{8F5B9B4B-002E-4F4A-8EA8-AC83541D591C}" srcOrd="4" destOrd="0" presId="urn:microsoft.com/office/officeart/2005/8/layout/process5"/>
    <dgm:cxn modelId="{3E56A025-AA7A-4590-8E57-8DC6A9916E63}" type="presParOf" srcId="{42E9D1D4-1F0B-49A0-B0A4-DDF80A7F5CBD}" destId="{DAD778C5-044E-465C-90C9-A6877962834C}" srcOrd="5" destOrd="0" presId="urn:microsoft.com/office/officeart/2005/8/layout/process5"/>
    <dgm:cxn modelId="{D6C794E0-347E-4536-8D30-8023C367165B}" type="presParOf" srcId="{DAD778C5-044E-465C-90C9-A6877962834C}" destId="{1908EDF5-9314-4696-996C-7EA36CAB534F}" srcOrd="0" destOrd="0" presId="urn:microsoft.com/office/officeart/2005/8/layout/process5"/>
    <dgm:cxn modelId="{11802107-CBAC-497B-8A40-595BA222FB78}" type="presParOf" srcId="{42E9D1D4-1F0B-49A0-B0A4-DDF80A7F5CBD}" destId="{81A12AE7-48A4-4DB6-95F5-C92834F47AEF}" srcOrd="6" destOrd="0" presId="urn:microsoft.com/office/officeart/2005/8/layout/process5"/>
    <dgm:cxn modelId="{BEC910E5-1C93-4DBD-94CF-1A383ADD4EE3}" type="presParOf" srcId="{42E9D1D4-1F0B-49A0-B0A4-DDF80A7F5CBD}" destId="{994D543B-3E8B-48D3-BAAA-08002FE28915}" srcOrd="7" destOrd="0" presId="urn:microsoft.com/office/officeart/2005/8/layout/process5"/>
    <dgm:cxn modelId="{54BD1ED4-2353-4C56-B843-C476566C2A6B}" type="presParOf" srcId="{994D543B-3E8B-48D3-BAAA-08002FE28915}" destId="{F898D3A1-04C2-47C7-A132-2A7B6625AF58}" srcOrd="0" destOrd="0" presId="urn:microsoft.com/office/officeart/2005/8/layout/process5"/>
    <dgm:cxn modelId="{739DE25B-0BE7-4280-8BD8-43A3556B1B34}" type="presParOf" srcId="{42E9D1D4-1F0B-49A0-B0A4-DDF80A7F5CBD}" destId="{E3679E0E-C433-4BD8-9E0E-172B8D6F9725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78D98-E186-418B-8073-1FC00FC5E9A0}">
      <dsp:nvSpPr>
        <dsp:cNvPr id="0" name=""/>
        <dsp:cNvSpPr/>
      </dsp:nvSpPr>
      <dsp:spPr>
        <a:xfrm>
          <a:off x="256125" y="1647"/>
          <a:ext cx="2512144" cy="1507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Importing the data </a:t>
          </a:r>
        </a:p>
      </dsp:txBody>
      <dsp:txXfrm>
        <a:off x="300272" y="45794"/>
        <a:ext cx="2423850" cy="1418992"/>
      </dsp:txXfrm>
    </dsp:sp>
    <dsp:sp modelId="{A789F863-A732-45D6-A098-8A397C0CF3CD}">
      <dsp:nvSpPr>
        <dsp:cNvPr id="0" name=""/>
        <dsp:cNvSpPr/>
      </dsp:nvSpPr>
      <dsp:spPr>
        <a:xfrm>
          <a:off x="2989338" y="443784"/>
          <a:ext cx="532574" cy="623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>
        <a:off x="2989338" y="568386"/>
        <a:ext cx="372802" cy="373807"/>
      </dsp:txXfrm>
    </dsp:sp>
    <dsp:sp modelId="{83EFE33F-B039-4EF6-9AA7-5797A4D6378B}">
      <dsp:nvSpPr>
        <dsp:cNvPr id="0" name=""/>
        <dsp:cNvSpPr/>
      </dsp:nvSpPr>
      <dsp:spPr>
        <a:xfrm>
          <a:off x="3773127" y="1647"/>
          <a:ext cx="2512144" cy="1507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Cleaning the data</a:t>
          </a:r>
        </a:p>
      </dsp:txBody>
      <dsp:txXfrm>
        <a:off x="3817274" y="45794"/>
        <a:ext cx="2423850" cy="1418992"/>
      </dsp:txXfrm>
    </dsp:sp>
    <dsp:sp modelId="{05ADEB0D-0E02-406B-9D3B-427D0D3DC465}">
      <dsp:nvSpPr>
        <dsp:cNvPr id="0" name=""/>
        <dsp:cNvSpPr/>
      </dsp:nvSpPr>
      <dsp:spPr>
        <a:xfrm>
          <a:off x="6506340" y="443784"/>
          <a:ext cx="532574" cy="623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>
        <a:off x="6506340" y="568386"/>
        <a:ext cx="372802" cy="373807"/>
      </dsp:txXfrm>
    </dsp:sp>
    <dsp:sp modelId="{8F5B9B4B-002E-4F4A-8EA8-AC83541D591C}">
      <dsp:nvSpPr>
        <dsp:cNvPr id="0" name=""/>
        <dsp:cNvSpPr/>
      </dsp:nvSpPr>
      <dsp:spPr>
        <a:xfrm>
          <a:off x="7290129" y="1647"/>
          <a:ext cx="2512144" cy="1507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Additive and Multiplicative decomposition</a:t>
          </a:r>
        </a:p>
      </dsp:txBody>
      <dsp:txXfrm>
        <a:off x="7334276" y="45794"/>
        <a:ext cx="2423850" cy="1418992"/>
      </dsp:txXfrm>
    </dsp:sp>
    <dsp:sp modelId="{DAD778C5-044E-465C-90C9-A6877962834C}">
      <dsp:nvSpPr>
        <dsp:cNvPr id="0" name=""/>
        <dsp:cNvSpPr/>
      </dsp:nvSpPr>
      <dsp:spPr>
        <a:xfrm rot="5400000">
          <a:off x="8279914" y="1684783"/>
          <a:ext cx="532574" cy="623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 rot="-5400000">
        <a:off x="8359298" y="1730001"/>
        <a:ext cx="373807" cy="372802"/>
      </dsp:txXfrm>
    </dsp:sp>
    <dsp:sp modelId="{81A12AE7-48A4-4DB6-95F5-C92834F47AEF}">
      <dsp:nvSpPr>
        <dsp:cNvPr id="0" name=""/>
        <dsp:cNvSpPr/>
      </dsp:nvSpPr>
      <dsp:spPr>
        <a:xfrm>
          <a:off x="7290129" y="2513791"/>
          <a:ext cx="2512144" cy="1507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Building model and calculating error using smoothing technique and AR model</a:t>
          </a:r>
        </a:p>
      </dsp:txBody>
      <dsp:txXfrm>
        <a:off x="7334276" y="2557938"/>
        <a:ext cx="2423850" cy="1418992"/>
      </dsp:txXfrm>
    </dsp:sp>
    <dsp:sp modelId="{994D543B-3E8B-48D3-BAAA-08002FE28915}">
      <dsp:nvSpPr>
        <dsp:cNvPr id="0" name=""/>
        <dsp:cNvSpPr/>
      </dsp:nvSpPr>
      <dsp:spPr>
        <a:xfrm rot="10800000">
          <a:off x="6536486" y="2955928"/>
          <a:ext cx="532574" cy="623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 rot="10800000">
        <a:off x="6696258" y="3080530"/>
        <a:ext cx="372802" cy="373807"/>
      </dsp:txXfrm>
    </dsp:sp>
    <dsp:sp modelId="{E3679E0E-C433-4BD8-9E0E-172B8D6F9725}">
      <dsp:nvSpPr>
        <dsp:cNvPr id="0" name=""/>
        <dsp:cNvSpPr/>
      </dsp:nvSpPr>
      <dsp:spPr>
        <a:xfrm>
          <a:off x="3773127" y="2513791"/>
          <a:ext cx="2512144" cy="1507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Recommending the best model </a:t>
          </a:r>
        </a:p>
      </dsp:txBody>
      <dsp:txXfrm>
        <a:off x="3817274" y="2557938"/>
        <a:ext cx="2423850" cy="1418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499-2B79-4CBF-9AFC-28DDF519A55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546D-5ADF-4A41-B960-4AC44E782B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7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499-2B79-4CBF-9AFC-28DDF519A55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546D-5ADF-4A41-B960-4AC44E78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6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499-2B79-4CBF-9AFC-28DDF519A55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546D-5ADF-4A41-B960-4AC44E78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8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499-2B79-4CBF-9AFC-28DDF519A55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546D-5ADF-4A41-B960-4AC44E78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7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499-2B79-4CBF-9AFC-28DDF519A55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546D-5ADF-4A41-B960-4AC44E782B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32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499-2B79-4CBF-9AFC-28DDF519A55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546D-5ADF-4A41-B960-4AC44E78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2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499-2B79-4CBF-9AFC-28DDF519A55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546D-5ADF-4A41-B960-4AC44E78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4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499-2B79-4CBF-9AFC-28DDF519A55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546D-5ADF-4A41-B960-4AC44E78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499-2B79-4CBF-9AFC-28DDF519A55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546D-5ADF-4A41-B960-4AC44E78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0BF499-2B79-4CBF-9AFC-28DDF519A55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22546D-5ADF-4A41-B960-4AC44E78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499-2B79-4CBF-9AFC-28DDF519A55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546D-5ADF-4A41-B960-4AC44E78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0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0BF499-2B79-4CBF-9AFC-28DDF519A552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22546D-5ADF-4A41-B960-4AC44E782BB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35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D57A-FDFA-EA4D-B005-765BDAA61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Retail Giant forecasting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91FE7-A400-2AD8-D1D2-C4241390B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 : Kumar Gaurav Sinha</a:t>
            </a:r>
          </a:p>
        </p:txBody>
      </p:sp>
    </p:spTree>
    <p:extLst>
      <p:ext uri="{BB962C8B-B14F-4D97-AF65-F5344CB8AC3E}">
        <p14:creationId xmlns:p14="http://schemas.microsoft.com/office/powerpoint/2010/main" val="297748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9368-8695-8A48-6839-DC0360E6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91E42"/>
                </a:solidFill>
                <a:effectLst/>
                <a:latin typeface="freight-text-pro"/>
              </a:rPr>
              <a:t>What are the 21 market Segments?</a:t>
            </a:r>
            <a:br>
              <a:rPr lang="en-GB" b="0" i="0" dirty="0">
                <a:solidFill>
                  <a:srgbClr val="091E42"/>
                </a:solidFill>
                <a:effectLst/>
                <a:latin typeface="freight-text-pr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61C68-605E-42CA-ECAE-03E6081E7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'US Consumer', 'APAC Corporate', 'APAC Consumer', 'EU Home Office',</a:t>
            </a:r>
          </a:p>
          <a:p>
            <a:pPr marL="0" indent="0">
              <a:buNone/>
            </a:pPr>
            <a:r>
              <a:rPr lang="en-US" dirty="0"/>
              <a:t>       'Africa Consumer', 'US Corporate', 'EMEA Consumer',</a:t>
            </a:r>
          </a:p>
          <a:p>
            <a:pPr marL="0" indent="0">
              <a:buNone/>
            </a:pPr>
            <a:r>
              <a:rPr lang="en-US" dirty="0"/>
              <a:t>       'LATAM Home Office', 'EU Corporate', 'EMEA Corporate',</a:t>
            </a:r>
          </a:p>
          <a:p>
            <a:pPr marL="0" indent="0">
              <a:buNone/>
            </a:pPr>
            <a:r>
              <a:rPr lang="en-US" dirty="0"/>
              <a:t>       'LATAM Consumer', 'EU Consumer', 'US Home Office',</a:t>
            </a:r>
          </a:p>
          <a:p>
            <a:pPr marL="0" indent="0">
              <a:buNone/>
            </a:pPr>
            <a:r>
              <a:rPr lang="en-US" dirty="0"/>
              <a:t>       'LATAM Corporate', 'Africa Corporate', 'APAC Home Office',</a:t>
            </a:r>
          </a:p>
          <a:p>
            <a:pPr marL="0" indent="0">
              <a:buNone/>
            </a:pPr>
            <a:r>
              <a:rPr lang="en-US" dirty="0"/>
              <a:t>       'EMEA Home Office', 'Africa Home Office', 'Canada Corporate',</a:t>
            </a:r>
          </a:p>
          <a:p>
            <a:pPr marL="0" indent="0">
              <a:buNone/>
            </a:pPr>
            <a:r>
              <a:rPr lang="en-US" dirty="0"/>
              <a:t>       'Canada Home Office', 'Canada Consumer'</a:t>
            </a:r>
          </a:p>
        </p:txBody>
      </p:sp>
    </p:spTree>
    <p:extLst>
      <p:ext uri="{BB962C8B-B14F-4D97-AF65-F5344CB8AC3E}">
        <p14:creationId xmlns:p14="http://schemas.microsoft.com/office/powerpoint/2010/main" val="401408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056C-9E1C-AEB3-AF08-90EA1551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Comparison showing the table of values for the coefficient of variation calculated on the profit for the 21 market segments.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DFBE22-2861-3671-CCE5-CE4370C6C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5568" y="1846263"/>
            <a:ext cx="6221190" cy="4022725"/>
          </a:xfrm>
        </p:spPr>
      </p:pic>
    </p:spTree>
    <p:extLst>
      <p:ext uri="{BB962C8B-B14F-4D97-AF65-F5344CB8AC3E}">
        <p14:creationId xmlns:p14="http://schemas.microsoft.com/office/powerpoint/2010/main" val="7078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83F2-2D1F-FCC6-95AD-5C279E95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reason why a market segment “ABC” is the most profitable market segment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D8010-C41D-804A-C434-96BC7C868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22506"/>
            <a:ext cx="10058400" cy="2746587"/>
          </a:xfrm>
        </p:spPr>
        <p:txBody>
          <a:bodyPr>
            <a:normAutofit/>
          </a:bodyPr>
          <a:lstStyle/>
          <a:p>
            <a:r>
              <a:rPr lang="en-US" sz="4800" dirty="0"/>
              <a:t>APAC Consumers is the most profitable market segment because it has the lowest </a:t>
            </a:r>
            <a:r>
              <a:rPr lang="en-US" sz="4800" dirty="0" err="1"/>
              <a:t>CoV</a:t>
            </a:r>
            <a:r>
              <a:rPr lang="en-US" sz="4800" dirty="0"/>
              <a:t> value.</a:t>
            </a:r>
          </a:p>
        </p:txBody>
      </p:sp>
    </p:spTree>
    <p:extLst>
      <p:ext uri="{BB962C8B-B14F-4D97-AF65-F5344CB8AC3E}">
        <p14:creationId xmlns:p14="http://schemas.microsoft.com/office/powerpoint/2010/main" val="248594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1701-EB14-8816-1DDD-045761F7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Concluding the optimum technique from the flow chart that might work best for the sales forecast.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84D017-4DF0-525B-D606-66FD05C13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55857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759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A1369-6877-C11F-22EC-4E526BD7F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Comparing the sales forecast plots for all the smoothing techniques and their MAPE values.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F2EDDC-E68B-3DB7-8F0F-210DB1CD0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900" b="1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All the smoothing </a:t>
            </a:r>
            <a:r>
              <a:rPr lang="en-US" sz="1900" b="1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echniques</a:t>
            </a:r>
            <a:r>
              <a:rPr lang="en-US" sz="1900" b="1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methods are given in the table. We can see that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D76AE2-8729-F63E-438A-0A3FC17D2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25" r="10261" b="-1"/>
          <a:stretch/>
        </p:blipFill>
        <p:spPr>
          <a:xfrm>
            <a:off x="1207659" y="443267"/>
            <a:ext cx="5462978" cy="3602736"/>
          </a:xfrm>
          <a:prstGeom prst="rect">
            <a:avLst/>
          </a:prstGeom>
        </p:spPr>
      </p:pic>
      <p:cxnSp>
        <p:nvCxnSpPr>
          <p:cNvPr id="36" name="Straight Connector 28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0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946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32E3BAD-C3CE-69E8-6BBE-EF71F74A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Autofit/>
          </a:bodyPr>
          <a:lstStyle/>
          <a:p>
            <a:r>
              <a:rPr lang="en-GB" sz="2400" dirty="0">
                <a:solidFill>
                  <a:srgbClr val="FFFFFF"/>
                </a:solidFill>
              </a:rPr>
              <a:t>Comparing the sales forecast plots for all the smoothing techniques and their MAPE values.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D2B7D8-AB1D-A2AE-693F-80C9F30C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3996267"/>
            <a:ext cx="3084844" cy="1993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FFFFFF"/>
                </a:solidFill>
              </a:rPr>
              <a:t>After comparing all the smoothing techniques, the best technique is Holt’s winter additive method because it has least MAPE 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39AF08-609C-C394-315B-E12316019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2137364"/>
            <a:ext cx="6798082" cy="258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0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DD3F-74C3-0452-78EC-09092429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Comparing the sales forecast plots for all the ARIMA techniques and their MAPE values.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4CED8A-5305-F732-AB84-760C587EC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539" y="3162265"/>
            <a:ext cx="7735140" cy="1958376"/>
          </a:xfrm>
        </p:spPr>
      </p:pic>
    </p:spTree>
    <p:extLst>
      <p:ext uri="{BB962C8B-B14F-4D97-AF65-F5344CB8AC3E}">
        <p14:creationId xmlns:p14="http://schemas.microsoft.com/office/powerpoint/2010/main" val="24105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C8E4-13E1-B33D-7938-BE2A8C9C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/>
              <a:t>Conclusions on which technique works the best for the sales forecast and why? Then reason this using the forecast plot and the MAPE values both.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B1AB-AC0B-163D-7430-5E168237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7146"/>
            <a:ext cx="10058400" cy="372194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/>
              <a:t>For AR model, we will be using SARIMA model because it has least MAPE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After performing smoothing technique, we will be using </a:t>
            </a:r>
            <a:r>
              <a:rPr lang="en-GB" sz="4000" dirty="0"/>
              <a:t>Holt Winters additive method is best for sales forecast.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797852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</TotalTime>
  <Words>330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freight-text-pro</vt:lpstr>
      <vt:lpstr>Retrospect</vt:lpstr>
      <vt:lpstr>Retail Giant forecasting Assignment</vt:lpstr>
      <vt:lpstr>What are the 21 market Segments? </vt:lpstr>
      <vt:lpstr>Comparison showing the table of values for the coefficient of variation calculated on the profit for the 21 market segments.</vt:lpstr>
      <vt:lpstr>The reason why a market segment “ABC” is the most profitable market segment</vt:lpstr>
      <vt:lpstr>Concluding the optimum technique from the flow chart that might work best for the sales forecast.</vt:lpstr>
      <vt:lpstr>Comparing the sales forecast plots for all the smoothing techniques and their MAPE values.</vt:lpstr>
      <vt:lpstr>Comparing the sales forecast plots for all the smoothing techniques and their MAPE values.</vt:lpstr>
      <vt:lpstr>Comparing the sales forecast plots for all the ARIMA techniques and their MAPE values.</vt:lpstr>
      <vt:lpstr>Conclusions on which technique works the best for the sales forecast and why? Then reason this using the forecast plot and the MAPE values both.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Giant forecasting Assignment</dc:title>
  <dc:creator>Sinha, TD (टीडी सिन्हा)</dc:creator>
  <cp:lastModifiedBy>Sinha, TD (टीडी सिन्हा)</cp:lastModifiedBy>
  <cp:revision>1</cp:revision>
  <dcterms:created xsi:type="dcterms:W3CDTF">2022-05-03T13:48:47Z</dcterms:created>
  <dcterms:modified xsi:type="dcterms:W3CDTF">2022-05-03T15:28:35Z</dcterms:modified>
</cp:coreProperties>
</file>