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78" r:id="rId3"/>
    <p:sldId id="279" r:id="rId4"/>
    <p:sldId id="280" r:id="rId5"/>
    <p:sldId id="277" r:id="rId6"/>
    <p:sldId id="281" r:id="rId7"/>
    <p:sldId id="274"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3"/>
    <p:restoredTop sz="94635"/>
  </p:normalViewPr>
  <p:slideViewPr>
    <p:cSldViewPr snapToGrid="0">
      <p:cViewPr>
        <p:scale>
          <a:sx n="140" d="100"/>
          <a:sy n="140" d="100"/>
        </p:scale>
        <p:origin x="496"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EC08496-6EFB-4C44-B971-95584002B5F5}" type="datetimeFigureOut">
              <a:rPr lang="en-US" smtClean="0"/>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671AA09-7028-D949-9A93-D681B480F725}" type="slidenum">
              <a:rPr lang="en-US" smtClean="0"/>
              <a:t>‹#›</a:t>
            </a:fld>
            <a:endParaRPr lang="en-US"/>
          </a:p>
        </p:txBody>
      </p:sp>
    </p:spTree>
    <p:extLst>
      <p:ext uri="{BB962C8B-B14F-4D97-AF65-F5344CB8AC3E}">
        <p14:creationId xmlns:p14="http://schemas.microsoft.com/office/powerpoint/2010/main" val="117424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EC08496-6EFB-4C44-B971-95584002B5F5}" type="datetimeFigureOut">
              <a:rPr lang="en-US" smtClean="0"/>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1AA09-7028-D949-9A93-D681B480F725}" type="slidenum">
              <a:rPr lang="en-US" smtClean="0"/>
              <a:t>‹#›</a:t>
            </a:fld>
            <a:endParaRPr lang="en-US"/>
          </a:p>
        </p:txBody>
      </p:sp>
    </p:spTree>
    <p:extLst>
      <p:ext uri="{BB962C8B-B14F-4D97-AF65-F5344CB8AC3E}">
        <p14:creationId xmlns:p14="http://schemas.microsoft.com/office/powerpoint/2010/main" val="237937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C08496-6EFB-4C44-B971-95584002B5F5}" type="datetimeFigureOut">
              <a:rPr lang="en-US" smtClean="0"/>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1AA09-7028-D949-9A93-D681B480F725}" type="slidenum">
              <a:rPr lang="en-US" smtClean="0"/>
              <a:t>‹#›</a:t>
            </a:fld>
            <a:endParaRPr lang="en-US"/>
          </a:p>
        </p:txBody>
      </p:sp>
    </p:spTree>
    <p:extLst>
      <p:ext uri="{BB962C8B-B14F-4D97-AF65-F5344CB8AC3E}">
        <p14:creationId xmlns:p14="http://schemas.microsoft.com/office/powerpoint/2010/main" val="383824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C08496-6EFB-4C44-B971-95584002B5F5}" type="datetimeFigureOut">
              <a:rPr lang="en-US" smtClean="0"/>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1AA09-7028-D949-9A93-D681B480F725}" type="slidenum">
              <a:rPr lang="en-US" smtClean="0"/>
              <a:t>‹#›</a:t>
            </a:fld>
            <a:endParaRPr lang="en-US"/>
          </a:p>
        </p:txBody>
      </p:sp>
    </p:spTree>
    <p:extLst>
      <p:ext uri="{BB962C8B-B14F-4D97-AF65-F5344CB8AC3E}">
        <p14:creationId xmlns:p14="http://schemas.microsoft.com/office/powerpoint/2010/main" val="155102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EC08496-6EFB-4C44-B971-95584002B5F5}" type="datetimeFigureOut">
              <a:rPr lang="en-US" smtClean="0"/>
              <a:t>9/17/24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671AA09-7028-D949-9A93-D681B480F725}" type="slidenum">
              <a:rPr lang="en-US" smtClean="0"/>
              <a:t>‹#›</a:t>
            </a:fld>
            <a:endParaRPr lang="en-US"/>
          </a:p>
        </p:txBody>
      </p:sp>
    </p:spTree>
    <p:extLst>
      <p:ext uri="{BB962C8B-B14F-4D97-AF65-F5344CB8AC3E}">
        <p14:creationId xmlns:p14="http://schemas.microsoft.com/office/powerpoint/2010/main" val="429409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EC08496-6EFB-4C44-B971-95584002B5F5}" type="datetimeFigureOut">
              <a:rPr lang="en-US" smtClean="0"/>
              <a:t>9/17/24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1AA09-7028-D949-9A93-D681B480F725}" type="slidenum">
              <a:rPr lang="en-US" smtClean="0"/>
              <a:t>‹#›</a:t>
            </a:fld>
            <a:endParaRPr lang="en-US"/>
          </a:p>
        </p:txBody>
      </p:sp>
    </p:spTree>
    <p:extLst>
      <p:ext uri="{BB962C8B-B14F-4D97-AF65-F5344CB8AC3E}">
        <p14:creationId xmlns:p14="http://schemas.microsoft.com/office/powerpoint/2010/main" val="25923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C08496-6EFB-4C44-B971-95584002B5F5}" type="datetimeFigureOut">
              <a:rPr lang="en-US" smtClean="0"/>
              <a:t>9/17/24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71AA09-7028-D949-9A93-D681B480F725}"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520143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C08496-6EFB-4C44-B971-95584002B5F5}" type="datetimeFigureOut">
              <a:rPr lang="en-US" smtClean="0"/>
              <a:t>9/17/24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71AA09-7028-D949-9A93-D681B480F725}"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71382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08496-6EFB-4C44-B971-95584002B5F5}" type="datetimeFigureOut">
              <a:rPr lang="en-US" smtClean="0"/>
              <a:t>9/17/24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71AA09-7028-D949-9A93-D681B480F725}" type="slidenum">
              <a:rPr lang="en-US" smtClean="0"/>
              <a:t>‹#›</a:t>
            </a:fld>
            <a:endParaRPr lang="en-US"/>
          </a:p>
        </p:txBody>
      </p:sp>
    </p:spTree>
    <p:extLst>
      <p:ext uri="{BB962C8B-B14F-4D97-AF65-F5344CB8AC3E}">
        <p14:creationId xmlns:p14="http://schemas.microsoft.com/office/powerpoint/2010/main" val="291327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EC08496-6EFB-4C44-B971-95584002B5F5}" type="datetimeFigureOut">
              <a:rPr lang="en-US" smtClean="0"/>
              <a:t>9/17/24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671AA09-7028-D949-9A93-D681B480F725}" type="slidenum">
              <a:rPr lang="en-US" smtClean="0"/>
              <a:t>‹#›</a:t>
            </a:fld>
            <a:endParaRPr lang="en-US"/>
          </a:p>
        </p:txBody>
      </p:sp>
    </p:spTree>
    <p:extLst>
      <p:ext uri="{BB962C8B-B14F-4D97-AF65-F5344CB8AC3E}">
        <p14:creationId xmlns:p14="http://schemas.microsoft.com/office/powerpoint/2010/main" val="1259091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EC08496-6EFB-4C44-B971-95584002B5F5}" type="datetimeFigureOut">
              <a:rPr lang="en-US" smtClean="0"/>
              <a:t>9/17/24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671AA09-7028-D949-9A93-D681B480F725}" type="slidenum">
              <a:rPr lang="en-US" smtClean="0"/>
              <a:t>‹#›</a:t>
            </a:fld>
            <a:endParaRPr lang="en-US"/>
          </a:p>
        </p:txBody>
      </p:sp>
    </p:spTree>
    <p:extLst>
      <p:ext uri="{BB962C8B-B14F-4D97-AF65-F5344CB8AC3E}">
        <p14:creationId xmlns:p14="http://schemas.microsoft.com/office/powerpoint/2010/main" val="370152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EC08496-6EFB-4C44-B971-95584002B5F5}" type="datetimeFigureOut">
              <a:rPr lang="en-US" smtClean="0"/>
              <a:t>9/17/24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671AA09-7028-D949-9A93-D681B480F725}" type="slidenum">
              <a:rPr lang="en-US" smtClean="0"/>
              <a:t>‹#›</a:t>
            </a:fld>
            <a:endParaRPr lang="en-US"/>
          </a:p>
        </p:txBody>
      </p:sp>
    </p:spTree>
    <p:extLst>
      <p:ext uri="{BB962C8B-B14F-4D97-AF65-F5344CB8AC3E}">
        <p14:creationId xmlns:p14="http://schemas.microsoft.com/office/powerpoint/2010/main" val="31804212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nsorflow.org/api_docs/python/tf/image/resize_with_pad" TargetMode="External"/><Relationship Id="rId2" Type="http://schemas.openxmlformats.org/officeDocument/2006/relationships/hyperlink" Target="https://www.tensorflow.org/api_docs/python/tf/image/grayscale_to_rg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805B-3E1A-DCBE-7D46-2E7782FD96C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383281-53A9-CC74-CBB9-9C31D0C3783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2464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0B67-5D28-D9EB-0D2A-EC99D68711E9}"/>
              </a:ext>
            </a:extLst>
          </p:cNvPr>
          <p:cNvSpPr>
            <a:spLocks noGrp="1"/>
          </p:cNvSpPr>
          <p:nvPr>
            <p:ph type="title"/>
          </p:nvPr>
        </p:nvSpPr>
        <p:spPr>
          <a:xfrm>
            <a:off x="6094105" y="802955"/>
            <a:ext cx="4977976" cy="1455996"/>
          </a:xfrm>
        </p:spPr>
        <p:txBody>
          <a:bodyPr anchor="b">
            <a:normAutofit/>
          </a:bodyPr>
          <a:lstStyle/>
          <a:p>
            <a:r>
              <a:rPr lang="en-US" sz="3600" dirty="0">
                <a:solidFill>
                  <a:schemeClr val="tx2"/>
                </a:solidFill>
              </a:rPr>
              <a:t>Image shape</a:t>
            </a:r>
          </a:p>
        </p:txBody>
      </p:sp>
      <p:sp>
        <p:nvSpPr>
          <p:cNvPr id="8" name="Content Placeholder 7">
            <a:extLst>
              <a:ext uri="{FF2B5EF4-FFF2-40B4-BE49-F238E27FC236}">
                <a16:creationId xmlns:a16="http://schemas.microsoft.com/office/drawing/2014/main" id="{6CC04A14-AE98-F7E4-E96A-8FA4B1C618EE}"/>
              </a:ext>
            </a:extLst>
          </p:cNvPr>
          <p:cNvSpPr>
            <a:spLocks noGrp="1"/>
          </p:cNvSpPr>
          <p:nvPr>
            <p:ph idx="1"/>
          </p:nvPr>
        </p:nvSpPr>
        <p:spPr>
          <a:xfrm>
            <a:off x="6090574" y="2421682"/>
            <a:ext cx="4977578" cy="3639289"/>
          </a:xfrm>
        </p:spPr>
        <p:txBody>
          <a:bodyPr anchor="ctr">
            <a:normAutofit/>
          </a:bodyPr>
          <a:lstStyle/>
          <a:p>
            <a:r>
              <a:rPr lang="en-US" sz="1400" dirty="0">
                <a:solidFill>
                  <a:schemeClr val="tx2"/>
                </a:solidFill>
              </a:rPr>
              <a:t>This code is used to determine the shape of images in a dataset. It defines a function `</a:t>
            </a:r>
            <a:r>
              <a:rPr lang="en-US" sz="1400" dirty="0" err="1">
                <a:solidFill>
                  <a:schemeClr val="tx2"/>
                </a:solidFill>
              </a:rPr>
              <a:t>get_image_shape</a:t>
            </a:r>
            <a:r>
              <a:rPr lang="en-US" sz="1400" dirty="0">
                <a:solidFill>
                  <a:schemeClr val="tx2"/>
                </a:solidFill>
              </a:rPr>
              <a:t>` that takes an image path as input and returns the shape of the image. The function uses the Python Imaging Library (PIL) to open the image and get its size and number of channels. If there is an error processing the image, the function prints an error message and returns `None`.</a:t>
            </a:r>
          </a:p>
          <a:p>
            <a:endParaRPr lang="en-US" sz="1400" dirty="0">
              <a:solidFill>
                <a:schemeClr val="tx2"/>
              </a:solidFill>
            </a:endParaRPr>
          </a:p>
          <a:p>
            <a:r>
              <a:rPr lang="en-US" sz="1400" dirty="0">
                <a:solidFill>
                  <a:schemeClr val="tx2"/>
                </a:solidFill>
              </a:rPr>
              <a:t>The code then uses the `</a:t>
            </a:r>
            <a:r>
              <a:rPr lang="en-US" sz="1400" dirty="0" err="1">
                <a:solidFill>
                  <a:schemeClr val="tx2"/>
                </a:solidFill>
              </a:rPr>
              <a:t>tqdm</a:t>
            </a:r>
            <a:r>
              <a:rPr lang="en-US" sz="1400" dirty="0">
                <a:solidFill>
                  <a:schemeClr val="tx2"/>
                </a:solidFill>
              </a:rPr>
              <a:t>` library to display a progress bar when applying the `</a:t>
            </a:r>
            <a:r>
              <a:rPr lang="en-US" sz="1400" dirty="0" err="1">
                <a:solidFill>
                  <a:schemeClr val="tx2"/>
                </a:solidFill>
              </a:rPr>
              <a:t>get_image_shape</a:t>
            </a:r>
            <a:r>
              <a:rPr lang="en-US" sz="1400" dirty="0">
                <a:solidFill>
                  <a:schemeClr val="tx2"/>
                </a:solidFill>
              </a:rPr>
              <a:t>` function to each row of a </a:t>
            </a:r>
            <a:r>
              <a:rPr lang="en-US" sz="1400" dirty="0" err="1">
                <a:solidFill>
                  <a:schemeClr val="tx2"/>
                </a:solidFill>
              </a:rPr>
              <a:t>DataFrame</a:t>
            </a:r>
            <a:r>
              <a:rPr lang="en-US" sz="1400" dirty="0">
                <a:solidFill>
                  <a:schemeClr val="tx2"/>
                </a:solidFill>
              </a:rPr>
              <a:t> `</a:t>
            </a:r>
            <a:r>
              <a:rPr lang="en-US" sz="1400" dirty="0" err="1">
                <a:solidFill>
                  <a:schemeClr val="tx2"/>
                </a:solidFill>
              </a:rPr>
              <a:t>df</a:t>
            </a:r>
            <a:r>
              <a:rPr lang="en-US" sz="1400" dirty="0">
                <a:solidFill>
                  <a:schemeClr val="tx2"/>
                </a:solidFill>
              </a:rPr>
              <a:t>`. The results are stored in a new column `</a:t>
            </a:r>
            <a:r>
              <a:rPr lang="en-US" sz="1400" dirty="0" err="1">
                <a:solidFill>
                  <a:schemeClr val="tx2"/>
                </a:solidFill>
              </a:rPr>
              <a:t>image_shape</a:t>
            </a:r>
            <a:r>
              <a:rPr lang="en-US" sz="1400" dirty="0">
                <a:solidFill>
                  <a:schemeClr val="tx2"/>
                </a:solidFill>
              </a:rPr>
              <a:t>` of the </a:t>
            </a:r>
            <a:r>
              <a:rPr lang="en-US" sz="1400" dirty="0" err="1">
                <a:solidFill>
                  <a:schemeClr val="tx2"/>
                </a:solidFill>
              </a:rPr>
              <a:t>DataFrame</a:t>
            </a:r>
            <a:r>
              <a:rPr lang="en-US" sz="1400" dirty="0">
                <a:solidFill>
                  <a:schemeClr val="tx2"/>
                </a:solidFill>
              </a:rPr>
              <a:t>.</a:t>
            </a:r>
          </a:p>
          <a:p>
            <a:endParaRPr lang="en-US" sz="1400" dirty="0">
              <a:solidFill>
                <a:schemeClr val="tx2"/>
              </a:solidFill>
            </a:endParaRPr>
          </a:p>
          <a:p>
            <a:r>
              <a:rPr lang="en-US" sz="1400" dirty="0">
                <a:solidFill>
                  <a:schemeClr val="tx2"/>
                </a:solidFill>
              </a:rPr>
              <a:t>&gt; Here with exception handling, the functions basically returns size + number of color channels in form of</a:t>
            </a:r>
          </a:p>
        </p:txBody>
      </p:sp>
      <p:pic>
        <p:nvPicPr>
          <p:cNvPr id="6" name="Picture 5">
            <a:extLst>
              <a:ext uri="{FF2B5EF4-FFF2-40B4-BE49-F238E27FC236}">
                <a16:creationId xmlns:a16="http://schemas.microsoft.com/office/drawing/2014/main" id="{F3589652-E555-E16E-6F20-F841FCA69684}"/>
              </a:ext>
            </a:extLst>
          </p:cNvPr>
          <p:cNvPicPr>
            <a:picLocks noChangeAspect="1"/>
          </p:cNvPicPr>
          <p:nvPr/>
        </p:nvPicPr>
        <p:blipFill>
          <a:blip r:embed="rId2"/>
          <a:stretch>
            <a:fillRect/>
          </a:stretch>
        </p:blipFill>
        <p:spPr>
          <a:xfrm>
            <a:off x="0" y="2953258"/>
            <a:ext cx="6103915" cy="2868838"/>
          </a:xfrm>
          <a:prstGeom prst="rect">
            <a:avLst/>
          </a:prstGeom>
        </p:spPr>
      </p:pic>
      <p:pic>
        <p:nvPicPr>
          <p:cNvPr id="5" name="Picture 4">
            <a:extLst>
              <a:ext uri="{FF2B5EF4-FFF2-40B4-BE49-F238E27FC236}">
                <a16:creationId xmlns:a16="http://schemas.microsoft.com/office/drawing/2014/main" id="{3997B89E-22B9-94CA-0BF8-96B76B6C4C8A}"/>
              </a:ext>
            </a:extLst>
          </p:cNvPr>
          <p:cNvPicPr>
            <a:picLocks noChangeAspect="1"/>
          </p:cNvPicPr>
          <p:nvPr/>
        </p:nvPicPr>
        <p:blipFill>
          <a:blip r:embed="rId3"/>
          <a:stretch>
            <a:fillRect/>
          </a:stretch>
        </p:blipFill>
        <p:spPr>
          <a:xfrm>
            <a:off x="0" y="175726"/>
            <a:ext cx="6103915" cy="2629104"/>
          </a:xfrm>
          <a:prstGeom prst="rect">
            <a:avLst/>
          </a:prstGeom>
        </p:spPr>
      </p:pic>
    </p:spTree>
    <p:extLst>
      <p:ext uri="{BB962C8B-B14F-4D97-AF65-F5344CB8AC3E}">
        <p14:creationId xmlns:p14="http://schemas.microsoft.com/office/powerpoint/2010/main" val="3317124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84C0-0415-17C1-5613-9A3101B7B15C}"/>
              </a:ext>
            </a:extLst>
          </p:cNvPr>
          <p:cNvSpPr>
            <a:spLocks noGrp="1"/>
          </p:cNvSpPr>
          <p:nvPr>
            <p:ph type="title"/>
          </p:nvPr>
        </p:nvSpPr>
        <p:spPr>
          <a:xfrm>
            <a:off x="8643193" y="489507"/>
            <a:ext cx="3091607" cy="1655483"/>
          </a:xfrm>
        </p:spPr>
        <p:txBody>
          <a:bodyPr anchor="b">
            <a:normAutofit/>
          </a:bodyPr>
          <a:lstStyle/>
          <a:p>
            <a:r>
              <a:rPr lang="en-US" sz="4000" dirty="0"/>
              <a:t>Label Encoding</a:t>
            </a:r>
          </a:p>
        </p:txBody>
      </p:sp>
      <p:sp>
        <p:nvSpPr>
          <p:cNvPr id="17" name="Content Placeholder 7">
            <a:extLst>
              <a:ext uri="{FF2B5EF4-FFF2-40B4-BE49-F238E27FC236}">
                <a16:creationId xmlns:a16="http://schemas.microsoft.com/office/drawing/2014/main" id="{6545CBFD-5438-F75A-F9C7-A968B824D3A3}"/>
              </a:ext>
            </a:extLst>
          </p:cNvPr>
          <p:cNvSpPr>
            <a:spLocks noGrp="1"/>
          </p:cNvSpPr>
          <p:nvPr>
            <p:ph idx="1"/>
          </p:nvPr>
        </p:nvSpPr>
        <p:spPr>
          <a:xfrm>
            <a:off x="8643193" y="2418408"/>
            <a:ext cx="2942813" cy="3540265"/>
          </a:xfrm>
        </p:spPr>
        <p:txBody>
          <a:bodyPr>
            <a:normAutofit/>
          </a:bodyPr>
          <a:lstStyle/>
          <a:p>
            <a:r>
              <a:rPr lang="en-IN" sz="1400" dirty="0">
                <a:effectLst/>
                <a:latin typeface="inherit"/>
              </a:rPr>
              <a:t>This code is used to convert categorical labels in a </a:t>
            </a:r>
            <a:r>
              <a:rPr lang="en-IN" sz="1400" dirty="0" err="1">
                <a:effectLst/>
                <a:latin typeface="inherit"/>
              </a:rPr>
              <a:t>DataFrame</a:t>
            </a:r>
            <a:r>
              <a:rPr lang="en-IN" sz="1400" dirty="0">
                <a:effectLst/>
                <a:latin typeface="inherit"/>
              </a:rPr>
              <a:t> into numerical values that can be used for machine learning algorithms. It uses the </a:t>
            </a:r>
            <a:r>
              <a:rPr lang="en-IN" sz="1400" i="1" dirty="0">
                <a:effectLst/>
                <a:latin typeface="inherit"/>
              </a:rPr>
              <a:t>`</a:t>
            </a:r>
            <a:r>
              <a:rPr lang="en-IN" sz="1400" i="1" dirty="0" err="1">
                <a:effectLst/>
                <a:latin typeface="inherit"/>
              </a:rPr>
              <a:t>LabelEncoder</a:t>
            </a:r>
            <a:r>
              <a:rPr lang="en-IN" sz="1400" i="1" dirty="0">
                <a:effectLst/>
                <a:latin typeface="inherit"/>
              </a:rPr>
              <a:t>`</a:t>
            </a:r>
            <a:r>
              <a:rPr lang="en-IN" sz="1400" dirty="0">
                <a:effectLst/>
                <a:latin typeface="inherit"/>
              </a:rPr>
              <a:t> class from the </a:t>
            </a:r>
            <a:r>
              <a:rPr lang="en-IN" sz="1400" i="1" dirty="0">
                <a:effectLst/>
                <a:latin typeface="inherit"/>
              </a:rPr>
              <a:t>`</a:t>
            </a:r>
            <a:r>
              <a:rPr lang="en-IN" sz="1400" i="1" dirty="0" err="1">
                <a:effectLst/>
                <a:latin typeface="inherit"/>
              </a:rPr>
              <a:t>sklearn.preprocessing</a:t>
            </a:r>
            <a:r>
              <a:rPr lang="en-IN" sz="1400" i="1" dirty="0">
                <a:effectLst/>
                <a:latin typeface="inherit"/>
              </a:rPr>
              <a:t>`</a:t>
            </a:r>
            <a:r>
              <a:rPr lang="en-IN" sz="1400" dirty="0">
                <a:effectLst/>
                <a:latin typeface="inherit"/>
              </a:rPr>
              <a:t> module to encode the labels.</a:t>
            </a:r>
            <a:endParaRPr lang="en-US" sz="2000" dirty="0"/>
          </a:p>
        </p:txBody>
      </p:sp>
      <p:pic>
        <p:nvPicPr>
          <p:cNvPr id="4" name="Content Placeholder 3" descr="A screenshot of a computer&#10;&#10;Description automatically generated">
            <a:extLst>
              <a:ext uri="{FF2B5EF4-FFF2-40B4-BE49-F238E27FC236}">
                <a16:creationId xmlns:a16="http://schemas.microsoft.com/office/drawing/2014/main" id="{AA5C1B6A-1DB6-6523-FE85-A064210C9B44}"/>
              </a:ext>
            </a:extLst>
          </p:cNvPr>
          <p:cNvPicPr>
            <a:picLocks noChangeAspect="1"/>
          </p:cNvPicPr>
          <p:nvPr/>
        </p:nvPicPr>
        <p:blipFill>
          <a:blip r:embed="rId2"/>
          <a:srcRect r="11986" b="-2"/>
          <a:stretch/>
        </p:blipFill>
        <p:spPr>
          <a:xfrm>
            <a:off x="20" y="431"/>
            <a:ext cx="8115280" cy="6408311"/>
          </a:xfrm>
          <a:prstGeom prst="rect">
            <a:avLst/>
          </a:prstGeom>
        </p:spPr>
      </p:pic>
    </p:spTree>
    <p:extLst>
      <p:ext uri="{BB962C8B-B14F-4D97-AF65-F5344CB8AC3E}">
        <p14:creationId xmlns:p14="http://schemas.microsoft.com/office/powerpoint/2010/main" val="193820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4ABB48-E1D6-0C11-4744-862828D8DE3C}"/>
              </a:ext>
            </a:extLst>
          </p:cNvPr>
          <p:cNvPicPr>
            <a:picLocks noGrp="1" noChangeAspect="1"/>
          </p:cNvPicPr>
          <p:nvPr>
            <p:ph idx="1"/>
          </p:nvPr>
        </p:nvPicPr>
        <p:blipFill>
          <a:blip r:embed="rId2"/>
          <a:stretch>
            <a:fillRect/>
          </a:stretch>
        </p:blipFill>
        <p:spPr>
          <a:xfrm>
            <a:off x="643467" y="1125305"/>
            <a:ext cx="10905066" cy="4607388"/>
          </a:xfrm>
          <a:prstGeom prst="rect">
            <a:avLst/>
          </a:prstGeom>
        </p:spPr>
      </p:pic>
    </p:spTree>
    <p:extLst>
      <p:ext uri="{BB962C8B-B14F-4D97-AF65-F5344CB8AC3E}">
        <p14:creationId xmlns:p14="http://schemas.microsoft.com/office/powerpoint/2010/main" val="160527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F2EF-4ED0-0C33-7EE4-946F79CAC13D}"/>
              </a:ext>
            </a:extLst>
          </p:cNvPr>
          <p:cNvSpPr>
            <a:spLocks noGrp="1"/>
          </p:cNvSpPr>
          <p:nvPr>
            <p:ph type="title"/>
          </p:nvPr>
        </p:nvSpPr>
        <p:spPr>
          <a:xfrm>
            <a:off x="8153400" y="1128094"/>
            <a:ext cx="3434180" cy="1415270"/>
          </a:xfrm>
        </p:spPr>
        <p:txBody>
          <a:bodyPr anchor="t">
            <a:normAutofit/>
          </a:bodyPr>
          <a:lstStyle/>
          <a:p>
            <a:r>
              <a:rPr lang="en-US" sz="3200"/>
              <a:t>Preprocessing</a:t>
            </a:r>
          </a:p>
        </p:txBody>
      </p:sp>
      <p:sp>
        <p:nvSpPr>
          <p:cNvPr id="3" name="Content Placeholder 2">
            <a:extLst>
              <a:ext uri="{FF2B5EF4-FFF2-40B4-BE49-F238E27FC236}">
                <a16:creationId xmlns:a16="http://schemas.microsoft.com/office/drawing/2014/main" id="{E7E232C7-1C10-FC4A-A8BD-4415DC311C3B}"/>
              </a:ext>
            </a:extLst>
          </p:cNvPr>
          <p:cNvSpPr>
            <a:spLocks noGrp="1"/>
          </p:cNvSpPr>
          <p:nvPr>
            <p:ph idx="1"/>
          </p:nvPr>
        </p:nvSpPr>
        <p:spPr>
          <a:xfrm>
            <a:off x="8153400" y="2543364"/>
            <a:ext cx="3434180" cy="3599019"/>
          </a:xfrm>
        </p:spPr>
        <p:txBody>
          <a:bodyPr>
            <a:normAutofit lnSpcReduction="10000"/>
          </a:bodyPr>
          <a:lstStyle/>
          <a:p>
            <a:r>
              <a:rPr lang="en-US" sz="1900"/>
              <a:t>Normalization scales the values of numeric columns in a dataset to a common range, typically between 0 and 1, without distorting differences in the ranges of values.</a:t>
            </a:r>
          </a:p>
          <a:p>
            <a:r>
              <a:rPr lang="en-US" sz="1900"/>
              <a:t>Standardization rescales data to have a mean of 0 and a standard deviation of 1, giving the data properties of a standard normal distribution.</a:t>
            </a:r>
          </a:p>
        </p:txBody>
      </p:sp>
      <p:pic>
        <p:nvPicPr>
          <p:cNvPr id="4" name="Picture 3">
            <a:extLst>
              <a:ext uri="{FF2B5EF4-FFF2-40B4-BE49-F238E27FC236}">
                <a16:creationId xmlns:a16="http://schemas.microsoft.com/office/drawing/2014/main" id="{52EE9D70-4032-8D04-12EC-F0CCAFAA742A}"/>
              </a:ext>
            </a:extLst>
          </p:cNvPr>
          <p:cNvPicPr>
            <a:picLocks noChangeAspect="1"/>
          </p:cNvPicPr>
          <p:nvPr/>
        </p:nvPicPr>
        <p:blipFill>
          <a:blip r:embed="rId2"/>
          <a:stretch>
            <a:fillRect/>
          </a:stretch>
        </p:blipFill>
        <p:spPr>
          <a:xfrm>
            <a:off x="669235" y="1464637"/>
            <a:ext cx="6221895" cy="3935348"/>
          </a:xfrm>
          <a:prstGeom prst="rect">
            <a:avLst/>
          </a:prstGeom>
        </p:spPr>
      </p:pic>
    </p:spTree>
    <p:extLst>
      <p:ext uri="{BB962C8B-B14F-4D97-AF65-F5344CB8AC3E}">
        <p14:creationId xmlns:p14="http://schemas.microsoft.com/office/powerpoint/2010/main" val="301915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27C3-6DA8-3F45-8C6A-9A7F93441B2B}"/>
              </a:ext>
            </a:extLst>
          </p:cNvPr>
          <p:cNvSpPr>
            <a:spLocks noGrp="1"/>
          </p:cNvSpPr>
          <p:nvPr>
            <p:ph type="title"/>
          </p:nvPr>
        </p:nvSpPr>
        <p:spPr/>
        <p:txBody>
          <a:bodyPr/>
          <a:lstStyle/>
          <a:p>
            <a:r>
              <a:rPr lang="en-US" dirty="0"/>
              <a:t>Image transformations for Preprocessing</a:t>
            </a:r>
          </a:p>
        </p:txBody>
      </p:sp>
      <p:sp>
        <p:nvSpPr>
          <p:cNvPr id="3" name="Content Placeholder 2">
            <a:extLst>
              <a:ext uri="{FF2B5EF4-FFF2-40B4-BE49-F238E27FC236}">
                <a16:creationId xmlns:a16="http://schemas.microsoft.com/office/drawing/2014/main" id="{68F48B24-4662-CE37-0B0E-5BD5ACD0CACD}"/>
              </a:ext>
            </a:extLst>
          </p:cNvPr>
          <p:cNvSpPr>
            <a:spLocks noGrp="1"/>
          </p:cNvSpPr>
          <p:nvPr>
            <p:ph idx="1"/>
          </p:nvPr>
        </p:nvSpPr>
        <p:spPr/>
        <p:txBody>
          <a:bodyPr>
            <a:normAutofit fontScale="85000" lnSpcReduction="20000"/>
          </a:bodyPr>
          <a:lstStyle/>
          <a:p>
            <a:r>
              <a:rPr lang="en-IN" b="1" dirty="0"/>
              <a:t>A. Grayscale to RGB conversion</a:t>
            </a:r>
          </a:p>
          <a:p>
            <a:r>
              <a:rPr lang="en-IN" dirty="0"/>
              <a:t>If an image is in grayscale (one </a:t>
            </a:r>
            <a:r>
              <a:rPr lang="en-IN" dirty="0" err="1"/>
              <a:t>color</a:t>
            </a:r>
            <a:r>
              <a:rPr lang="en-IN" dirty="0"/>
              <a:t> channel), we convert it to RGB (three </a:t>
            </a:r>
            <a:r>
              <a:rPr lang="en-IN" dirty="0" err="1"/>
              <a:t>color</a:t>
            </a:r>
            <a:r>
              <a:rPr lang="en-IN" dirty="0"/>
              <a:t> channels) using the </a:t>
            </a:r>
            <a:r>
              <a:rPr lang="en-IN" dirty="0">
                <a:hlinkClick r:id="rId2"/>
              </a:rPr>
              <a:t>tf.image.grayscale_to_rgb</a:t>
            </a:r>
            <a:r>
              <a:rPr lang="en-IN" dirty="0"/>
              <a:t> function. This is important because many models need images in RGB format (red, green, and blue).</a:t>
            </a:r>
          </a:p>
          <a:p>
            <a:r>
              <a:rPr lang="en-IN" b="1" dirty="0"/>
              <a:t>B. Check image properties</a:t>
            </a:r>
          </a:p>
          <a:p>
            <a:r>
              <a:rPr lang="en-IN" dirty="0"/>
              <a:t>The </a:t>
            </a:r>
            <a:r>
              <a:rPr lang="en-IN" dirty="0" err="1"/>
              <a:t>check_image_properties</a:t>
            </a:r>
            <a:r>
              <a:rPr lang="en-IN" dirty="0"/>
              <a:t> function looks at details about the image. It checks the data type, the smallest and largest pixel values, and whether the image uses 8-bit values between 0 and 255.</a:t>
            </a:r>
          </a:p>
          <a:p>
            <a:r>
              <a:rPr lang="en-IN" b="1" dirty="0"/>
              <a:t>C. Resize and Standardize image</a:t>
            </a:r>
          </a:p>
          <a:p>
            <a:r>
              <a:rPr lang="en-IN" dirty="0"/>
              <a:t>The </a:t>
            </a:r>
            <a:r>
              <a:rPr lang="en-IN" dirty="0" err="1"/>
              <a:t>resize_and_pad_image</a:t>
            </a:r>
            <a:r>
              <a:rPr lang="en-IN" dirty="0"/>
              <a:t> function resizes the image to 124x124 pixels using bilinear interpolation with </a:t>
            </a:r>
            <a:r>
              <a:rPr lang="en-IN" dirty="0">
                <a:hlinkClick r:id="rId3"/>
              </a:rPr>
              <a:t>tf.image.resize_with_pad()</a:t>
            </a:r>
            <a:r>
              <a:rPr lang="en-IN" dirty="0"/>
              <a:t>. It also standardizes the image by adjusting pixel values to have a mean of zero and a standard deviation of one.</a:t>
            </a:r>
          </a:p>
          <a:p>
            <a:r>
              <a:rPr lang="en-IN" b="1" dirty="0"/>
              <a:t>D. Normalize the image</a:t>
            </a:r>
          </a:p>
          <a:p>
            <a:r>
              <a:rPr lang="en-IN" dirty="0"/>
              <a:t>Finally, the image is normalized by dividing the pixel values by 255.0 to scale them between 0 and 1.</a:t>
            </a:r>
          </a:p>
          <a:p>
            <a:endParaRPr lang="en-US" dirty="0"/>
          </a:p>
        </p:txBody>
      </p:sp>
    </p:spTree>
    <p:extLst>
      <p:ext uri="{BB962C8B-B14F-4D97-AF65-F5344CB8AC3E}">
        <p14:creationId xmlns:p14="http://schemas.microsoft.com/office/powerpoint/2010/main" val="253399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4371-7062-AEC7-2814-D01DEF97996D}"/>
              </a:ext>
            </a:extLst>
          </p:cNvPr>
          <p:cNvSpPr>
            <a:spLocks noGrp="1"/>
          </p:cNvSpPr>
          <p:nvPr>
            <p:ph type="title"/>
          </p:nvPr>
        </p:nvSpPr>
        <p:spPr/>
        <p:txBody>
          <a:bodyPr/>
          <a:lstStyle/>
          <a:p>
            <a:r>
              <a:rPr lang="en-US" dirty="0"/>
              <a:t>Pipelining</a:t>
            </a:r>
          </a:p>
        </p:txBody>
      </p:sp>
      <p:sp>
        <p:nvSpPr>
          <p:cNvPr id="3" name="Content Placeholder 2">
            <a:extLst>
              <a:ext uri="{FF2B5EF4-FFF2-40B4-BE49-F238E27FC236}">
                <a16:creationId xmlns:a16="http://schemas.microsoft.com/office/drawing/2014/main" id="{13AA1C86-F6F3-9039-5240-34693BD6D0A5}"/>
              </a:ext>
            </a:extLst>
          </p:cNvPr>
          <p:cNvSpPr>
            <a:spLocks noGrp="1"/>
          </p:cNvSpPr>
          <p:nvPr>
            <p:ph idx="1"/>
          </p:nvPr>
        </p:nvSpPr>
        <p:spPr/>
        <p:txBody>
          <a:bodyPr/>
          <a:lstStyle/>
          <a:p>
            <a:r>
              <a:rPr lang="en-IN" dirty="0"/>
              <a:t>A </a:t>
            </a:r>
            <a:r>
              <a:rPr lang="en-IN" b="1" dirty="0"/>
              <a:t>TensorFlow pipeline</a:t>
            </a:r>
            <a:r>
              <a:rPr lang="en-IN" dirty="0"/>
              <a:t> is a structured sequence of operations in TensorFlow used to process and prepare data for machine learning tasks. It automates the workflow of loading, transforming, and feeding data to a machine learning model. The pipeline ensures that data is efficiently handled, from initial loading to preprocessing, augmentation, batching, and shuffling, before being passed to the model for training or inference.</a:t>
            </a:r>
          </a:p>
          <a:p>
            <a:endParaRPr lang="en-US" dirty="0"/>
          </a:p>
        </p:txBody>
      </p:sp>
    </p:spTree>
    <p:extLst>
      <p:ext uri="{BB962C8B-B14F-4D97-AF65-F5344CB8AC3E}">
        <p14:creationId xmlns:p14="http://schemas.microsoft.com/office/powerpoint/2010/main" val="1665733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0C2B-18B0-8F0A-B4CF-A8AF3879777E}"/>
              </a:ext>
            </a:extLst>
          </p:cNvPr>
          <p:cNvSpPr>
            <a:spLocks noGrp="1"/>
          </p:cNvSpPr>
          <p:nvPr>
            <p:ph type="title"/>
          </p:nvPr>
        </p:nvSpPr>
        <p:spPr/>
        <p:txBody>
          <a:bodyPr/>
          <a:lstStyle/>
          <a:p>
            <a:r>
              <a:rPr lang="en-IN" b="1" dirty="0"/>
              <a:t>Overview</a:t>
            </a:r>
            <a:endParaRPr lang="en-US" dirty="0"/>
          </a:p>
        </p:txBody>
      </p:sp>
      <p:sp>
        <p:nvSpPr>
          <p:cNvPr id="3" name="Content Placeholder 2">
            <a:extLst>
              <a:ext uri="{FF2B5EF4-FFF2-40B4-BE49-F238E27FC236}">
                <a16:creationId xmlns:a16="http://schemas.microsoft.com/office/drawing/2014/main" id="{36E1325A-F1DD-7A0F-EB66-92D37DFA5F53}"/>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IN" dirty="0"/>
              <a:t>Efficiently processes image data for machine learning models.</a:t>
            </a:r>
          </a:p>
          <a:p>
            <a:pPr>
              <a:buFont typeface="Arial" panose="020B0604020202020204" pitchFamily="34" charset="0"/>
              <a:buChar char="•"/>
            </a:pPr>
            <a:r>
              <a:rPr lang="en-IN" dirty="0"/>
              <a:t>Flexible, scalable, and optimized for speed.</a:t>
            </a:r>
          </a:p>
          <a:p>
            <a:r>
              <a:rPr lang="en-US" b="1" dirty="0"/>
              <a:t>def </a:t>
            </a:r>
            <a:r>
              <a:rPr lang="en-US" b="1" dirty="0" err="1"/>
              <a:t>dataset_pipeline</a:t>
            </a:r>
            <a:r>
              <a:rPr lang="en-US" b="1" dirty="0"/>
              <a:t>(</a:t>
            </a:r>
            <a:r>
              <a:rPr lang="en-US" b="1" dirty="0" err="1"/>
              <a:t>df</a:t>
            </a:r>
            <a:r>
              <a:rPr lang="en-US" b="1" dirty="0"/>
              <a:t>, </a:t>
            </a:r>
            <a:r>
              <a:rPr lang="en-US" b="1" dirty="0" err="1"/>
              <a:t>batch_size</a:t>
            </a:r>
            <a:r>
              <a:rPr lang="en-US" b="1" dirty="0"/>
              <a:t>, </a:t>
            </a:r>
            <a:r>
              <a:rPr lang="en-US" b="1" dirty="0" err="1"/>
              <a:t>target_size</a:t>
            </a:r>
            <a:r>
              <a:rPr lang="en-US" b="1" dirty="0"/>
              <a:t>, shuffle=True, augment=False, cache=False, </a:t>
            </a:r>
            <a:r>
              <a:rPr lang="en-US" b="1" dirty="0" err="1"/>
              <a:t>temp_dir</a:t>
            </a:r>
            <a:r>
              <a:rPr lang="en-US" b="1" dirty="0"/>
              <a:t>=None):</a:t>
            </a:r>
          </a:p>
          <a:p>
            <a:pPr>
              <a:buFont typeface="Arial" panose="020B0604020202020204" pitchFamily="34" charset="0"/>
              <a:buChar char="•"/>
            </a:pPr>
            <a:r>
              <a:rPr lang="en-IN" b="1" dirty="0" err="1"/>
              <a:t>df</a:t>
            </a:r>
            <a:r>
              <a:rPr lang="en-IN" dirty="0"/>
              <a:t>: </a:t>
            </a:r>
            <a:r>
              <a:rPr lang="en-IN" dirty="0" err="1"/>
              <a:t>DataFrame</a:t>
            </a:r>
            <a:r>
              <a:rPr lang="en-IN" dirty="0"/>
              <a:t> of image paths and labels</a:t>
            </a:r>
          </a:p>
          <a:p>
            <a:pPr>
              <a:buFont typeface="Arial" panose="020B0604020202020204" pitchFamily="34" charset="0"/>
              <a:buChar char="•"/>
            </a:pPr>
            <a:r>
              <a:rPr lang="en-IN" b="1" dirty="0" err="1"/>
              <a:t>batch_size</a:t>
            </a:r>
            <a:r>
              <a:rPr lang="en-IN" dirty="0"/>
              <a:t>: Number of images per batch</a:t>
            </a:r>
          </a:p>
          <a:p>
            <a:pPr>
              <a:buFont typeface="Arial" panose="020B0604020202020204" pitchFamily="34" charset="0"/>
              <a:buChar char="•"/>
            </a:pPr>
            <a:r>
              <a:rPr lang="en-IN" b="1" dirty="0" err="1"/>
              <a:t>target_size</a:t>
            </a:r>
            <a:r>
              <a:rPr lang="en-IN" dirty="0"/>
              <a:t>: Final image size after resizing</a:t>
            </a:r>
          </a:p>
          <a:p>
            <a:pPr>
              <a:buFont typeface="Arial" panose="020B0604020202020204" pitchFamily="34" charset="0"/>
              <a:buChar char="•"/>
            </a:pPr>
            <a:r>
              <a:rPr lang="en-IN" b="1" dirty="0"/>
              <a:t>Optional Parameters</a:t>
            </a:r>
            <a:r>
              <a:rPr lang="en-IN" dirty="0"/>
              <a:t>: shuffle, augment, cache, </a:t>
            </a:r>
            <a:r>
              <a:rPr lang="en-IN" dirty="0" err="1"/>
              <a:t>temp_dir</a:t>
            </a:r>
            <a:endParaRPr lang="en-IN" dirty="0"/>
          </a:p>
          <a:p>
            <a:pPr marL="0" indent="0">
              <a:buNone/>
            </a:pPr>
            <a:r>
              <a:rPr lang="en-IN" b="1" dirty="0"/>
              <a:t>Main Steps</a:t>
            </a:r>
            <a:endParaRPr lang="en-IN" dirty="0"/>
          </a:p>
          <a:p>
            <a:pPr>
              <a:buFont typeface="Arial" panose="020B0604020202020204" pitchFamily="34" charset="0"/>
              <a:buChar char="•"/>
            </a:pPr>
            <a:r>
              <a:rPr lang="en-IN" b="1" dirty="0"/>
              <a:t>Image Generator</a:t>
            </a:r>
            <a:r>
              <a:rPr lang="en-IN" dirty="0"/>
              <a:t>: Feeds image paths and labels into the pipeline.</a:t>
            </a:r>
          </a:p>
          <a:p>
            <a:pPr>
              <a:buFont typeface="Arial" panose="020B0604020202020204" pitchFamily="34" charset="0"/>
              <a:buChar char="•"/>
            </a:pPr>
            <a:r>
              <a:rPr lang="en-IN" b="1" dirty="0"/>
              <a:t>Preprocessing</a:t>
            </a:r>
            <a:r>
              <a:rPr lang="en-IN" dirty="0"/>
              <a:t>: Loads and resizes images to </a:t>
            </a:r>
            <a:r>
              <a:rPr lang="en-IN" dirty="0" err="1"/>
              <a:t>target_size</a:t>
            </a:r>
            <a:r>
              <a:rPr lang="en-IN" dirty="0"/>
              <a:t>.</a:t>
            </a:r>
          </a:p>
          <a:p>
            <a:pPr>
              <a:buFont typeface="Arial" panose="020B0604020202020204" pitchFamily="34" charset="0"/>
              <a:buChar char="•"/>
            </a:pPr>
            <a:r>
              <a:rPr lang="en-IN" b="1" dirty="0"/>
              <a:t>Data Augmentation</a:t>
            </a:r>
            <a:r>
              <a:rPr lang="en-IN" dirty="0"/>
              <a:t> (if enabled): Random image adjustments (flip, brightness, crop).</a:t>
            </a:r>
          </a:p>
          <a:p>
            <a:endParaRPr lang="en-US" dirty="0"/>
          </a:p>
        </p:txBody>
      </p:sp>
    </p:spTree>
    <p:extLst>
      <p:ext uri="{BB962C8B-B14F-4D97-AF65-F5344CB8AC3E}">
        <p14:creationId xmlns:p14="http://schemas.microsoft.com/office/powerpoint/2010/main" val="128256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9A33-ED79-2FD4-76D5-F8E7FB748F7A}"/>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3EF60B4B-461C-F2BF-5415-69F04680BCCC}"/>
              </a:ext>
            </a:extLst>
          </p:cNvPr>
          <p:cNvSpPr>
            <a:spLocks noGrp="1"/>
          </p:cNvSpPr>
          <p:nvPr>
            <p:ph idx="1"/>
          </p:nvPr>
        </p:nvSpPr>
        <p:spPr/>
        <p:txBody>
          <a:bodyPr>
            <a:normAutofit/>
          </a:bodyPr>
          <a:lstStyle/>
          <a:p>
            <a:pPr marL="0" indent="0">
              <a:buNone/>
            </a:pPr>
            <a:r>
              <a:rPr lang="en-IN" b="1" dirty="0"/>
              <a:t>Pipeline Steps</a:t>
            </a:r>
            <a:endParaRPr lang="en-IN" dirty="0"/>
          </a:p>
          <a:p>
            <a:pPr>
              <a:buFont typeface="+mj-lt"/>
              <a:buAutoNum type="arabicPeriod"/>
            </a:pPr>
            <a:r>
              <a:rPr lang="en-IN" b="1" dirty="0"/>
              <a:t>Dataset Creation</a:t>
            </a:r>
            <a:endParaRPr lang="en-IN" dirty="0"/>
          </a:p>
          <a:p>
            <a:pPr marL="742950" lvl="1" indent="-285750">
              <a:buFont typeface="+mj-lt"/>
              <a:buAutoNum type="arabicPeriod"/>
            </a:pPr>
            <a:r>
              <a:rPr lang="en-IN" dirty="0"/>
              <a:t>Uses </a:t>
            </a:r>
            <a:r>
              <a:rPr lang="en-IN" dirty="0" err="1"/>
              <a:t>tf.data.Dataset.from_generator</a:t>
            </a:r>
            <a:r>
              <a:rPr lang="en-IN" dirty="0"/>
              <a:t> to generate images and labels.</a:t>
            </a:r>
          </a:p>
          <a:p>
            <a:pPr>
              <a:buFont typeface="+mj-lt"/>
              <a:buAutoNum type="arabicPeriod"/>
            </a:pPr>
            <a:r>
              <a:rPr lang="en-IN" b="1" dirty="0"/>
              <a:t>Shuffling</a:t>
            </a:r>
            <a:r>
              <a:rPr lang="en-IN" dirty="0"/>
              <a:t> (optional): Randomizes data order for better training.</a:t>
            </a:r>
          </a:p>
          <a:p>
            <a:pPr>
              <a:buFont typeface="+mj-lt"/>
              <a:buAutoNum type="arabicPeriod"/>
            </a:pPr>
            <a:r>
              <a:rPr lang="en-IN" b="1" dirty="0"/>
              <a:t>Preprocessing</a:t>
            </a:r>
            <a:r>
              <a:rPr lang="en-IN" dirty="0"/>
              <a:t>: Resizes and prepares images.</a:t>
            </a:r>
          </a:p>
          <a:p>
            <a:pPr>
              <a:buFont typeface="+mj-lt"/>
              <a:buAutoNum type="arabicPeriod"/>
            </a:pPr>
            <a:r>
              <a:rPr lang="en-IN" b="1" dirty="0"/>
              <a:t>Caching</a:t>
            </a:r>
            <a:r>
              <a:rPr lang="en-IN" dirty="0"/>
              <a:t> (optional): Stores data in memory or on disk for faster access.</a:t>
            </a:r>
          </a:p>
          <a:p>
            <a:pPr>
              <a:buFont typeface="+mj-lt"/>
              <a:buAutoNum type="arabicPeriod"/>
            </a:pPr>
            <a:r>
              <a:rPr lang="en-IN" b="1" dirty="0"/>
              <a:t>Augmentation</a:t>
            </a:r>
            <a:r>
              <a:rPr lang="en-IN" dirty="0"/>
              <a:t> (optional): Applies transformations for more varied data.</a:t>
            </a:r>
          </a:p>
          <a:p>
            <a:pPr>
              <a:buFont typeface="+mj-lt"/>
              <a:buAutoNum type="arabicPeriod"/>
            </a:pPr>
            <a:r>
              <a:rPr lang="en-IN" b="1" dirty="0"/>
              <a:t>Batching &amp; Prefetching</a:t>
            </a:r>
            <a:r>
              <a:rPr lang="en-IN" dirty="0"/>
              <a:t>: Groups data into batches and prefetches for speed.</a:t>
            </a:r>
          </a:p>
          <a:p>
            <a:endParaRPr lang="en-US" dirty="0"/>
          </a:p>
        </p:txBody>
      </p:sp>
    </p:spTree>
    <p:extLst>
      <p:ext uri="{BB962C8B-B14F-4D97-AF65-F5344CB8AC3E}">
        <p14:creationId xmlns:p14="http://schemas.microsoft.com/office/powerpoint/2010/main" val="2353553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668C-8CC1-F582-5210-8BB4803917F6}"/>
              </a:ext>
            </a:extLst>
          </p:cNvPr>
          <p:cNvSpPr>
            <a:spLocks noGrp="1"/>
          </p:cNvSpPr>
          <p:nvPr>
            <p:ph type="title"/>
          </p:nvPr>
        </p:nvSpPr>
        <p:spPr/>
        <p:txBody>
          <a:bodyPr/>
          <a:lstStyle/>
          <a:p>
            <a:r>
              <a:rPr lang="en-IN" dirty="0"/>
              <a:t>Key Benefits of the Pipeline</a:t>
            </a:r>
            <a:endParaRPr lang="en-US" dirty="0"/>
          </a:p>
        </p:txBody>
      </p:sp>
      <p:sp>
        <p:nvSpPr>
          <p:cNvPr id="3" name="Content Placeholder 2">
            <a:extLst>
              <a:ext uri="{FF2B5EF4-FFF2-40B4-BE49-F238E27FC236}">
                <a16:creationId xmlns:a16="http://schemas.microsoft.com/office/drawing/2014/main" id="{BF9B3DF9-8BFD-1B41-3478-57ECB7B2A118}"/>
              </a:ext>
            </a:extLst>
          </p:cNvPr>
          <p:cNvSpPr>
            <a:spLocks noGrp="1"/>
          </p:cNvSpPr>
          <p:nvPr>
            <p:ph idx="1"/>
          </p:nvPr>
        </p:nvSpPr>
        <p:spPr/>
        <p:txBody>
          <a:bodyPr/>
          <a:lstStyle/>
          <a:p>
            <a:r>
              <a:rPr lang="en-IN" b="1" dirty="0"/>
              <a:t>Efficiency</a:t>
            </a:r>
            <a:r>
              <a:rPr lang="en-IN" dirty="0"/>
              <a:t>: TensorFlow's optimized data processing.</a:t>
            </a:r>
          </a:p>
          <a:p>
            <a:r>
              <a:rPr lang="en-IN" b="1" dirty="0"/>
              <a:t>Flexibility</a:t>
            </a:r>
            <a:r>
              <a:rPr lang="en-IN" dirty="0"/>
              <a:t>: Easy customization with preprocessing and augmentation.</a:t>
            </a:r>
          </a:p>
          <a:p>
            <a:r>
              <a:rPr lang="en-IN" b="1" dirty="0"/>
              <a:t>Scalability</a:t>
            </a:r>
            <a:r>
              <a:rPr lang="en-IN" dirty="0"/>
              <a:t>: Processes large datasets on-the-fly.</a:t>
            </a:r>
          </a:p>
          <a:p>
            <a:r>
              <a:rPr lang="en-IN" b="1" dirty="0"/>
              <a:t>Speed</a:t>
            </a:r>
            <a:r>
              <a:rPr lang="en-IN" dirty="0"/>
              <a:t>: Utilizes shuffling, caching, and prefetching.</a:t>
            </a:r>
          </a:p>
          <a:p>
            <a:r>
              <a:rPr lang="en-IN" b="1" dirty="0"/>
              <a:t>Parallel Processing</a:t>
            </a:r>
            <a:r>
              <a:rPr lang="en-IN" dirty="0"/>
              <a:t>: Multiple tasks handled simultaneously to minimize bottlenecks.</a:t>
            </a:r>
            <a:endParaRPr lang="en-US" dirty="0"/>
          </a:p>
        </p:txBody>
      </p:sp>
    </p:spTree>
    <p:extLst>
      <p:ext uri="{BB962C8B-B14F-4D97-AF65-F5344CB8AC3E}">
        <p14:creationId xmlns:p14="http://schemas.microsoft.com/office/powerpoint/2010/main" val="3464800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E705-C3A3-F90E-2572-B5192A920C9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8E4EFB7-5EA7-69D6-917D-70B44D7FDCD6}"/>
              </a:ext>
            </a:extLst>
          </p:cNvPr>
          <p:cNvPicPr>
            <a:picLocks noGrp="1" noChangeAspect="1"/>
          </p:cNvPicPr>
          <p:nvPr>
            <p:ph idx="1"/>
          </p:nvPr>
        </p:nvPicPr>
        <p:blipFill>
          <a:blip r:embed="rId2"/>
          <a:stretch>
            <a:fillRect/>
          </a:stretch>
        </p:blipFill>
        <p:spPr>
          <a:xfrm>
            <a:off x="687186" y="197992"/>
            <a:ext cx="9801065" cy="6193663"/>
          </a:xfrm>
          <a:prstGeom prst="rect">
            <a:avLst/>
          </a:prstGeom>
        </p:spPr>
      </p:pic>
    </p:spTree>
    <p:extLst>
      <p:ext uri="{BB962C8B-B14F-4D97-AF65-F5344CB8AC3E}">
        <p14:creationId xmlns:p14="http://schemas.microsoft.com/office/powerpoint/2010/main" val="139633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2E12-DFD9-6AB1-7639-682F1A588F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E5CEFC-2D9F-0A1D-32C9-E5C4EAED94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8011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1C0D-444C-4BCC-0462-4FC52A3930C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EA2FB80-0F12-0E4A-83F7-9FE4A8485CF5}"/>
              </a:ext>
            </a:extLst>
          </p:cNvPr>
          <p:cNvPicPr>
            <a:picLocks noGrp="1" noChangeAspect="1"/>
          </p:cNvPicPr>
          <p:nvPr>
            <p:ph idx="1"/>
          </p:nvPr>
        </p:nvPicPr>
        <p:blipFill>
          <a:blip r:embed="rId2"/>
          <a:stretch>
            <a:fillRect/>
          </a:stretch>
        </p:blipFill>
        <p:spPr>
          <a:xfrm>
            <a:off x="633642" y="365125"/>
            <a:ext cx="9796062" cy="6127750"/>
          </a:xfrm>
          <a:prstGeom prst="rect">
            <a:avLst/>
          </a:prstGeom>
        </p:spPr>
      </p:pic>
    </p:spTree>
    <p:extLst>
      <p:ext uri="{BB962C8B-B14F-4D97-AF65-F5344CB8AC3E}">
        <p14:creationId xmlns:p14="http://schemas.microsoft.com/office/powerpoint/2010/main" val="2782117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38CD-6582-441F-5932-40581D08A6F3}"/>
              </a:ext>
            </a:extLst>
          </p:cNvPr>
          <p:cNvSpPr>
            <a:spLocks noGrp="1"/>
          </p:cNvSpPr>
          <p:nvPr>
            <p:ph type="title"/>
          </p:nvPr>
        </p:nvSpPr>
        <p:spPr/>
        <p:txBody>
          <a:bodyPr/>
          <a:lstStyle/>
          <a:p>
            <a:r>
              <a:rPr lang="en-US" dirty="0"/>
              <a:t>Splitting data into test and training set</a:t>
            </a:r>
          </a:p>
        </p:txBody>
      </p:sp>
      <p:sp>
        <p:nvSpPr>
          <p:cNvPr id="3" name="Content Placeholder 2">
            <a:extLst>
              <a:ext uri="{FF2B5EF4-FFF2-40B4-BE49-F238E27FC236}">
                <a16:creationId xmlns:a16="http://schemas.microsoft.com/office/drawing/2014/main" id="{55951A54-7D3C-1E28-B991-C826C821340B}"/>
              </a:ext>
            </a:extLst>
          </p:cNvPr>
          <p:cNvSpPr>
            <a:spLocks noGrp="1"/>
          </p:cNvSpPr>
          <p:nvPr>
            <p:ph idx="1"/>
          </p:nvPr>
        </p:nvSpPr>
        <p:spPr/>
        <p:txBody>
          <a:bodyPr>
            <a:normAutofit lnSpcReduction="10000"/>
          </a:bodyPr>
          <a:lstStyle/>
          <a:p>
            <a:r>
              <a:rPr lang="en-IN" b="1" dirty="0"/>
              <a:t>Dataset Splitting</a:t>
            </a:r>
          </a:p>
          <a:p>
            <a:pPr>
              <a:buFont typeface="+mj-lt"/>
              <a:buAutoNum type="arabicPeriod"/>
            </a:pPr>
            <a:r>
              <a:rPr lang="en-IN" b="1" dirty="0"/>
              <a:t>Importing Library</a:t>
            </a:r>
            <a:r>
              <a:rPr lang="en-IN" dirty="0"/>
              <a:t>:</a:t>
            </a:r>
          </a:p>
          <a:p>
            <a:pPr marL="742950" lvl="1" indent="-285750">
              <a:buFont typeface="+mj-lt"/>
              <a:buAutoNum type="arabicPeriod"/>
            </a:pPr>
            <a:r>
              <a:rPr lang="en-IN" dirty="0"/>
              <a:t>The script starts by importing </a:t>
            </a:r>
            <a:r>
              <a:rPr lang="en-IN" dirty="0" err="1"/>
              <a:t>train_test_split</a:t>
            </a:r>
            <a:r>
              <a:rPr lang="en-IN" dirty="0"/>
              <a:t> from </a:t>
            </a:r>
            <a:r>
              <a:rPr lang="en-IN" dirty="0" err="1"/>
              <a:t>sklearn.model_selection</a:t>
            </a:r>
            <a:r>
              <a:rPr lang="en-IN" dirty="0"/>
              <a:t>, which is used to split datasets into training and testing sets.</a:t>
            </a:r>
          </a:p>
          <a:p>
            <a:pPr>
              <a:buFont typeface="+mj-lt"/>
              <a:buAutoNum type="arabicPeriod"/>
            </a:pPr>
            <a:r>
              <a:rPr lang="en-IN" b="1" dirty="0"/>
              <a:t>First Split - Test Set Separation</a:t>
            </a:r>
            <a:r>
              <a:rPr lang="en-IN" dirty="0"/>
              <a:t>:</a:t>
            </a:r>
          </a:p>
          <a:p>
            <a:pPr marL="742950" lvl="1" indent="-285750">
              <a:buFont typeface="+mj-lt"/>
              <a:buAutoNum type="arabicPeriod"/>
            </a:pPr>
            <a:r>
              <a:rPr lang="en-IN" dirty="0" err="1"/>
              <a:t>train_val_df</a:t>
            </a:r>
            <a:r>
              <a:rPr lang="en-IN" dirty="0"/>
              <a:t> and </a:t>
            </a:r>
            <a:r>
              <a:rPr lang="en-IN" dirty="0" err="1"/>
              <a:t>test_df</a:t>
            </a:r>
            <a:r>
              <a:rPr lang="en-IN" dirty="0"/>
              <a:t> are created by splitting the initial dataset (</a:t>
            </a:r>
            <a:r>
              <a:rPr lang="en-IN" dirty="0" err="1"/>
              <a:t>df</a:t>
            </a:r>
            <a:r>
              <a:rPr lang="en-IN" dirty="0"/>
              <a:t>) into training/validation and test sets using an 85-15% split, ensuring that the test data (</a:t>
            </a:r>
            <a:r>
              <a:rPr lang="en-IN" dirty="0" err="1"/>
              <a:t>test_df</a:t>
            </a:r>
            <a:r>
              <a:rPr lang="en-IN" dirty="0"/>
              <a:t>) contains 15% of the original data. The split is stratified by the '</a:t>
            </a:r>
            <a:r>
              <a:rPr lang="en-IN" dirty="0" err="1"/>
              <a:t>encoded_label</a:t>
            </a:r>
            <a:r>
              <a:rPr lang="en-IN" dirty="0"/>
              <a:t>' to maintain consistent label distribution between splits.</a:t>
            </a:r>
          </a:p>
          <a:p>
            <a:pPr>
              <a:buFont typeface="+mj-lt"/>
              <a:buAutoNum type="arabicPeriod"/>
            </a:pPr>
            <a:r>
              <a:rPr lang="en-IN" b="1" dirty="0"/>
              <a:t>Second Split - Training and Validation Set Separation</a:t>
            </a:r>
            <a:r>
              <a:rPr lang="en-IN" dirty="0"/>
              <a:t>:</a:t>
            </a:r>
          </a:p>
          <a:p>
            <a:pPr marL="742950" lvl="1" indent="-285750">
              <a:buFont typeface="+mj-lt"/>
              <a:buAutoNum type="arabicPeriod"/>
            </a:pPr>
            <a:r>
              <a:rPr lang="en-IN" dirty="0"/>
              <a:t>The remaining data (</a:t>
            </a:r>
            <a:r>
              <a:rPr lang="en-IN" dirty="0" err="1"/>
              <a:t>train_val_df</a:t>
            </a:r>
            <a:r>
              <a:rPr lang="en-IN" dirty="0"/>
              <a:t>) is further split into training (</a:t>
            </a:r>
            <a:r>
              <a:rPr lang="en-IN" dirty="0" err="1"/>
              <a:t>train_df</a:t>
            </a:r>
            <a:r>
              <a:rPr lang="en-IN" dirty="0"/>
              <a:t>) and development/validation (</a:t>
            </a:r>
            <a:r>
              <a:rPr lang="en-IN" dirty="0" err="1"/>
              <a:t>dev_df</a:t>
            </a:r>
            <a:r>
              <a:rPr lang="en-IN" dirty="0"/>
              <a:t>) datasets using a 90-10% split. This also uses stratified sampling on the '</a:t>
            </a:r>
            <a:r>
              <a:rPr lang="en-IN" dirty="0" err="1"/>
              <a:t>encoded_label</a:t>
            </a:r>
            <a:r>
              <a:rPr lang="en-IN" dirty="0"/>
              <a:t>' to ensure labels are evenly distributed.</a:t>
            </a:r>
          </a:p>
          <a:p>
            <a:endParaRPr lang="en-US" dirty="0"/>
          </a:p>
        </p:txBody>
      </p:sp>
    </p:spTree>
    <p:extLst>
      <p:ext uri="{BB962C8B-B14F-4D97-AF65-F5344CB8AC3E}">
        <p14:creationId xmlns:p14="http://schemas.microsoft.com/office/powerpoint/2010/main" val="3309968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B28E-0BA4-7DB2-0958-99133667C18A}"/>
              </a:ext>
            </a:extLst>
          </p:cNvPr>
          <p:cNvSpPr>
            <a:spLocks noGrp="1"/>
          </p:cNvSpPr>
          <p:nvPr>
            <p:ph type="title"/>
          </p:nvPr>
        </p:nvSpPr>
        <p:spPr>
          <a:xfrm>
            <a:off x="838200" y="228601"/>
            <a:ext cx="10515600" cy="1462088"/>
          </a:xfrm>
        </p:spPr>
        <p:txBody>
          <a:bodyPr>
            <a:normAutofit fontScale="90000"/>
          </a:bodyPr>
          <a:lstStyle/>
          <a:p>
            <a:r>
              <a:rPr lang="en-IN" b="1" dirty="0"/>
              <a:t>Hardware Strategy and Dataset Pipeline Construction</a:t>
            </a:r>
            <a:br>
              <a:rPr lang="en-IN" b="1" dirty="0"/>
            </a:br>
            <a:endParaRPr lang="en-US" dirty="0"/>
          </a:p>
        </p:txBody>
      </p:sp>
      <p:sp>
        <p:nvSpPr>
          <p:cNvPr id="3" name="Content Placeholder 2">
            <a:extLst>
              <a:ext uri="{FF2B5EF4-FFF2-40B4-BE49-F238E27FC236}">
                <a16:creationId xmlns:a16="http://schemas.microsoft.com/office/drawing/2014/main" id="{10082532-3502-9F72-1A3C-8036AD56A3A6}"/>
              </a:ext>
            </a:extLst>
          </p:cNvPr>
          <p:cNvSpPr>
            <a:spLocks noGrp="1"/>
          </p:cNvSpPr>
          <p:nvPr>
            <p:ph idx="1"/>
          </p:nvPr>
        </p:nvSpPr>
        <p:spPr/>
        <p:txBody>
          <a:bodyPr>
            <a:normAutofit fontScale="92500"/>
          </a:bodyPr>
          <a:lstStyle/>
          <a:p>
            <a:pPr>
              <a:buFont typeface="+mj-lt"/>
              <a:buAutoNum type="arabicPeriod"/>
            </a:pPr>
            <a:r>
              <a:rPr lang="en-IN" b="1" dirty="0"/>
              <a:t>Batch Sizes and Target Image Size</a:t>
            </a:r>
            <a:r>
              <a:rPr lang="en-IN" dirty="0"/>
              <a:t>:</a:t>
            </a:r>
          </a:p>
          <a:p>
            <a:pPr marL="742950" lvl="1" indent="-285750">
              <a:buFont typeface="+mj-lt"/>
              <a:buAutoNum type="arabicPeriod"/>
            </a:pPr>
            <a:r>
              <a:rPr lang="en-IN" dirty="0"/>
              <a:t>It sets </a:t>
            </a:r>
            <a:r>
              <a:rPr lang="en-IN" dirty="0" err="1"/>
              <a:t>batch_size_gpu</a:t>
            </a:r>
            <a:r>
              <a:rPr lang="en-IN" dirty="0"/>
              <a:t> and </a:t>
            </a:r>
            <a:r>
              <a:rPr lang="en-IN" dirty="0" err="1"/>
              <a:t>batch_size_tpu</a:t>
            </a:r>
            <a:r>
              <a:rPr lang="en-IN" dirty="0"/>
              <a:t> to 128, and </a:t>
            </a:r>
            <a:r>
              <a:rPr lang="en-IN" dirty="0" err="1"/>
              <a:t>target_size</a:t>
            </a:r>
            <a:r>
              <a:rPr lang="en-IN" dirty="0"/>
              <a:t> for images to (256, 256).</a:t>
            </a:r>
          </a:p>
          <a:p>
            <a:pPr>
              <a:buFont typeface="+mj-lt"/>
              <a:buAutoNum type="arabicPeriod"/>
            </a:pPr>
            <a:r>
              <a:rPr lang="en-IN" b="1" dirty="0"/>
              <a:t>GPU Strategy (if available)</a:t>
            </a:r>
            <a:r>
              <a:rPr lang="en-IN" dirty="0"/>
              <a:t>:</a:t>
            </a:r>
          </a:p>
          <a:p>
            <a:pPr marL="742950" lvl="1" indent="-285750">
              <a:buFont typeface="+mj-lt"/>
              <a:buAutoNum type="arabicPeriod"/>
            </a:pPr>
            <a:r>
              <a:rPr lang="en-IN" dirty="0"/>
              <a:t>The script checks if GPU devices are available and configures a mirrored strategy for distributed training on GPUs. Datasets are prepared with specified parameters (batch size, target size, shuffling, augmentation, caching) and then distributed using the GPU strategy.</a:t>
            </a:r>
          </a:p>
          <a:p>
            <a:pPr>
              <a:buFont typeface="+mj-lt"/>
              <a:buAutoNum type="arabicPeriod"/>
            </a:pPr>
            <a:r>
              <a:rPr lang="en-IN" b="1" dirty="0"/>
              <a:t>TPU Strategy (if available)</a:t>
            </a:r>
            <a:r>
              <a:rPr lang="en-IN" dirty="0"/>
              <a:t>:</a:t>
            </a:r>
          </a:p>
          <a:p>
            <a:pPr marL="742950" lvl="1" indent="-285750">
              <a:buFont typeface="+mj-lt"/>
              <a:buAutoNum type="arabicPeriod"/>
            </a:pPr>
            <a:r>
              <a:rPr lang="en-IN" dirty="0"/>
              <a:t>Similar to the GPU setup, if a TPU is available, the script attempts to initialize a TPU strategy. If successful, datasets are similarly prepared and distributed for TPU-based training.</a:t>
            </a:r>
          </a:p>
          <a:p>
            <a:pPr>
              <a:buFont typeface="+mj-lt"/>
              <a:buAutoNum type="arabicPeriod"/>
            </a:pPr>
            <a:r>
              <a:rPr lang="en-IN" b="1" dirty="0"/>
              <a:t>Error Handling for TPU Initialization</a:t>
            </a:r>
            <a:r>
              <a:rPr lang="en-IN" dirty="0"/>
              <a:t>:</a:t>
            </a:r>
          </a:p>
          <a:p>
            <a:pPr marL="742950" lvl="1" indent="-285750">
              <a:buFont typeface="+mj-lt"/>
              <a:buAutoNum type="arabicPeriod"/>
            </a:pPr>
            <a:r>
              <a:rPr lang="en-IN" dirty="0"/>
              <a:t>If the TPU initialization fails, an error message is printed indicating that TPU training will be skipped.</a:t>
            </a:r>
          </a:p>
          <a:p>
            <a:endParaRPr lang="en-US" dirty="0"/>
          </a:p>
        </p:txBody>
      </p:sp>
    </p:spTree>
    <p:extLst>
      <p:ext uri="{BB962C8B-B14F-4D97-AF65-F5344CB8AC3E}">
        <p14:creationId xmlns:p14="http://schemas.microsoft.com/office/powerpoint/2010/main" val="1472634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F31A7C-3CC4-92DB-6AA1-0895055FC816}"/>
              </a:ext>
            </a:extLst>
          </p:cNvPr>
          <p:cNvPicPr>
            <a:picLocks noChangeAspect="1"/>
          </p:cNvPicPr>
          <p:nvPr/>
        </p:nvPicPr>
        <p:blipFill>
          <a:blip r:embed="rId2"/>
          <a:stretch>
            <a:fillRect/>
          </a:stretch>
        </p:blipFill>
        <p:spPr>
          <a:xfrm>
            <a:off x="1149096" y="210878"/>
            <a:ext cx="8324088" cy="6389560"/>
          </a:xfrm>
          <a:prstGeom prst="rect">
            <a:avLst/>
          </a:prstGeom>
        </p:spPr>
      </p:pic>
    </p:spTree>
    <p:extLst>
      <p:ext uri="{BB962C8B-B14F-4D97-AF65-F5344CB8AC3E}">
        <p14:creationId xmlns:p14="http://schemas.microsoft.com/office/powerpoint/2010/main" val="1965160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CE6C-656D-2CA4-3CDD-1AC324988782}"/>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74B8E3F7-43DB-BBE4-B0AD-6FC41DA2A7A8}"/>
              </a:ext>
            </a:extLst>
          </p:cNvPr>
          <p:cNvSpPr>
            <a:spLocks noGrp="1"/>
          </p:cNvSpPr>
          <p:nvPr>
            <p:ph idx="1"/>
          </p:nvPr>
        </p:nvSpPr>
        <p:spPr/>
        <p:txBody>
          <a:bodyPr>
            <a:normAutofit fontScale="85000" lnSpcReduction="20000"/>
          </a:bodyPr>
          <a:lstStyle/>
          <a:p>
            <a:r>
              <a:rPr lang="en-IN" b="1" dirty="0"/>
              <a:t>Imports and Setup</a:t>
            </a:r>
            <a:r>
              <a:rPr lang="en-IN" dirty="0"/>
              <a:t>:</a:t>
            </a:r>
          </a:p>
          <a:p>
            <a:pPr>
              <a:buFont typeface="Arial" panose="020B0604020202020204" pitchFamily="34" charset="0"/>
              <a:buChar char="•"/>
            </a:pPr>
            <a:r>
              <a:rPr lang="en-IN" dirty="0"/>
              <a:t>Imports TensorFlow and various components from </a:t>
            </a:r>
            <a:r>
              <a:rPr lang="en-IN" dirty="0" err="1"/>
              <a:t>tensorflow.keras</a:t>
            </a:r>
            <a:r>
              <a:rPr lang="en-IN" dirty="0"/>
              <a:t>, including layers and applications.</a:t>
            </a:r>
          </a:p>
          <a:p>
            <a:pPr>
              <a:buFont typeface="Arial" panose="020B0604020202020204" pitchFamily="34" charset="0"/>
              <a:buChar char="•"/>
            </a:pPr>
            <a:r>
              <a:rPr lang="en-IN" dirty="0"/>
              <a:t>ResNet50, Dense, GlobalAveragePooling2D, and Model are notably imported to build and modify the neural network.</a:t>
            </a:r>
          </a:p>
          <a:p>
            <a:r>
              <a:rPr lang="en-IN" b="1" dirty="0"/>
              <a:t>Function </a:t>
            </a:r>
            <a:r>
              <a:rPr lang="en-IN" b="1" dirty="0" err="1"/>
              <a:t>create_model</a:t>
            </a:r>
            <a:r>
              <a:rPr lang="en-IN" dirty="0"/>
              <a:t>:</a:t>
            </a:r>
          </a:p>
          <a:p>
            <a:pPr>
              <a:buFont typeface="Arial" panose="020B0604020202020204" pitchFamily="34" charset="0"/>
              <a:buChar char="•"/>
            </a:pPr>
            <a:r>
              <a:rPr lang="en-IN" b="1" dirty="0"/>
              <a:t>Purpose</a:t>
            </a:r>
            <a:r>
              <a:rPr lang="en-IN" dirty="0"/>
              <a:t>: Creates a model based on ResNet50 suited for image classification.</a:t>
            </a:r>
          </a:p>
          <a:p>
            <a:pPr>
              <a:buFont typeface="Arial" panose="020B0604020202020204" pitchFamily="34" charset="0"/>
              <a:buChar char="•"/>
            </a:pPr>
            <a:r>
              <a:rPr lang="en-IN" b="1" dirty="0"/>
              <a:t>Parameters</a:t>
            </a:r>
            <a:r>
              <a:rPr lang="en-IN" dirty="0"/>
              <a:t>:</a:t>
            </a:r>
          </a:p>
          <a:p>
            <a:pPr marL="742950" lvl="1" indent="-285750">
              <a:buFont typeface="Arial" panose="020B0604020202020204" pitchFamily="34" charset="0"/>
              <a:buChar char="•"/>
            </a:pPr>
            <a:r>
              <a:rPr lang="en-IN" dirty="0" err="1"/>
              <a:t>target_size</a:t>
            </a:r>
            <a:r>
              <a:rPr lang="en-IN" dirty="0"/>
              <a:t>: Specifies the input image dimensions expected by the model.</a:t>
            </a:r>
          </a:p>
          <a:p>
            <a:pPr marL="742950" lvl="1" indent="-285750">
              <a:buFont typeface="Arial" panose="020B0604020202020204" pitchFamily="34" charset="0"/>
              <a:buChar char="•"/>
            </a:pPr>
            <a:r>
              <a:rPr lang="en-IN" dirty="0" err="1"/>
              <a:t>num_classes</a:t>
            </a:r>
            <a:r>
              <a:rPr lang="en-IN" dirty="0"/>
              <a:t>: Number of output classes for the classification task.</a:t>
            </a:r>
          </a:p>
          <a:p>
            <a:pPr>
              <a:buFont typeface="Arial" panose="020B0604020202020204" pitchFamily="34" charset="0"/>
              <a:buChar char="•"/>
            </a:pPr>
            <a:r>
              <a:rPr lang="en-IN" b="1" dirty="0"/>
              <a:t>ResNet50 Loading</a:t>
            </a:r>
            <a:r>
              <a:rPr lang="en-IN" dirty="0"/>
              <a:t>: Loads the ResNet50 architecture without the top layer (i.e., without the fully connected layers typically used for output classification in the original setup), enabling custom layers to be added for specific tasks.</a:t>
            </a:r>
          </a:p>
          <a:p>
            <a:pPr>
              <a:buFont typeface="Arial" panose="020B0604020202020204" pitchFamily="34" charset="0"/>
              <a:buChar char="•"/>
            </a:pPr>
            <a:r>
              <a:rPr lang="en-IN" b="1" dirty="0"/>
              <a:t>Base Model</a:t>
            </a:r>
            <a:r>
              <a:rPr lang="en-IN" dirty="0"/>
              <a:t>: ResNet50 loaded with pre-trained ImageNet weights, configured to not include the top layers, and adapted to the target size of the input images.</a:t>
            </a:r>
          </a:p>
          <a:p>
            <a:endParaRPr lang="en-US" dirty="0"/>
          </a:p>
        </p:txBody>
      </p:sp>
    </p:spTree>
    <p:extLst>
      <p:ext uri="{BB962C8B-B14F-4D97-AF65-F5344CB8AC3E}">
        <p14:creationId xmlns:p14="http://schemas.microsoft.com/office/powerpoint/2010/main" val="227055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64D7-ABBC-9EAF-E6B1-A1CB5D599FD8}"/>
              </a:ext>
            </a:extLst>
          </p:cNvPr>
          <p:cNvSpPr>
            <a:spLocks noGrp="1"/>
          </p:cNvSpPr>
          <p:nvPr>
            <p:ph type="title"/>
          </p:nvPr>
        </p:nvSpPr>
        <p:spPr/>
        <p:txBody>
          <a:bodyPr/>
          <a:lstStyle/>
          <a:p>
            <a:r>
              <a:rPr lang="en-IN" b="1" dirty="0"/>
              <a:t>Adding Custom Layers</a:t>
            </a:r>
            <a:r>
              <a:rPr lang="en-IN" dirty="0"/>
              <a:t>:</a:t>
            </a:r>
            <a:endParaRPr lang="en-US" dirty="0"/>
          </a:p>
        </p:txBody>
      </p:sp>
      <p:sp>
        <p:nvSpPr>
          <p:cNvPr id="3" name="Content Placeholder 2">
            <a:extLst>
              <a:ext uri="{FF2B5EF4-FFF2-40B4-BE49-F238E27FC236}">
                <a16:creationId xmlns:a16="http://schemas.microsoft.com/office/drawing/2014/main" id="{5B435A2E-4ED9-4C0B-309C-0B7EEC2C3FAD}"/>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IN" b="1" dirty="0"/>
              <a:t>Global Average Pooling</a:t>
            </a:r>
            <a:r>
              <a:rPr lang="en-IN" dirty="0"/>
              <a:t>: Reduces the spatial dimensions (height and width) of the output from the previous layers to a single 2048-dimensional vector per image.</a:t>
            </a:r>
          </a:p>
          <a:p>
            <a:pPr>
              <a:buFont typeface="Arial" panose="020B0604020202020204" pitchFamily="34" charset="0"/>
              <a:buChar char="•"/>
            </a:pPr>
            <a:r>
              <a:rPr lang="en-IN" b="1" dirty="0"/>
              <a:t>Output Layer</a:t>
            </a:r>
            <a:r>
              <a:rPr lang="en-IN" dirty="0"/>
              <a:t>: Adds a dense (fully connected) layer with </a:t>
            </a:r>
            <a:r>
              <a:rPr lang="en-IN" dirty="0" err="1"/>
              <a:t>num_classes</a:t>
            </a:r>
            <a:r>
              <a:rPr lang="en-IN" dirty="0"/>
              <a:t> neurons, each representing a class score, using a </a:t>
            </a:r>
            <a:r>
              <a:rPr lang="en-IN" dirty="0" err="1"/>
              <a:t>softmax</a:t>
            </a:r>
            <a:r>
              <a:rPr lang="en-IN" dirty="0"/>
              <a:t> activation function to turn the scores into class probabilities.</a:t>
            </a:r>
          </a:p>
          <a:p>
            <a:r>
              <a:rPr lang="en-IN" b="1" dirty="0"/>
              <a:t>Model Compilation</a:t>
            </a:r>
            <a:r>
              <a:rPr lang="en-IN" dirty="0"/>
              <a:t>:</a:t>
            </a:r>
          </a:p>
          <a:p>
            <a:pPr>
              <a:buFont typeface="Arial" panose="020B0604020202020204" pitchFamily="34" charset="0"/>
              <a:buChar char="•"/>
            </a:pPr>
            <a:r>
              <a:rPr lang="en-IN" b="1" dirty="0"/>
              <a:t>Optimizer</a:t>
            </a:r>
            <a:r>
              <a:rPr lang="en-IN" dirty="0"/>
              <a:t>: Uses the Adam optimizer with a learning rate of 0.001 and weight decay, which helps prevent overfitting by penalizing large weights.</a:t>
            </a:r>
          </a:p>
          <a:p>
            <a:pPr>
              <a:buFont typeface="Arial" panose="020B0604020202020204" pitchFamily="34" charset="0"/>
              <a:buChar char="•"/>
            </a:pPr>
            <a:r>
              <a:rPr lang="en-IN" b="1" dirty="0"/>
              <a:t>Loss Function</a:t>
            </a:r>
            <a:r>
              <a:rPr lang="en-IN" dirty="0"/>
              <a:t>: Employs sparse categorical </a:t>
            </a:r>
            <a:r>
              <a:rPr lang="en-IN" dirty="0" err="1"/>
              <a:t>crossentropy</a:t>
            </a:r>
            <a:r>
              <a:rPr lang="en-IN" dirty="0"/>
              <a:t>, which is suitable for multi-class classification tasks where each label is provided as an integer (a common scenario in classification problems).</a:t>
            </a:r>
          </a:p>
          <a:p>
            <a:pPr>
              <a:buFont typeface="Arial" panose="020B0604020202020204" pitchFamily="34" charset="0"/>
              <a:buChar char="•"/>
            </a:pPr>
            <a:r>
              <a:rPr lang="en-IN" b="1" dirty="0"/>
              <a:t>Metrics</a:t>
            </a:r>
            <a:r>
              <a:rPr lang="en-IN" dirty="0"/>
              <a:t>: Tracks accuracy, the percentage of images correctly classified.</a:t>
            </a:r>
          </a:p>
          <a:p>
            <a:r>
              <a:rPr lang="en-IN" b="1" dirty="0"/>
              <a:t>Hardware Strategy Conditional Execution</a:t>
            </a:r>
            <a:r>
              <a:rPr lang="en-IN" dirty="0"/>
              <a:t>:</a:t>
            </a:r>
          </a:p>
          <a:p>
            <a:pPr>
              <a:buFont typeface="Arial" panose="020B0604020202020204" pitchFamily="34" charset="0"/>
              <a:buChar char="•"/>
            </a:pPr>
            <a:r>
              <a:rPr lang="en-IN" b="1" dirty="0"/>
              <a:t>GPU Check</a:t>
            </a:r>
            <a:r>
              <a:rPr lang="en-IN" dirty="0"/>
              <a:t>: Verifies if a GPU is available and if so, it initializes a mirrored strategy for distributed training, using the custom model creation function within that strategy context.</a:t>
            </a:r>
          </a:p>
          <a:p>
            <a:pPr>
              <a:buFont typeface="Arial" panose="020B0604020202020204" pitchFamily="34" charset="0"/>
              <a:buChar char="•"/>
            </a:pPr>
            <a:r>
              <a:rPr lang="en-IN" b="1" dirty="0"/>
              <a:t>TPU Check</a:t>
            </a:r>
            <a:r>
              <a:rPr lang="en-IN" dirty="0"/>
              <a:t>: Similarly, checks for TPU availability and configures the model for training on TPU if available.</a:t>
            </a:r>
          </a:p>
          <a:p>
            <a:endParaRPr lang="en-US" dirty="0"/>
          </a:p>
        </p:txBody>
      </p:sp>
    </p:spTree>
    <p:extLst>
      <p:ext uri="{BB962C8B-B14F-4D97-AF65-F5344CB8AC3E}">
        <p14:creationId xmlns:p14="http://schemas.microsoft.com/office/powerpoint/2010/main" val="1507763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EC2236-851A-CAE4-FC08-B3B54CFC81CD}"/>
              </a:ext>
            </a:extLst>
          </p:cNvPr>
          <p:cNvPicPr>
            <a:picLocks noChangeAspect="1"/>
          </p:cNvPicPr>
          <p:nvPr/>
        </p:nvPicPr>
        <p:blipFill>
          <a:blip r:embed="rId2"/>
          <a:stretch>
            <a:fillRect/>
          </a:stretch>
        </p:blipFill>
        <p:spPr>
          <a:xfrm>
            <a:off x="1807464" y="441061"/>
            <a:ext cx="7772400" cy="5975878"/>
          </a:xfrm>
          <a:prstGeom prst="rect">
            <a:avLst/>
          </a:prstGeom>
        </p:spPr>
      </p:pic>
    </p:spTree>
    <p:extLst>
      <p:ext uri="{BB962C8B-B14F-4D97-AF65-F5344CB8AC3E}">
        <p14:creationId xmlns:p14="http://schemas.microsoft.com/office/powerpoint/2010/main" val="129294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4126-68B1-CFEB-C683-A81E66DF03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B8F912-06FD-195A-C8F2-D24DC0FCCA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6202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EEA5-B817-4212-AD4C-EFDB7F1475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E292F2-2232-17AE-0189-DAAF742633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636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368E-0628-96A9-6DC4-D16F1D598513}"/>
              </a:ext>
            </a:extLst>
          </p:cNvPr>
          <p:cNvSpPr>
            <a:spLocks noGrp="1"/>
          </p:cNvSpPr>
          <p:nvPr>
            <p:ph type="title"/>
          </p:nvPr>
        </p:nvSpPr>
        <p:spPr/>
        <p:txBody>
          <a:bodyPr/>
          <a:lstStyle/>
          <a:p>
            <a:r>
              <a:rPr lang="en-US" dirty="0"/>
              <a:t>Gap Identification</a:t>
            </a:r>
          </a:p>
        </p:txBody>
      </p:sp>
      <p:sp>
        <p:nvSpPr>
          <p:cNvPr id="3" name="Content Placeholder 2">
            <a:extLst>
              <a:ext uri="{FF2B5EF4-FFF2-40B4-BE49-F238E27FC236}">
                <a16:creationId xmlns:a16="http://schemas.microsoft.com/office/drawing/2014/main" id="{412AFC91-034B-B48B-5117-58B69A9EF5E3}"/>
              </a:ext>
            </a:extLst>
          </p:cNvPr>
          <p:cNvSpPr>
            <a:spLocks noGrp="1"/>
          </p:cNvSpPr>
          <p:nvPr>
            <p:ph idx="1"/>
          </p:nvPr>
        </p:nvSpPr>
        <p:spPr/>
        <p:txBody>
          <a:bodyPr>
            <a:normAutofit lnSpcReduction="10000"/>
          </a:bodyPr>
          <a:lstStyle/>
          <a:p>
            <a:r>
              <a:rPr lang="en-IN" dirty="0"/>
              <a:t>Base paper uses ResNet18 with single-stage transfer learning on a general dataset, achieving 96% accuracy.</a:t>
            </a:r>
          </a:p>
          <a:p>
            <a:r>
              <a:rPr lang="en-IN" dirty="0"/>
              <a:t>Limitations include the use of a generalized dataset and single-stage transfer learning.</a:t>
            </a:r>
          </a:p>
          <a:p>
            <a:r>
              <a:rPr lang="en-IN" dirty="0"/>
              <a:t>A more specific dataset and multi-stage transfer learning may enhance fine-tuning and feature extraction.</a:t>
            </a:r>
          </a:p>
          <a:p>
            <a:r>
              <a:rPr lang="en-IN" dirty="0"/>
              <a:t>Gap exists in surpassing the 96% accuracy by improving model performance and generalizability.</a:t>
            </a:r>
          </a:p>
          <a:p>
            <a:r>
              <a:rPr lang="en-IN" dirty="0"/>
              <a:t>Proposed solution: 2-stage transfer learning with ResNet50, training on a large general dataset, then fine-tuning on a specific Plant Village dataset.</a:t>
            </a:r>
          </a:p>
          <a:p>
            <a:r>
              <a:rPr lang="en-IN" dirty="0"/>
              <a:t>Aim is to push beyond 96% accuracy for better plant disease classification in precision agriculture.</a:t>
            </a:r>
            <a:endParaRPr lang="en-US" dirty="0"/>
          </a:p>
        </p:txBody>
      </p:sp>
    </p:spTree>
    <p:extLst>
      <p:ext uri="{BB962C8B-B14F-4D97-AF65-F5344CB8AC3E}">
        <p14:creationId xmlns:p14="http://schemas.microsoft.com/office/powerpoint/2010/main" val="316737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96FF-2A91-0B18-242F-9A223A3529C6}"/>
              </a:ext>
            </a:extLst>
          </p:cNvPr>
          <p:cNvSpPr>
            <a:spLocks noGrp="1"/>
          </p:cNvSpPr>
          <p:nvPr>
            <p:ph type="title"/>
          </p:nvPr>
        </p:nvSpPr>
        <p:spPr/>
        <p:txBody>
          <a:bodyPr/>
          <a:lstStyle/>
          <a:p>
            <a:r>
              <a:rPr lang="en-US" dirty="0"/>
              <a:t>Project Plan</a:t>
            </a:r>
          </a:p>
        </p:txBody>
      </p:sp>
      <p:sp>
        <p:nvSpPr>
          <p:cNvPr id="3" name="Content Placeholder 2">
            <a:extLst>
              <a:ext uri="{FF2B5EF4-FFF2-40B4-BE49-F238E27FC236}">
                <a16:creationId xmlns:a16="http://schemas.microsoft.com/office/drawing/2014/main" id="{E0AB8CDA-9F21-9D61-06C2-88049C341CA8}"/>
              </a:ext>
            </a:extLst>
          </p:cNvPr>
          <p:cNvSpPr>
            <a:spLocks noGrp="1"/>
          </p:cNvSpPr>
          <p:nvPr>
            <p:ph idx="1"/>
          </p:nvPr>
        </p:nvSpPr>
        <p:spPr/>
        <p:txBody>
          <a:bodyPr>
            <a:normAutofit fontScale="92500" lnSpcReduction="10000"/>
          </a:bodyPr>
          <a:lstStyle/>
          <a:p>
            <a:r>
              <a:rPr lang="en-IN" dirty="0"/>
              <a:t>Research focuses on automated plant disease classification using a two-stage transfer learning method with ResNet-50.</a:t>
            </a:r>
          </a:p>
          <a:p>
            <a:r>
              <a:rPr lang="en-IN" dirty="0"/>
              <a:t>First stage pre-trains ResNet-50 on a 25 GB dataset of diverse leaf images to learn generalizable features.</a:t>
            </a:r>
          </a:p>
          <a:p>
            <a:r>
              <a:rPr lang="en-IN" dirty="0"/>
              <a:t>Second stage fine-tunes Model A on the Plant Village dataset for specialized disease recognition.</a:t>
            </a:r>
          </a:p>
          <a:p>
            <a:r>
              <a:rPr lang="en-IN" dirty="0"/>
              <a:t>Dataset preprocessing includes advanced augmentation, intelligent shuffling, efficient caching, and optimized batching with TensorFlow's </a:t>
            </a:r>
            <a:r>
              <a:rPr lang="en-IN" dirty="0" err="1"/>
              <a:t>tf.data</a:t>
            </a:r>
            <a:r>
              <a:rPr lang="en-IN" dirty="0"/>
              <a:t> API.</a:t>
            </a:r>
          </a:p>
          <a:p>
            <a:r>
              <a:rPr lang="en-IN" dirty="0"/>
              <a:t>Model A should achieve a 95% accuracy on the 25 GB dataset, anticipating further improvement through fine-tuning.</a:t>
            </a:r>
          </a:p>
          <a:p>
            <a:r>
              <a:rPr lang="en-IN" dirty="0"/>
              <a:t>Key contributions: two-stage transfer learning, enhanced model generalization, efficient data handling pipeline, high first-stage </a:t>
            </a:r>
            <a:r>
              <a:rPr lang="en-IN" dirty="0" err="1"/>
              <a:t>accuracy.Model</a:t>
            </a:r>
            <a:r>
              <a:rPr lang="en-IN" dirty="0"/>
              <a:t> supports flexible GPU/TPU usage, ensuring efficient training and deployment in various environments.</a:t>
            </a:r>
            <a:endParaRPr lang="en-US" dirty="0"/>
          </a:p>
        </p:txBody>
      </p:sp>
    </p:spTree>
    <p:extLst>
      <p:ext uri="{BB962C8B-B14F-4D97-AF65-F5344CB8AC3E}">
        <p14:creationId xmlns:p14="http://schemas.microsoft.com/office/powerpoint/2010/main" val="2948514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1284-15BC-A996-BEF4-676291A9EF3F}"/>
              </a:ext>
            </a:extLst>
          </p:cNvPr>
          <p:cNvSpPr>
            <a:spLocks noGrp="1"/>
          </p:cNvSpPr>
          <p:nvPr>
            <p:ph type="title"/>
          </p:nvPr>
        </p:nvSpPr>
        <p:spPr/>
        <p:txBody>
          <a:bodyPr/>
          <a:lstStyle/>
          <a:p>
            <a:r>
              <a:rPr lang="en-US" dirty="0"/>
              <a:t>ResNet-50 Overview:</a:t>
            </a:r>
          </a:p>
        </p:txBody>
      </p:sp>
      <p:sp>
        <p:nvSpPr>
          <p:cNvPr id="3" name="Content Placeholder 2">
            <a:extLst>
              <a:ext uri="{FF2B5EF4-FFF2-40B4-BE49-F238E27FC236}">
                <a16:creationId xmlns:a16="http://schemas.microsoft.com/office/drawing/2014/main" id="{8E47CC90-E3FE-C2EC-A5BD-894AA4924496}"/>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N" dirty="0"/>
              <a:t>ResNet-50 is a convolutional neural network with </a:t>
            </a:r>
            <a:r>
              <a:rPr lang="en-IN" b="1" u="sng" dirty="0"/>
              <a:t>50 layers</a:t>
            </a:r>
            <a:r>
              <a:rPr lang="en-IN" dirty="0"/>
              <a:t>, widely used for deep learning tasks due to its architecture.</a:t>
            </a:r>
          </a:p>
          <a:p>
            <a:pPr>
              <a:buFont typeface="Arial" panose="020B0604020202020204" pitchFamily="34" charset="0"/>
              <a:buChar char="•"/>
            </a:pPr>
            <a:r>
              <a:rPr lang="en-IN" b="1" dirty="0"/>
              <a:t>Feature Learning</a:t>
            </a:r>
            <a:r>
              <a:rPr lang="en-IN" dirty="0"/>
              <a:t>: The network excels at learning hierarchical features from images, making it highly effective for recognizing visual patterns crucial in diagnosing plant diseases from images.</a:t>
            </a:r>
          </a:p>
          <a:p>
            <a:pPr>
              <a:buFont typeface="Arial" panose="020B0604020202020204" pitchFamily="34" charset="0"/>
              <a:buChar char="•"/>
            </a:pPr>
            <a:r>
              <a:rPr lang="en-IN" b="1" dirty="0"/>
              <a:t>Transfer Learning Capability</a:t>
            </a:r>
            <a:r>
              <a:rPr lang="en-IN" dirty="0"/>
              <a:t>: ResNet-50, pretrained on large datasets like ImageNet, can be fine-tuned with smaller domain-specific datasets (e.g., plant diseases), reducing the need for extensive data and computational resources.</a:t>
            </a:r>
          </a:p>
          <a:p>
            <a:pPr>
              <a:buFont typeface="Arial" panose="020B0604020202020204" pitchFamily="34" charset="0"/>
              <a:buChar char="•"/>
            </a:pPr>
            <a:r>
              <a:rPr lang="en-IN" b="1" dirty="0"/>
              <a:t>High Accuracy</a:t>
            </a:r>
            <a:r>
              <a:rPr lang="en-IN" dirty="0"/>
              <a:t>: The deep architecture allows it to achieve high levels of accuracy in image classification tasks, essential for reliable and precise plant disease identification.</a:t>
            </a:r>
          </a:p>
          <a:p>
            <a:pPr>
              <a:buFont typeface="Arial" panose="020B0604020202020204" pitchFamily="34" charset="0"/>
              <a:buChar char="•"/>
            </a:pPr>
            <a:r>
              <a:rPr lang="en-IN" b="1" dirty="0"/>
              <a:t>Speed and Efficiency</a:t>
            </a:r>
            <a:r>
              <a:rPr lang="en-IN" dirty="0"/>
              <a:t>: ResNet-50’s ability to train relatively quickly and perform inference efficiently makes it suitable for deployment in real-time plant disease monitoring systems.</a:t>
            </a:r>
          </a:p>
          <a:p>
            <a:pPr marL="0" indent="0">
              <a:buNone/>
            </a:pPr>
            <a:endParaRPr lang="en-US" dirty="0"/>
          </a:p>
        </p:txBody>
      </p:sp>
    </p:spTree>
    <p:extLst>
      <p:ext uri="{BB962C8B-B14F-4D97-AF65-F5344CB8AC3E}">
        <p14:creationId xmlns:p14="http://schemas.microsoft.com/office/powerpoint/2010/main" val="147342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FDBC-746B-6060-6F3A-974F791DA43B}"/>
              </a:ext>
            </a:extLst>
          </p:cNvPr>
          <p:cNvSpPr>
            <a:spLocks noGrp="1"/>
          </p:cNvSpPr>
          <p:nvPr>
            <p:ph type="title"/>
          </p:nvPr>
        </p:nvSpPr>
        <p:spPr>
          <a:xfrm>
            <a:off x="865141" y="277201"/>
            <a:ext cx="3987660" cy="817194"/>
          </a:xfrm>
        </p:spPr>
        <p:txBody>
          <a:bodyPr anchor="t">
            <a:normAutofit/>
          </a:bodyPr>
          <a:lstStyle/>
          <a:p>
            <a:r>
              <a:rPr lang="en-US" sz="3200" dirty="0"/>
              <a:t>IMPLEMENTATION</a:t>
            </a:r>
          </a:p>
        </p:txBody>
      </p:sp>
      <p:sp>
        <p:nvSpPr>
          <p:cNvPr id="3" name="Content Placeholder 2">
            <a:extLst>
              <a:ext uri="{FF2B5EF4-FFF2-40B4-BE49-F238E27FC236}">
                <a16:creationId xmlns:a16="http://schemas.microsoft.com/office/drawing/2014/main" id="{D4A728E7-610F-5E87-0EC5-504C190FFE97}"/>
              </a:ext>
            </a:extLst>
          </p:cNvPr>
          <p:cNvSpPr>
            <a:spLocks noGrp="1"/>
          </p:cNvSpPr>
          <p:nvPr>
            <p:ph idx="1"/>
          </p:nvPr>
        </p:nvSpPr>
        <p:spPr>
          <a:xfrm>
            <a:off x="840066" y="1250104"/>
            <a:ext cx="4085665" cy="4755175"/>
          </a:xfrm>
        </p:spPr>
        <p:txBody>
          <a:bodyPr>
            <a:normAutofit fontScale="55000" lnSpcReduction="20000"/>
          </a:bodyPr>
          <a:lstStyle/>
          <a:p>
            <a:pPr marL="0" indent="0">
              <a:buNone/>
            </a:pPr>
            <a:r>
              <a:rPr lang="en-IN" b="0" dirty="0" err="1">
                <a:effectLst/>
                <a:latin typeface="Menlo" panose="020B0609030804020204" pitchFamily="49" charset="0"/>
              </a:rPr>
              <a:t>create_image_dataframe</a:t>
            </a:r>
            <a:r>
              <a:rPr lang="en-IN" b="0" dirty="0">
                <a:effectLst/>
                <a:latin typeface="Menlo" panose="020B0609030804020204" pitchFamily="49" charset="0"/>
              </a:rPr>
              <a:t>()` function performs following operation</a:t>
            </a:r>
          </a:p>
          <a:p>
            <a:r>
              <a:rPr lang="en-IN" b="0" dirty="0">
                <a:effectLst/>
                <a:latin typeface="Menlo" panose="020B0609030804020204" pitchFamily="49" charset="0"/>
              </a:rPr>
              <a:t>Traverse dataset (`base = '/</a:t>
            </a:r>
            <a:r>
              <a:rPr lang="en-IN" b="0" dirty="0" err="1">
                <a:effectLst/>
                <a:latin typeface="Menlo" panose="020B0609030804020204" pitchFamily="49" charset="0"/>
              </a:rPr>
              <a:t>kaggle</a:t>
            </a:r>
            <a:r>
              <a:rPr lang="en-IN" b="0" dirty="0">
                <a:effectLst/>
                <a:latin typeface="Menlo" panose="020B0609030804020204" pitchFamily="49" charset="0"/>
              </a:rPr>
              <a:t>/input/plant-pathogens/pathogen'`) directory</a:t>
            </a:r>
          </a:p>
          <a:p>
            <a:r>
              <a:rPr lang="en-IN" b="0" dirty="0">
                <a:effectLst/>
                <a:latin typeface="Menlo" panose="020B0609030804020204" pitchFamily="49" charset="0"/>
              </a:rPr>
              <a:t>Gets class directory (</a:t>
            </a:r>
            <a:r>
              <a:rPr lang="en-IN" b="0" dirty="0" err="1">
                <a:effectLst/>
                <a:latin typeface="Menlo" panose="020B0609030804020204" pitchFamily="49" charset="0"/>
              </a:rPr>
              <a:t>ie</a:t>
            </a:r>
            <a:r>
              <a:rPr lang="en-IN" b="0" dirty="0">
                <a:effectLst/>
                <a:latin typeface="Menlo" panose="020B0609030804020204" pitchFamily="49" charset="0"/>
              </a:rPr>
              <a:t> `base` + </a:t>
            </a:r>
            <a:r>
              <a:rPr lang="en-IN" b="0" dirty="0" err="1">
                <a:effectLst/>
                <a:latin typeface="Menlo" panose="020B0609030804020204" pitchFamily="49" charset="0"/>
              </a:rPr>
              <a:t>bacteria,fungus,healthy,pest,virus</a:t>
            </a:r>
            <a:r>
              <a:rPr lang="en-IN" b="0" dirty="0">
                <a:effectLst/>
                <a:latin typeface="Menlo" panose="020B0609030804020204" pitchFamily="49" charset="0"/>
              </a:rPr>
              <a:t>) directory</a:t>
            </a:r>
          </a:p>
          <a:p>
            <a:r>
              <a:rPr lang="en-IN" b="0" dirty="0">
                <a:effectLst/>
                <a:latin typeface="Menlo" panose="020B0609030804020204" pitchFamily="49" charset="0"/>
              </a:rPr>
              <a:t>Traverse each image in `</a:t>
            </a:r>
            <a:r>
              <a:rPr lang="en-IN" b="0" dirty="0" err="1">
                <a:effectLst/>
                <a:latin typeface="Menlo" panose="020B0609030804020204" pitchFamily="49" charset="0"/>
              </a:rPr>
              <a:t>class`</a:t>
            </a:r>
            <a:r>
              <a:rPr lang="en-IN" b="0" dirty="0">
                <a:effectLst/>
                <a:latin typeface="Menlo" panose="020B0609030804020204" pitchFamily="49" charset="0"/>
              </a:rPr>
              <a:t> directory and</a:t>
            </a:r>
          </a:p>
          <a:p>
            <a:r>
              <a:rPr lang="en-IN" b="0" dirty="0">
                <a:effectLst/>
                <a:latin typeface="Menlo" panose="020B0609030804020204" pitchFamily="49" charset="0"/>
              </a:rPr>
              <a:t>Get full path of image by `</a:t>
            </a:r>
            <a:r>
              <a:rPr lang="en-IN" b="0" dirty="0" err="1">
                <a:effectLst/>
                <a:latin typeface="Menlo" panose="020B0609030804020204" pitchFamily="49" charset="0"/>
              </a:rPr>
              <a:t>full_path</a:t>
            </a:r>
            <a:r>
              <a:rPr lang="en-IN" b="0" dirty="0">
                <a:effectLst/>
                <a:latin typeface="Menlo" panose="020B0609030804020204" pitchFamily="49" charset="0"/>
              </a:rPr>
              <a:t> = base + class + </a:t>
            </a:r>
            <a:r>
              <a:rPr lang="en-IN" b="0" dirty="0" err="1">
                <a:effectLst/>
                <a:latin typeface="Menlo" panose="020B0609030804020204" pitchFamily="49" charset="0"/>
              </a:rPr>
              <a:t>imgpath</a:t>
            </a:r>
            <a:r>
              <a:rPr lang="en-IN" b="0" dirty="0">
                <a:effectLst/>
                <a:latin typeface="Menlo" panose="020B0609030804020204" pitchFamily="49" charset="0"/>
              </a:rPr>
              <a:t>`</a:t>
            </a:r>
          </a:p>
          <a:p>
            <a:r>
              <a:rPr lang="en-IN" b="0" dirty="0">
                <a:effectLst/>
                <a:latin typeface="Menlo" panose="020B0609030804020204" pitchFamily="49" charset="0"/>
              </a:rPr>
              <a:t>Create a list of `</a:t>
            </a:r>
            <a:r>
              <a:rPr lang="en-IN" b="0" dirty="0" err="1">
                <a:effectLst/>
                <a:latin typeface="Menlo" panose="020B0609030804020204" pitchFamily="49" charset="0"/>
              </a:rPr>
              <a:t>full_path</a:t>
            </a:r>
            <a:r>
              <a:rPr lang="en-IN" b="0" dirty="0">
                <a:effectLst/>
                <a:latin typeface="Menlo" panose="020B0609030804020204" pitchFamily="49" charset="0"/>
              </a:rPr>
              <a:t>`, `</a:t>
            </a:r>
            <a:r>
              <a:rPr lang="en-IN" b="0" dirty="0" err="1">
                <a:effectLst/>
                <a:latin typeface="Menlo" panose="020B0609030804020204" pitchFamily="49" charset="0"/>
              </a:rPr>
              <a:t>class`</a:t>
            </a:r>
            <a:r>
              <a:rPr lang="en-IN" b="0" dirty="0">
                <a:effectLst/>
                <a:latin typeface="Menlo" panose="020B0609030804020204" pitchFamily="49" charset="0"/>
              </a:rPr>
              <a:t> </a:t>
            </a:r>
          </a:p>
          <a:p>
            <a:r>
              <a:rPr lang="en-IN" b="0" dirty="0">
                <a:effectLst/>
                <a:latin typeface="Menlo" panose="020B0609030804020204" pitchFamily="49" charset="0"/>
              </a:rPr>
              <a:t>Append it in list `</a:t>
            </a:r>
            <a:r>
              <a:rPr lang="en-IN" b="0" dirty="0" err="1">
                <a:effectLst/>
                <a:latin typeface="Menlo" panose="020B0609030804020204" pitchFamily="49" charset="0"/>
              </a:rPr>
              <a:t>image_data</a:t>
            </a:r>
            <a:r>
              <a:rPr lang="en-IN" b="0" dirty="0">
                <a:effectLst/>
                <a:latin typeface="Menlo" panose="020B0609030804020204" pitchFamily="49" charset="0"/>
              </a:rPr>
              <a:t>`</a:t>
            </a:r>
          </a:p>
          <a:p>
            <a:r>
              <a:rPr lang="en-IN" b="0" dirty="0">
                <a:effectLst/>
                <a:latin typeface="Menlo" panose="020B0609030804020204" pitchFamily="49" charset="0"/>
              </a:rPr>
              <a:t>Add extension of image in `extensions` list</a:t>
            </a:r>
          </a:p>
          <a:p>
            <a:r>
              <a:rPr lang="en-IN" b="0" dirty="0">
                <a:effectLst/>
                <a:latin typeface="Menlo" panose="020B0609030804020204" pitchFamily="49" charset="0"/>
              </a:rPr>
              <a:t>print unique extensions and number of unique extension using `extensions` list.</a:t>
            </a:r>
          </a:p>
          <a:p>
            <a:r>
              <a:rPr lang="en-IN" b="0" dirty="0">
                <a:effectLst/>
                <a:latin typeface="Menlo" panose="020B0609030804020204" pitchFamily="49" charset="0"/>
              </a:rPr>
              <a:t>Create pandas </a:t>
            </a:r>
            <a:r>
              <a:rPr lang="en-IN" b="0" dirty="0" err="1">
                <a:effectLst/>
                <a:latin typeface="Menlo" panose="020B0609030804020204" pitchFamily="49" charset="0"/>
              </a:rPr>
              <a:t>datafame</a:t>
            </a:r>
            <a:r>
              <a:rPr lang="en-IN" b="0" dirty="0">
                <a:effectLst/>
                <a:latin typeface="Menlo" panose="020B0609030804020204" pitchFamily="49" charset="0"/>
              </a:rPr>
              <a:t> `</a:t>
            </a:r>
            <a:r>
              <a:rPr lang="en-IN" b="0" dirty="0" err="1">
                <a:effectLst/>
                <a:latin typeface="Menlo" panose="020B0609030804020204" pitchFamily="49" charset="0"/>
              </a:rPr>
              <a:t>df</a:t>
            </a:r>
            <a:r>
              <a:rPr lang="en-IN" b="0" dirty="0">
                <a:effectLst/>
                <a:latin typeface="Menlo" panose="020B0609030804020204" pitchFamily="49" charset="0"/>
              </a:rPr>
              <a:t>` using `</a:t>
            </a:r>
            <a:r>
              <a:rPr lang="en-IN" b="0" dirty="0" err="1">
                <a:effectLst/>
                <a:latin typeface="Menlo" panose="020B0609030804020204" pitchFamily="49" charset="0"/>
              </a:rPr>
              <a:t>image_data</a:t>
            </a:r>
            <a:r>
              <a:rPr lang="en-IN" b="0" dirty="0">
                <a:effectLst/>
                <a:latin typeface="Menlo" panose="020B0609030804020204" pitchFamily="49" charset="0"/>
              </a:rPr>
              <a:t>` list and rename column to `</a:t>
            </a:r>
            <a:r>
              <a:rPr lang="en-IN" b="0" dirty="0" err="1">
                <a:effectLst/>
                <a:latin typeface="Menlo" panose="020B0609030804020204" pitchFamily="49" charset="0"/>
              </a:rPr>
              <a:t>img_path</a:t>
            </a:r>
            <a:r>
              <a:rPr lang="en-IN" b="0" dirty="0">
                <a:effectLst/>
                <a:latin typeface="Menlo" panose="020B0609030804020204" pitchFamily="49" charset="0"/>
              </a:rPr>
              <a:t>` and `label`.</a:t>
            </a:r>
          </a:p>
          <a:p>
            <a:r>
              <a:rPr lang="en-IN" b="0" dirty="0">
                <a:effectLst/>
                <a:latin typeface="Menlo" panose="020B0609030804020204" pitchFamily="49" charset="0"/>
              </a:rPr>
              <a:t>Return </a:t>
            </a:r>
            <a:r>
              <a:rPr lang="en-IN" b="0" dirty="0" err="1">
                <a:effectLst/>
                <a:latin typeface="Menlo" panose="020B0609030804020204" pitchFamily="49" charset="0"/>
              </a:rPr>
              <a:t>dataframe</a:t>
            </a:r>
            <a:endParaRPr lang="en-IN" b="0" dirty="0">
              <a:effectLst/>
              <a:latin typeface="Menlo" panose="020B0609030804020204" pitchFamily="49" charset="0"/>
            </a:endParaRPr>
          </a:p>
          <a:p>
            <a:pPr marL="0" indent="0">
              <a:buNone/>
            </a:pPr>
            <a:br>
              <a:rPr lang="en-IN" b="0" dirty="0">
                <a:effectLst/>
                <a:latin typeface="Menlo" panose="020B0609030804020204" pitchFamily="49" charset="0"/>
              </a:rPr>
            </a:br>
            <a:endParaRPr lang="en-IN" b="0" dirty="0">
              <a:effectLst/>
              <a:latin typeface="Menlo" panose="020B0609030804020204" pitchFamily="49" charset="0"/>
            </a:endParaRPr>
          </a:p>
        </p:txBody>
      </p:sp>
      <p:pic>
        <p:nvPicPr>
          <p:cNvPr id="4" name="Content Placeholder 3">
            <a:extLst>
              <a:ext uri="{FF2B5EF4-FFF2-40B4-BE49-F238E27FC236}">
                <a16:creationId xmlns:a16="http://schemas.microsoft.com/office/drawing/2014/main" id="{FD2E4BD1-8294-6F9B-7D58-A63740218E3C}"/>
              </a:ext>
            </a:extLst>
          </p:cNvPr>
          <p:cNvPicPr>
            <a:picLocks noChangeAspect="1"/>
          </p:cNvPicPr>
          <p:nvPr/>
        </p:nvPicPr>
        <p:blipFill>
          <a:blip r:embed="rId2"/>
          <a:srcRect r="38958"/>
          <a:stretch/>
        </p:blipFill>
        <p:spPr>
          <a:xfrm>
            <a:off x="5379330" y="93671"/>
            <a:ext cx="6471293" cy="6670657"/>
          </a:xfrm>
          <a:prstGeom prst="rect">
            <a:avLst/>
          </a:prstGeom>
        </p:spPr>
      </p:pic>
    </p:spTree>
    <p:extLst>
      <p:ext uri="{BB962C8B-B14F-4D97-AF65-F5344CB8AC3E}">
        <p14:creationId xmlns:p14="http://schemas.microsoft.com/office/powerpoint/2010/main" val="78900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4034-D797-90F4-6683-FF3042C09ED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A406424-00D2-11E3-829D-D239654F67CE}"/>
              </a:ext>
            </a:extLst>
          </p:cNvPr>
          <p:cNvPicPr>
            <a:picLocks noGrp="1" noChangeAspect="1"/>
          </p:cNvPicPr>
          <p:nvPr>
            <p:ph idx="1"/>
          </p:nvPr>
        </p:nvPicPr>
        <p:blipFill>
          <a:blip r:embed="rId2"/>
          <a:stretch>
            <a:fillRect/>
          </a:stretch>
        </p:blipFill>
        <p:spPr>
          <a:xfrm>
            <a:off x="3730752" y="1690688"/>
            <a:ext cx="3898575" cy="4968773"/>
          </a:xfrm>
          <a:prstGeom prst="rect">
            <a:avLst/>
          </a:prstGeom>
        </p:spPr>
      </p:pic>
    </p:spTree>
    <p:extLst>
      <p:ext uri="{BB962C8B-B14F-4D97-AF65-F5344CB8AC3E}">
        <p14:creationId xmlns:p14="http://schemas.microsoft.com/office/powerpoint/2010/main" val="3634958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298</TotalTime>
  <Words>1996</Words>
  <Application>Microsoft Macintosh PowerPoint</Application>
  <PresentationFormat>Widescreen</PresentationFormat>
  <Paragraphs>120</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inherit</vt:lpstr>
      <vt:lpstr>Menlo</vt:lpstr>
      <vt:lpstr>Rockwell</vt:lpstr>
      <vt:lpstr>Rockwell Condensed</vt:lpstr>
      <vt:lpstr>Rockwell Extra Bold</vt:lpstr>
      <vt:lpstr>Wingdings</vt:lpstr>
      <vt:lpstr>Wood Type</vt:lpstr>
      <vt:lpstr>PowerPoint Presentation</vt:lpstr>
      <vt:lpstr>PowerPoint Presentation</vt:lpstr>
      <vt:lpstr>PowerPoint Presentation</vt:lpstr>
      <vt:lpstr>PowerPoint Presentation</vt:lpstr>
      <vt:lpstr>Gap Identification</vt:lpstr>
      <vt:lpstr>Project Plan</vt:lpstr>
      <vt:lpstr>ResNet-50 Overview:</vt:lpstr>
      <vt:lpstr>IMPLEMENTATION</vt:lpstr>
      <vt:lpstr>PowerPoint Presentation</vt:lpstr>
      <vt:lpstr>Image shape</vt:lpstr>
      <vt:lpstr>Label Encoding</vt:lpstr>
      <vt:lpstr>PowerPoint Presentation</vt:lpstr>
      <vt:lpstr>Preprocessing</vt:lpstr>
      <vt:lpstr>Image transformations for Preprocessing</vt:lpstr>
      <vt:lpstr>Pipelining</vt:lpstr>
      <vt:lpstr>Overview</vt:lpstr>
      <vt:lpstr>Steps</vt:lpstr>
      <vt:lpstr>Key Benefits of the Pipeline</vt:lpstr>
      <vt:lpstr>PowerPoint Presentation</vt:lpstr>
      <vt:lpstr>PowerPoint Presentation</vt:lpstr>
      <vt:lpstr>Splitting data into test and training set</vt:lpstr>
      <vt:lpstr>Hardware Strategy and Dataset Pipeline Construction </vt:lpstr>
      <vt:lpstr>PowerPoint Presentation</vt:lpstr>
      <vt:lpstr>Model Building</vt:lpstr>
      <vt:lpstr>Adding Custom Layers: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Pranit Kaul</dc:creator>
  <cp:lastModifiedBy>Pranit Kaul</cp:lastModifiedBy>
  <cp:revision>1</cp:revision>
  <dcterms:created xsi:type="dcterms:W3CDTF">2024-09-17T15:28:59Z</dcterms:created>
  <dcterms:modified xsi:type="dcterms:W3CDTF">2024-09-17T20:27:46Z</dcterms:modified>
</cp:coreProperties>
</file>