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65" r:id="rId3"/>
    <p:sldId id="266" r:id="rId4"/>
    <p:sldId id="264"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11/20/2022</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259259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11/20/2022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62025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11/20/2022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32377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11/20/2022</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765827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11/20/2022</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157502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11/20/2022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79241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11/20/2022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409393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11/20/2022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10106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11/20/2022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04457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11/20/2022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577002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11/20/2022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04176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11/20/2022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2475602142"/>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2" r:id="rId6"/>
    <p:sldLayoutId id="2147483748" r:id="rId7"/>
    <p:sldLayoutId id="2147483749" r:id="rId8"/>
    <p:sldLayoutId id="2147483750" r:id="rId9"/>
    <p:sldLayoutId id="2147483751" r:id="rId10"/>
    <p:sldLayoutId id="2147483753"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6A5485D-4AF6-47BA-8BB1-44D0639B9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Colored pencils inside a pencil holder which is on top of a wood table">
            <a:extLst>
              <a:ext uri="{FF2B5EF4-FFF2-40B4-BE49-F238E27FC236}">
                <a16:creationId xmlns:a16="http://schemas.microsoft.com/office/drawing/2014/main" id="{AE5E9EBB-00B8-1D04-7B65-4C378BCDD773}"/>
              </a:ext>
            </a:extLst>
          </p:cNvPr>
          <p:cNvPicPr>
            <a:picLocks noChangeAspect="1"/>
          </p:cNvPicPr>
          <p:nvPr/>
        </p:nvPicPr>
        <p:blipFill rotWithShape="1">
          <a:blip r:embed="rId2">
            <a:alphaModFix/>
          </a:blip>
          <a:srcRect t="15730"/>
          <a:stretch/>
        </p:blipFill>
        <p:spPr>
          <a:xfrm>
            <a:off x="20" y="10"/>
            <a:ext cx="12191980" cy="6857990"/>
          </a:xfrm>
          <a:prstGeom prst="rect">
            <a:avLst/>
          </a:prstGeom>
        </p:spPr>
      </p:pic>
      <p:sp>
        <p:nvSpPr>
          <p:cNvPr id="39" name="Rectangle 38">
            <a:extLst>
              <a:ext uri="{FF2B5EF4-FFF2-40B4-BE49-F238E27FC236}">
                <a16:creationId xmlns:a16="http://schemas.microsoft.com/office/drawing/2014/main" id="{E9B141D4-C8D6-48AA-95E4-9D7277D2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47811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9FA50-DC1F-2328-4078-FE2C162DB405}"/>
              </a:ext>
            </a:extLst>
          </p:cNvPr>
          <p:cNvSpPr>
            <a:spLocks noGrp="1"/>
          </p:cNvSpPr>
          <p:nvPr>
            <p:ph type="ctrTitle"/>
          </p:nvPr>
        </p:nvSpPr>
        <p:spPr>
          <a:xfrm>
            <a:off x="777240" y="532995"/>
            <a:ext cx="7207683" cy="1515091"/>
          </a:xfrm>
        </p:spPr>
        <p:txBody>
          <a:bodyPr anchor="b">
            <a:normAutofit/>
          </a:bodyPr>
          <a:lstStyle/>
          <a:p>
            <a:endParaRPr lang="en-US" dirty="0">
              <a:solidFill>
                <a:srgbClr val="FFFFFF"/>
              </a:solidFill>
            </a:endParaRPr>
          </a:p>
        </p:txBody>
      </p:sp>
      <p:sp>
        <p:nvSpPr>
          <p:cNvPr id="3" name="Subtitle 2">
            <a:extLst>
              <a:ext uri="{FF2B5EF4-FFF2-40B4-BE49-F238E27FC236}">
                <a16:creationId xmlns:a16="http://schemas.microsoft.com/office/drawing/2014/main" id="{763695F2-AFAC-3427-A88D-20AD137A2100}"/>
              </a:ext>
            </a:extLst>
          </p:cNvPr>
          <p:cNvSpPr>
            <a:spLocks noGrp="1"/>
          </p:cNvSpPr>
          <p:nvPr>
            <p:ph type="subTitle" idx="1"/>
          </p:nvPr>
        </p:nvSpPr>
        <p:spPr>
          <a:xfrm>
            <a:off x="777240" y="2228727"/>
            <a:ext cx="7207683" cy="891941"/>
          </a:xfrm>
        </p:spPr>
        <p:txBody>
          <a:bodyPr anchor="t">
            <a:normAutofit/>
          </a:bodyPr>
          <a:lstStyle/>
          <a:p>
            <a:r>
              <a:rPr lang="en-US" dirty="0">
                <a:solidFill>
                  <a:srgbClr val="FFFFFF"/>
                </a:solidFill>
              </a:rPr>
              <a:t>By: Kumar Sai Reddy Guntaka</a:t>
            </a:r>
          </a:p>
        </p:txBody>
      </p:sp>
    </p:spTree>
    <p:extLst>
      <p:ext uri="{BB962C8B-B14F-4D97-AF65-F5344CB8AC3E}">
        <p14:creationId xmlns:p14="http://schemas.microsoft.com/office/powerpoint/2010/main" val="891313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726F-E033-0426-C935-42A3A498FDD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F85C562-481B-9DF8-CD44-58F948CE6269}"/>
              </a:ext>
            </a:extLst>
          </p:cNvPr>
          <p:cNvSpPr>
            <a:spLocks noGrp="1"/>
          </p:cNvSpPr>
          <p:nvPr>
            <p:ph idx="1"/>
          </p:nvPr>
        </p:nvSpPr>
        <p:spPr/>
        <p:txBody>
          <a:bodyPr/>
          <a:lstStyle/>
          <a:p>
            <a:pPr algn="just"/>
            <a:r>
              <a:rPr lang="en-US" sz="1800" b="0" i="0" u="none" strike="noStrike" baseline="0" dirty="0">
                <a:solidFill>
                  <a:srgbClr val="000000"/>
                </a:solidFill>
                <a:latin typeface="Times New Roman" panose="02020603050405020304" pitchFamily="18" charset="0"/>
              </a:rPr>
              <a:t>Digit recurrence algorithm consists of n iterations, where each iteration produces one digit of the quotient. However, digit recurrence algorithms do have preprocessing as well as post processing steps, which are vital in order to, make sure that the dividend, divisor, quotient and remainder are presented correctly.</a:t>
            </a:r>
          </a:p>
          <a:p>
            <a:pPr algn="just"/>
            <a:endParaRPr lang="en-US" dirty="0"/>
          </a:p>
          <a:p>
            <a:pPr algn="just"/>
            <a:endParaRPr lang="en-US" dirty="0"/>
          </a:p>
          <a:p>
            <a:pPr algn="just"/>
            <a:r>
              <a:rPr lang="en-US" sz="1800" b="0" i="0" u="none" strike="noStrike" baseline="0" dirty="0">
                <a:solidFill>
                  <a:srgbClr val="000000"/>
                </a:solidFill>
                <a:latin typeface="Times New Roman" panose="02020603050405020304" pitchFamily="18" charset="0"/>
              </a:rPr>
              <a:t>The most challenging step in the division procedure is the comparison between the divisor and remainder to determine the quotient bit. If this is done by subtracting </a:t>
            </a:r>
            <a:r>
              <a:rPr lang="en-US" sz="1800" b="0" i="1" u="none" strike="noStrike" baseline="0" dirty="0">
                <a:solidFill>
                  <a:srgbClr val="000000"/>
                </a:solidFill>
                <a:latin typeface="Times New Roman" panose="02020603050405020304" pitchFamily="18" charset="0"/>
              </a:rPr>
              <a:t>d </a:t>
            </a:r>
            <a:r>
              <a:rPr lang="en-US" sz="1800" b="0" i="0" u="none" strike="noStrike" baseline="0" dirty="0">
                <a:solidFill>
                  <a:srgbClr val="000000"/>
                </a:solidFill>
                <a:latin typeface="Times New Roman" panose="02020603050405020304" pitchFamily="18" charset="0"/>
              </a:rPr>
              <a:t>from </a:t>
            </a:r>
            <a:r>
              <a:rPr lang="en-US" sz="1800" b="0" i="1" u="none" strike="noStrike" baseline="0" dirty="0" err="1">
                <a:solidFill>
                  <a:srgbClr val="000000"/>
                </a:solidFill>
                <a:latin typeface="Times New Roman" panose="02020603050405020304" pitchFamily="18" charset="0"/>
              </a:rPr>
              <a:t>w</a:t>
            </a:r>
            <a:r>
              <a:rPr lang="en-US" sz="1800" b="0" i="0" u="none" strike="noStrike" baseline="0" dirty="0" err="1">
                <a:solidFill>
                  <a:srgbClr val="000000"/>
                </a:solidFill>
                <a:latin typeface="Times New Roman" panose="02020603050405020304" pitchFamily="18" charset="0"/>
              </a:rPr>
              <a:t>i</a:t>
            </a:r>
            <a:r>
              <a:rPr lang="en-US" sz="1800" b="0" i="0" u="none" strike="noStrike" baseline="0" dirty="0">
                <a:solidFill>
                  <a:srgbClr val="000000"/>
                </a:solidFill>
                <a:latin typeface="Times New Roman" panose="02020603050405020304" pitchFamily="18" charset="0"/>
              </a:rPr>
              <a:t>, one has to be careful if the result is negative. If so, a correction operation occurs restoring the remainder to the previous interaction, this method is called restoring division. Non-restoring division is an alternative for sequential division by having specific logic for not correcting the quotient; this is achieved by allowing a correlation factor within the algorithm. </a:t>
            </a:r>
            <a:endParaRPr lang="en-US" dirty="0"/>
          </a:p>
        </p:txBody>
      </p:sp>
      <p:pic>
        <p:nvPicPr>
          <p:cNvPr id="5" name="Picture 4">
            <a:extLst>
              <a:ext uri="{FF2B5EF4-FFF2-40B4-BE49-F238E27FC236}">
                <a16:creationId xmlns:a16="http://schemas.microsoft.com/office/drawing/2014/main" id="{35C04BAD-8202-DB88-39E3-1437007CE034}"/>
              </a:ext>
            </a:extLst>
          </p:cNvPr>
          <p:cNvPicPr>
            <a:picLocks noChangeAspect="1"/>
          </p:cNvPicPr>
          <p:nvPr/>
        </p:nvPicPr>
        <p:blipFill>
          <a:blip r:embed="rId2"/>
          <a:stretch>
            <a:fillRect/>
          </a:stretch>
        </p:blipFill>
        <p:spPr>
          <a:xfrm>
            <a:off x="4964332" y="3314690"/>
            <a:ext cx="2263336" cy="228620"/>
          </a:xfrm>
          <a:prstGeom prst="rect">
            <a:avLst/>
          </a:prstGeom>
        </p:spPr>
      </p:pic>
      <p:pic>
        <p:nvPicPr>
          <p:cNvPr id="7" name="Picture 6">
            <a:extLst>
              <a:ext uri="{FF2B5EF4-FFF2-40B4-BE49-F238E27FC236}">
                <a16:creationId xmlns:a16="http://schemas.microsoft.com/office/drawing/2014/main" id="{86F561F6-650B-947C-5850-F4A088E6CFFA}"/>
              </a:ext>
            </a:extLst>
          </p:cNvPr>
          <p:cNvPicPr>
            <a:picLocks noChangeAspect="1"/>
          </p:cNvPicPr>
          <p:nvPr/>
        </p:nvPicPr>
        <p:blipFill>
          <a:blip r:embed="rId3"/>
          <a:stretch>
            <a:fillRect/>
          </a:stretch>
        </p:blipFill>
        <p:spPr>
          <a:xfrm>
            <a:off x="5120555" y="3543310"/>
            <a:ext cx="1950889" cy="228620"/>
          </a:xfrm>
          <a:prstGeom prst="rect">
            <a:avLst/>
          </a:prstGeom>
        </p:spPr>
      </p:pic>
      <p:pic>
        <p:nvPicPr>
          <p:cNvPr id="9" name="Picture 8">
            <a:extLst>
              <a:ext uri="{FF2B5EF4-FFF2-40B4-BE49-F238E27FC236}">
                <a16:creationId xmlns:a16="http://schemas.microsoft.com/office/drawing/2014/main" id="{14B9CBC8-7794-1554-BBBF-62DE4C46164D}"/>
              </a:ext>
            </a:extLst>
          </p:cNvPr>
          <p:cNvPicPr>
            <a:picLocks noChangeAspect="1"/>
          </p:cNvPicPr>
          <p:nvPr/>
        </p:nvPicPr>
        <p:blipFill>
          <a:blip r:embed="rId4"/>
          <a:stretch>
            <a:fillRect/>
          </a:stretch>
        </p:blipFill>
        <p:spPr>
          <a:xfrm>
            <a:off x="5120555" y="3760146"/>
            <a:ext cx="2004234" cy="251482"/>
          </a:xfrm>
          <a:prstGeom prst="rect">
            <a:avLst/>
          </a:prstGeom>
        </p:spPr>
      </p:pic>
    </p:spTree>
    <p:extLst>
      <p:ext uri="{BB962C8B-B14F-4D97-AF65-F5344CB8AC3E}">
        <p14:creationId xmlns:p14="http://schemas.microsoft.com/office/powerpoint/2010/main" val="38933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DE8B-C4A0-2474-B9E6-31E8500BF93F}"/>
              </a:ext>
            </a:extLst>
          </p:cNvPr>
          <p:cNvSpPr>
            <a:spLocks noGrp="1"/>
          </p:cNvSpPr>
          <p:nvPr>
            <p:ph type="title"/>
          </p:nvPr>
        </p:nvSpPr>
        <p:spPr/>
        <p:txBody>
          <a:bodyPr/>
          <a:lstStyle/>
          <a:p>
            <a:r>
              <a:rPr lang="en-US"/>
              <a:t>Quotient Selection Table:</a:t>
            </a:r>
            <a:endParaRPr lang="en-US" dirty="0"/>
          </a:p>
        </p:txBody>
      </p:sp>
      <p:sp>
        <p:nvSpPr>
          <p:cNvPr id="3" name="Content Placeholder 2">
            <a:extLst>
              <a:ext uri="{FF2B5EF4-FFF2-40B4-BE49-F238E27FC236}">
                <a16:creationId xmlns:a16="http://schemas.microsoft.com/office/drawing/2014/main" id="{AFC276F1-FF4A-3D7D-B3FC-7B871D16F49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0348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 name="Straight Connector 12">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20" name="Rectangle 19">
            <a:extLst>
              <a:ext uri="{FF2B5EF4-FFF2-40B4-BE49-F238E27FC236}">
                <a16:creationId xmlns:a16="http://schemas.microsoft.com/office/drawing/2014/main" id="{55D20674-CF0C-4687-81B6-A613F871A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 name="Picture 5" descr="Aerial view of a highway near the ocean">
            <a:extLst>
              <a:ext uri="{FF2B5EF4-FFF2-40B4-BE49-F238E27FC236}">
                <a16:creationId xmlns:a16="http://schemas.microsoft.com/office/drawing/2014/main" id="{3AC58449-4923-097D-C170-01AB39532770}"/>
              </a:ext>
            </a:extLst>
          </p:cNvPr>
          <p:cNvPicPr>
            <a:picLocks noChangeAspect="1"/>
          </p:cNvPicPr>
          <p:nvPr/>
        </p:nvPicPr>
        <p:blipFill rotWithShape="1">
          <a:blip r:embed="rId2">
            <a:alphaModFix/>
          </a:blip>
          <a:srcRect t="11833" b="13167"/>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6C819BFF-25C5-425C-8CD1-789F7A30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1840754"/>
            <a:ext cx="12188952" cy="501724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F10C4FF-F501-C054-90F0-31BCC5D5865D}"/>
              </a:ext>
            </a:extLst>
          </p:cNvPr>
          <p:cNvSpPr>
            <a:spLocks noGrp="1"/>
          </p:cNvSpPr>
          <p:nvPr>
            <p:ph type="title"/>
          </p:nvPr>
        </p:nvSpPr>
        <p:spPr>
          <a:xfrm>
            <a:off x="777240" y="3688205"/>
            <a:ext cx="8731683" cy="1160465"/>
          </a:xfrm>
        </p:spPr>
        <p:txBody>
          <a:bodyPr vert="horz" lIns="91440" tIns="45720" rIns="91440" bIns="45720" rtlCol="0" anchor="b">
            <a:normAutofit/>
          </a:bodyPr>
          <a:lstStyle/>
          <a:p>
            <a:r>
              <a:rPr lang="en-US" sz="5200">
                <a:solidFill>
                  <a:srgbClr val="FFFFFF"/>
                </a:solidFill>
              </a:rPr>
              <a:t>Thank you</a:t>
            </a:r>
          </a:p>
        </p:txBody>
      </p:sp>
    </p:spTree>
    <p:extLst>
      <p:ext uri="{BB962C8B-B14F-4D97-AF65-F5344CB8AC3E}">
        <p14:creationId xmlns:p14="http://schemas.microsoft.com/office/powerpoint/2010/main" val="216425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ArchVTI">
  <a:themeElements>
    <a:clrScheme name="Custom 42">
      <a:dk1>
        <a:sysClr val="windowText" lastClr="000000"/>
      </a:dk1>
      <a:lt1>
        <a:sysClr val="window" lastClr="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emplate>Retrospect</Template>
  <TotalTime>519</TotalTime>
  <Words>164</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Avenir Next LT Pro</vt:lpstr>
      <vt:lpstr>AvenirNext LT Pro Medium</vt:lpstr>
      <vt:lpstr>Footlight MT Light</vt:lpstr>
      <vt:lpstr>Times New Roman</vt:lpstr>
      <vt:lpstr>ArchVTI</vt:lpstr>
      <vt:lpstr>PowerPoint Presentation</vt:lpstr>
      <vt:lpstr>Introduction:</vt:lpstr>
      <vt:lpstr>Quotient Selection Table: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526L Lab1 - feedback</dc:title>
  <dc:creator>gary burke</dc:creator>
  <cp:lastModifiedBy>Kumar Guntaka</cp:lastModifiedBy>
  <cp:revision>132</cp:revision>
  <dcterms:created xsi:type="dcterms:W3CDTF">2022-09-08T17:20:00Z</dcterms:created>
  <dcterms:modified xsi:type="dcterms:W3CDTF">2022-11-21T04:51:45Z</dcterms:modified>
</cp:coreProperties>
</file>