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65" r:id="rId3"/>
    <p:sldId id="266" r:id="rId4"/>
    <p:sldId id="267" r:id="rId5"/>
    <p:sldId id="268" r:id="rId6"/>
    <p:sldId id="269" r:id="rId7"/>
    <p:sldId id="270" r:id="rId8"/>
    <p:sldId id="27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65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11/20/2022</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25925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11/20/2022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62025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11/20/2022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32377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11/20/2022</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76582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11/20/2022</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157502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11/20/2022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79241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11/20/2022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0939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11/20/2022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10106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11/20/2022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04457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11/20/2022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7700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11/20/2022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04176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11/20/2022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475602142"/>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2" r:id="rId6"/>
    <p:sldLayoutId id="2147483748" r:id="rId7"/>
    <p:sldLayoutId id="2147483749" r:id="rId8"/>
    <p:sldLayoutId id="2147483750" r:id="rId9"/>
    <p:sldLayoutId id="2147483751" r:id="rId10"/>
    <p:sldLayoutId id="2147483753"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6A5485D-4AF6-47BA-8BB1-44D0639B9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Colored pencils inside a pencil holder which is on top of a wood table">
            <a:extLst>
              <a:ext uri="{FF2B5EF4-FFF2-40B4-BE49-F238E27FC236}">
                <a16:creationId xmlns:a16="http://schemas.microsoft.com/office/drawing/2014/main" id="{AE5E9EBB-00B8-1D04-7B65-4C378BCDD773}"/>
              </a:ext>
            </a:extLst>
          </p:cNvPr>
          <p:cNvPicPr>
            <a:picLocks noChangeAspect="1"/>
          </p:cNvPicPr>
          <p:nvPr/>
        </p:nvPicPr>
        <p:blipFill rotWithShape="1">
          <a:blip r:embed="rId2">
            <a:alphaModFix/>
          </a:blip>
          <a:srcRect t="15730"/>
          <a:stretch/>
        </p:blipFill>
        <p:spPr>
          <a:xfrm>
            <a:off x="20" y="10"/>
            <a:ext cx="12191980" cy="6857990"/>
          </a:xfrm>
          <a:prstGeom prst="rect">
            <a:avLst/>
          </a:prstGeom>
        </p:spPr>
      </p:pic>
      <p:sp>
        <p:nvSpPr>
          <p:cNvPr id="39" name="Rectangle 38">
            <a:extLst>
              <a:ext uri="{FF2B5EF4-FFF2-40B4-BE49-F238E27FC236}">
                <a16:creationId xmlns:a16="http://schemas.microsoft.com/office/drawing/2014/main" id="{E9B141D4-C8D6-48AA-95E4-9D7277D2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47811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9FA50-DC1F-2328-4078-FE2C162DB405}"/>
              </a:ext>
            </a:extLst>
          </p:cNvPr>
          <p:cNvSpPr>
            <a:spLocks noGrp="1"/>
          </p:cNvSpPr>
          <p:nvPr>
            <p:ph type="ctrTitle"/>
          </p:nvPr>
        </p:nvSpPr>
        <p:spPr>
          <a:xfrm>
            <a:off x="777240" y="532995"/>
            <a:ext cx="7207683" cy="1515091"/>
          </a:xfrm>
        </p:spPr>
        <p:txBody>
          <a:bodyPr anchor="b">
            <a:normAutofit/>
          </a:bodyPr>
          <a:lstStyle/>
          <a:p>
            <a:r>
              <a:rPr lang="en-US" dirty="0">
                <a:solidFill>
                  <a:srgbClr val="FFFFFF"/>
                </a:solidFill>
              </a:rPr>
              <a:t>SRT Division Algorithm</a:t>
            </a:r>
          </a:p>
        </p:txBody>
      </p:sp>
      <p:sp>
        <p:nvSpPr>
          <p:cNvPr id="3" name="Subtitle 2">
            <a:extLst>
              <a:ext uri="{FF2B5EF4-FFF2-40B4-BE49-F238E27FC236}">
                <a16:creationId xmlns:a16="http://schemas.microsoft.com/office/drawing/2014/main" id="{763695F2-AFAC-3427-A88D-20AD137A2100}"/>
              </a:ext>
            </a:extLst>
          </p:cNvPr>
          <p:cNvSpPr>
            <a:spLocks noGrp="1"/>
          </p:cNvSpPr>
          <p:nvPr>
            <p:ph type="subTitle" idx="1"/>
          </p:nvPr>
        </p:nvSpPr>
        <p:spPr>
          <a:xfrm>
            <a:off x="777240" y="2228727"/>
            <a:ext cx="7207683" cy="891941"/>
          </a:xfrm>
        </p:spPr>
        <p:txBody>
          <a:bodyPr anchor="t">
            <a:normAutofit/>
          </a:bodyPr>
          <a:lstStyle/>
          <a:p>
            <a:r>
              <a:rPr lang="en-US" dirty="0">
                <a:solidFill>
                  <a:srgbClr val="FFFFFF"/>
                </a:solidFill>
              </a:rPr>
              <a:t>By: Kumar Sai Reddy Guntaka</a:t>
            </a:r>
          </a:p>
        </p:txBody>
      </p:sp>
    </p:spTree>
    <p:extLst>
      <p:ext uri="{BB962C8B-B14F-4D97-AF65-F5344CB8AC3E}">
        <p14:creationId xmlns:p14="http://schemas.microsoft.com/office/powerpoint/2010/main" val="891313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ABA2E-A1C5-BE38-E541-556F3585A44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C0382FA-0BD1-C197-8565-4170779B3162}"/>
              </a:ext>
            </a:extLst>
          </p:cNvPr>
          <p:cNvSpPr>
            <a:spLocks noGrp="1"/>
          </p:cNvSpPr>
          <p:nvPr>
            <p:ph idx="1"/>
          </p:nvPr>
        </p:nvSpPr>
        <p:spPr/>
        <p:txBody>
          <a:bodyPr>
            <a:normAutofit lnSpcReduction="10000"/>
          </a:bodyPr>
          <a:lstStyle/>
          <a:p>
            <a:pPr algn="just"/>
            <a:r>
              <a:rPr lang="en-US" dirty="0">
                <a:solidFill>
                  <a:schemeClr val="tx1"/>
                </a:solidFill>
                <a:latin typeface="Times New Roman" panose="02020603050405020304" pitchFamily="18" charset="0"/>
                <a:cs typeface="Times New Roman" panose="02020603050405020304" pitchFamily="18" charset="0"/>
              </a:rPr>
              <a:t>Digit recurrence algorithm consists of n iterations, where each iteration produces one digit of the quotient. However, digit recurrence algorithms do have preprocessing as well as post processing steps, which are vital in order to, make sure that the dividend, divisor, quotient and remainder are presented correctly.</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The most challenging step in the division procedure is the comparison between the divisor and remainder to determine the quotient bit. If this is done by subtracting d from </a:t>
            </a:r>
            <a:r>
              <a:rPr lang="en-US" dirty="0" err="1">
                <a:solidFill>
                  <a:schemeClr val="tx1"/>
                </a:solidFill>
                <a:latin typeface="Times New Roman" panose="02020603050405020304" pitchFamily="18" charset="0"/>
                <a:cs typeface="Times New Roman" panose="02020603050405020304" pitchFamily="18" charset="0"/>
              </a:rPr>
              <a:t>wi</a:t>
            </a:r>
            <a:r>
              <a:rPr lang="en-US" dirty="0">
                <a:solidFill>
                  <a:schemeClr val="tx1"/>
                </a:solidFill>
                <a:latin typeface="Times New Roman" panose="02020603050405020304" pitchFamily="18" charset="0"/>
                <a:cs typeface="Times New Roman" panose="02020603050405020304" pitchFamily="18" charset="0"/>
              </a:rPr>
              <a:t> , one has to be careful if the result is negative. If so, a correction operation occurs restoring the remainder to the previous interaction, this method is called restoring division. Non-restoring division is an alternative for sequential division by having specific logic for not correcting the quotient; this is achieved by allowing a correlation factor within the algorithm. </a:t>
            </a:r>
          </a:p>
        </p:txBody>
      </p:sp>
      <p:pic>
        <p:nvPicPr>
          <p:cNvPr id="5" name="Picture 4">
            <a:extLst>
              <a:ext uri="{FF2B5EF4-FFF2-40B4-BE49-F238E27FC236}">
                <a16:creationId xmlns:a16="http://schemas.microsoft.com/office/drawing/2014/main" id="{698CF998-076E-E27A-D38C-676ED8C63C2D}"/>
              </a:ext>
            </a:extLst>
          </p:cNvPr>
          <p:cNvPicPr>
            <a:picLocks noChangeAspect="1"/>
          </p:cNvPicPr>
          <p:nvPr/>
        </p:nvPicPr>
        <p:blipFill>
          <a:blip r:embed="rId2"/>
          <a:stretch>
            <a:fillRect/>
          </a:stretch>
        </p:blipFill>
        <p:spPr>
          <a:xfrm>
            <a:off x="5124450" y="3295650"/>
            <a:ext cx="1943100" cy="266700"/>
          </a:xfrm>
          <a:prstGeom prst="rect">
            <a:avLst/>
          </a:prstGeom>
        </p:spPr>
      </p:pic>
      <p:pic>
        <p:nvPicPr>
          <p:cNvPr id="7" name="Picture 6">
            <a:extLst>
              <a:ext uri="{FF2B5EF4-FFF2-40B4-BE49-F238E27FC236}">
                <a16:creationId xmlns:a16="http://schemas.microsoft.com/office/drawing/2014/main" id="{1CDC7E59-C9C3-AF2C-DCA6-F341830740A8}"/>
              </a:ext>
            </a:extLst>
          </p:cNvPr>
          <p:cNvPicPr>
            <a:picLocks noChangeAspect="1"/>
          </p:cNvPicPr>
          <p:nvPr/>
        </p:nvPicPr>
        <p:blipFill>
          <a:blip r:embed="rId3"/>
          <a:stretch>
            <a:fillRect/>
          </a:stretch>
        </p:blipFill>
        <p:spPr>
          <a:xfrm>
            <a:off x="5272087" y="3590925"/>
            <a:ext cx="1647825" cy="257175"/>
          </a:xfrm>
          <a:prstGeom prst="rect">
            <a:avLst/>
          </a:prstGeom>
        </p:spPr>
      </p:pic>
      <p:pic>
        <p:nvPicPr>
          <p:cNvPr id="9" name="Picture 8">
            <a:extLst>
              <a:ext uri="{FF2B5EF4-FFF2-40B4-BE49-F238E27FC236}">
                <a16:creationId xmlns:a16="http://schemas.microsoft.com/office/drawing/2014/main" id="{A37E9EB2-5A96-4EDB-7438-377D428CD27F}"/>
              </a:ext>
            </a:extLst>
          </p:cNvPr>
          <p:cNvPicPr>
            <a:picLocks noChangeAspect="1"/>
          </p:cNvPicPr>
          <p:nvPr/>
        </p:nvPicPr>
        <p:blipFill>
          <a:blip r:embed="rId4"/>
          <a:stretch>
            <a:fillRect/>
          </a:stretch>
        </p:blipFill>
        <p:spPr>
          <a:xfrm>
            <a:off x="5214936" y="3881437"/>
            <a:ext cx="1762125" cy="228600"/>
          </a:xfrm>
          <a:prstGeom prst="rect">
            <a:avLst/>
          </a:prstGeom>
        </p:spPr>
      </p:pic>
    </p:spTree>
    <p:extLst>
      <p:ext uri="{BB962C8B-B14F-4D97-AF65-F5344CB8AC3E}">
        <p14:creationId xmlns:p14="http://schemas.microsoft.com/office/powerpoint/2010/main" val="22105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AEDE-D219-F2A2-2277-2D1FA0DCBC59}"/>
              </a:ext>
            </a:extLst>
          </p:cNvPr>
          <p:cNvSpPr>
            <a:spLocks noGrp="1"/>
          </p:cNvSpPr>
          <p:nvPr>
            <p:ph type="title"/>
          </p:nvPr>
        </p:nvSpPr>
        <p:spPr/>
        <p:txBody>
          <a:bodyPr/>
          <a:lstStyle/>
          <a:p>
            <a:r>
              <a:rPr lang="en-US" dirty="0"/>
              <a:t>Quotient Selection Table:</a:t>
            </a:r>
          </a:p>
        </p:txBody>
      </p:sp>
      <p:sp>
        <p:nvSpPr>
          <p:cNvPr id="10" name="Text Placeholder 9">
            <a:extLst>
              <a:ext uri="{FF2B5EF4-FFF2-40B4-BE49-F238E27FC236}">
                <a16:creationId xmlns:a16="http://schemas.microsoft.com/office/drawing/2014/main" id="{32F5F9CB-30D7-367D-5C96-058B650298F1}"/>
              </a:ext>
            </a:extLst>
          </p:cNvPr>
          <p:cNvSpPr>
            <a:spLocks noGrp="1"/>
          </p:cNvSpPr>
          <p:nvPr>
            <p:ph type="body" idx="1"/>
          </p:nvPr>
        </p:nvSpPr>
        <p:spPr/>
        <p:txBody>
          <a:bodyPr/>
          <a:lstStyle/>
          <a:p>
            <a:r>
              <a:rPr lang="en-US" dirty="0"/>
              <a:t>Containment condition:</a:t>
            </a:r>
          </a:p>
          <a:p>
            <a:endParaRPr lang="en-US" dirty="0"/>
          </a:p>
        </p:txBody>
      </p:sp>
      <p:sp>
        <p:nvSpPr>
          <p:cNvPr id="3" name="Content Placeholder 2">
            <a:extLst>
              <a:ext uri="{FF2B5EF4-FFF2-40B4-BE49-F238E27FC236}">
                <a16:creationId xmlns:a16="http://schemas.microsoft.com/office/drawing/2014/main" id="{F24B761E-7740-DF07-0030-1EBE68584ACE}"/>
              </a:ext>
            </a:extLst>
          </p:cNvPr>
          <p:cNvSpPr>
            <a:spLocks noGrp="1"/>
          </p:cNvSpPr>
          <p:nvPr>
            <p:ph sz="half" idx="2"/>
          </p:nvPr>
        </p:nvSpPr>
        <p:spPr>
          <a:xfrm>
            <a:off x="807882" y="2495979"/>
            <a:ext cx="5157787" cy="3100561"/>
          </a:xfrm>
        </p:spPr>
        <p:txBody>
          <a:bodyPr/>
          <a:lstStyle/>
          <a:p>
            <a:pPr algn="just"/>
            <a:r>
              <a:rPr lang="en-US" dirty="0">
                <a:solidFill>
                  <a:schemeClr val="tx1"/>
                </a:solidFill>
              </a:rPr>
              <a:t>The basic idea of the QST is to choose the value of quotient digit qi+1, based on comparison between shifted partial remainder and the divisor.</a:t>
            </a:r>
          </a:p>
          <a:p>
            <a:pPr marL="0" indent="0" algn="just">
              <a:buNone/>
            </a:pPr>
            <a:r>
              <a:rPr lang="en-US" dirty="0">
                <a:solidFill>
                  <a:schemeClr val="tx1"/>
                </a:solidFill>
              </a:rPr>
              <a:t>	</a:t>
            </a:r>
          </a:p>
        </p:txBody>
      </p:sp>
      <p:sp>
        <p:nvSpPr>
          <p:cNvPr id="11" name="Text Placeholder 10">
            <a:extLst>
              <a:ext uri="{FF2B5EF4-FFF2-40B4-BE49-F238E27FC236}">
                <a16:creationId xmlns:a16="http://schemas.microsoft.com/office/drawing/2014/main" id="{80713D09-AA36-BCAA-10AD-ABD78893F220}"/>
              </a:ext>
            </a:extLst>
          </p:cNvPr>
          <p:cNvSpPr>
            <a:spLocks noGrp="1"/>
          </p:cNvSpPr>
          <p:nvPr>
            <p:ph type="body" sz="quarter" idx="3"/>
          </p:nvPr>
        </p:nvSpPr>
        <p:spPr>
          <a:xfrm>
            <a:off x="6169024" y="2057083"/>
            <a:ext cx="5183188" cy="693696"/>
          </a:xfrm>
        </p:spPr>
        <p:txBody>
          <a:bodyPr/>
          <a:lstStyle/>
          <a:p>
            <a:r>
              <a:rPr lang="en-US" dirty="0"/>
              <a:t>Continuity Condition:</a:t>
            </a:r>
          </a:p>
        </p:txBody>
      </p:sp>
      <p:pic>
        <p:nvPicPr>
          <p:cNvPr id="14" name="Content Placeholder 13">
            <a:extLst>
              <a:ext uri="{FF2B5EF4-FFF2-40B4-BE49-F238E27FC236}">
                <a16:creationId xmlns:a16="http://schemas.microsoft.com/office/drawing/2014/main" id="{1973F8E4-B7AE-9015-0B47-056A736052D4}"/>
              </a:ext>
            </a:extLst>
          </p:cNvPr>
          <p:cNvPicPr>
            <a:picLocks noGrp="1" noChangeAspect="1"/>
          </p:cNvPicPr>
          <p:nvPr>
            <p:ph sz="quarter" idx="4"/>
          </p:nvPr>
        </p:nvPicPr>
        <p:blipFill>
          <a:blip r:embed="rId2"/>
          <a:stretch>
            <a:fillRect/>
          </a:stretch>
        </p:blipFill>
        <p:spPr>
          <a:xfrm>
            <a:off x="6563518" y="2891998"/>
            <a:ext cx="1302752" cy="271848"/>
          </a:xfrm>
        </p:spPr>
      </p:pic>
      <p:pic>
        <p:nvPicPr>
          <p:cNvPr id="5" name="Picture 4">
            <a:extLst>
              <a:ext uri="{FF2B5EF4-FFF2-40B4-BE49-F238E27FC236}">
                <a16:creationId xmlns:a16="http://schemas.microsoft.com/office/drawing/2014/main" id="{865560EE-BC59-FE49-BA26-961080804C33}"/>
              </a:ext>
            </a:extLst>
          </p:cNvPr>
          <p:cNvPicPr>
            <a:picLocks noChangeAspect="1"/>
          </p:cNvPicPr>
          <p:nvPr/>
        </p:nvPicPr>
        <p:blipFill>
          <a:blip r:embed="rId3"/>
          <a:stretch>
            <a:fillRect/>
          </a:stretch>
        </p:blipFill>
        <p:spPr>
          <a:xfrm>
            <a:off x="871132" y="3783066"/>
            <a:ext cx="4920939" cy="2252370"/>
          </a:xfrm>
          <a:prstGeom prst="rect">
            <a:avLst/>
          </a:prstGeom>
        </p:spPr>
      </p:pic>
      <p:pic>
        <p:nvPicPr>
          <p:cNvPr id="7" name="Picture 6">
            <a:extLst>
              <a:ext uri="{FF2B5EF4-FFF2-40B4-BE49-F238E27FC236}">
                <a16:creationId xmlns:a16="http://schemas.microsoft.com/office/drawing/2014/main" id="{B676D855-6EB3-5E42-CCC5-16CD371DEE92}"/>
              </a:ext>
            </a:extLst>
          </p:cNvPr>
          <p:cNvPicPr>
            <a:picLocks noChangeAspect="1"/>
          </p:cNvPicPr>
          <p:nvPr/>
        </p:nvPicPr>
        <p:blipFill>
          <a:blip r:embed="rId4"/>
          <a:stretch>
            <a:fillRect/>
          </a:stretch>
        </p:blipFill>
        <p:spPr>
          <a:xfrm>
            <a:off x="4688586" y="5684651"/>
            <a:ext cx="1114425" cy="409575"/>
          </a:xfrm>
          <a:prstGeom prst="rect">
            <a:avLst/>
          </a:prstGeom>
        </p:spPr>
      </p:pic>
      <p:pic>
        <p:nvPicPr>
          <p:cNvPr id="9" name="Picture 8">
            <a:extLst>
              <a:ext uri="{FF2B5EF4-FFF2-40B4-BE49-F238E27FC236}">
                <a16:creationId xmlns:a16="http://schemas.microsoft.com/office/drawing/2014/main" id="{AD60C491-ED04-5F4C-C46D-28CC12ACC8F9}"/>
              </a:ext>
            </a:extLst>
          </p:cNvPr>
          <p:cNvPicPr>
            <a:picLocks noChangeAspect="1"/>
          </p:cNvPicPr>
          <p:nvPr/>
        </p:nvPicPr>
        <p:blipFill>
          <a:blip r:embed="rId5"/>
          <a:stretch>
            <a:fillRect/>
          </a:stretch>
        </p:blipFill>
        <p:spPr>
          <a:xfrm>
            <a:off x="2646207" y="6035436"/>
            <a:ext cx="1066800" cy="247650"/>
          </a:xfrm>
          <a:prstGeom prst="rect">
            <a:avLst/>
          </a:prstGeom>
        </p:spPr>
      </p:pic>
      <p:pic>
        <p:nvPicPr>
          <p:cNvPr id="16" name="Picture 15">
            <a:extLst>
              <a:ext uri="{FF2B5EF4-FFF2-40B4-BE49-F238E27FC236}">
                <a16:creationId xmlns:a16="http://schemas.microsoft.com/office/drawing/2014/main" id="{8BF281FB-40CE-D2E2-A812-EDC7C4899B22}"/>
              </a:ext>
            </a:extLst>
          </p:cNvPr>
          <p:cNvPicPr>
            <a:picLocks noChangeAspect="1"/>
          </p:cNvPicPr>
          <p:nvPr/>
        </p:nvPicPr>
        <p:blipFill>
          <a:blip r:embed="rId6"/>
          <a:stretch>
            <a:fillRect/>
          </a:stretch>
        </p:blipFill>
        <p:spPr>
          <a:xfrm>
            <a:off x="6563518" y="3258821"/>
            <a:ext cx="3600450" cy="247650"/>
          </a:xfrm>
          <a:prstGeom prst="rect">
            <a:avLst/>
          </a:prstGeom>
        </p:spPr>
      </p:pic>
      <p:pic>
        <p:nvPicPr>
          <p:cNvPr id="18" name="Picture 17">
            <a:extLst>
              <a:ext uri="{FF2B5EF4-FFF2-40B4-BE49-F238E27FC236}">
                <a16:creationId xmlns:a16="http://schemas.microsoft.com/office/drawing/2014/main" id="{8D9D3D38-1D67-10CD-85A0-59B2CEBB3904}"/>
              </a:ext>
            </a:extLst>
          </p:cNvPr>
          <p:cNvPicPr>
            <a:picLocks noChangeAspect="1"/>
          </p:cNvPicPr>
          <p:nvPr/>
        </p:nvPicPr>
        <p:blipFill>
          <a:blip r:embed="rId7"/>
          <a:stretch>
            <a:fillRect/>
          </a:stretch>
        </p:blipFill>
        <p:spPr>
          <a:xfrm>
            <a:off x="6563518" y="3601446"/>
            <a:ext cx="1171575" cy="247650"/>
          </a:xfrm>
          <a:prstGeom prst="rect">
            <a:avLst/>
          </a:prstGeom>
        </p:spPr>
      </p:pic>
      <p:pic>
        <p:nvPicPr>
          <p:cNvPr id="20" name="Picture 19">
            <a:extLst>
              <a:ext uri="{FF2B5EF4-FFF2-40B4-BE49-F238E27FC236}">
                <a16:creationId xmlns:a16="http://schemas.microsoft.com/office/drawing/2014/main" id="{B1F7E838-9064-957B-78A4-6316F47654B5}"/>
              </a:ext>
            </a:extLst>
          </p:cNvPr>
          <p:cNvPicPr>
            <a:picLocks noChangeAspect="1"/>
          </p:cNvPicPr>
          <p:nvPr/>
        </p:nvPicPr>
        <p:blipFill>
          <a:blip r:embed="rId8"/>
          <a:stretch>
            <a:fillRect/>
          </a:stretch>
        </p:blipFill>
        <p:spPr>
          <a:xfrm>
            <a:off x="6563518" y="3944071"/>
            <a:ext cx="762000" cy="304800"/>
          </a:xfrm>
          <a:prstGeom prst="rect">
            <a:avLst/>
          </a:prstGeom>
        </p:spPr>
      </p:pic>
      <p:pic>
        <p:nvPicPr>
          <p:cNvPr id="22" name="Picture 21">
            <a:extLst>
              <a:ext uri="{FF2B5EF4-FFF2-40B4-BE49-F238E27FC236}">
                <a16:creationId xmlns:a16="http://schemas.microsoft.com/office/drawing/2014/main" id="{E7CBA069-96BD-4BD8-9CA6-9A7BD857FDD7}"/>
              </a:ext>
            </a:extLst>
          </p:cNvPr>
          <p:cNvPicPr>
            <a:picLocks noChangeAspect="1"/>
          </p:cNvPicPr>
          <p:nvPr/>
        </p:nvPicPr>
        <p:blipFill>
          <a:blip r:embed="rId9"/>
          <a:stretch>
            <a:fillRect/>
          </a:stretch>
        </p:blipFill>
        <p:spPr>
          <a:xfrm>
            <a:off x="6574629" y="4343846"/>
            <a:ext cx="542925" cy="257175"/>
          </a:xfrm>
          <a:prstGeom prst="rect">
            <a:avLst/>
          </a:prstGeom>
        </p:spPr>
      </p:pic>
      <p:sp>
        <p:nvSpPr>
          <p:cNvPr id="24" name="TextBox 23">
            <a:extLst>
              <a:ext uri="{FF2B5EF4-FFF2-40B4-BE49-F238E27FC236}">
                <a16:creationId xmlns:a16="http://schemas.microsoft.com/office/drawing/2014/main" id="{2CC7F3A8-9B30-F2DC-59CC-25152F4B8AA2}"/>
              </a:ext>
            </a:extLst>
          </p:cNvPr>
          <p:cNvSpPr txBox="1"/>
          <p:nvPr/>
        </p:nvSpPr>
        <p:spPr>
          <a:xfrm>
            <a:off x="6449218" y="4711935"/>
            <a:ext cx="3923507" cy="646331"/>
          </a:xfrm>
          <a:prstGeom prst="rect">
            <a:avLst/>
          </a:prstGeom>
          <a:noFill/>
        </p:spPr>
        <p:txBody>
          <a:bodyPr wrap="square">
            <a:spAutoFit/>
          </a:bodyPr>
          <a:lstStyle/>
          <a:p>
            <a:r>
              <a:rPr lang="en-US" dirty="0"/>
              <a:t>This proves that minimum bound on the redundancy factor P is 1/2 </a:t>
            </a:r>
          </a:p>
        </p:txBody>
      </p:sp>
    </p:spTree>
    <p:extLst>
      <p:ext uri="{BB962C8B-B14F-4D97-AF65-F5344CB8AC3E}">
        <p14:creationId xmlns:p14="http://schemas.microsoft.com/office/powerpoint/2010/main" val="380348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E270DD-38DC-F5FE-51A4-80ACDFA7C770}"/>
              </a:ext>
            </a:extLst>
          </p:cNvPr>
          <p:cNvSpPr>
            <a:spLocks noGrp="1"/>
          </p:cNvSpPr>
          <p:nvPr>
            <p:ph type="title"/>
          </p:nvPr>
        </p:nvSpPr>
        <p:spPr/>
        <p:txBody>
          <a:bodyPr/>
          <a:lstStyle/>
          <a:p>
            <a:r>
              <a:rPr lang="en-US" dirty="0"/>
              <a:t>On the fly conversion:</a:t>
            </a:r>
          </a:p>
        </p:txBody>
      </p:sp>
      <p:sp>
        <p:nvSpPr>
          <p:cNvPr id="8" name="Content Placeholder 7">
            <a:extLst>
              <a:ext uri="{FF2B5EF4-FFF2-40B4-BE49-F238E27FC236}">
                <a16:creationId xmlns:a16="http://schemas.microsoft.com/office/drawing/2014/main" id="{3FED4265-5DE9-0702-42EF-B8FB5D021845}"/>
              </a:ext>
            </a:extLst>
          </p:cNvPr>
          <p:cNvSpPr>
            <a:spLocks noGrp="1"/>
          </p:cNvSpPr>
          <p:nvPr>
            <p:ph sz="half" idx="1"/>
          </p:nvPr>
        </p:nvSpPr>
        <p:spPr/>
        <p:txBody>
          <a:bodyPr>
            <a:normAutofit fontScale="92500" lnSpcReduction="10000"/>
          </a:bodyPr>
          <a:lstStyle/>
          <a:p>
            <a:pPr algn="just"/>
            <a:r>
              <a:rPr lang="en-US" dirty="0">
                <a:solidFill>
                  <a:schemeClr val="tx1"/>
                </a:solidFill>
              </a:rPr>
              <a:t>In order to implement on-the-fly conversion, it requires 2 registers to hold qi and </a:t>
            </a:r>
            <a:r>
              <a:rPr lang="en-US" dirty="0" err="1">
                <a:solidFill>
                  <a:schemeClr val="tx1"/>
                </a:solidFill>
              </a:rPr>
              <a:t>qmi</a:t>
            </a:r>
            <a:r>
              <a:rPr lang="en-US" dirty="0">
                <a:solidFill>
                  <a:schemeClr val="tx1"/>
                </a:solidFill>
              </a:rPr>
              <a:t> . These registers are shifted one digit left with insertion into the least-significant digit, depending on the value of qi+1. In other words, depending on what the subsequent quotient digit, the register either chooses q or </a:t>
            </a:r>
            <a:r>
              <a:rPr lang="en-US" dirty="0" err="1">
                <a:solidFill>
                  <a:schemeClr val="tx1"/>
                </a:solidFill>
              </a:rPr>
              <a:t>qm</a:t>
            </a:r>
            <a:r>
              <a:rPr lang="en-US" dirty="0">
                <a:solidFill>
                  <a:schemeClr val="tx1"/>
                </a:solidFill>
              </a:rPr>
              <a:t> and concatenates the current converted quotient digit into the least significant digits. The figure4 shows on the fly conversion technique implemented for Radix2 division. In all the implementations, structure of on-the-fly technique remains the same except number of bits of quotient shifted in every iteration changes; number of bits shifted into 2 registers depends on the radix of the divider.</a:t>
            </a:r>
          </a:p>
        </p:txBody>
      </p:sp>
      <p:pic>
        <p:nvPicPr>
          <p:cNvPr id="11" name="Content Placeholder 10">
            <a:extLst>
              <a:ext uri="{FF2B5EF4-FFF2-40B4-BE49-F238E27FC236}">
                <a16:creationId xmlns:a16="http://schemas.microsoft.com/office/drawing/2014/main" id="{4CBB58C9-7A8B-9CB5-F3C5-F907705F8CA1}"/>
              </a:ext>
            </a:extLst>
          </p:cNvPr>
          <p:cNvPicPr>
            <a:picLocks noGrp="1" noChangeAspect="1"/>
          </p:cNvPicPr>
          <p:nvPr>
            <p:ph sz="half" idx="2"/>
          </p:nvPr>
        </p:nvPicPr>
        <p:blipFill>
          <a:blip r:embed="rId2"/>
          <a:stretch>
            <a:fillRect/>
          </a:stretch>
        </p:blipFill>
        <p:spPr>
          <a:xfrm>
            <a:off x="6448616" y="2195513"/>
            <a:ext cx="4628768" cy="3981450"/>
          </a:xfrm>
        </p:spPr>
      </p:pic>
    </p:spTree>
    <p:extLst>
      <p:ext uri="{BB962C8B-B14F-4D97-AF65-F5344CB8AC3E}">
        <p14:creationId xmlns:p14="http://schemas.microsoft.com/office/powerpoint/2010/main" val="268004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87A7D5-9516-9506-A3AA-9D2EB25163EE}"/>
              </a:ext>
            </a:extLst>
          </p:cNvPr>
          <p:cNvSpPr>
            <a:spLocks noGrp="1"/>
          </p:cNvSpPr>
          <p:nvPr>
            <p:ph type="title"/>
          </p:nvPr>
        </p:nvSpPr>
        <p:spPr/>
        <p:txBody>
          <a:bodyPr/>
          <a:lstStyle/>
          <a:p>
            <a:r>
              <a:rPr lang="en-US" dirty="0"/>
              <a:t>METHODOLOGY:</a:t>
            </a:r>
          </a:p>
        </p:txBody>
      </p:sp>
      <p:sp>
        <p:nvSpPr>
          <p:cNvPr id="6" name="Content Placeholder 5">
            <a:extLst>
              <a:ext uri="{FF2B5EF4-FFF2-40B4-BE49-F238E27FC236}">
                <a16:creationId xmlns:a16="http://schemas.microsoft.com/office/drawing/2014/main" id="{993EF99C-E481-84B3-0B4B-D3072FC8145A}"/>
              </a:ext>
            </a:extLst>
          </p:cNvPr>
          <p:cNvSpPr>
            <a:spLocks noGrp="1"/>
          </p:cNvSpPr>
          <p:nvPr>
            <p:ph idx="1"/>
          </p:nvPr>
        </p:nvSpPr>
        <p:spPr/>
        <p:txBody>
          <a:bodyPr/>
          <a:lstStyle/>
          <a:p>
            <a:r>
              <a:rPr lang="en-US" dirty="0"/>
              <a:t>Radix2 Division</a:t>
            </a:r>
            <a:r>
              <a:rPr lang="en-US" dirty="0">
                <a:solidFill>
                  <a:schemeClr val="tx1"/>
                </a:solidFill>
              </a:rPr>
              <a:t>: This algorithm is an extension of non-restoring division with a quotient digit set of {-1, 0, 1}. The equation used for this division is as follows: </a:t>
            </a:r>
          </a:p>
          <a:p>
            <a:endParaRPr lang="en-US" dirty="0">
              <a:solidFill>
                <a:schemeClr val="tx1"/>
              </a:solidFill>
            </a:endParaRPr>
          </a:p>
        </p:txBody>
      </p:sp>
      <p:pic>
        <p:nvPicPr>
          <p:cNvPr id="8" name="Picture 7">
            <a:extLst>
              <a:ext uri="{FF2B5EF4-FFF2-40B4-BE49-F238E27FC236}">
                <a16:creationId xmlns:a16="http://schemas.microsoft.com/office/drawing/2014/main" id="{7398D93F-F204-ACBC-B1CB-DB9B4CD619D6}"/>
              </a:ext>
            </a:extLst>
          </p:cNvPr>
          <p:cNvPicPr>
            <a:picLocks noChangeAspect="1"/>
          </p:cNvPicPr>
          <p:nvPr/>
        </p:nvPicPr>
        <p:blipFill>
          <a:blip r:embed="rId2"/>
          <a:stretch>
            <a:fillRect/>
          </a:stretch>
        </p:blipFill>
        <p:spPr>
          <a:xfrm>
            <a:off x="7524750" y="2581275"/>
            <a:ext cx="1996353" cy="276225"/>
          </a:xfrm>
          <a:prstGeom prst="rect">
            <a:avLst/>
          </a:prstGeom>
        </p:spPr>
      </p:pic>
      <p:pic>
        <p:nvPicPr>
          <p:cNvPr id="10" name="Picture 9">
            <a:extLst>
              <a:ext uri="{FF2B5EF4-FFF2-40B4-BE49-F238E27FC236}">
                <a16:creationId xmlns:a16="http://schemas.microsoft.com/office/drawing/2014/main" id="{CA4DA170-3FAB-86AA-C986-0987E0C32110}"/>
              </a:ext>
            </a:extLst>
          </p:cNvPr>
          <p:cNvPicPr>
            <a:picLocks noChangeAspect="1"/>
          </p:cNvPicPr>
          <p:nvPr/>
        </p:nvPicPr>
        <p:blipFill>
          <a:blip r:embed="rId3"/>
          <a:stretch>
            <a:fillRect/>
          </a:stretch>
        </p:blipFill>
        <p:spPr>
          <a:xfrm>
            <a:off x="838200" y="3100172"/>
            <a:ext cx="4781550" cy="2000250"/>
          </a:xfrm>
          <a:prstGeom prst="rect">
            <a:avLst/>
          </a:prstGeom>
        </p:spPr>
      </p:pic>
    </p:spTree>
    <p:extLst>
      <p:ext uri="{BB962C8B-B14F-4D97-AF65-F5344CB8AC3E}">
        <p14:creationId xmlns:p14="http://schemas.microsoft.com/office/powerpoint/2010/main" val="108184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4064-C09F-DC49-F708-154EB633E035}"/>
              </a:ext>
            </a:extLst>
          </p:cNvPr>
          <p:cNvSpPr>
            <a:spLocks noGrp="1"/>
          </p:cNvSpPr>
          <p:nvPr>
            <p:ph type="title"/>
          </p:nvPr>
        </p:nvSpPr>
        <p:spPr/>
        <p:txBody>
          <a:bodyPr/>
          <a:lstStyle/>
          <a:p>
            <a:r>
              <a:rPr lang="en-US" dirty="0"/>
              <a:t>Steps involved in Radix2 SRT divide:</a:t>
            </a:r>
          </a:p>
        </p:txBody>
      </p:sp>
      <p:sp>
        <p:nvSpPr>
          <p:cNvPr id="3" name="Content Placeholder 2">
            <a:extLst>
              <a:ext uri="{FF2B5EF4-FFF2-40B4-BE49-F238E27FC236}">
                <a16:creationId xmlns:a16="http://schemas.microsoft.com/office/drawing/2014/main" id="{2CB2AF34-753E-6FE3-A1AB-E2B92CD196A0}"/>
              </a:ext>
            </a:extLst>
          </p:cNvPr>
          <p:cNvSpPr>
            <a:spLocks noGrp="1"/>
          </p:cNvSpPr>
          <p:nvPr>
            <p:ph idx="1"/>
          </p:nvPr>
        </p:nvSpPr>
        <p:spPr/>
        <p:txBody>
          <a:bodyPr>
            <a:normAutofit fontScale="92500"/>
          </a:bodyPr>
          <a:lstStyle/>
          <a:p>
            <a:r>
              <a:rPr lang="en-US" dirty="0">
                <a:solidFill>
                  <a:schemeClr val="tx1"/>
                </a:solidFill>
              </a:rPr>
              <a:t>On reset operand x is loaded in. 2 bits are added to it at the start which serves as sign and integer bit. It acts as first partial remainder w [0]</a:t>
            </a:r>
          </a:p>
          <a:p>
            <a:r>
              <a:rPr lang="en-US" dirty="0">
                <a:solidFill>
                  <a:schemeClr val="tx1"/>
                </a:solidFill>
              </a:rPr>
              <a:t> Partial reminder is shifted by 2 every iteration</a:t>
            </a:r>
          </a:p>
          <a:p>
            <a:r>
              <a:rPr lang="en-US" dirty="0">
                <a:solidFill>
                  <a:schemeClr val="tx1"/>
                </a:solidFill>
              </a:rPr>
              <a:t> First 3 bits of partial reminder identifies correct quotient which is recoded into 2 bits as q+ and q</a:t>
            </a:r>
          </a:p>
          <a:p>
            <a:r>
              <a:rPr lang="en-US" dirty="0">
                <a:solidFill>
                  <a:schemeClr val="tx1"/>
                </a:solidFill>
              </a:rPr>
              <a:t> Selected quotient chooses appropriate value of d from {d, 0, -d}</a:t>
            </a:r>
          </a:p>
          <a:p>
            <a:r>
              <a:rPr lang="en-US" dirty="0">
                <a:solidFill>
                  <a:schemeClr val="tx1"/>
                </a:solidFill>
              </a:rPr>
              <a:t> When -d is selected multiplexor chooses inverted version of d &amp; additional 1 required to produce its 2’s compliment is added as carry input to the CPA adder.</a:t>
            </a:r>
          </a:p>
          <a:p>
            <a:r>
              <a:rPr lang="en-US" dirty="0">
                <a:solidFill>
                  <a:schemeClr val="tx1"/>
                </a:solidFill>
              </a:rPr>
              <a:t>Redundant quotient bit is sent to OTF (On The Fly) converter. </a:t>
            </a:r>
          </a:p>
          <a:p>
            <a:r>
              <a:rPr lang="en-US" dirty="0">
                <a:solidFill>
                  <a:schemeClr val="tx1"/>
                </a:solidFill>
              </a:rPr>
              <a:t>When algorithm requires input operands to be of size greater than double precision, delay due to carry propagate adder becomes the critical path, CPA can be replaced by carry save format adder.</a:t>
            </a:r>
          </a:p>
        </p:txBody>
      </p:sp>
    </p:spTree>
    <p:extLst>
      <p:ext uri="{BB962C8B-B14F-4D97-AF65-F5344CB8AC3E}">
        <p14:creationId xmlns:p14="http://schemas.microsoft.com/office/powerpoint/2010/main" val="50545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9A36-C549-D0C3-D3A0-3DDC0F765E9A}"/>
              </a:ext>
            </a:extLst>
          </p:cNvPr>
          <p:cNvSpPr>
            <a:spLocks noGrp="1"/>
          </p:cNvSpPr>
          <p:nvPr>
            <p:ph type="title"/>
          </p:nvPr>
        </p:nvSpPr>
        <p:spPr/>
        <p:txBody>
          <a:bodyPr/>
          <a:lstStyle/>
          <a:p>
            <a:r>
              <a:rPr lang="en-US" dirty="0"/>
              <a:t>Radix2 hardware block diagram:</a:t>
            </a:r>
          </a:p>
        </p:txBody>
      </p:sp>
      <p:pic>
        <p:nvPicPr>
          <p:cNvPr id="5" name="Content Placeholder 4">
            <a:extLst>
              <a:ext uri="{FF2B5EF4-FFF2-40B4-BE49-F238E27FC236}">
                <a16:creationId xmlns:a16="http://schemas.microsoft.com/office/drawing/2014/main" id="{64EC1571-8E5B-0FEB-65C7-41CEB5CD5305}"/>
              </a:ext>
            </a:extLst>
          </p:cNvPr>
          <p:cNvPicPr>
            <a:picLocks noGrp="1" noChangeAspect="1"/>
          </p:cNvPicPr>
          <p:nvPr>
            <p:ph idx="1"/>
          </p:nvPr>
        </p:nvPicPr>
        <p:blipFill>
          <a:blip r:embed="rId2"/>
          <a:stretch>
            <a:fillRect/>
          </a:stretch>
        </p:blipFill>
        <p:spPr>
          <a:xfrm>
            <a:off x="6955989" y="1838572"/>
            <a:ext cx="4420238" cy="5019427"/>
          </a:xfrm>
        </p:spPr>
      </p:pic>
      <p:pic>
        <p:nvPicPr>
          <p:cNvPr id="7" name="Picture 6">
            <a:extLst>
              <a:ext uri="{FF2B5EF4-FFF2-40B4-BE49-F238E27FC236}">
                <a16:creationId xmlns:a16="http://schemas.microsoft.com/office/drawing/2014/main" id="{2045D985-4BBB-727A-AFD3-0FAD1EEBCE57}"/>
              </a:ext>
            </a:extLst>
          </p:cNvPr>
          <p:cNvPicPr>
            <a:picLocks noChangeAspect="1"/>
          </p:cNvPicPr>
          <p:nvPr/>
        </p:nvPicPr>
        <p:blipFill>
          <a:blip r:embed="rId3"/>
          <a:stretch>
            <a:fillRect/>
          </a:stretch>
        </p:blipFill>
        <p:spPr>
          <a:xfrm>
            <a:off x="1014412" y="2052886"/>
            <a:ext cx="1643063" cy="896216"/>
          </a:xfrm>
          <a:prstGeom prst="rect">
            <a:avLst/>
          </a:prstGeom>
        </p:spPr>
      </p:pic>
      <p:pic>
        <p:nvPicPr>
          <p:cNvPr id="9" name="Picture 8">
            <a:extLst>
              <a:ext uri="{FF2B5EF4-FFF2-40B4-BE49-F238E27FC236}">
                <a16:creationId xmlns:a16="http://schemas.microsoft.com/office/drawing/2014/main" id="{5FB83264-C770-23D4-607B-0DC668C5EF81}"/>
              </a:ext>
            </a:extLst>
          </p:cNvPr>
          <p:cNvPicPr>
            <a:picLocks noChangeAspect="1"/>
          </p:cNvPicPr>
          <p:nvPr/>
        </p:nvPicPr>
        <p:blipFill>
          <a:blip r:embed="rId4"/>
          <a:stretch>
            <a:fillRect/>
          </a:stretch>
        </p:blipFill>
        <p:spPr>
          <a:xfrm>
            <a:off x="1014412" y="3908899"/>
            <a:ext cx="1504950" cy="1228725"/>
          </a:xfrm>
          <a:prstGeom prst="rect">
            <a:avLst/>
          </a:prstGeom>
        </p:spPr>
      </p:pic>
      <p:pic>
        <p:nvPicPr>
          <p:cNvPr id="11" name="Picture 10">
            <a:extLst>
              <a:ext uri="{FF2B5EF4-FFF2-40B4-BE49-F238E27FC236}">
                <a16:creationId xmlns:a16="http://schemas.microsoft.com/office/drawing/2014/main" id="{33134B73-2BCE-FAD5-0D74-9A8637604C45}"/>
              </a:ext>
            </a:extLst>
          </p:cNvPr>
          <p:cNvPicPr>
            <a:picLocks noChangeAspect="1"/>
          </p:cNvPicPr>
          <p:nvPr/>
        </p:nvPicPr>
        <p:blipFill rotWithShape="1">
          <a:blip r:embed="rId5"/>
          <a:srcRect b="8192"/>
          <a:stretch/>
        </p:blipFill>
        <p:spPr>
          <a:xfrm>
            <a:off x="3208869" y="2949103"/>
            <a:ext cx="3556099" cy="896216"/>
          </a:xfrm>
          <a:prstGeom prst="rect">
            <a:avLst/>
          </a:prstGeom>
        </p:spPr>
      </p:pic>
    </p:spTree>
    <p:extLst>
      <p:ext uri="{BB962C8B-B14F-4D97-AF65-F5344CB8AC3E}">
        <p14:creationId xmlns:p14="http://schemas.microsoft.com/office/powerpoint/2010/main" val="754997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2176-CE40-1A64-8239-0E660D5196F6}"/>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3D87E4F6-640A-BB72-F040-B9B1822647A3}"/>
              </a:ext>
            </a:extLst>
          </p:cNvPr>
          <p:cNvPicPr>
            <a:picLocks noGrp="1" noChangeAspect="1"/>
          </p:cNvPicPr>
          <p:nvPr>
            <p:ph idx="1"/>
          </p:nvPr>
        </p:nvPicPr>
        <p:blipFill>
          <a:blip r:embed="rId2"/>
          <a:stretch>
            <a:fillRect/>
          </a:stretch>
        </p:blipFill>
        <p:spPr>
          <a:xfrm>
            <a:off x="7058025" y="727323"/>
            <a:ext cx="4295775" cy="5403354"/>
          </a:xfrm>
        </p:spPr>
      </p:pic>
      <p:pic>
        <p:nvPicPr>
          <p:cNvPr id="7" name="Picture 6">
            <a:extLst>
              <a:ext uri="{FF2B5EF4-FFF2-40B4-BE49-F238E27FC236}">
                <a16:creationId xmlns:a16="http://schemas.microsoft.com/office/drawing/2014/main" id="{22A04E61-E108-B7E1-992C-314C85AF1A22}"/>
              </a:ext>
            </a:extLst>
          </p:cNvPr>
          <p:cNvPicPr>
            <a:picLocks noChangeAspect="1"/>
          </p:cNvPicPr>
          <p:nvPr/>
        </p:nvPicPr>
        <p:blipFill>
          <a:blip r:embed="rId3"/>
          <a:stretch>
            <a:fillRect/>
          </a:stretch>
        </p:blipFill>
        <p:spPr>
          <a:xfrm>
            <a:off x="838200" y="1929606"/>
            <a:ext cx="4143375" cy="2162175"/>
          </a:xfrm>
          <a:prstGeom prst="rect">
            <a:avLst/>
          </a:prstGeom>
        </p:spPr>
      </p:pic>
      <p:pic>
        <p:nvPicPr>
          <p:cNvPr id="9" name="Picture 8">
            <a:extLst>
              <a:ext uri="{FF2B5EF4-FFF2-40B4-BE49-F238E27FC236}">
                <a16:creationId xmlns:a16="http://schemas.microsoft.com/office/drawing/2014/main" id="{0CC2D976-CB25-2B6A-B58D-2630B3D33CC6}"/>
              </a:ext>
            </a:extLst>
          </p:cNvPr>
          <p:cNvPicPr>
            <a:picLocks noChangeAspect="1"/>
          </p:cNvPicPr>
          <p:nvPr/>
        </p:nvPicPr>
        <p:blipFill>
          <a:blip r:embed="rId4"/>
          <a:stretch>
            <a:fillRect/>
          </a:stretch>
        </p:blipFill>
        <p:spPr>
          <a:xfrm>
            <a:off x="838200" y="4091781"/>
            <a:ext cx="4219575" cy="2152650"/>
          </a:xfrm>
          <a:prstGeom prst="rect">
            <a:avLst/>
          </a:prstGeom>
        </p:spPr>
      </p:pic>
    </p:spTree>
    <p:extLst>
      <p:ext uri="{BB962C8B-B14F-4D97-AF65-F5344CB8AC3E}">
        <p14:creationId xmlns:p14="http://schemas.microsoft.com/office/powerpoint/2010/main" val="1107865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0" name="Rectangle 19">
            <a:extLst>
              <a:ext uri="{FF2B5EF4-FFF2-40B4-BE49-F238E27FC236}">
                <a16:creationId xmlns:a16="http://schemas.microsoft.com/office/drawing/2014/main" id="{55D20674-CF0C-4687-81B6-A613F871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 name="Picture 5" descr="Aerial view of a highway near the ocean">
            <a:extLst>
              <a:ext uri="{FF2B5EF4-FFF2-40B4-BE49-F238E27FC236}">
                <a16:creationId xmlns:a16="http://schemas.microsoft.com/office/drawing/2014/main" id="{3AC58449-4923-097D-C170-01AB39532770}"/>
              </a:ext>
            </a:extLst>
          </p:cNvPr>
          <p:cNvPicPr>
            <a:picLocks noChangeAspect="1"/>
          </p:cNvPicPr>
          <p:nvPr/>
        </p:nvPicPr>
        <p:blipFill rotWithShape="1">
          <a:blip r:embed="rId2">
            <a:alphaModFix/>
          </a:blip>
          <a:srcRect t="11833" b="13167"/>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6C819BFF-25C5-425C-8CD1-789F7A30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F10C4FF-F501-C054-90F0-31BCC5D5865D}"/>
              </a:ext>
            </a:extLst>
          </p:cNvPr>
          <p:cNvSpPr>
            <a:spLocks noGrp="1"/>
          </p:cNvSpPr>
          <p:nvPr>
            <p:ph type="title"/>
          </p:nvPr>
        </p:nvSpPr>
        <p:spPr>
          <a:xfrm>
            <a:off x="777240" y="3688205"/>
            <a:ext cx="8731683" cy="1160465"/>
          </a:xfrm>
        </p:spPr>
        <p:txBody>
          <a:bodyPr vert="horz" lIns="91440" tIns="45720" rIns="91440" bIns="45720" rtlCol="0" anchor="b">
            <a:normAutofit/>
          </a:bodyPr>
          <a:lstStyle/>
          <a:p>
            <a:r>
              <a:rPr lang="en-US" sz="5200">
                <a:solidFill>
                  <a:srgbClr val="FFFFFF"/>
                </a:solidFill>
              </a:rPr>
              <a:t>Thank you</a:t>
            </a:r>
          </a:p>
        </p:txBody>
      </p:sp>
    </p:spTree>
    <p:extLst>
      <p:ext uri="{BB962C8B-B14F-4D97-AF65-F5344CB8AC3E}">
        <p14:creationId xmlns:p14="http://schemas.microsoft.com/office/powerpoint/2010/main" val="216425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emplate>Retrospect</Template>
  <TotalTime>610</TotalTime>
  <Words>556</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AvenirNext LT Pro Medium</vt:lpstr>
      <vt:lpstr>Footlight MT Light</vt:lpstr>
      <vt:lpstr>Times New Roman</vt:lpstr>
      <vt:lpstr>ArchVTI</vt:lpstr>
      <vt:lpstr>SRT Division Algorithm</vt:lpstr>
      <vt:lpstr>Introduction:</vt:lpstr>
      <vt:lpstr>Quotient Selection Table:</vt:lpstr>
      <vt:lpstr>On the fly conversion:</vt:lpstr>
      <vt:lpstr>METHODOLOGY:</vt:lpstr>
      <vt:lpstr>Steps involved in Radix2 SRT divide:</vt:lpstr>
      <vt:lpstr>Radix2 hardware block diagram:</vt:lpstr>
      <vt:lpstr>Example: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526L Lab1 - feedback</dc:title>
  <dc:creator>gary burke</dc:creator>
  <cp:lastModifiedBy>john stesney</cp:lastModifiedBy>
  <cp:revision>116</cp:revision>
  <dcterms:created xsi:type="dcterms:W3CDTF">2022-09-08T17:20:00Z</dcterms:created>
  <dcterms:modified xsi:type="dcterms:W3CDTF">2022-11-21T06:59:09Z</dcterms:modified>
</cp:coreProperties>
</file>