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19"/>
  </p:notesMasterIdLst>
  <p:sldIdLst>
    <p:sldId id="256" r:id="rId2"/>
    <p:sldId id="265" r:id="rId3"/>
    <p:sldId id="283" r:id="rId4"/>
    <p:sldId id="288" r:id="rId5"/>
    <p:sldId id="287" r:id="rId6"/>
    <p:sldId id="289" r:id="rId7"/>
    <p:sldId id="284" r:id="rId8"/>
    <p:sldId id="285" r:id="rId9"/>
    <p:sldId id="286" r:id="rId10"/>
    <p:sldId id="296" r:id="rId11"/>
    <p:sldId id="295" r:id="rId12"/>
    <p:sldId id="293" r:id="rId13"/>
    <p:sldId id="294" r:id="rId14"/>
    <p:sldId id="290" r:id="rId15"/>
    <p:sldId id="291" r:id="rId16"/>
    <p:sldId id="292"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7BC6C-DCA4-4A44-A8CD-5EE02FEE070E}"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B9915-10FC-4547-AD1F-5C586CE3B58E}" type="slidenum">
              <a:rPr lang="en-US" smtClean="0"/>
              <a:t>‹#›</a:t>
            </a:fld>
            <a:endParaRPr lang="en-US"/>
          </a:p>
        </p:txBody>
      </p:sp>
    </p:spTree>
    <p:extLst>
      <p:ext uri="{BB962C8B-B14F-4D97-AF65-F5344CB8AC3E}">
        <p14:creationId xmlns:p14="http://schemas.microsoft.com/office/powerpoint/2010/main" val="150003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DB9915-10FC-4547-AD1F-5C586CE3B58E}" type="slidenum">
              <a:rPr lang="en-US" smtClean="0"/>
              <a:t>2</a:t>
            </a:fld>
            <a:endParaRPr lang="en-US"/>
          </a:p>
        </p:txBody>
      </p:sp>
    </p:spTree>
    <p:extLst>
      <p:ext uri="{BB962C8B-B14F-4D97-AF65-F5344CB8AC3E}">
        <p14:creationId xmlns:p14="http://schemas.microsoft.com/office/powerpoint/2010/main" val="20610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DB9915-10FC-4547-AD1F-5C586CE3B58E}" type="slidenum">
              <a:rPr lang="en-US" smtClean="0"/>
              <a:t>8</a:t>
            </a:fld>
            <a:endParaRPr lang="en-US"/>
          </a:p>
        </p:txBody>
      </p:sp>
    </p:spTree>
    <p:extLst>
      <p:ext uri="{BB962C8B-B14F-4D97-AF65-F5344CB8AC3E}">
        <p14:creationId xmlns:p14="http://schemas.microsoft.com/office/powerpoint/2010/main" val="403849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DB9915-10FC-4547-AD1F-5C586CE3B58E}" type="slidenum">
              <a:rPr lang="en-US" smtClean="0"/>
              <a:t>15</a:t>
            </a:fld>
            <a:endParaRPr lang="en-US"/>
          </a:p>
        </p:txBody>
      </p:sp>
    </p:spTree>
    <p:extLst>
      <p:ext uri="{BB962C8B-B14F-4D97-AF65-F5344CB8AC3E}">
        <p14:creationId xmlns:p14="http://schemas.microsoft.com/office/powerpoint/2010/main" val="254201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DB9915-10FC-4547-AD1F-5C586CE3B58E}" type="slidenum">
              <a:rPr lang="en-US" smtClean="0"/>
              <a:t>16</a:t>
            </a:fld>
            <a:endParaRPr lang="en-US"/>
          </a:p>
        </p:txBody>
      </p:sp>
    </p:spTree>
    <p:extLst>
      <p:ext uri="{BB962C8B-B14F-4D97-AF65-F5344CB8AC3E}">
        <p14:creationId xmlns:p14="http://schemas.microsoft.com/office/powerpoint/2010/main" val="990489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549D6DC-E1CB-4874-BF52-C3407230D20E}" type="datetime1">
              <a:rPr lang="en-US" smtClean="0"/>
              <a:t>12/12/2022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73BAE12-D270-459D-897B-6833652BB16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89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517C94-3B1E-4991-BED3-41F8B0158A00}" type="datetime1">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8482129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76485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86906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5650184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6910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17C94-3B1E-4991-BED3-41F8B0158A00}" type="datetime1">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2875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1D81-C4B9-4A87-89A7-22E29E6C9200}"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220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07718-69F7-427E-95A3-C1246AF46913}"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97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13E51-B7F7-4C24-B8E3-5471755DC0E0}"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31650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1A59F-D956-4598-A3C1-AE72A5387751}" type="datetime1">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669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BBD69-7BD3-4731-8064-242619E92CBE}" type="datetime1">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2311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D77D9-239F-488B-9358-023C46BC7084}" type="datetime1">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BAE12-D270-459D-897B-6833652BB16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131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61C24-7140-4FDE-92F3-654C6E2D3C1C}" type="datetime1">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AE12-D270-459D-897B-6833652BB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09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D6ACF-ECB9-4B5F-A429-08B8AC75E8EF}" type="datetime1">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8163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B429B-EE2A-486A-BDB9-0C848B4FAFDD}" type="datetime1">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29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5FE4A-CB8D-40AB-BFFC-AAF37EA071CB}" type="datetime1">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56215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517C94-3B1E-4991-BED3-41F8B0158A00}" type="datetime1">
              <a:rPr lang="en-US" smtClean="0"/>
              <a:t>12/12/2022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586008378"/>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AE5E9EBB-00B8-1D04-7B65-4C378BCDD773}"/>
              </a:ext>
            </a:extLst>
          </p:cNvPr>
          <p:cNvPicPr>
            <a:picLocks noChangeAspect="1"/>
          </p:cNvPicPr>
          <p:nvPr/>
        </p:nvPicPr>
        <p:blipFill rotWithShape="1">
          <a:blip r:embed="rId3">
            <a:duotone>
              <a:prstClr val="black"/>
              <a:prstClr val="white"/>
            </a:duotone>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1"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3"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F3C9FA50-DC1F-2328-4078-FE2C162DB405}"/>
              </a:ext>
            </a:extLst>
          </p:cNvPr>
          <p:cNvSpPr>
            <a:spLocks noGrp="1"/>
          </p:cNvSpPr>
          <p:nvPr>
            <p:ph type="ctrTitle"/>
          </p:nvPr>
        </p:nvSpPr>
        <p:spPr>
          <a:xfrm>
            <a:off x="2692398" y="1871131"/>
            <a:ext cx="6815669" cy="1515533"/>
          </a:xfrm>
        </p:spPr>
        <p:txBody>
          <a:bodyPr>
            <a:normAutofit/>
          </a:bodyPr>
          <a:lstStyle/>
          <a:p>
            <a:r>
              <a:rPr lang="en-US" dirty="0"/>
              <a:t>Floating Point</a:t>
            </a:r>
          </a:p>
        </p:txBody>
      </p:sp>
      <p:sp>
        <p:nvSpPr>
          <p:cNvPr id="3" name="Subtitle 2">
            <a:extLst>
              <a:ext uri="{FF2B5EF4-FFF2-40B4-BE49-F238E27FC236}">
                <a16:creationId xmlns:a16="http://schemas.microsoft.com/office/drawing/2014/main" id="{763695F2-AFAC-3427-A88D-20AD137A2100}"/>
              </a:ext>
            </a:extLst>
          </p:cNvPr>
          <p:cNvSpPr>
            <a:spLocks noGrp="1"/>
          </p:cNvSpPr>
          <p:nvPr>
            <p:ph type="subTitle" idx="1"/>
          </p:nvPr>
        </p:nvSpPr>
        <p:spPr>
          <a:xfrm>
            <a:off x="2692398" y="3657597"/>
            <a:ext cx="6815669" cy="1320802"/>
          </a:xfrm>
        </p:spPr>
        <p:txBody>
          <a:bodyPr>
            <a:normAutofit lnSpcReduction="10000"/>
          </a:bodyPr>
          <a:lstStyle/>
          <a:p>
            <a:r>
              <a:rPr lang="en-US" dirty="0"/>
              <a:t>By: Kumar Sai Reddy Guntaka</a:t>
            </a:r>
          </a:p>
          <a:p>
            <a:r>
              <a:rPr lang="en-US" dirty="0"/>
              <a:t>Instructor: Shahnam Mirzaei </a:t>
            </a:r>
          </a:p>
          <a:p>
            <a:r>
              <a:rPr lang="en-US" dirty="0"/>
              <a:t>Date: 12/05/2022</a:t>
            </a:r>
          </a:p>
        </p:txBody>
      </p:sp>
      <p:cxnSp>
        <p:nvCxnSpPr>
          <p:cNvPr id="26" name="Straight Connector 25">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31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34" name="Picture 1033">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35" name="Rectangle 1034">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36" name="Picture 1035">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037" name="Picture 1036">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4">
            <a:extLst>
              <a:ext uri="{FF2B5EF4-FFF2-40B4-BE49-F238E27FC236}">
                <a16:creationId xmlns:a16="http://schemas.microsoft.com/office/drawing/2014/main" id="{ACE51465-4E12-C628-0080-6047D60D805A}"/>
              </a:ext>
            </a:extLst>
          </p:cNvPr>
          <p:cNvSpPr>
            <a:spLocks noGrp="1"/>
          </p:cNvSpPr>
          <p:nvPr>
            <p:ph type="title"/>
          </p:nvPr>
        </p:nvSpPr>
        <p:spPr>
          <a:xfrm>
            <a:off x="1295402" y="982132"/>
            <a:ext cx="3660056" cy="1325373"/>
          </a:xfrm>
        </p:spPr>
        <p:txBody>
          <a:bodyPr anchor="b">
            <a:normAutofit/>
          </a:bodyPr>
          <a:lstStyle/>
          <a:p>
            <a:r>
              <a:rPr lang="en-US" sz="2200" b="1" i="0" dirty="0">
                <a:solidFill>
                  <a:srgbClr val="24292F"/>
                </a:solidFill>
                <a:effectLst/>
                <a:latin typeface="Times New Roman" panose="02020603050405020304" pitchFamily="18" charset="0"/>
                <a:cs typeface="Times New Roman" panose="02020603050405020304" pitchFamily="18" charset="0"/>
              </a:rPr>
              <a:t>simple architecture of the Floating-Point adder</a:t>
            </a:r>
            <a:endParaRPr lang="en-US" sz="2200" b="1" dirty="0">
              <a:solidFill>
                <a:srgbClr val="262626"/>
              </a:solidFill>
              <a:latin typeface="Times New Roman" panose="02020603050405020304" pitchFamily="18" charset="0"/>
              <a:cs typeface="Times New Roman" panose="02020603050405020304" pitchFamily="18" charset="0"/>
            </a:endParaRPr>
          </a:p>
        </p:txBody>
      </p:sp>
      <p:cxnSp>
        <p:nvCxnSpPr>
          <p:cNvPr id="1039" name="Straight Connector 1038">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Alt text">
            <a:extLst>
              <a:ext uri="{FF2B5EF4-FFF2-40B4-BE49-F238E27FC236}">
                <a16:creationId xmlns:a16="http://schemas.microsoft.com/office/drawing/2014/main" id="{DDE5862B-9B6F-DF5B-D5F3-3E6C0E787F5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564123" y="982131"/>
            <a:ext cx="5178555" cy="4893735"/>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62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D950-6D56-6D22-744C-DEE347FFFC63}"/>
              </a:ext>
            </a:extLst>
          </p:cNvPr>
          <p:cNvSpPr>
            <a:spLocks noGrp="1"/>
          </p:cNvSpPr>
          <p:nvPr>
            <p:ph type="title"/>
          </p:nvPr>
        </p:nvSpPr>
        <p:spPr>
          <a:xfrm>
            <a:off x="578450" y="296331"/>
            <a:ext cx="3718455" cy="1371600"/>
          </a:xfrm>
        </p:spPr>
        <p:txBody>
          <a:bodyPr/>
          <a:lstStyle/>
          <a:p>
            <a:r>
              <a:rPr lang="en-US" b="1" dirty="0">
                <a:latin typeface="Times New Roman" panose="02020603050405020304" pitchFamily="18" charset="0"/>
                <a:cs typeface="Times New Roman" panose="02020603050405020304" pitchFamily="18" charset="0"/>
              </a:rPr>
              <a:t>Multiplication</a:t>
            </a:r>
          </a:p>
        </p:txBody>
      </p:sp>
      <p:sp>
        <p:nvSpPr>
          <p:cNvPr id="3" name="Content Placeholder 2">
            <a:extLst>
              <a:ext uri="{FF2B5EF4-FFF2-40B4-BE49-F238E27FC236}">
                <a16:creationId xmlns:a16="http://schemas.microsoft.com/office/drawing/2014/main" id="{3EB48EA9-8F4A-C98B-B28A-D60AA9B0AC19}"/>
              </a:ext>
            </a:extLst>
          </p:cNvPr>
          <p:cNvSpPr>
            <a:spLocks noGrp="1"/>
          </p:cNvSpPr>
          <p:nvPr>
            <p:ph idx="1"/>
          </p:nvPr>
        </p:nvSpPr>
        <p:spPr>
          <a:xfrm>
            <a:off x="5335571" y="1019838"/>
            <a:ext cx="6061435" cy="509815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Floating Point Operations: </a:t>
            </a:r>
          </a:p>
          <a:p>
            <a:pPr marL="0" indent="0">
              <a:buNone/>
            </a:pP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Procedures for Multiplication: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	Check Zeros If one or both operands is equal to zero, return the result as zero.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	Compute the sign of the result Sx XOR Sy 	Multiply mantissa Mx*My Round the result to the allowed number of mantissa bits.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	Add exponents biased exponent (Ex) + biased exponent (Ey) -bias biased exponent (Ex)  biased exponent (Ey) bias.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	Normalize the result Left shift result, decrement result exponent (e.g., 0.001xx…) o Right shift result, increment result exponent (e.g.,10.1xx…).</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Check result If larger/smaller than maximum exponent allowed return exponent overflow/underflow.</a:t>
            </a:r>
          </a:p>
        </p:txBody>
      </p:sp>
      <p:pic>
        <p:nvPicPr>
          <p:cNvPr id="6" name="Picture 5">
            <a:extLst>
              <a:ext uri="{FF2B5EF4-FFF2-40B4-BE49-F238E27FC236}">
                <a16:creationId xmlns:a16="http://schemas.microsoft.com/office/drawing/2014/main" id="{F5ABEEC4-6D20-639A-A237-8F9C80271319}"/>
              </a:ext>
            </a:extLst>
          </p:cNvPr>
          <p:cNvPicPr>
            <a:picLocks noChangeAspect="1"/>
          </p:cNvPicPr>
          <p:nvPr/>
        </p:nvPicPr>
        <p:blipFill>
          <a:blip r:embed="rId2"/>
          <a:stretch>
            <a:fillRect/>
          </a:stretch>
        </p:blipFill>
        <p:spPr>
          <a:xfrm>
            <a:off x="1293811" y="1801268"/>
            <a:ext cx="3353091" cy="4316728"/>
          </a:xfrm>
          <a:prstGeom prst="rect">
            <a:avLst/>
          </a:prstGeom>
        </p:spPr>
      </p:pic>
      <p:pic>
        <p:nvPicPr>
          <p:cNvPr id="8" name="Picture 7">
            <a:extLst>
              <a:ext uri="{FF2B5EF4-FFF2-40B4-BE49-F238E27FC236}">
                <a16:creationId xmlns:a16="http://schemas.microsoft.com/office/drawing/2014/main" id="{25C0F69A-D6DE-50C6-F610-D5BD4B3747DE}"/>
              </a:ext>
            </a:extLst>
          </p:cNvPr>
          <p:cNvPicPr>
            <a:picLocks noChangeAspect="1"/>
          </p:cNvPicPr>
          <p:nvPr/>
        </p:nvPicPr>
        <p:blipFill>
          <a:blip r:embed="rId3"/>
          <a:stretch>
            <a:fillRect/>
          </a:stretch>
        </p:blipFill>
        <p:spPr>
          <a:xfrm>
            <a:off x="5685568" y="1450742"/>
            <a:ext cx="5296359" cy="434378"/>
          </a:xfrm>
          <a:prstGeom prst="rect">
            <a:avLst/>
          </a:prstGeom>
        </p:spPr>
      </p:pic>
    </p:spTree>
    <p:extLst>
      <p:ext uri="{BB962C8B-B14F-4D97-AF65-F5344CB8AC3E}">
        <p14:creationId xmlns:p14="http://schemas.microsoft.com/office/powerpoint/2010/main" val="90021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775AF4-B81C-C293-3219-4A9365B09D5D}"/>
              </a:ext>
            </a:extLst>
          </p:cNvPr>
          <p:cNvSpPr>
            <a:spLocks noGrp="1"/>
          </p:cNvSpPr>
          <p:nvPr>
            <p:ph type="title"/>
          </p:nvPr>
        </p:nvSpPr>
        <p:spPr/>
        <p:txBody>
          <a:bodyPr/>
          <a:lstStyle/>
          <a:p>
            <a:r>
              <a:rPr lang="en-US" dirty="0"/>
              <a:t>Exceptions</a:t>
            </a:r>
          </a:p>
        </p:txBody>
      </p:sp>
      <p:sp>
        <p:nvSpPr>
          <p:cNvPr id="6" name="Content Placeholder 5">
            <a:extLst>
              <a:ext uri="{FF2B5EF4-FFF2-40B4-BE49-F238E27FC236}">
                <a16:creationId xmlns:a16="http://schemas.microsoft.com/office/drawing/2014/main" id="{6C1C1FF6-8174-2E06-18C2-4DEC37FEE758}"/>
              </a:ext>
            </a:extLst>
          </p:cNvPr>
          <p:cNvSpPr>
            <a:spLocks noGrp="1"/>
          </p:cNvSpPr>
          <p:nvPr>
            <p:ph idx="1"/>
          </p:nvPr>
        </p:nvSpPr>
        <p:spPr/>
        <p:txBody>
          <a:bodyPr>
            <a:normAutofit fontScale="92500" lnSpcReduction="10000"/>
          </a:bodyPr>
          <a:lstStyle/>
          <a:p>
            <a:pPr algn="l"/>
            <a:r>
              <a:rPr lang="en-US" sz="1800" b="0" i="0" u="none" strike="noStrike" baseline="0" dirty="0">
                <a:latin typeface="Verdana" panose="020B0604030504040204" pitchFamily="34" charset="0"/>
              </a:rPr>
              <a:t>The exponent value has a bias of 127. It means the exponent value will be between -126 (00000000(2) and +127 (11111110(2) being zero at the value 01111111(2).</a:t>
            </a:r>
          </a:p>
          <a:p>
            <a:pPr marL="0" indent="0" algn="l">
              <a:buNone/>
            </a:pPr>
            <a:r>
              <a:rPr lang="en-US" sz="1800" b="0" i="0" u="none" strike="noStrike" baseline="0" dirty="0">
                <a:latin typeface="Verdana" panose="020B0604030504040204" pitchFamily="34" charset="0"/>
              </a:rPr>
              <a:t>	Exponent and mantissa values determine the different number </a:t>
            </a:r>
            <a:r>
              <a:rPr lang="en-US" sz="1800" b="0" i="1" u="none" strike="noStrike" baseline="0" dirty="0">
                <a:latin typeface="Verdana,Italic"/>
              </a:rPr>
              <a:t>r </a:t>
            </a:r>
            <a:r>
              <a:rPr lang="en-US" sz="1800" b="0" i="0" u="none" strike="noStrike" baseline="0" dirty="0">
                <a:latin typeface="Verdana" panose="020B0604030504040204" pitchFamily="34" charset="0"/>
              </a:rPr>
              <a:t>cases that it can be had.</a:t>
            </a:r>
          </a:p>
          <a:p>
            <a:pPr marL="0" indent="0" algn="l">
              <a:buNone/>
            </a:pPr>
            <a:r>
              <a:rPr lang="en-US" sz="1800" dirty="0">
                <a:latin typeface="Symbol" panose="05050102010706020507" pitchFamily="18" charset="2"/>
              </a:rPr>
              <a:t>	</a:t>
            </a:r>
            <a:r>
              <a:rPr lang="en-US" sz="1800" b="0" i="0" u="none" strike="noStrike" baseline="0" dirty="0">
                <a:latin typeface="Verdana" panose="020B0604030504040204" pitchFamily="34" charset="0"/>
              </a:rPr>
              <a:t>If </a:t>
            </a:r>
            <a:r>
              <a:rPr lang="en-US" sz="1800" b="0" i="1" u="none" strike="noStrike" baseline="0" dirty="0">
                <a:latin typeface="Times New Roman" panose="02020603050405020304" pitchFamily="18" charset="0"/>
              </a:rPr>
              <a:t>E </a:t>
            </a:r>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2</a:t>
            </a:r>
            <a:r>
              <a:rPr lang="en-US" sz="1800" b="0" i="1" u="none" strike="noStrike" baseline="0" dirty="0">
                <a:latin typeface="Times New Roman" panose="02020603050405020304" pitchFamily="18" charset="0"/>
              </a:rPr>
              <a:t>w </a:t>
            </a:r>
            <a:r>
              <a:rPr lang="en-US" sz="1800" b="0" i="0" u="none" strike="noStrike" baseline="0" dirty="0">
                <a:latin typeface="Symbol" panose="05050102010706020507" pitchFamily="18" charset="2"/>
              </a:rPr>
              <a:t>-</a:t>
            </a:r>
            <a:r>
              <a:rPr lang="en-US" sz="1800" b="0" i="0" u="none" strike="noStrike" baseline="0" dirty="0">
                <a:latin typeface="Times New Roman" panose="02020603050405020304" pitchFamily="18" charset="0"/>
              </a:rPr>
              <a:t>1 </a:t>
            </a:r>
            <a:r>
              <a:rPr lang="en-US" sz="1800" b="0" i="0" u="none" strike="noStrike" baseline="0" dirty="0">
                <a:latin typeface="Verdana" panose="020B0604030504040204" pitchFamily="34" charset="0"/>
              </a:rPr>
              <a:t>and </a:t>
            </a:r>
            <a:r>
              <a:rPr lang="en-US" sz="1800" b="0" i="1" u="none" strike="noStrike" baseline="0" dirty="0">
                <a:latin typeface="Times New Roman" panose="02020603050405020304" pitchFamily="18" charset="0"/>
              </a:rPr>
              <a:t>T </a:t>
            </a:r>
            <a:r>
              <a:rPr lang="en-US" sz="1800" b="0" i="0" u="none" strike="noStrike" baseline="0" dirty="0">
                <a:latin typeface="Symbol" panose="05050102010706020507" pitchFamily="18" charset="2"/>
              </a:rPr>
              <a:t>¹ </a:t>
            </a:r>
            <a:r>
              <a:rPr lang="en-US" sz="1800" b="0" i="0" u="none" strike="noStrike" baseline="0" dirty="0">
                <a:latin typeface="Times New Roman" panose="02020603050405020304" pitchFamily="18" charset="0"/>
              </a:rPr>
              <a:t>0 </a:t>
            </a:r>
            <a:r>
              <a:rPr lang="en-US" sz="1800" b="0" i="0" u="none" strike="noStrike" baseline="0" dirty="0">
                <a:latin typeface="Verdana" panose="020B0604030504040204" pitchFamily="34" charset="0"/>
              </a:rPr>
              <a:t>, then </a:t>
            </a:r>
            <a:r>
              <a:rPr lang="en-US" sz="1800" b="0" i="1" u="none" strike="noStrike" baseline="0" dirty="0">
                <a:latin typeface="Verdana,Italic"/>
              </a:rPr>
              <a:t>r </a:t>
            </a:r>
            <a:r>
              <a:rPr lang="en-US" sz="1800" b="0" i="0" u="none" strike="noStrike" baseline="0" dirty="0">
                <a:latin typeface="Verdana" panose="020B0604030504040204" pitchFamily="34" charset="0"/>
              </a:rPr>
              <a:t>is NaN regardless of </a:t>
            </a:r>
            <a:r>
              <a:rPr lang="en-US" sz="1800" b="0" i="1" u="none" strike="noStrike" baseline="0" dirty="0">
                <a:latin typeface="Verdana,Italic"/>
              </a:rPr>
              <a:t>S</a:t>
            </a:r>
          </a:p>
          <a:p>
            <a:pPr marL="0" indent="0" algn="l">
              <a:buNone/>
            </a:pPr>
            <a:r>
              <a:rPr lang="en-US" sz="1800" dirty="0">
                <a:latin typeface="Symbol" panose="05050102010706020507" pitchFamily="18" charset="2"/>
              </a:rPr>
              <a:t>	</a:t>
            </a:r>
            <a:r>
              <a:rPr lang="en-US" sz="1800" b="0" i="0" u="none" strike="noStrike" baseline="0" dirty="0">
                <a:latin typeface="Verdana" panose="020B0604030504040204" pitchFamily="34" charset="0"/>
              </a:rPr>
              <a:t>If </a:t>
            </a:r>
            <a:r>
              <a:rPr lang="en-US" sz="1800" b="0" i="1" u="none" strike="noStrike" baseline="0" dirty="0">
                <a:latin typeface="Times New Roman" panose="02020603050405020304" pitchFamily="18" charset="0"/>
              </a:rPr>
              <a:t>E </a:t>
            </a:r>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2</a:t>
            </a:r>
            <a:r>
              <a:rPr lang="en-US" sz="1800" b="0" i="1" u="none" strike="noStrike" baseline="0" dirty="0">
                <a:latin typeface="Times New Roman" panose="02020603050405020304" pitchFamily="18" charset="0"/>
              </a:rPr>
              <a:t>w </a:t>
            </a:r>
            <a:r>
              <a:rPr lang="en-US" sz="1800" b="0" i="0" u="none" strike="noStrike" baseline="0" dirty="0">
                <a:latin typeface="Symbol" panose="05050102010706020507" pitchFamily="18" charset="2"/>
              </a:rPr>
              <a:t>-</a:t>
            </a:r>
            <a:r>
              <a:rPr lang="en-US" sz="1800" b="0" i="0" u="none" strike="noStrike" baseline="0" dirty="0">
                <a:latin typeface="Times New Roman" panose="02020603050405020304" pitchFamily="18" charset="0"/>
              </a:rPr>
              <a:t>1 </a:t>
            </a:r>
            <a:r>
              <a:rPr lang="en-US" sz="1800" b="0" i="0" u="none" strike="noStrike" baseline="0" dirty="0">
                <a:latin typeface="Verdana" panose="020B0604030504040204" pitchFamily="34" charset="0"/>
              </a:rPr>
              <a:t>and </a:t>
            </a:r>
            <a:r>
              <a:rPr lang="en-US" sz="1800" b="0" i="1" u="none" strike="noStrike" baseline="0" dirty="0">
                <a:latin typeface="Times New Roman" panose="02020603050405020304" pitchFamily="18" charset="0"/>
              </a:rPr>
              <a:t>T </a:t>
            </a:r>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0 </a:t>
            </a:r>
            <a:r>
              <a:rPr lang="en-US" sz="1800" b="0" i="0" u="none" strike="noStrike" baseline="0" dirty="0">
                <a:latin typeface="Verdana" panose="020B0604030504040204" pitchFamily="34" charset="0"/>
              </a:rPr>
              <a:t>, then </a:t>
            </a:r>
            <a:r>
              <a:rPr lang="en-US" sz="1800" b="0" i="1" u="none" strike="noStrike" baseline="0" dirty="0">
                <a:latin typeface="Verdana,Italic"/>
              </a:rPr>
              <a:t>r </a:t>
            </a:r>
            <a:r>
              <a:rPr lang="en-US" sz="1800" b="0" i="0" u="none" strike="noStrike" baseline="0" dirty="0">
                <a:latin typeface="Verdana" panose="020B0604030504040204" pitchFamily="34" charset="0"/>
              </a:rPr>
              <a:t>is ―infinity according with the sign bit </a:t>
            </a:r>
          </a:p>
          <a:p>
            <a:pPr marL="0" indent="0" algn="l">
              <a:buNone/>
            </a:pPr>
            <a:r>
              <a:rPr lang="en-US" sz="1800" b="0" i="0" u="none" strike="noStrike" baseline="0" dirty="0">
                <a:latin typeface="Verdana" panose="020B0604030504040204" pitchFamily="34" charset="0"/>
              </a:rPr>
              <a:t>	If </a:t>
            </a:r>
            <a:r>
              <a:rPr lang="en-US" sz="1800" b="0" i="0" u="none" strike="noStrike" baseline="0" dirty="0">
                <a:latin typeface="Times New Roman" panose="02020603050405020304" pitchFamily="18" charset="0"/>
              </a:rPr>
              <a:t>1 </a:t>
            </a:r>
            <a:r>
              <a:rPr lang="en-US" sz="1800" b="0" i="0" u="none" strike="noStrike" baseline="0" dirty="0">
                <a:latin typeface="Symbol" panose="05050102010706020507" pitchFamily="18" charset="2"/>
              </a:rPr>
              <a:t>£ </a:t>
            </a:r>
            <a:r>
              <a:rPr lang="en-US" sz="1800" b="0" i="1" u="none" strike="noStrike" baseline="0" dirty="0">
                <a:latin typeface="Times New Roman" panose="02020603050405020304" pitchFamily="18" charset="0"/>
              </a:rPr>
              <a:t>E </a:t>
            </a:r>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2</a:t>
            </a:r>
            <a:r>
              <a:rPr lang="en-US" sz="1800" b="0" i="1" u="none" strike="noStrike" baseline="0" dirty="0">
                <a:latin typeface="Times New Roman" panose="02020603050405020304" pitchFamily="18" charset="0"/>
              </a:rPr>
              <a:t>w </a:t>
            </a:r>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2 </a:t>
            </a:r>
            <a:r>
              <a:rPr lang="en-US" sz="1800" b="0" i="0" u="none" strike="noStrike" baseline="0" dirty="0">
                <a:latin typeface="Verdana" panose="020B0604030504040204" pitchFamily="34" charset="0"/>
              </a:rPr>
              <a:t>, then </a:t>
            </a:r>
            <a:r>
              <a:rPr lang="en-US" sz="1800" b="0" i="1" u="none" strike="noStrike" baseline="0" dirty="0">
                <a:latin typeface="Verdana,Italic"/>
              </a:rPr>
              <a:t>r </a:t>
            </a:r>
            <a:r>
              <a:rPr lang="en-US" sz="1800" b="0" i="0" u="none" strike="noStrike" baseline="0" dirty="0">
                <a:latin typeface="Verdana" panose="020B0604030504040204" pitchFamily="34" charset="0"/>
              </a:rPr>
              <a:t>is a normal number</a:t>
            </a:r>
          </a:p>
          <a:p>
            <a:pPr marL="0" indent="0" algn="l">
              <a:buNone/>
            </a:pPr>
            <a:r>
              <a:rPr lang="en-US" sz="1800" dirty="0">
                <a:latin typeface="Symbol" panose="05050102010706020507" pitchFamily="18" charset="2"/>
              </a:rPr>
              <a:t>	</a:t>
            </a:r>
            <a:r>
              <a:rPr lang="en-US" sz="1800" b="0" i="0" u="none" strike="noStrike" baseline="0" dirty="0">
                <a:latin typeface="Verdana" panose="020B0604030504040204" pitchFamily="34" charset="0"/>
              </a:rPr>
              <a:t>If </a:t>
            </a:r>
            <a:r>
              <a:rPr lang="en-US" sz="1800" b="0" i="1" u="none" strike="noStrike" baseline="0" dirty="0">
                <a:latin typeface="Times New Roman" panose="02020603050405020304" pitchFamily="18" charset="0"/>
              </a:rPr>
              <a:t>E </a:t>
            </a:r>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0 </a:t>
            </a:r>
            <a:r>
              <a:rPr lang="en-US" sz="1800" b="0" i="0" u="none" strike="noStrike" baseline="0" dirty="0">
                <a:latin typeface="Verdana" panose="020B0604030504040204" pitchFamily="34" charset="0"/>
              </a:rPr>
              <a:t>and </a:t>
            </a:r>
            <a:r>
              <a:rPr lang="en-US" sz="1800" b="0" i="1" u="none" strike="noStrike" baseline="0" dirty="0">
                <a:latin typeface="Times New Roman" panose="02020603050405020304" pitchFamily="18" charset="0"/>
              </a:rPr>
              <a:t>T </a:t>
            </a:r>
            <a:r>
              <a:rPr lang="en-US" sz="1800" b="0" i="0" u="none" strike="noStrike" baseline="0" dirty="0">
                <a:latin typeface="Symbol" panose="05050102010706020507" pitchFamily="18" charset="2"/>
              </a:rPr>
              <a:t>¹ </a:t>
            </a:r>
            <a:r>
              <a:rPr lang="en-US" sz="1800" b="0" i="0" u="none" strike="noStrike" baseline="0" dirty="0">
                <a:latin typeface="Times New Roman" panose="02020603050405020304" pitchFamily="18" charset="0"/>
              </a:rPr>
              <a:t>0 </a:t>
            </a:r>
            <a:r>
              <a:rPr lang="en-US" sz="1800" b="0" i="0" u="none" strike="noStrike" baseline="0" dirty="0">
                <a:latin typeface="Verdana" panose="020B0604030504040204" pitchFamily="34" charset="0"/>
              </a:rPr>
              <a:t>, then </a:t>
            </a:r>
            <a:r>
              <a:rPr lang="en-US" sz="1800" b="0" i="1" u="none" strike="noStrike" baseline="0" dirty="0">
                <a:latin typeface="Verdana,Italic"/>
              </a:rPr>
              <a:t>r </a:t>
            </a:r>
            <a:r>
              <a:rPr lang="en-US" sz="1800" b="0" i="0" u="none" strike="noStrike" baseline="0" dirty="0">
                <a:latin typeface="Verdana" panose="020B0604030504040204" pitchFamily="34" charset="0"/>
              </a:rPr>
              <a:t>is a subnormal number</a:t>
            </a:r>
          </a:p>
          <a:p>
            <a:pPr marL="0" indent="0" algn="l">
              <a:buNone/>
            </a:pPr>
            <a:r>
              <a:rPr lang="en-US" sz="1800" dirty="0">
                <a:latin typeface="Symbol" panose="05050102010706020507" pitchFamily="18" charset="2"/>
              </a:rPr>
              <a:t>	</a:t>
            </a:r>
            <a:r>
              <a:rPr lang="en-US" sz="1800" b="0" i="0" u="none" strike="noStrike" baseline="0" dirty="0">
                <a:latin typeface="Verdana" panose="020B0604030504040204" pitchFamily="34" charset="0"/>
              </a:rPr>
              <a:t>If </a:t>
            </a:r>
            <a:r>
              <a:rPr lang="en-US" sz="1800" b="0" i="1" u="none" strike="noStrike" baseline="0" dirty="0">
                <a:latin typeface="Times New Roman" panose="02020603050405020304" pitchFamily="18" charset="0"/>
              </a:rPr>
              <a:t>E </a:t>
            </a:r>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0 </a:t>
            </a:r>
            <a:r>
              <a:rPr lang="en-US" sz="1800" b="0" i="0" u="none" strike="noStrike" baseline="0" dirty="0">
                <a:latin typeface="Verdana" panose="020B0604030504040204" pitchFamily="34" charset="0"/>
              </a:rPr>
              <a:t>and </a:t>
            </a:r>
            <a:r>
              <a:rPr lang="en-US" sz="1800" b="0" i="1" u="none" strike="noStrike" baseline="0" dirty="0">
                <a:latin typeface="Times New Roman" panose="02020603050405020304" pitchFamily="18" charset="0"/>
              </a:rPr>
              <a:t>T </a:t>
            </a:r>
            <a:r>
              <a:rPr lang="en-US" sz="1800" b="0" i="0" u="none" strike="noStrike" baseline="0" dirty="0">
                <a:latin typeface="Symbol" panose="05050102010706020507" pitchFamily="18" charset="2"/>
              </a:rPr>
              <a:t>= </a:t>
            </a:r>
            <a:r>
              <a:rPr lang="en-US" sz="1800" b="0" i="0" u="none" strike="noStrike" baseline="0" dirty="0">
                <a:latin typeface="Times New Roman" panose="02020603050405020304" pitchFamily="18" charset="0"/>
              </a:rPr>
              <a:t>0 </a:t>
            </a:r>
            <a:r>
              <a:rPr lang="en-US" sz="1800" b="0" i="0" u="none" strike="noStrike" baseline="0" dirty="0">
                <a:latin typeface="Verdana" panose="020B0604030504040204" pitchFamily="34" charset="0"/>
              </a:rPr>
              <a:t>, then </a:t>
            </a:r>
            <a:r>
              <a:rPr lang="en-US" sz="1800" b="0" i="1" u="none" strike="noStrike" baseline="0" dirty="0">
                <a:latin typeface="Verdana,Italic"/>
              </a:rPr>
              <a:t>r </a:t>
            </a:r>
            <a:r>
              <a:rPr lang="en-US" sz="1800" b="0" i="0" u="none" strike="noStrike" baseline="0" dirty="0">
                <a:latin typeface="Verdana" panose="020B0604030504040204" pitchFamily="34" charset="0"/>
              </a:rPr>
              <a:t>is ―zero according with </a:t>
            </a:r>
            <a:endParaRPr lang="en-US" dirty="0"/>
          </a:p>
        </p:txBody>
      </p:sp>
    </p:spTree>
    <p:extLst>
      <p:ext uri="{BB962C8B-B14F-4D97-AF65-F5344CB8AC3E}">
        <p14:creationId xmlns:p14="http://schemas.microsoft.com/office/powerpoint/2010/main" val="314145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6973-1532-099E-A77E-759ECBB7C6F4}"/>
              </a:ext>
            </a:extLst>
          </p:cNvPr>
          <p:cNvSpPr>
            <a:spLocks noGrp="1"/>
          </p:cNvSpPr>
          <p:nvPr>
            <p:ph type="title"/>
          </p:nvPr>
        </p:nvSpPr>
        <p:spPr>
          <a:xfrm>
            <a:off x="1295402" y="982132"/>
            <a:ext cx="9601196" cy="1303867"/>
          </a:xfrm>
        </p:spPr>
        <p:txBody>
          <a:bodyPr>
            <a:normAutofit/>
          </a:bodyPr>
          <a:lstStyle/>
          <a:p>
            <a:r>
              <a:rPr lang="en-US">
                <a:solidFill>
                  <a:srgbClr val="262626"/>
                </a:solidFill>
              </a:rPr>
              <a:t>Rounding</a:t>
            </a:r>
          </a:p>
        </p:txBody>
      </p:sp>
      <p:sp>
        <p:nvSpPr>
          <p:cNvPr id="3" name="Content Placeholder 2">
            <a:extLst>
              <a:ext uri="{FF2B5EF4-FFF2-40B4-BE49-F238E27FC236}">
                <a16:creationId xmlns:a16="http://schemas.microsoft.com/office/drawing/2014/main" id="{954A4784-96CB-10F7-FC94-4E1F3844476A}"/>
              </a:ext>
            </a:extLst>
          </p:cNvPr>
          <p:cNvSpPr>
            <a:spLocks noGrp="1"/>
          </p:cNvSpPr>
          <p:nvPr>
            <p:ph idx="1"/>
          </p:nvPr>
        </p:nvSpPr>
        <p:spPr>
          <a:xfrm>
            <a:off x="1295402" y="2556932"/>
            <a:ext cx="6256866" cy="3318936"/>
          </a:xfrm>
        </p:spPr>
        <p:txBody>
          <a:bodyPr>
            <a:normAutofit/>
          </a:bodyPr>
          <a:lstStyle/>
          <a:p>
            <a:pPr marL="0" indent="0">
              <a:lnSpc>
                <a:spcPct val="90000"/>
              </a:lnSpc>
              <a:buNone/>
            </a:pPr>
            <a:r>
              <a:rPr lang="en-US" sz="1500" b="0" i="0" u="none" strike="noStrike" baseline="0">
                <a:solidFill>
                  <a:srgbClr val="262626"/>
                </a:solidFill>
                <a:latin typeface="Verdana" panose="020B0604030504040204" pitchFamily="34" charset="0"/>
              </a:rPr>
              <a:t>	Four types of rounding are described by the standard:</a:t>
            </a:r>
          </a:p>
          <a:p>
            <a:pPr marL="342900" indent="-342900">
              <a:lnSpc>
                <a:spcPct val="90000"/>
              </a:lnSpc>
              <a:buFont typeface="+mj-lt"/>
              <a:buAutoNum type="arabicPeriod"/>
            </a:pPr>
            <a:r>
              <a:rPr lang="en-US" sz="1500">
                <a:solidFill>
                  <a:srgbClr val="262626"/>
                </a:solidFill>
                <a:latin typeface="Symbol" panose="05050102010706020507" pitchFamily="18" charset="2"/>
              </a:rPr>
              <a:t>	</a:t>
            </a:r>
            <a:r>
              <a:rPr lang="en-US" sz="1500" b="0" i="0" u="none" strike="noStrike" baseline="0">
                <a:solidFill>
                  <a:srgbClr val="262626"/>
                </a:solidFill>
                <a:latin typeface="Symbol" panose="05050102010706020507" pitchFamily="18" charset="2"/>
              </a:rPr>
              <a:t> </a:t>
            </a:r>
            <a:r>
              <a:rPr lang="en-US" sz="1500" b="0" i="0" u="none" strike="noStrike" baseline="0">
                <a:solidFill>
                  <a:srgbClr val="262626"/>
                </a:solidFill>
                <a:latin typeface="Verdana" panose="020B0604030504040204" pitchFamily="34" charset="0"/>
              </a:rPr>
              <a:t>Rounding to the nearest (to even number in case of tie) is the floating-point number that is the closest to </a:t>
            </a:r>
            <a:r>
              <a:rPr lang="en-US" sz="1500" b="0" i="1" u="none" strike="noStrike" baseline="0">
                <a:solidFill>
                  <a:srgbClr val="262626"/>
                </a:solidFill>
                <a:latin typeface="Verdana,Italic"/>
              </a:rPr>
              <a:t>x</a:t>
            </a:r>
            <a:r>
              <a:rPr lang="en-US" sz="1500" b="0" i="0" u="none" strike="noStrike" baseline="0">
                <a:solidFill>
                  <a:srgbClr val="262626"/>
                </a:solidFill>
                <a:latin typeface="Verdana" panose="020B0604030504040204" pitchFamily="34" charset="0"/>
              </a:rPr>
              <a:t>.</a:t>
            </a:r>
          </a:p>
          <a:p>
            <a:pPr marL="342900" indent="-342900">
              <a:lnSpc>
                <a:spcPct val="90000"/>
              </a:lnSpc>
              <a:buFont typeface="+mj-lt"/>
              <a:buAutoNum type="arabicPeriod"/>
            </a:pPr>
            <a:r>
              <a:rPr lang="en-US" sz="1500">
                <a:solidFill>
                  <a:srgbClr val="262626"/>
                </a:solidFill>
                <a:latin typeface="Symbol" panose="05050102010706020507" pitchFamily="18" charset="2"/>
              </a:rPr>
              <a:t>	</a:t>
            </a:r>
            <a:r>
              <a:rPr lang="en-US" sz="1500" b="0" i="0" u="none" strike="noStrike" baseline="0">
                <a:solidFill>
                  <a:srgbClr val="262626"/>
                </a:solidFill>
                <a:latin typeface="Symbol" panose="05050102010706020507" pitchFamily="18" charset="2"/>
              </a:rPr>
              <a:t> </a:t>
            </a:r>
            <a:r>
              <a:rPr lang="en-US" sz="1500" b="0" i="0" u="none" strike="noStrike" baseline="0">
                <a:solidFill>
                  <a:srgbClr val="262626"/>
                </a:solidFill>
                <a:latin typeface="Verdana" panose="020B0604030504040204" pitchFamily="34" charset="0"/>
              </a:rPr>
              <a:t>Rounding to +∞ is the smallest floating-point number (possibly +∞) greater than or equal to </a:t>
            </a:r>
            <a:r>
              <a:rPr lang="en-US" sz="1500" b="0" i="1" u="none" strike="noStrike" baseline="0">
                <a:solidFill>
                  <a:srgbClr val="262626"/>
                </a:solidFill>
                <a:latin typeface="Verdana,Italic"/>
              </a:rPr>
              <a:t>x</a:t>
            </a:r>
            <a:r>
              <a:rPr lang="en-US" sz="1500" b="0" i="0" u="none" strike="noStrike" baseline="0">
                <a:solidFill>
                  <a:srgbClr val="262626"/>
                </a:solidFill>
                <a:latin typeface="Verdana" panose="020B0604030504040204" pitchFamily="34" charset="0"/>
              </a:rPr>
              <a:t>.</a:t>
            </a:r>
          </a:p>
          <a:p>
            <a:pPr marL="342900" indent="-342900">
              <a:lnSpc>
                <a:spcPct val="90000"/>
              </a:lnSpc>
              <a:buFont typeface="+mj-lt"/>
              <a:buAutoNum type="arabicPeriod"/>
            </a:pPr>
            <a:r>
              <a:rPr lang="en-US" sz="1500">
                <a:solidFill>
                  <a:srgbClr val="262626"/>
                </a:solidFill>
                <a:latin typeface="Symbol" panose="05050102010706020507" pitchFamily="18" charset="2"/>
              </a:rPr>
              <a:t>	</a:t>
            </a:r>
            <a:r>
              <a:rPr lang="en-US" sz="1500" b="0" i="0" u="none" strike="noStrike" baseline="0">
                <a:solidFill>
                  <a:srgbClr val="262626"/>
                </a:solidFill>
                <a:latin typeface="Symbol" panose="05050102010706020507" pitchFamily="18" charset="2"/>
              </a:rPr>
              <a:t> </a:t>
            </a:r>
            <a:r>
              <a:rPr lang="en-US" sz="1500" b="0" i="0" u="none" strike="noStrike" baseline="0">
                <a:solidFill>
                  <a:srgbClr val="262626"/>
                </a:solidFill>
                <a:latin typeface="Verdana" panose="020B0604030504040204" pitchFamily="34" charset="0"/>
              </a:rPr>
              <a:t>Rounding to -∞ is the largest floating-point number (possibly -∞) less than or equal to </a:t>
            </a:r>
            <a:r>
              <a:rPr lang="en-US" sz="1500" b="0" i="1" u="none" strike="noStrike" baseline="0">
                <a:solidFill>
                  <a:srgbClr val="262626"/>
                </a:solidFill>
                <a:latin typeface="Verdana,Italic"/>
              </a:rPr>
              <a:t>x</a:t>
            </a:r>
            <a:r>
              <a:rPr lang="en-US" sz="1500" b="0" i="0" u="none" strike="noStrike" baseline="0">
                <a:solidFill>
                  <a:srgbClr val="262626"/>
                </a:solidFill>
                <a:latin typeface="Verdana" panose="020B0604030504040204" pitchFamily="34" charset="0"/>
              </a:rPr>
              <a:t>.</a:t>
            </a:r>
          </a:p>
          <a:p>
            <a:pPr marL="342900" indent="-342900">
              <a:lnSpc>
                <a:spcPct val="90000"/>
              </a:lnSpc>
              <a:buFont typeface="+mj-lt"/>
              <a:buAutoNum type="arabicPeriod"/>
            </a:pPr>
            <a:r>
              <a:rPr lang="en-US" sz="1500">
                <a:solidFill>
                  <a:srgbClr val="262626"/>
                </a:solidFill>
                <a:latin typeface="Symbol" panose="05050102010706020507" pitchFamily="18" charset="2"/>
              </a:rPr>
              <a:t>	</a:t>
            </a:r>
            <a:r>
              <a:rPr lang="en-US" sz="1500" b="0" i="0" u="none" strike="noStrike" baseline="0">
                <a:solidFill>
                  <a:srgbClr val="262626"/>
                </a:solidFill>
                <a:latin typeface="Verdana" panose="020B0604030504040204" pitchFamily="34" charset="0"/>
              </a:rPr>
              <a:t>Rounding to zero is the closest floating-point number to </a:t>
            </a:r>
            <a:r>
              <a:rPr lang="en-US" sz="1500" b="0" i="1" u="none" strike="noStrike" baseline="0">
                <a:solidFill>
                  <a:srgbClr val="262626"/>
                </a:solidFill>
                <a:latin typeface="Verdana,Italic"/>
              </a:rPr>
              <a:t>x </a:t>
            </a:r>
            <a:r>
              <a:rPr lang="en-US" sz="1500" b="0" i="0" u="none" strike="noStrike" baseline="0">
                <a:solidFill>
                  <a:srgbClr val="262626"/>
                </a:solidFill>
                <a:latin typeface="Verdana" panose="020B0604030504040204" pitchFamily="34" charset="0"/>
              </a:rPr>
              <a:t>that is no greater in magnitude than </a:t>
            </a:r>
            <a:r>
              <a:rPr lang="en-US" sz="1500" b="0" i="1" u="none" strike="noStrike" baseline="0">
                <a:solidFill>
                  <a:srgbClr val="262626"/>
                </a:solidFill>
                <a:latin typeface="Verdana,Italic"/>
              </a:rPr>
              <a:t>x </a:t>
            </a:r>
            <a:r>
              <a:rPr lang="en-US" sz="1500" b="0" i="0" u="none" strike="noStrike" baseline="0">
                <a:solidFill>
                  <a:srgbClr val="262626"/>
                </a:solidFill>
                <a:latin typeface="Verdana" panose="020B0604030504040204" pitchFamily="34" charset="0"/>
              </a:rPr>
              <a:t>(it is equal to rounding to -∞ if </a:t>
            </a:r>
            <a:r>
              <a:rPr lang="en-US" sz="1500" b="0" i="1" u="none" strike="noStrike" baseline="0">
                <a:solidFill>
                  <a:srgbClr val="262626"/>
                </a:solidFill>
                <a:latin typeface="Times New Roman" panose="02020603050405020304" pitchFamily="18" charset="0"/>
              </a:rPr>
              <a:t>x </a:t>
            </a:r>
            <a:r>
              <a:rPr lang="en-US" sz="1500" b="0" i="0" u="none" strike="noStrike" baseline="0">
                <a:solidFill>
                  <a:srgbClr val="262626"/>
                </a:solidFill>
                <a:latin typeface="Symbol" panose="05050102010706020507" pitchFamily="18" charset="2"/>
              </a:rPr>
              <a:t>³ </a:t>
            </a:r>
            <a:r>
              <a:rPr lang="en-US" sz="1500" b="0" i="0" u="none" strike="noStrike" baseline="0">
                <a:solidFill>
                  <a:srgbClr val="262626"/>
                </a:solidFill>
                <a:latin typeface="Times New Roman" panose="02020603050405020304" pitchFamily="18" charset="0"/>
              </a:rPr>
              <a:t>0 </a:t>
            </a:r>
            <a:r>
              <a:rPr lang="en-US" sz="1500" b="0" i="0" u="none" strike="noStrike" baseline="0">
                <a:solidFill>
                  <a:srgbClr val="262626"/>
                </a:solidFill>
                <a:latin typeface="Verdana" panose="020B0604030504040204" pitchFamily="34" charset="0"/>
              </a:rPr>
              <a:t>and to +∞ if </a:t>
            </a:r>
            <a:r>
              <a:rPr lang="en-US" sz="1500" b="0" i="1" u="none" strike="noStrike" baseline="0">
                <a:solidFill>
                  <a:srgbClr val="262626"/>
                </a:solidFill>
                <a:latin typeface="Times New Roman" panose="02020603050405020304" pitchFamily="18" charset="0"/>
              </a:rPr>
              <a:t>x </a:t>
            </a:r>
            <a:r>
              <a:rPr lang="en-US" sz="1500" b="0" i="0" u="none" strike="noStrike" baseline="0">
                <a:solidFill>
                  <a:srgbClr val="262626"/>
                </a:solidFill>
                <a:latin typeface="Symbol" panose="05050102010706020507" pitchFamily="18" charset="2"/>
              </a:rPr>
              <a:t>£ </a:t>
            </a:r>
            <a:r>
              <a:rPr lang="en-US" sz="1500" b="0" i="0" u="none" strike="noStrike" baseline="0">
                <a:solidFill>
                  <a:srgbClr val="262626"/>
                </a:solidFill>
                <a:latin typeface="Times New Roman" panose="02020603050405020304" pitchFamily="18" charset="0"/>
              </a:rPr>
              <a:t>0.</a:t>
            </a:r>
            <a:endParaRPr lang="en-US" sz="1500">
              <a:solidFill>
                <a:srgbClr val="262626"/>
              </a:solidFill>
            </a:endParaRPr>
          </a:p>
        </p:txBody>
      </p:sp>
      <p:pic>
        <p:nvPicPr>
          <p:cNvPr id="5" name="Picture 4">
            <a:extLst>
              <a:ext uri="{FF2B5EF4-FFF2-40B4-BE49-F238E27FC236}">
                <a16:creationId xmlns:a16="http://schemas.microsoft.com/office/drawing/2014/main" id="{B0F9AB80-E69F-AA24-C769-B9C5CEFFBCD6}"/>
              </a:ext>
            </a:extLst>
          </p:cNvPr>
          <p:cNvPicPr>
            <a:picLocks noChangeAspect="1"/>
          </p:cNvPicPr>
          <p:nvPr/>
        </p:nvPicPr>
        <p:blipFill>
          <a:blip r:embed="rId3"/>
          <a:stretch>
            <a:fillRect/>
          </a:stretch>
        </p:blipFill>
        <p:spPr>
          <a:xfrm>
            <a:off x="7665396" y="2704290"/>
            <a:ext cx="3473434" cy="2509736"/>
          </a:xfrm>
          <a:prstGeom prst="rect">
            <a:avLst/>
          </a:prstGeom>
          <a:ln w="57150" cmpd="thickThin">
            <a:solidFill>
              <a:srgbClr val="7F7F7F"/>
            </a:solidFill>
            <a:miter lim="800000"/>
          </a:ln>
        </p:spPr>
      </p:pic>
    </p:spTree>
    <p:extLst>
      <p:ext uri="{BB962C8B-B14F-4D97-AF65-F5344CB8AC3E}">
        <p14:creationId xmlns:p14="http://schemas.microsoft.com/office/powerpoint/2010/main" val="102566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13B7CC-8160-AD47-D0BB-1B139BB5338A}"/>
              </a:ext>
            </a:extLst>
          </p:cNvPr>
          <p:cNvSpPr>
            <a:spLocks noGrp="1"/>
          </p:cNvSpPr>
          <p:nvPr>
            <p:ph type="title"/>
          </p:nvPr>
        </p:nvSpPr>
        <p:spPr/>
        <p:txBody>
          <a:bodyPr/>
          <a:lstStyle/>
          <a:p>
            <a:r>
              <a:rPr lang="en-US" dirty="0"/>
              <a:t>Barrel Shifter</a:t>
            </a:r>
          </a:p>
        </p:txBody>
      </p:sp>
      <p:sp>
        <p:nvSpPr>
          <p:cNvPr id="6" name="Content Placeholder 5">
            <a:extLst>
              <a:ext uri="{FF2B5EF4-FFF2-40B4-BE49-F238E27FC236}">
                <a16:creationId xmlns:a16="http://schemas.microsoft.com/office/drawing/2014/main" id="{B2AD2BA9-C1DE-3B71-1D6E-AC602FA46EA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A barrel shifter is a digital device that can shift a data word by a specific number of bits using just pure combinational logic and no sequential logic. It contains a control input that defines how many bit places it shifts. The Shift Register (Multi-bit) is identical to the Barrel Shifter, except that the bits moved out of the register are shifted back into the opposite end of the register. In right shift operations, for example, the LSBs relocated out of the register are shifted into the MSBs.</a:t>
            </a:r>
          </a:p>
          <a:p>
            <a:pPr algn="just"/>
            <a:r>
              <a:rPr lang="en-US" sz="1800" dirty="0">
                <a:latin typeface="Times New Roman" panose="02020603050405020304" pitchFamily="18" charset="0"/>
                <a:cs typeface="Times New Roman" panose="02020603050405020304" pitchFamily="18" charset="0"/>
              </a:rPr>
              <a:t>Barrel shifters can be used in digital signal processors and processors. A barrel shifter can be implemented as a series of multiplexers, with the output of one multiplexer coupled to the input of the next multiplexer in a fashion that relies on the shift distance. When a barrel shifter is implemented using a series of shift multiplexers, each shifts a word by 2k bit positions (1,2,4,8,16,32...) for varying values of k. The number of stages of multiplexing is proportional to the breadth of the input vector.</a:t>
            </a:r>
          </a:p>
        </p:txBody>
      </p:sp>
    </p:spTree>
    <p:extLst>
      <p:ext uri="{BB962C8B-B14F-4D97-AF65-F5344CB8AC3E}">
        <p14:creationId xmlns:p14="http://schemas.microsoft.com/office/powerpoint/2010/main" val="146105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04F0-623A-F16B-ACD8-B601751660F2}"/>
              </a:ext>
            </a:extLst>
          </p:cNvPr>
          <p:cNvSpPr>
            <a:spLocks noGrp="1"/>
          </p:cNvSpPr>
          <p:nvPr>
            <p:ph type="title"/>
          </p:nvPr>
        </p:nvSpPr>
        <p:spPr/>
        <p:txBody>
          <a:bodyPr>
            <a:normAutofit/>
          </a:bodyPr>
          <a:lstStyle/>
          <a:p>
            <a:pPr algn="l"/>
            <a:r>
              <a:rPr lang="en-US" b="0" i="0" dirty="0">
                <a:solidFill>
                  <a:srgbClr val="333333"/>
                </a:solidFill>
                <a:effectLst/>
                <a:latin typeface="Helvetica" panose="020B0604020202020204" pitchFamily="34" charset="0"/>
              </a:rPr>
              <a:t>Simple 8-bit right rotator</a:t>
            </a:r>
            <a:endParaRPr lang="en-US" dirty="0"/>
          </a:p>
        </p:txBody>
      </p:sp>
      <p:pic>
        <p:nvPicPr>
          <p:cNvPr id="7" name="Content Placeholder 6">
            <a:extLst>
              <a:ext uri="{FF2B5EF4-FFF2-40B4-BE49-F238E27FC236}">
                <a16:creationId xmlns:a16="http://schemas.microsoft.com/office/drawing/2014/main" id="{779C7FBF-4884-3E26-B07E-DEF8B762C3A3}"/>
              </a:ext>
            </a:extLst>
          </p:cNvPr>
          <p:cNvPicPr>
            <a:picLocks noGrp="1" noChangeAspect="1"/>
          </p:cNvPicPr>
          <p:nvPr>
            <p:ph idx="1"/>
          </p:nvPr>
        </p:nvPicPr>
        <p:blipFill>
          <a:blip r:embed="rId3"/>
          <a:stretch>
            <a:fillRect/>
          </a:stretch>
        </p:blipFill>
        <p:spPr>
          <a:xfrm>
            <a:off x="8784077" y="700391"/>
            <a:ext cx="2255311" cy="4138253"/>
          </a:xfrm>
        </p:spPr>
      </p:pic>
      <p:sp>
        <p:nvSpPr>
          <p:cNvPr id="9" name="TextBox 8">
            <a:extLst>
              <a:ext uri="{FF2B5EF4-FFF2-40B4-BE49-F238E27FC236}">
                <a16:creationId xmlns:a16="http://schemas.microsoft.com/office/drawing/2014/main" id="{9B60906C-C20B-4776-4382-4E92BE8EB1B4}"/>
              </a:ext>
            </a:extLst>
          </p:cNvPr>
          <p:cNvSpPr txBox="1"/>
          <p:nvPr/>
        </p:nvSpPr>
        <p:spPr>
          <a:xfrm>
            <a:off x="1295402" y="2923421"/>
            <a:ext cx="6118696" cy="1323439"/>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a simple 8-bit barrel shifter that rotates and arbitrary number of bits to the right. The circuit has an 8-bit data input, data, and a 3-bit control signal, amt, which specifies the amount to be rotated.</a:t>
            </a:r>
            <a:endParaRPr lang="en-US"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C312DB9-352A-175A-48AA-B9CB09B4D69A}"/>
              </a:ext>
            </a:extLst>
          </p:cNvPr>
          <p:cNvPicPr>
            <a:picLocks noChangeAspect="1"/>
          </p:cNvPicPr>
          <p:nvPr/>
        </p:nvPicPr>
        <p:blipFill>
          <a:blip r:embed="rId4"/>
          <a:stretch>
            <a:fillRect/>
          </a:stretch>
        </p:blipFill>
        <p:spPr>
          <a:xfrm>
            <a:off x="809017" y="4804294"/>
            <a:ext cx="10573966" cy="706122"/>
          </a:xfrm>
          <a:prstGeom prst="rect">
            <a:avLst/>
          </a:prstGeom>
        </p:spPr>
      </p:pic>
    </p:spTree>
    <p:extLst>
      <p:ext uri="{BB962C8B-B14F-4D97-AF65-F5344CB8AC3E}">
        <p14:creationId xmlns:p14="http://schemas.microsoft.com/office/powerpoint/2010/main" val="171047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8DEE-5BE1-91CD-1153-9B8839CC2782}"/>
              </a:ext>
            </a:extLst>
          </p:cNvPr>
          <p:cNvSpPr>
            <a:spLocks noGrp="1"/>
          </p:cNvSpPr>
          <p:nvPr>
            <p:ph type="title"/>
          </p:nvPr>
        </p:nvSpPr>
        <p:spPr/>
        <p:txBody>
          <a:bodyPr/>
          <a:lstStyle/>
          <a:p>
            <a:r>
              <a:rPr lang="en-US" dirty="0"/>
              <a:t>Multifunction Barrel Shifter</a:t>
            </a:r>
          </a:p>
        </p:txBody>
      </p:sp>
      <p:pic>
        <p:nvPicPr>
          <p:cNvPr id="5" name="Picture 4">
            <a:extLst>
              <a:ext uri="{FF2B5EF4-FFF2-40B4-BE49-F238E27FC236}">
                <a16:creationId xmlns:a16="http://schemas.microsoft.com/office/drawing/2014/main" id="{D858DBC6-3473-2B8D-B031-E54BD3538613}"/>
              </a:ext>
            </a:extLst>
          </p:cNvPr>
          <p:cNvPicPr>
            <a:picLocks noChangeAspect="1"/>
          </p:cNvPicPr>
          <p:nvPr/>
        </p:nvPicPr>
        <p:blipFill>
          <a:blip r:embed="rId3"/>
          <a:stretch>
            <a:fillRect/>
          </a:stretch>
        </p:blipFill>
        <p:spPr>
          <a:xfrm>
            <a:off x="613783" y="2948783"/>
            <a:ext cx="10980924" cy="2927085"/>
          </a:xfrm>
          <a:prstGeom prst="rect">
            <a:avLst/>
          </a:prstGeom>
        </p:spPr>
      </p:pic>
    </p:spTree>
    <p:extLst>
      <p:ext uri="{BB962C8B-B14F-4D97-AF65-F5344CB8AC3E}">
        <p14:creationId xmlns:p14="http://schemas.microsoft.com/office/powerpoint/2010/main" val="2301971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erial view of a highway near the ocean">
            <a:extLst>
              <a:ext uri="{FF2B5EF4-FFF2-40B4-BE49-F238E27FC236}">
                <a16:creationId xmlns:a16="http://schemas.microsoft.com/office/drawing/2014/main" id="{3AC58449-4923-097D-C170-01AB39532770}"/>
              </a:ext>
            </a:extLst>
          </p:cNvPr>
          <p:cNvPicPr>
            <a:picLocks noChangeAspect="1"/>
          </p:cNvPicPr>
          <p:nvPr/>
        </p:nvPicPr>
        <p:blipFill rotWithShape="1">
          <a:blip r:embed="rId2">
            <a:alphaModFix/>
          </a:blip>
          <a:srcRect t="11833" b="13167"/>
          <a:stretch/>
        </p:blipFill>
        <p:spPr>
          <a:xfrm>
            <a:off x="20" y="10"/>
            <a:ext cx="12191980" cy="6857990"/>
          </a:xfrm>
          <a:prstGeom prst="rect">
            <a:avLst/>
          </a:prstGeom>
        </p:spPr>
      </p:pic>
      <p:sp>
        <p:nvSpPr>
          <p:cNvPr id="4" name="Title 3">
            <a:extLst>
              <a:ext uri="{FF2B5EF4-FFF2-40B4-BE49-F238E27FC236}">
                <a16:creationId xmlns:a16="http://schemas.microsoft.com/office/drawing/2014/main" id="{4F10C4FF-F501-C054-90F0-31BCC5D5865D}"/>
              </a:ext>
            </a:extLst>
          </p:cNvPr>
          <p:cNvSpPr>
            <a:spLocks noGrp="1"/>
          </p:cNvSpPr>
          <p:nvPr>
            <p:ph type="title"/>
          </p:nvPr>
        </p:nvSpPr>
        <p:spPr>
          <a:xfrm>
            <a:off x="777240" y="3688205"/>
            <a:ext cx="8731683" cy="1160465"/>
          </a:xfrm>
        </p:spPr>
        <p:txBody>
          <a:bodyPr vert="horz" lIns="91440" tIns="45720" rIns="91440" bIns="45720" rtlCol="0" anchor="b">
            <a:normAutofit/>
          </a:bodyPr>
          <a:lstStyle/>
          <a:p>
            <a:r>
              <a:rPr lang="en-US" sz="5200" dirty="0">
                <a:solidFill>
                  <a:srgbClr val="FFFFFF"/>
                </a:solidFill>
              </a:rPr>
              <a:t>Thank you</a:t>
            </a:r>
          </a:p>
        </p:txBody>
      </p:sp>
    </p:spTree>
    <p:extLst>
      <p:ext uri="{BB962C8B-B14F-4D97-AF65-F5344CB8AC3E}">
        <p14:creationId xmlns:p14="http://schemas.microsoft.com/office/powerpoint/2010/main" val="21642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E5C78F34-7765-C6A6-40E7-DAEACA2B628F}"/>
              </a:ext>
            </a:extLst>
          </p:cNvPr>
          <p:cNvPicPr>
            <a:picLocks noChangeAspect="1"/>
          </p:cNvPicPr>
          <p:nvPr/>
        </p:nvPicPr>
        <p:blipFill rotWithShape="1">
          <a:blip r:embed="rId4"/>
          <a:srcRect t="14721" b="10279"/>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8243CDD5-F82E-454F-8486-578A477A8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5">
              <a:alphaModFix amt="90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25408EF-EA7D-413B-B27F-B1FCD06FA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3ABA2E-A1C5-BE38-E541-556F3585A44E}"/>
              </a:ext>
            </a:extLst>
          </p:cNvPr>
          <p:cNvSpPr>
            <a:spLocks noGrp="1"/>
          </p:cNvSpPr>
          <p:nvPr>
            <p:ph type="title"/>
          </p:nvPr>
        </p:nvSpPr>
        <p:spPr>
          <a:xfrm>
            <a:off x="1295402" y="982132"/>
            <a:ext cx="9601196" cy="1303867"/>
          </a:xfrm>
        </p:spPr>
        <p:txBody>
          <a:bodyPr>
            <a:normAutofit/>
          </a:bodyPr>
          <a:lstStyle/>
          <a:p>
            <a:r>
              <a:rPr lang="en-US"/>
              <a:t>Introduction:</a:t>
            </a:r>
          </a:p>
        </p:txBody>
      </p:sp>
      <p:cxnSp>
        <p:nvCxnSpPr>
          <p:cNvPr id="20" name="Straight Connector 19">
            <a:extLst>
              <a:ext uri="{FF2B5EF4-FFF2-40B4-BE49-F238E27FC236}">
                <a16:creationId xmlns:a16="http://schemas.microsoft.com/office/drawing/2014/main" id="{98C14DAD-9B93-4225-B89C-5D0B5BD3A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9CA11A81-0344-4F96-8A6F-BBBB25E6E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p:nvSpPr>
            <p:cNvPr id="23" name="Rounded Rectangle 22">
              <a:extLst>
                <a:ext uri="{FF2B5EF4-FFF2-40B4-BE49-F238E27FC236}">
                  <a16:creationId xmlns:a16="http://schemas.microsoft.com/office/drawing/2014/main" id="{AD8DC422-CE88-4B6D-8A13-70E10AD9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ED55CCD7-8FE9-47DC-B8F9-5C25DA7A78C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p:nvSpPr>
            <p:cNvPr id="25" name="Rounded Rectangle 24">
              <a:extLst>
                <a:ext uri="{FF2B5EF4-FFF2-40B4-BE49-F238E27FC236}">
                  <a16:creationId xmlns:a16="http://schemas.microsoft.com/office/drawing/2014/main" id="{B1D46D73-0ACA-4770-9E9F-D36420B9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E2AA42B-5DF9-462B-9D27-B7E8C0B6B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BC0382FA-0BD1-C197-8565-4170779B3162}"/>
              </a:ext>
            </a:extLst>
          </p:cNvPr>
          <p:cNvSpPr>
            <a:spLocks noGrp="1"/>
          </p:cNvSpPr>
          <p:nvPr>
            <p:ph idx="1"/>
          </p:nvPr>
        </p:nvSpPr>
        <p:spPr>
          <a:xfrm>
            <a:off x="1295401" y="2556932"/>
            <a:ext cx="9601196" cy="3318936"/>
          </a:xfrm>
        </p:spPr>
        <p:txBody>
          <a:bodyPr>
            <a:normAutofit/>
          </a:bodyPr>
          <a:lstStyle/>
          <a:p>
            <a:pPr algn="just">
              <a:lnSpc>
                <a:spcPct val="90000"/>
              </a:lnSpc>
            </a:pPr>
            <a:r>
              <a:rPr lang="en-US" sz="1700" b="0" i="0" u="none" strike="noStrike" baseline="0" dirty="0">
                <a:latin typeface="Times New Roman" panose="02020603050405020304" pitchFamily="18" charset="0"/>
                <a:cs typeface="Times New Roman" panose="02020603050405020304" pitchFamily="18" charset="0"/>
              </a:rPr>
              <a:t>Floating Point arithmetic is by far the most used way of approximating real number arithmetic for performing numerical calculations on modern computers. Each computer had a different arithmetic for long time: bases, significant and exponents’ sizes, formats, etc. Each company implemented its own model, and it hindered the portability between different equipment's until IEEE 754 standard appeared defining a single and universal standard. </a:t>
            </a:r>
          </a:p>
          <a:p>
            <a:pPr algn="just">
              <a:lnSpc>
                <a:spcPct val="90000"/>
              </a:lnSpc>
            </a:pPr>
            <a:r>
              <a:rPr lang="en-US" sz="1700" b="0" i="0" u="none" strike="noStrike" baseline="0" dirty="0">
                <a:latin typeface="Times New Roman" panose="02020603050405020304" pitchFamily="18" charset="0"/>
                <a:cs typeface="Times New Roman" panose="02020603050405020304" pitchFamily="18" charset="0"/>
              </a:rPr>
              <a:t>One of them, the floating-point arithmetic, is clearly the most efficient way of representing real numbers in computers. Representing an infinite, continuous set (real numbers) with a finite set (machine numbers) is not an easy task: some compromises must be found between speed, accuracy, ease of use and implementation and memory cost. Floating Point Arithmetic represent a very good compromise for most numerical applications.</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5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FF43104-F524-418A-A0E3-3146340AB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23E5CD5-3226-4DDD-97AC-81C8F40E09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858B6703-6BCA-4414-A7FC-BA111255B1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76826A85-B5BB-4A9B-819E-AF5A0B30A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B8A6C787-E24E-48D0-AF26-F35E43180E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E55A8260-917C-4DAC-A284-2A6E124FC9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7" name="Title 6">
            <a:extLst>
              <a:ext uri="{FF2B5EF4-FFF2-40B4-BE49-F238E27FC236}">
                <a16:creationId xmlns:a16="http://schemas.microsoft.com/office/drawing/2014/main" id="{29DD673A-81D3-C090-A9BA-68B561243E0A}"/>
              </a:ext>
            </a:extLst>
          </p:cNvPr>
          <p:cNvSpPr>
            <a:spLocks noGrp="1"/>
          </p:cNvSpPr>
          <p:nvPr>
            <p:ph type="title"/>
          </p:nvPr>
        </p:nvSpPr>
        <p:spPr>
          <a:xfrm>
            <a:off x="4626508" y="982132"/>
            <a:ext cx="6270090" cy="1303867"/>
          </a:xfrm>
        </p:spPr>
        <p:txBody>
          <a:bodyPr>
            <a:normAutofit/>
          </a:bodyPr>
          <a:lstStyle/>
          <a:p>
            <a:r>
              <a:rPr lang="en-US" dirty="0"/>
              <a:t>Floating Point Numbers</a:t>
            </a:r>
          </a:p>
        </p:txBody>
      </p:sp>
      <p:sp>
        <p:nvSpPr>
          <p:cNvPr id="27" name="Rectangle 26">
            <a:extLst>
              <a:ext uri="{FF2B5EF4-FFF2-40B4-BE49-F238E27FC236}">
                <a16:creationId xmlns:a16="http://schemas.microsoft.com/office/drawing/2014/main" id="{B6ABA3F9-ECC4-45D8-8538-B7EEC4D27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72384"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Diagram&#10;&#10;Description automatically generated">
            <a:extLst>
              <a:ext uri="{FF2B5EF4-FFF2-40B4-BE49-F238E27FC236}">
                <a16:creationId xmlns:a16="http://schemas.microsoft.com/office/drawing/2014/main" id="{D0018CFB-9824-C983-B42D-7539A19FA397}"/>
              </a:ext>
            </a:extLst>
          </p:cNvPr>
          <p:cNvPicPr>
            <a:picLocks noChangeAspect="1"/>
          </p:cNvPicPr>
          <p:nvPr/>
        </p:nvPicPr>
        <p:blipFill>
          <a:blip r:embed="rId5"/>
          <a:stretch>
            <a:fillRect/>
          </a:stretch>
        </p:blipFill>
        <p:spPr>
          <a:xfrm>
            <a:off x="1257236" y="1747361"/>
            <a:ext cx="2743200" cy="1621354"/>
          </a:xfrm>
          <a:prstGeom prst="rect">
            <a:avLst/>
          </a:prstGeom>
        </p:spPr>
      </p:pic>
      <p:cxnSp>
        <p:nvCxnSpPr>
          <p:cNvPr id="29" name="Straight Connector 28">
            <a:extLst>
              <a:ext uri="{FF2B5EF4-FFF2-40B4-BE49-F238E27FC236}">
                <a16:creationId xmlns:a16="http://schemas.microsoft.com/office/drawing/2014/main" id="{420C8890-1E3E-474D-9D1E-D3E3062B6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4033" y="2400639"/>
            <a:ext cx="6035040"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descr="Diagram&#10;&#10;Description automatically generated with medium confidence">
            <a:extLst>
              <a:ext uri="{FF2B5EF4-FFF2-40B4-BE49-F238E27FC236}">
                <a16:creationId xmlns:a16="http://schemas.microsoft.com/office/drawing/2014/main" id="{1F288803-E1DD-6439-EC3A-83338773703D}"/>
              </a:ext>
            </a:extLst>
          </p:cNvPr>
          <p:cNvPicPr>
            <a:picLocks noChangeAspect="1"/>
          </p:cNvPicPr>
          <p:nvPr/>
        </p:nvPicPr>
        <p:blipFill>
          <a:blip r:embed="rId6"/>
          <a:stretch>
            <a:fillRect/>
          </a:stretch>
        </p:blipFill>
        <p:spPr>
          <a:xfrm>
            <a:off x="1257236" y="3533309"/>
            <a:ext cx="2743200" cy="1312866"/>
          </a:xfrm>
          <a:prstGeom prst="rect">
            <a:avLst/>
          </a:prstGeom>
        </p:spPr>
      </p:pic>
      <p:sp>
        <p:nvSpPr>
          <p:cNvPr id="16" name="Content Placeholder 15">
            <a:extLst>
              <a:ext uri="{FF2B5EF4-FFF2-40B4-BE49-F238E27FC236}">
                <a16:creationId xmlns:a16="http://schemas.microsoft.com/office/drawing/2014/main" id="{D1F15B61-0702-EFEA-DEDE-4FAA2EFF5C7D}"/>
              </a:ext>
            </a:extLst>
          </p:cNvPr>
          <p:cNvSpPr>
            <a:spLocks noGrp="1"/>
          </p:cNvSpPr>
          <p:nvPr>
            <p:ph idx="1"/>
          </p:nvPr>
        </p:nvSpPr>
        <p:spPr>
          <a:xfrm>
            <a:off x="4631496" y="2556932"/>
            <a:ext cx="6260114" cy="3318936"/>
          </a:xfrm>
        </p:spPr>
        <p:txBody>
          <a:bodyPr>
            <a:normAutofit/>
          </a:bodyPr>
          <a:lstStyle/>
          <a:p>
            <a:r>
              <a:rPr lang="en-US" sz="2000" b="0" i="1" u="none" strike="noStrike" baseline="0" dirty="0">
                <a:latin typeface="Times New Roman" panose="02020603050405020304" pitchFamily="18" charset="0"/>
                <a:cs typeface="Times New Roman" panose="02020603050405020304" pitchFamily="18" charset="0"/>
              </a:rPr>
              <a:t>Sign: </a:t>
            </a:r>
            <a:r>
              <a:rPr lang="en-US" sz="2000" b="0" i="0" u="none" strike="noStrike" baseline="0" dirty="0">
                <a:latin typeface="Times New Roman" panose="02020603050405020304" pitchFamily="18" charset="0"/>
                <a:cs typeface="Times New Roman" panose="02020603050405020304" pitchFamily="18" charset="0"/>
              </a:rPr>
              <a:t>it indicates the sign of the number (0 positive and 1 negative).</a:t>
            </a:r>
          </a:p>
          <a:p>
            <a:r>
              <a:rPr lang="en-US" sz="2000" b="0" i="1" u="none" strike="noStrike" baseline="0" dirty="0">
                <a:latin typeface="Times New Roman" panose="02020603050405020304" pitchFamily="18" charset="0"/>
                <a:cs typeface="Times New Roman" panose="02020603050405020304" pitchFamily="18" charset="0"/>
              </a:rPr>
              <a:t>Mantissa</a:t>
            </a:r>
            <a:r>
              <a:rPr lang="en-US" sz="2000" b="0" i="0" u="none" strike="noStrike" baseline="0" dirty="0">
                <a:latin typeface="Times New Roman" panose="02020603050405020304" pitchFamily="18" charset="0"/>
                <a:cs typeface="Times New Roman" panose="02020603050405020304" pitchFamily="18" charset="0"/>
              </a:rPr>
              <a:t>: it sets the value of the number</a:t>
            </a:r>
            <a:r>
              <a:rPr lang="en-US" sz="2000" dirty="0">
                <a:latin typeface="Times New Roman" panose="02020603050405020304" pitchFamily="18" charset="0"/>
                <a:cs typeface="Times New Roman" panose="02020603050405020304" pitchFamily="18" charset="0"/>
              </a:rPr>
              <a:t>.</a:t>
            </a:r>
          </a:p>
          <a:p>
            <a:r>
              <a:rPr lang="en-US" sz="2000" b="0" i="1" u="none" strike="noStrike" baseline="0" dirty="0">
                <a:latin typeface="Times New Roman" panose="02020603050405020304" pitchFamily="18" charset="0"/>
                <a:cs typeface="Times New Roman" panose="02020603050405020304" pitchFamily="18" charset="0"/>
              </a:rPr>
              <a:t>Exponent</a:t>
            </a:r>
            <a:r>
              <a:rPr lang="en-US" sz="2000" b="0" i="0" u="none" strike="noStrike" baseline="0" dirty="0">
                <a:latin typeface="Times New Roman" panose="02020603050405020304" pitchFamily="18" charset="0"/>
                <a:cs typeface="Times New Roman" panose="02020603050405020304" pitchFamily="18" charset="0"/>
              </a:rPr>
              <a:t>: it contains the value of the base power (biased).</a:t>
            </a:r>
          </a:p>
          <a:p>
            <a:pPr algn="l"/>
            <a:r>
              <a:rPr lang="en-US" sz="2000" b="0" i="1" u="none" strike="noStrike" baseline="0" dirty="0">
                <a:latin typeface="Times New Roman" panose="02020603050405020304" pitchFamily="18" charset="0"/>
                <a:cs typeface="Times New Roman" panose="02020603050405020304" pitchFamily="18" charset="0"/>
              </a:rPr>
              <a:t>Base</a:t>
            </a:r>
            <a:r>
              <a:rPr lang="en-US" sz="2000" b="0" i="0" u="none" strike="noStrike" baseline="0" dirty="0">
                <a:latin typeface="Times New Roman" panose="02020603050405020304" pitchFamily="18" charset="0"/>
                <a:cs typeface="Times New Roman" panose="02020603050405020304" pitchFamily="18" charset="0"/>
              </a:rPr>
              <a:t>: the base (or radix) is implied, and it is common to all the numbers (2 for binary numbers).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89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2E69-A5DE-4645-69D6-4D215165E864}"/>
              </a:ext>
            </a:extLst>
          </p:cNvPr>
          <p:cNvSpPr>
            <a:spLocks noGrp="1"/>
          </p:cNvSpPr>
          <p:nvPr>
            <p:ph type="title"/>
          </p:nvPr>
        </p:nvSpPr>
        <p:spPr/>
        <p:txBody>
          <a:bodyPr/>
          <a:lstStyle/>
          <a:p>
            <a:pPr algn="l"/>
            <a:r>
              <a:rPr lang="en-US" dirty="0"/>
              <a:t>Converting</a:t>
            </a:r>
          </a:p>
        </p:txBody>
      </p:sp>
      <p:pic>
        <p:nvPicPr>
          <p:cNvPr id="5" name="Picture 4">
            <a:extLst>
              <a:ext uri="{FF2B5EF4-FFF2-40B4-BE49-F238E27FC236}">
                <a16:creationId xmlns:a16="http://schemas.microsoft.com/office/drawing/2014/main" id="{6CB7699E-B69A-23CA-84AF-73CF00CB189E}"/>
              </a:ext>
            </a:extLst>
          </p:cNvPr>
          <p:cNvPicPr>
            <a:picLocks noChangeAspect="1"/>
          </p:cNvPicPr>
          <p:nvPr/>
        </p:nvPicPr>
        <p:blipFill>
          <a:blip r:embed="rId2"/>
          <a:stretch>
            <a:fillRect/>
          </a:stretch>
        </p:blipFill>
        <p:spPr>
          <a:xfrm>
            <a:off x="1462638" y="2591363"/>
            <a:ext cx="4633362" cy="3284505"/>
          </a:xfrm>
          <a:prstGeom prst="rect">
            <a:avLst/>
          </a:prstGeom>
        </p:spPr>
      </p:pic>
      <p:pic>
        <p:nvPicPr>
          <p:cNvPr id="7" name="Picture 6">
            <a:extLst>
              <a:ext uri="{FF2B5EF4-FFF2-40B4-BE49-F238E27FC236}">
                <a16:creationId xmlns:a16="http://schemas.microsoft.com/office/drawing/2014/main" id="{12AFB549-2FD4-2111-CD51-7A44A6D70AF6}"/>
              </a:ext>
            </a:extLst>
          </p:cNvPr>
          <p:cNvPicPr>
            <a:picLocks noChangeAspect="1"/>
          </p:cNvPicPr>
          <p:nvPr/>
        </p:nvPicPr>
        <p:blipFill>
          <a:blip r:embed="rId3"/>
          <a:stretch>
            <a:fillRect/>
          </a:stretch>
        </p:blipFill>
        <p:spPr>
          <a:xfrm>
            <a:off x="6682373" y="1126187"/>
            <a:ext cx="4214225" cy="5067739"/>
          </a:xfrm>
          <a:prstGeom prst="rect">
            <a:avLst/>
          </a:prstGeom>
        </p:spPr>
      </p:pic>
    </p:spTree>
    <p:extLst>
      <p:ext uri="{BB962C8B-B14F-4D97-AF65-F5344CB8AC3E}">
        <p14:creationId xmlns:p14="http://schemas.microsoft.com/office/powerpoint/2010/main" val="64509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16">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64F9AB9-57F1-E162-11AF-F8A3D0A80689}"/>
              </a:ext>
            </a:extLst>
          </p:cNvPr>
          <p:cNvSpPr>
            <a:spLocks noGrp="1"/>
          </p:cNvSpPr>
          <p:nvPr>
            <p:ph type="title"/>
          </p:nvPr>
        </p:nvSpPr>
        <p:spPr>
          <a:xfrm>
            <a:off x="1180101" y="982132"/>
            <a:ext cx="6354633" cy="1303867"/>
          </a:xfrm>
        </p:spPr>
        <p:txBody>
          <a:bodyPr>
            <a:normAutofit/>
          </a:bodyPr>
          <a:lstStyle/>
          <a:p>
            <a:r>
              <a:rPr lang="en-US" dirty="0"/>
              <a:t>Normalized Floating Point </a:t>
            </a:r>
          </a:p>
        </p:txBody>
      </p:sp>
      <p:cxnSp>
        <p:nvCxnSpPr>
          <p:cNvPr id="22" name="Straight Connector 21">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Content Placeholder 4">
            <a:extLst>
              <a:ext uri="{FF2B5EF4-FFF2-40B4-BE49-F238E27FC236}">
                <a16:creationId xmlns:a16="http://schemas.microsoft.com/office/drawing/2014/main" id="{AD683A38-3FC2-0881-1B05-A2224E977852}"/>
              </a:ext>
            </a:extLst>
          </p:cNvPr>
          <p:cNvPicPr>
            <a:picLocks noChangeAspect="1"/>
          </p:cNvPicPr>
          <p:nvPr/>
        </p:nvPicPr>
        <p:blipFill>
          <a:blip r:embed="rId5"/>
          <a:stretch>
            <a:fillRect/>
          </a:stretch>
        </p:blipFill>
        <p:spPr>
          <a:xfrm>
            <a:off x="7324928" y="1158023"/>
            <a:ext cx="4086784" cy="4854586"/>
          </a:xfrm>
          <a:prstGeom prst="rect">
            <a:avLst/>
          </a:prstGeom>
          <a:ln w="57150" cmpd="thickThin">
            <a:noFill/>
            <a:miter lim="800000"/>
          </a:ln>
        </p:spPr>
      </p:pic>
      <p:pic>
        <p:nvPicPr>
          <p:cNvPr id="7" name="Picture 6">
            <a:extLst>
              <a:ext uri="{FF2B5EF4-FFF2-40B4-BE49-F238E27FC236}">
                <a16:creationId xmlns:a16="http://schemas.microsoft.com/office/drawing/2014/main" id="{8850B40E-104C-1F4E-CE9E-0D336076E28E}"/>
              </a:ext>
            </a:extLst>
          </p:cNvPr>
          <p:cNvPicPr>
            <a:picLocks noChangeAspect="1"/>
          </p:cNvPicPr>
          <p:nvPr/>
        </p:nvPicPr>
        <p:blipFill>
          <a:blip r:embed="rId6"/>
          <a:stretch>
            <a:fillRect/>
          </a:stretch>
        </p:blipFill>
        <p:spPr>
          <a:xfrm>
            <a:off x="3501010" y="3010240"/>
            <a:ext cx="2446423" cy="2066544"/>
          </a:xfrm>
          <a:prstGeom prst="rect">
            <a:avLst/>
          </a:prstGeom>
          <a:ln w="57150" cmpd="thickThin">
            <a:noFill/>
            <a:miter lim="800000"/>
          </a:ln>
        </p:spPr>
      </p:pic>
    </p:spTree>
    <p:extLst>
      <p:ext uri="{BB962C8B-B14F-4D97-AF65-F5344CB8AC3E}">
        <p14:creationId xmlns:p14="http://schemas.microsoft.com/office/powerpoint/2010/main" val="303427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7D5127-AECA-47B7-1132-B89ED8B1FC71}"/>
              </a:ext>
            </a:extLst>
          </p:cNvPr>
          <p:cNvSpPr>
            <a:spLocks noGrp="1"/>
          </p:cNvSpPr>
          <p:nvPr>
            <p:ph type="title"/>
          </p:nvPr>
        </p:nvSpPr>
        <p:spPr>
          <a:xfrm>
            <a:off x="980014" y="2182869"/>
            <a:ext cx="2835464" cy="1254868"/>
          </a:xfrm>
        </p:spPr>
        <p:txBody>
          <a:bodyPr anchor="b">
            <a:normAutofit/>
          </a:bodyPr>
          <a:lstStyle/>
          <a:p>
            <a:r>
              <a:rPr lang="en-US" sz="2800" dirty="0">
                <a:solidFill>
                  <a:srgbClr val="262626"/>
                </a:solidFill>
                <a:latin typeface="Times New Roman" panose="02020603050405020304" pitchFamily="18" charset="0"/>
                <a:cs typeface="Times New Roman" panose="02020603050405020304" pitchFamily="18" charset="0"/>
              </a:rPr>
              <a:t>Addition</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1C5E8D5-E103-E181-E71D-44B404EBA2DC}"/>
              </a:ext>
            </a:extLst>
          </p:cNvPr>
          <p:cNvPicPr>
            <a:picLocks noChangeAspect="1"/>
          </p:cNvPicPr>
          <p:nvPr/>
        </p:nvPicPr>
        <p:blipFill>
          <a:blip r:embed="rId3"/>
          <a:stretch>
            <a:fillRect/>
          </a:stretch>
        </p:blipFill>
        <p:spPr>
          <a:xfrm>
            <a:off x="6075213" y="609602"/>
            <a:ext cx="4819434" cy="5587749"/>
          </a:xfrm>
          <a:prstGeom prst="rect">
            <a:avLst/>
          </a:prstGeom>
        </p:spPr>
      </p:pic>
    </p:spTree>
    <p:extLst>
      <p:ext uri="{BB962C8B-B14F-4D97-AF65-F5344CB8AC3E}">
        <p14:creationId xmlns:p14="http://schemas.microsoft.com/office/powerpoint/2010/main" val="177912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175F4A-462F-B984-BB50-B408F332FF43}"/>
              </a:ext>
            </a:extLst>
          </p:cNvPr>
          <p:cNvSpPr>
            <a:spLocks noGrp="1"/>
          </p:cNvSpPr>
          <p:nvPr>
            <p:ph type="title"/>
          </p:nvPr>
        </p:nvSpPr>
        <p:spPr/>
        <p:txBody>
          <a:bodyPr/>
          <a:lstStyle/>
          <a:p>
            <a:br>
              <a:rPr lang="en-US" sz="1800" b="0" i="0" u="none" strike="noStrike" baseline="0" dirty="0">
                <a:solidFill>
                  <a:srgbClr val="000000"/>
                </a:solidFill>
                <a:latin typeface="Times New Roman" panose="02020603050405020304" pitchFamily="18" charset="0"/>
              </a:rPr>
            </a:br>
            <a:r>
              <a:rPr lang="en-US" sz="2200" b="1" dirty="0">
                <a:solidFill>
                  <a:srgbClr val="000000"/>
                </a:solidFill>
                <a:latin typeface="Times New Roman" panose="02020603050405020304" pitchFamily="18" charset="0"/>
              </a:rPr>
              <a:t>D</a:t>
            </a:r>
            <a:r>
              <a:rPr lang="en-US" sz="2200" b="1" i="0" u="none" strike="noStrike" baseline="0" dirty="0">
                <a:latin typeface="Times New Roman" panose="02020603050405020304" pitchFamily="18" charset="0"/>
              </a:rPr>
              <a:t>ata </a:t>
            </a:r>
            <a:r>
              <a:rPr lang="en-US" sz="2200" b="1" dirty="0">
                <a:latin typeface="Times New Roman" panose="02020603050405020304" pitchFamily="18" charset="0"/>
              </a:rPr>
              <a:t>F</a:t>
            </a:r>
            <a:r>
              <a:rPr lang="en-US" sz="2200" b="1" i="0" u="none" strike="noStrike" baseline="0" dirty="0">
                <a:latin typeface="Times New Roman" panose="02020603050405020304" pitchFamily="18" charset="0"/>
              </a:rPr>
              <a:t>ormats of IEEE 754 Standard </a:t>
            </a:r>
            <a:endParaRPr lang="en-US" sz="2200" dirty="0"/>
          </a:p>
        </p:txBody>
      </p:sp>
      <p:sp>
        <p:nvSpPr>
          <p:cNvPr id="3" name="Content Placeholder 2">
            <a:extLst>
              <a:ext uri="{FF2B5EF4-FFF2-40B4-BE49-F238E27FC236}">
                <a16:creationId xmlns:a16="http://schemas.microsoft.com/office/drawing/2014/main" id="{5CADF876-A590-6344-8650-C0640E7D3F80}"/>
              </a:ext>
            </a:extLst>
          </p:cNvPr>
          <p:cNvSpPr>
            <a:spLocks noGrp="1"/>
          </p:cNvSpPr>
          <p:nvPr>
            <p:ph sz="half" idx="1"/>
          </p:nvPr>
        </p:nvSpPr>
        <p:spPr/>
        <p:txBody>
          <a:bodyPr>
            <a:normAutofit fontScale="92500" lnSpcReduction="20000"/>
          </a:bodyPr>
          <a:lstStyle/>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standard specifies:</a:t>
            </a:r>
          </a:p>
          <a:p>
            <a:pPr algn="just"/>
            <a:r>
              <a:rPr lang="en-US" sz="1800" b="0" i="0" u="none" strike="noStrike" baseline="0" dirty="0">
                <a:latin typeface="Times New Roman" panose="02020603050405020304" pitchFamily="18" charset="0"/>
                <a:cs typeface="Times New Roman" panose="02020603050405020304" pitchFamily="18" charset="0"/>
              </a:rPr>
              <a:t> Formats for binary and decimal floating-point data for computation and data interchange. </a:t>
            </a:r>
          </a:p>
          <a:p>
            <a:pPr algn="just"/>
            <a:r>
              <a:rPr lang="en-US" sz="1800" b="0" i="0" u="none" strike="noStrike" baseline="0" dirty="0">
                <a:latin typeface="Times New Roman" panose="02020603050405020304" pitchFamily="18" charset="0"/>
                <a:cs typeface="Times New Roman" panose="02020603050405020304" pitchFamily="18" charset="0"/>
              </a:rPr>
              <a:t>Different operations as addition, subtraction, multiplication and other operations. </a:t>
            </a:r>
          </a:p>
          <a:p>
            <a:pPr algn="just"/>
            <a:r>
              <a:rPr lang="en-US" sz="1800" b="0" i="0" u="none" strike="noStrike" baseline="0" dirty="0">
                <a:latin typeface="Times New Roman" panose="02020603050405020304" pitchFamily="18" charset="0"/>
                <a:cs typeface="Times New Roman" panose="02020603050405020304" pitchFamily="18" charset="0"/>
              </a:rPr>
              <a:t>Conversion between integer-floating point formats and the other way around. </a:t>
            </a:r>
          </a:p>
          <a:p>
            <a:pPr algn="just"/>
            <a:r>
              <a:rPr lang="en-US" sz="1800" b="0" i="0" u="none" strike="noStrike" baseline="0" dirty="0">
                <a:latin typeface="Times New Roman" panose="02020603050405020304" pitchFamily="18" charset="0"/>
                <a:cs typeface="Times New Roman" panose="02020603050405020304" pitchFamily="18" charset="0"/>
              </a:rPr>
              <a:t>Different properties to be satisfied when rounding numbers during arithmetic and conversions.</a:t>
            </a:r>
          </a:p>
          <a:p>
            <a:pPr algn="just"/>
            <a:r>
              <a:rPr lang="en-US" sz="1800" b="0" i="0" u="none" strike="noStrike" baseline="0" dirty="0">
                <a:latin typeface="Times New Roman" panose="02020603050405020304" pitchFamily="18" charset="0"/>
                <a:cs typeface="Times New Roman" panose="02020603050405020304" pitchFamily="18" charset="0"/>
              </a:rPr>
              <a:t>Floating point exceptions and their handling (NaN, ―∞ or zero).</a:t>
            </a:r>
          </a:p>
        </p:txBody>
      </p:sp>
      <p:sp>
        <p:nvSpPr>
          <p:cNvPr id="5" name="Content Placeholder 4">
            <a:extLst>
              <a:ext uri="{FF2B5EF4-FFF2-40B4-BE49-F238E27FC236}">
                <a16:creationId xmlns:a16="http://schemas.microsoft.com/office/drawing/2014/main" id="{34965D96-7F90-E882-E42D-2DBE0064F290}"/>
              </a:ext>
            </a:extLst>
          </p:cNvPr>
          <p:cNvSpPr>
            <a:spLocks noGrp="1"/>
          </p:cNvSpPr>
          <p:nvPr>
            <p:ph sz="half" idx="2"/>
          </p:nvPr>
        </p:nvSpPr>
        <p:spPr/>
        <p:txBody>
          <a:bodyPr>
            <a:normAutofit fontScale="92500" lnSpcReduction="20000"/>
          </a:bodyPr>
          <a:lstStyle/>
          <a:p>
            <a:pPr marL="0" indent="0" algn="l">
              <a:buNone/>
            </a:pPr>
            <a:r>
              <a:rPr lang="en-US" sz="1800" b="0" i="0" u="none" strike="noStrike" baseline="0" dirty="0">
                <a:latin typeface="Times New Roman" panose="02020603050405020304" pitchFamily="18" charset="0"/>
                <a:cs typeface="Times New Roman" panose="02020603050405020304" pitchFamily="18" charset="0"/>
              </a:rPr>
              <a:t>IEEE 754 specifies four different formats to representing the floating-point values:</a:t>
            </a:r>
          </a:p>
          <a:p>
            <a:r>
              <a:rPr lang="en-US" sz="1800" b="0" i="0" u="none" strike="noStrike" baseline="0" dirty="0">
                <a:latin typeface="Times New Roman" panose="02020603050405020304" pitchFamily="18" charset="0"/>
                <a:cs typeface="Times New Roman" panose="02020603050405020304" pitchFamily="18" charset="0"/>
              </a:rPr>
              <a:t> Simple Precision (32 bits).</a:t>
            </a:r>
          </a:p>
          <a:p>
            <a:pPr algn="l"/>
            <a:r>
              <a:rPr lang="en-US" sz="1800" b="0" i="0" u="none" strike="noStrike" baseline="0" dirty="0">
                <a:latin typeface="Times New Roman" panose="02020603050405020304" pitchFamily="18" charset="0"/>
                <a:cs typeface="Times New Roman" panose="02020603050405020304" pitchFamily="18" charset="0"/>
              </a:rPr>
              <a:t>Double precision (64 bits).</a:t>
            </a:r>
          </a:p>
          <a:p>
            <a:pPr marL="0" indent="0" algn="l">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DA93BCD6-CC75-AAB0-4C7C-C2C529776DED}"/>
              </a:ext>
            </a:extLst>
          </p:cNvPr>
          <p:cNvPicPr>
            <a:picLocks noChangeAspect="1"/>
          </p:cNvPicPr>
          <p:nvPr/>
        </p:nvPicPr>
        <p:blipFill>
          <a:blip r:embed="rId2"/>
          <a:stretch>
            <a:fillRect/>
          </a:stretch>
        </p:blipFill>
        <p:spPr>
          <a:xfrm>
            <a:off x="6010657" y="3883527"/>
            <a:ext cx="5524979" cy="525826"/>
          </a:xfrm>
          <a:prstGeom prst="rect">
            <a:avLst/>
          </a:prstGeom>
        </p:spPr>
      </p:pic>
      <p:pic>
        <p:nvPicPr>
          <p:cNvPr id="9" name="Picture 8">
            <a:extLst>
              <a:ext uri="{FF2B5EF4-FFF2-40B4-BE49-F238E27FC236}">
                <a16:creationId xmlns:a16="http://schemas.microsoft.com/office/drawing/2014/main" id="{0E340EA4-52B3-8D0D-7535-59A08ECE64CC}"/>
              </a:ext>
            </a:extLst>
          </p:cNvPr>
          <p:cNvPicPr>
            <a:picLocks noChangeAspect="1"/>
          </p:cNvPicPr>
          <p:nvPr/>
        </p:nvPicPr>
        <p:blipFill>
          <a:blip r:embed="rId3"/>
          <a:stretch>
            <a:fillRect/>
          </a:stretch>
        </p:blipFill>
        <p:spPr>
          <a:xfrm>
            <a:off x="6010656" y="4683674"/>
            <a:ext cx="5524979" cy="510584"/>
          </a:xfrm>
          <a:prstGeom prst="rect">
            <a:avLst/>
          </a:prstGeom>
        </p:spPr>
      </p:pic>
    </p:spTree>
    <p:extLst>
      <p:ext uri="{BB962C8B-B14F-4D97-AF65-F5344CB8AC3E}">
        <p14:creationId xmlns:p14="http://schemas.microsoft.com/office/powerpoint/2010/main" val="344649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9E1-396B-BA16-5481-623C961067BF}"/>
              </a:ext>
            </a:extLst>
          </p:cNvPr>
          <p:cNvSpPr>
            <a:spLocks noGrp="1"/>
          </p:cNvSpPr>
          <p:nvPr>
            <p:ph type="title"/>
          </p:nvPr>
        </p:nvSpPr>
        <p:spPr/>
        <p:txBody>
          <a:bodyPr>
            <a:normAutofit/>
          </a:bodyPr>
          <a:lstStyle/>
          <a:p>
            <a:r>
              <a:rPr lang="en-US" sz="2200" b="1" u="none" strike="noStrike" baseline="0" dirty="0">
                <a:latin typeface="Times New Roman" panose="02020603050405020304" pitchFamily="18" charset="0"/>
                <a:cs typeface="Times New Roman" panose="02020603050405020304" pitchFamily="18" charset="0"/>
              </a:rPr>
              <a:t>Addition Steps</a:t>
            </a:r>
            <a:endParaRPr lang="en-US" sz="2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926D1-3BAD-36C8-37A4-39487F51DE5B}"/>
              </a:ext>
            </a:extLst>
          </p:cNvPr>
          <p:cNvSpPr>
            <a:spLocks noGrp="1"/>
          </p:cNvSpPr>
          <p:nvPr>
            <p:ph sz="half" idx="1"/>
          </p:nvPr>
        </p:nvSpPr>
        <p:spPr/>
        <p:txBody>
          <a:bodyPr>
            <a:normAutofit fontScale="92500" lnSpcReduction="20000"/>
          </a:bodyPr>
          <a:lstStyle/>
          <a:p>
            <a:pPr marL="0" indent="0">
              <a:buNone/>
            </a:pPr>
            <a:r>
              <a:rPr lang="en-US" sz="1800" b="0" i="0" u="none" strike="noStrike" baseline="0" dirty="0">
                <a:latin typeface="Times New Roman" panose="02020603050405020304" pitchFamily="18" charset="0"/>
                <a:cs typeface="Times New Roman" panose="02020603050405020304" pitchFamily="18" charset="0"/>
              </a:rPr>
              <a:t>1. Extracting signs, exponents and mantissas of both A and B numbers.</a:t>
            </a:r>
          </a:p>
          <a:p>
            <a:pPr marL="0" indent="0">
              <a:buNone/>
            </a:pPr>
            <a:r>
              <a:rPr lang="en-US" sz="1800" b="0" i="0" u="none" strike="noStrike" baseline="0" dirty="0">
                <a:latin typeface="Times New Roman" panose="02020603050405020304" pitchFamily="18" charset="0"/>
                <a:cs typeface="Times New Roman" panose="02020603050405020304" pitchFamily="18" charset="0"/>
              </a:rPr>
              <a:t>2. Treating the special cases:</a:t>
            </a:r>
          </a:p>
          <a:p>
            <a:pPr marL="0" indent="0" algn="l">
              <a:buNone/>
            </a:pP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Operations with A or B equal to zero.</a:t>
            </a:r>
          </a:p>
          <a:p>
            <a:pPr marL="0" indent="0" algn="l">
              <a:buNone/>
            </a:pP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Operations with ―∞.</a:t>
            </a:r>
          </a:p>
          <a:p>
            <a:pPr marL="0" indent="0" algn="l">
              <a:buNone/>
            </a:pP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Operations with NaN.</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3.  Finding out what type of numbers are given:</a:t>
            </a:r>
          </a:p>
          <a:p>
            <a:pPr marL="0" indent="0" algn="l">
              <a:buNone/>
            </a:pP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Normal</a:t>
            </a:r>
          </a:p>
          <a:p>
            <a:pPr marL="0" indent="0" algn="l">
              <a:buNone/>
            </a:pP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Subnormal</a:t>
            </a:r>
          </a:p>
          <a:p>
            <a:pPr marL="0" indent="0" algn="l">
              <a:buNone/>
            </a:pP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Mixed</a:t>
            </a:r>
          </a:p>
        </p:txBody>
      </p:sp>
      <p:sp>
        <p:nvSpPr>
          <p:cNvPr id="4" name="Content Placeholder 3">
            <a:extLst>
              <a:ext uri="{FF2B5EF4-FFF2-40B4-BE49-F238E27FC236}">
                <a16:creationId xmlns:a16="http://schemas.microsoft.com/office/drawing/2014/main" id="{101DDF35-3D5E-09D2-586B-A5995AC29AAE}"/>
              </a:ext>
            </a:extLst>
          </p:cNvPr>
          <p:cNvSpPr>
            <a:spLocks noGrp="1"/>
          </p:cNvSpPr>
          <p:nvPr>
            <p:ph sz="half" idx="2"/>
          </p:nvPr>
        </p:nvSpPr>
        <p:spPr/>
        <p:txBody>
          <a:bodyPr>
            <a:normAutofit fontScale="92500" lnSpcReduction="20000"/>
          </a:bodyPr>
          <a:lstStyle/>
          <a:p>
            <a:pPr marL="0" indent="0" algn="l">
              <a:buNone/>
            </a:pPr>
            <a:r>
              <a:rPr lang="en-US" sz="1800" dirty="0">
                <a:latin typeface="Times New Roman" panose="02020603050405020304" pitchFamily="18" charset="0"/>
                <a:cs typeface="Times New Roman" panose="02020603050405020304" pitchFamily="18" charset="0"/>
              </a:rPr>
              <a:t>4. </a:t>
            </a:r>
            <a:r>
              <a:rPr lang="en-US" sz="1800" b="0" i="0" u="none" strike="noStrike" baseline="0" dirty="0">
                <a:latin typeface="Times New Roman" panose="02020603050405020304" pitchFamily="18" charset="0"/>
                <a:cs typeface="Times New Roman" panose="02020603050405020304" pitchFamily="18" charset="0"/>
              </a:rPr>
              <a:t>Shifting the lower exponent number mantissa to the right [</a:t>
            </a:r>
            <a:r>
              <a:rPr lang="en-US" sz="1800" b="0" i="1" u="none" strike="noStrike" baseline="0" dirty="0">
                <a:latin typeface="Times New Roman" panose="02020603050405020304" pitchFamily="18" charset="0"/>
                <a:cs typeface="Times New Roman" panose="02020603050405020304" pitchFamily="18" charset="0"/>
              </a:rPr>
              <a:t>Exp</a:t>
            </a:r>
            <a:r>
              <a:rPr lang="en-US" sz="1800" b="0" i="0" u="none" strike="noStrike" baseline="0" dirty="0">
                <a:latin typeface="Times New Roman" panose="02020603050405020304" pitchFamily="18" charset="0"/>
                <a:cs typeface="Times New Roman" panose="02020603050405020304" pitchFamily="18" charset="0"/>
              </a:rPr>
              <a:t>1- </a:t>
            </a:r>
            <a:r>
              <a:rPr lang="en-US" sz="1800" b="0" i="1" u="none" strike="noStrike" baseline="0" dirty="0">
                <a:latin typeface="Times New Roman" panose="02020603050405020304" pitchFamily="18" charset="0"/>
                <a:cs typeface="Times New Roman" panose="02020603050405020304" pitchFamily="18" charset="0"/>
              </a:rPr>
              <a:t>Exp</a:t>
            </a:r>
            <a:r>
              <a:rPr lang="en-US" sz="1800" b="0" i="0" u="none" strike="noStrike" baseline="0" dirty="0">
                <a:latin typeface="Times New Roman" panose="02020603050405020304" pitchFamily="18" charset="0"/>
                <a:cs typeface="Times New Roman" panose="02020603050405020304" pitchFamily="18" charset="0"/>
              </a:rPr>
              <a:t>2] bits.</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Setting the output exponent as the highest exponent.</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A’s Exponent  3 B’s Exponent  -1 Difference (A-B)  4</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Number B:</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1 1 0 1 0 0 1-</a:t>
            </a:r>
            <a:r>
              <a:rPr lang="en-US" sz="18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US" sz="1800" b="1" i="0" u="none" strike="noStrike" baseline="0" dirty="0">
                <a:latin typeface="Times New Roman" panose="02020603050405020304" pitchFamily="18" charset="0"/>
                <a:cs typeface="Times New Roman" panose="02020603050405020304" pitchFamily="18" charset="0"/>
              </a:rPr>
              <a:t>0 0 0 0 </a:t>
            </a:r>
            <a:r>
              <a:rPr lang="en-US" sz="1800" b="0" i="0" u="none" strike="noStrike" baseline="0" dirty="0">
                <a:latin typeface="Times New Roman" panose="02020603050405020304" pitchFamily="18" charset="0"/>
                <a:cs typeface="Times New Roman" panose="02020603050405020304" pitchFamily="18" charset="0"/>
              </a:rPr>
              <a:t>1 1 0 1 0 0 1</a:t>
            </a:r>
          </a:p>
          <a:p>
            <a:pPr marL="0" indent="0" algn="just">
              <a:buNone/>
            </a:pPr>
            <a:r>
              <a:rPr lang="en-US" sz="1800" dirty="0">
                <a:latin typeface="Times New Roman" panose="02020603050405020304" pitchFamily="18" charset="0"/>
                <a:cs typeface="Times New Roman" panose="02020603050405020304" pitchFamily="18" charset="0"/>
              </a:rPr>
              <a:t>5. </a:t>
            </a:r>
            <a:r>
              <a:rPr lang="en-US" sz="1800" b="0" i="0" u="none" strike="noStrike" baseline="0" dirty="0">
                <a:latin typeface="Times New Roman" panose="02020603050405020304" pitchFamily="18" charset="0"/>
                <a:cs typeface="Times New Roman" panose="02020603050405020304" pitchFamily="18" charset="0"/>
              </a:rPr>
              <a:t>Addition/Subtraction of the numbers and detection of mantissa overflow (carry bit).</a:t>
            </a:r>
          </a:p>
          <a:p>
            <a:pPr marL="0" indent="0" algn="l">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93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4018560-A1B9-4D3C-B032-951724CDD7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C62B19BF-51B9-4290-AEA8-389BB411958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69940D90-AB68-4B4D-8001-839F3B28C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4E0E095C-2B33-4957-9D0D-EE4ABDE1EA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8095A9A2-AE81-4840-9F6F-305708B87C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 name="Straight Connector 18">
            <a:extLst>
              <a:ext uri="{FF2B5EF4-FFF2-40B4-BE49-F238E27FC236}">
                <a16:creationId xmlns:a16="http://schemas.microsoft.com/office/drawing/2014/main" id="{680E036D-DDAD-4AFE-AB68-D910280A76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41708EBE-8F1C-4F88-9893-363C6C692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3008F04-25AC-4851-913F-8E3AE20B17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9EFFDCD6-F7ED-482D-907C-CD48B9B1DD4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D5765067-14FA-421E-B823-BC9850AB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105C27D4-E19A-481A-BB00-A276CC012F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13A9933D-84D7-4A15-B34D-2D7B08120A4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4">
            <a:extLst>
              <a:ext uri="{FF2B5EF4-FFF2-40B4-BE49-F238E27FC236}">
                <a16:creationId xmlns:a16="http://schemas.microsoft.com/office/drawing/2014/main" id="{E7907370-CC7B-B0CD-3EDF-7224722CA042}"/>
              </a:ext>
            </a:extLst>
          </p:cNvPr>
          <p:cNvSpPr>
            <a:spLocks noGrp="1"/>
          </p:cNvSpPr>
          <p:nvPr>
            <p:ph type="title"/>
          </p:nvPr>
        </p:nvSpPr>
        <p:spPr>
          <a:xfrm>
            <a:off x="1256858" y="982132"/>
            <a:ext cx="4842190" cy="1774814"/>
          </a:xfrm>
        </p:spPr>
        <p:txBody>
          <a:bodyPr vert="horz" lIns="91440" tIns="45720" rIns="91440" bIns="45720" rtlCol="0" anchor="ctr">
            <a:normAutofit/>
          </a:bodyPr>
          <a:lstStyle/>
          <a:p>
            <a:r>
              <a:rPr lang="en-US" sz="4400" b="1" u="none" strike="noStrike" baseline="0"/>
              <a:t>Floating Point Addition</a:t>
            </a:r>
            <a:endParaRPr lang="en-US" sz="4400"/>
          </a:p>
        </p:txBody>
      </p:sp>
      <p:cxnSp>
        <p:nvCxnSpPr>
          <p:cNvPr id="29" name="Straight Connector 28">
            <a:extLst>
              <a:ext uri="{FF2B5EF4-FFF2-40B4-BE49-F238E27FC236}">
                <a16:creationId xmlns:a16="http://schemas.microsoft.com/office/drawing/2014/main" id="{34C3C3E8-6B5D-49DA-997A-3582B89C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46233" y="2838638"/>
            <a:ext cx="466344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1C498964-5226-F762-EC37-4C2F18FD34B6}"/>
              </a:ext>
            </a:extLst>
          </p:cNvPr>
          <p:cNvPicPr>
            <a:picLocks noChangeAspect="1"/>
          </p:cNvPicPr>
          <p:nvPr/>
        </p:nvPicPr>
        <p:blipFill>
          <a:blip r:embed="rId5"/>
          <a:stretch>
            <a:fillRect/>
          </a:stretch>
        </p:blipFill>
        <p:spPr>
          <a:xfrm>
            <a:off x="5802548" y="777777"/>
            <a:ext cx="2698411" cy="5399283"/>
          </a:xfrm>
          <a:prstGeom prst="rect">
            <a:avLst/>
          </a:prstGeom>
          <a:ln w="57150" cmpd="thickThin">
            <a:noFill/>
            <a:miter lim="800000"/>
          </a:ln>
        </p:spPr>
      </p:pic>
      <p:pic>
        <p:nvPicPr>
          <p:cNvPr id="8" name="Picture 7">
            <a:extLst>
              <a:ext uri="{FF2B5EF4-FFF2-40B4-BE49-F238E27FC236}">
                <a16:creationId xmlns:a16="http://schemas.microsoft.com/office/drawing/2014/main" id="{D3229A83-9D23-42A0-1908-867081851BD2}"/>
              </a:ext>
            </a:extLst>
          </p:cNvPr>
          <p:cNvPicPr>
            <a:picLocks noChangeAspect="1"/>
          </p:cNvPicPr>
          <p:nvPr/>
        </p:nvPicPr>
        <p:blipFill>
          <a:blip r:embed="rId6"/>
          <a:stretch>
            <a:fillRect/>
          </a:stretch>
        </p:blipFill>
        <p:spPr>
          <a:xfrm>
            <a:off x="8526467" y="777781"/>
            <a:ext cx="2885012" cy="5399283"/>
          </a:xfrm>
          <a:prstGeom prst="rect">
            <a:avLst/>
          </a:prstGeom>
          <a:ln w="57150" cmpd="thickThin">
            <a:noFill/>
            <a:miter lim="800000"/>
          </a:ln>
        </p:spPr>
      </p:pic>
      <p:sp>
        <p:nvSpPr>
          <p:cNvPr id="6" name="Text Placeholder 5">
            <a:extLst>
              <a:ext uri="{FF2B5EF4-FFF2-40B4-BE49-F238E27FC236}">
                <a16:creationId xmlns:a16="http://schemas.microsoft.com/office/drawing/2014/main" id="{F1C9DB82-4029-B43A-F047-C95B2D7BF0F2}"/>
              </a:ext>
            </a:extLst>
          </p:cNvPr>
          <p:cNvSpPr>
            <a:spLocks noGrp="1"/>
          </p:cNvSpPr>
          <p:nvPr>
            <p:ph type="body" sz="half" idx="2"/>
          </p:nvPr>
        </p:nvSpPr>
        <p:spPr>
          <a:xfrm>
            <a:off x="937824" y="3125482"/>
            <a:ext cx="4528947" cy="4696335"/>
          </a:xfrm>
        </p:spPr>
        <p:txBody>
          <a:bodyPr vert="horz" lIns="91440" tIns="45720" rIns="91440" bIns="45720" rtlCol="0" anchor="t">
            <a:normAutofit/>
          </a:bodyPr>
          <a:lstStyle/>
          <a:p>
            <a:pPr algn="l"/>
            <a:r>
              <a:rPr lang="en-US" b="0" i="0" u="none" strike="noStrike" baseline="0" dirty="0">
                <a:latin typeface="Times New Roman" panose="02020603050405020304" pitchFamily="18" charset="0"/>
                <a:cs typeface="Times New Roman" panose="02020603050405020304" pitchFamily="18" charset="0"/>
              </a:rPr>
              <a:t>6. Standardizing mantissa shifting it to the left up the first one will be at the first position and updating the value of the exponent according with the carry bit and the shifting over the mantissa. 0.1010101*2^3  1.010101*2^2.</a:t>
            </a:r>
          </a:p>
          <a:p>
            <a:pPr algn="l"/>
            <a:r>
              <a:rPr lang="en-US" dirty="0">
                <a:latin typeface="Times New Roman" panose="02020603050405020304" pitchFamily="18" charset="0"/>
                <a:cs typeface="Times New Roman" panose="02020603050405020304" pitchFamily="18" charset="0"/>
              </a:rPr>
              <a:t>7. </a:t>
            </a:r>
            <a:r>
              <a:rPr lang="en-US" b="0" i="0" u="none" strike="noStrike" baseline="0" dirty="0">
                <a:latin typeface="Times New Roman" panose="02020603050405020304" pitchFamily="18" charset="0"/>
                <a:cs typeface="Times New Roman" panose="02020603050405020304" pitchFamily="18" charset="0"/>
              </a:rPr>
              <a:t>Detecting exponent overflow or underflow (result NaN or ―∞).</a:t>
            </a:r>
            <a:endParaRPr lang="en-US" dirty="0">
              <a:latin typeface="Times New Roman" panose="02020603050405020304" pitchFamily="18" charset="0"/>
              <a:cs typeface="Times New Roman" panose="02020603050405020304" pitchFamily="18" charset="0"/>
            </a:endParaRPr>
          </a:p>
          <a:p>
            <a:pPr algn="l">
              <a:buFont typeface="Arial"/>
              <a:buChar char="•"/>
            </a:pPr>
            <a:endParaRPr lang="en-US" dirty="0"/>
          </a:p>
        </p:txBody>
      </p:sp>
    </p:spTree>
    <p:extLst>
      <p:ext uri="{BB962C8B-B14F-4D97-AF65-F5344CB8AC3E}">
        <p14:creationId xmlns:p14="http://schemas.microsoft.com/office/powerpoint/2010/main" val="38261044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1671</TotalTime>
  <Words>1195</Words>
  <Application>Microsoft Office PowerPoint</Application>
  <PresentationFormat>Widescreen</PresentationFormat>
  <Paragraphs>79</Paragraphs>
  <Slides>17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Garamond</vt:lpstr>
      <vt:lpstr>Helvetica</vt:lpstr>
      <vt:lpstr>Symbol</vt:lpstr>
      <vt:lpstr>Times New Roman</vt:lpstr>
      <vt:lpstr>Verdana</vt:lpstr>
      <vt:lpstr>Verdana,Italic</vt:lpstr>
      <vt:lpstr>Organic</vt:lpstr>
      <vt:lpstr>Floating Point</vt:lpstr>
      <vt:lpstr>Introduction:</vt:lpstr>
      <vt:lpstr>Floating Point Numbers</vt:lpstr>
      <vt:lpstr>Converting</vt:lpstr>
      <vt:lpstr>Normalized Floating Point </vt:lpstr>
      <vt:lpstr>Addition</vt:lpstr>
      <vt:lpstr> Data Formats of IEEE 754 Standard </vt:lpstr>
      <vt:lpstr>Addition Steps</vt:lpstr>
      <vt:lpstr>Floating Point Addition</vt:lpstr>
      <vt:lpstr>simple architecture of the Floating-Point adder</vt:lpstr>
      <vt:lpstr>Multiplication</vt:lpstr>
      <vt:lpstr>Exceptions</vt:lpstr>
      <vt:lpstr>Rounding</vt:lpstr>
      <vt:lpstr>Barrel Shifter</vt:lpstr>
      <vt:lpstr>Simple 8-bit right rotator</vt:lpstr>
      <vt:lpstr>Multifunction Barrel Shifter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526L Lab1 - feedback</dc:title>
  <dc:creator>gary burke</dc:creator>
  <cp:lastModifiedBy>Kumar Guntaka</cp:lastModifiedBy>
  <cp:revision>325</cp:revision>
  <dcterms:created xsi:type="dcterms:W3CDTF">2022-09-08T17:20:00Z</dcterms:created>
  <dcterms:modified xsi:type="dcterms:W3CDTF">2022-12-12T23:27:39Z</dcterms:modified>
</cp:coreProperties>
</file>