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2"/>
  </p:notesMasterIdLst>
  <p:sldIdLst>
    <p:sldId id="262" r:id="rId2"/>
    <p:sldId id="263" r:id="rId3"/>
    <p:sldId id="264" r:id="rId4"/>
    <p:sldId id="265" r:id="rId5"/>
    <p:sldId id="266" r:id="rId6"/>
    <p:sldId id="267" r:id="rId7"/>
    <p:sldId id="268" r:id="rId8"/>
    <p:sldId id="269" r:id="rId9"/>
    <p:sldId id="270" r:id="rId10"/>
    <p:sldId id="256" r:id="rId11"/>
    <p:sldId id="257" r:id="rId12"/>
    <p:sldId id="258" r:id="rId13"/>
    <p:sldId id="259" r:id="rId14"/>
    <p:sldId id="260" r:id="rId15"/>
    <p:sldId id="261"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embeddedFontLst>
    <p:embeddedFont>
      <p:font typeface="Calibri" panose="020F0502020204030204" pitchFamily="34" charset="0"/>
      <p:regular r:id="rId33"/>
      <p:bold r:id="rId34"/>
      <p:italic r:id="rId35"/>
      <p:boldItalic r:id="rId36"/>
    </p:embeddedFont>
    <p:embeddedFont>
      <p:font typeface="Calibri Light" panose="020F0302020204030204" pitchFamily="34" charset="0"/>
      <p:regular r:id="rId37"/>
      <p:italic r:id="rId38"/>
    </p:embeddedFont>
    <p:embeddedFont>
      <p:font typeface="Roboto" panose="020B0604020202020204" charset="0"/>
      <p:regular r:id="rId39"/>
      <p:bold r:id="rId40"/>
      <p:italic r:id="rId41"/>
      <p:boldItalic r:id="rId42"/>
    </p:embeddedFont>
    <p:embeddedFont>
      <p:font typeface="Verdana" panose="020B0604030504040204" pitchFamily="34" charset="0"/>
      <p:regular r:id="rId43"/>
      <p:bold r:id="rId44"/>
      <p:italic r:id="rId45"/>
      <p:boldItalic r:id="rId4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83" autoAdjust="0"/>
  </p:normalViewPr>
  <p:slideViewPr>
    <p:cSldViewPr snapToGrid="0">
      <p:cViewPr varScale="1">
        <p:scale>
          <a:sx n="84" d="100"/>
          <a:sy n="84" d="100"/>
        </p:scale>
        <p:origin x="780" y="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5321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14d5cfcb3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14d5cfcb3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14d5cfcb30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14d5cfcb3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14d5cfcb3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14d5cfcb3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14d5cfcb30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14d5cfcb3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14d5cfcb3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14d5cfcb3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14ed7c76c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14ed7c76c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949140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6705425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7630358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676051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1880626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2/12/2022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812815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4378506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2/12/2022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2025231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2/12/2022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4320463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2/12/2022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4525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32ABBEA6-7C60-4B02-AE87-00D78D8422AF}" type="datetimeFigureOut">
              <a:rPr lang="en-US" dirty="0"/>
              <a:t>2/12/2022</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3802450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2/12/2022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3775087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98624D31-43A5-475A-80CF-332C9F6DCF35}" type="datetimeFigureOut">
              <a:rPr lang="en-US" dirty="0"/>
              <a:t>2/12/2022</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89985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s://layers.openembedded.org/"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hyperlink" Target="https://www.yoctoproject.org/software-over/layer/"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microsoft.com/store/productId/9NBLGGH4MSV6"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D4839-FDE7-438B-9D1B-6C5DB573C6F8}"/>
              </a:ext>
            </a:extLst>
          </p:cNvPr>
          <p:cNvSpPr>
            <a:spLocks noGrp="1"/>
          </p:cNvSpPr>
          <p:nvPr>
            <p:ph type="ctrTitle"/>
          </p:nvPr>
        </p:nvSpPr>
        <p:spPr/>
        <p:txBody>
          <a:bodyPr>
            <a:normAutofit/>
          </a:bodyPr>
          <a:lstStyle/>
          <a:p>
            <a:r>
              <a:rPr lang="en-US" sz="4800" b="1" dirty="0">
                <a:latin typeface="Times New Roman" panose="02020603050405020304" pitchFamily="18" charset="0"/>
                <a:cs typeface="Times New Roman" panose="02020603050405020304" pitchFamily="18" charset="0"/>
              </a:rPr>
              <a:t>Introduction</a:t>
            </a:r>
            <a:br>
              <a:rPr lang="en-US" sz="4800" b="1" dirty="0">
                <a:latin typeface="Times New Roman" panose="02020603050405020304" pitchFamily="18" charset="0"/>
                <a:cs typeface="Times New Roman" panose="02020603050405020304" pitchFamily="18" charset="0"/>
              </a:rPr>
            </a:br>
            <a:r>
              <a:rPr lang="en-US" sz="4800" b="1" dirty="0">
                <a:latin typeface="Times New Roman" panose="02020603050405020304" pitchFamily="18" charset="0"/>
                <a:cs typeface="Times New Roman" panose="02020603050405020304" pitchFamily="18" charset="0"/>
              </a:rPr>
              <a:t>to</a:t>
            </a:r>
            <a:br>
              <a:rPr lang="en-US" sz="4800" b="1" dirty="0">
                <a:latin typeface="Times New Roman" panose="02020603050405020304" pitchFamily="18" charset="0"/>
                <a:cs typeface="Times New Roman" panose="02020603050405020304" pitchFamily="18" charset="0"/>
              </a:rPr>
            </a:br>
            <a:r>
              <a:rPr lang="en-US" sz="4800" b="1" dirty="0">
                <a:latin typeface="Times New Roman" panose="02020603050405020304" pitchFamily="18" charset="0"/>
                <a:cs typeface="Times New Roman" panose="02020603050405020304" pitchFamily="18" charset="0"/>
              </a:rPr>
              <a:t>PETA Linux</a:t>
            </a:r>
            <a:endParaRPr lang="en-US" sz="4800" dirty="0"/>
          </a:p>
        </p:txBody>
      </p:sp>
      <p:sp>
        <p:nvSpPr>
          <p:cNvPr id="3" name="Subtitle 2">
            <a:extLst>
              <a:ext uri="{FF2B5EF4-FFF2-40B4-BE49-F238E27FC236}">
                <a16:creationId xmlns:a16="http://schemas.microsoft.com/office/drawing/2014/main" id="{572D7BA5-2006-4486-8C40-F92429C2FB74}"/>
              </a:ext>
            </a:extLst>
          </p:cNvPr>
          <p:cNvSpPr>
            <a:spLocks noGrp="1"/>
          </p:cNvSpPr>
          <p:nvPr>
            <p:ph type="subTitle" idx="1"/>
          </p:nvPr>
        </p:nvSpPr>
        <p:spPr>
          <a:xfrm>
            <a:off x="825038" y="3341714"/>
            <a:ext cx="7543800" cy="1032165"/>
          </a:xfrm>
        </p:spPr>
        <p:txBody>
          <a:bodyPr>
            <a:normAutofit fontScale="25000" lnSpcReduction="20000"/>
          </a:bodyPr>
          <a:lstStyle/>
          <a:p>
            <a:r>
              <a:rPr lang="en-US" sz="3100" dirty="0">
                <a:latin typeface="Times New Roman" panose="02020603050405020304" pitchFamily="18" charset="0"/>
                <a:cs typeface="Times New Roman" panose="02020603050405020304" pitchFamily="18" charset="0"/>
              </a:rPr>
              <a:t>By:</a:t>
            </a:r>
          </a:p>
          <a:p>
            <a:r>
              <a:rPr lang="en-US" sz="3100" dirty="0">
                <a:latin typeface="Times New Roman" panose="02020603050405020304" pitchFamily="18" charset="0"/>
                <a:cs typeface="Times New Roman" panose="02020603050405020304" pitchFamily="18" charset="0"/>
              </a:rPr>
              <a:t>Kethana rao</a:t>
            </a:r>
          </a:p>
          <a:p>
            <a:r>
              <a:rPr lang="en-US" sz="3100" dirty="0">
                <a:latin typeface="Times New Roman" panose="02020603050405020304" pitchFamily="18" charset="0"/>
                <a:cs typeface="Times New Roman" panose="02020603050405020304" pitchFamily="18" charset="0"/>
              </a:rPr>
              <a:t>Shivani</a:t>
            </a:r>
          </a:p>
          <a:p>
            <a:r>
              <a:rPr lang="en-US" sz="3100" dirty="0">
                <a:latin typeface="Times New Roman" panose="02020603050405020304" pitchFamily="18" charset="0"/>
                <a:cs typeface="Times New Roman" panose="02020603050405020304" pitchFamily="18" charset="0"/>
              </a:rPr>
              <a:t>Sai chand T</a:t>
            </a:r>
          </a:p>
          <a:p>
            <a:r>
              <a:rPr lang="en-US" sz="3100" dirty="0">
                <a:latin typeface="Times New Roman" panose="02020603050405020304" pitchFamily="18" charset="0"/>
                <a:cs typeface="Times New Roman" panose="02020603050405020304" pitchFamily="18" charset="0"/>
              </a:rPr>
              <a:t>Kumar sai reddy</a:t>
            </a:r>
          </a:p>
          <a:p>
            <a:endParaRPr lang="en-US" sz="31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00330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729450" y="64047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What is yocto project:</a:t>
            </a:r>
            <a:endParaRPr b="1" dirty="0">
              <a:latin typeface="Times New Roman" panose="02020603050405020304" pitchFamily="18" charset="0"/>
              <a:cs typeface="Times New Roman" panose="02020603050405020304" pitchFamily="18" charset="0"/>
            </a:endParaRPr>
          </a:p>
        </p:txBody>
      </p:sp>
      <p:sp>
        <p:nvSpPr>
          <p:cNvPr id="87" name="Google Shape;87;p13"/>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Char char="●"/>
            </a:pPr>
            <a:r>
              <a:rPr lang="en" sz="1700" dirty="0">
                <a:latin typeface="Times New Roman" panose="02020603050405020304" pitchFamily="18" charset="0"/>
                <a:cs typeface="Times New Roman" panose="02020603050405020304" pitchFamily="18" charset="0"/>
              </a:rPr>
              <a:t>It is an ecosystem that helps to build a custom embedded linux distribution hosted by the linux foundation.</a:t>
            </a:r>
            <a:endParaRPr sz="1700" dirty="0">
              <a:latin typeface="Times New Roman" panose="02020603050405020304" pitchFamily="18" charset="0"/>
              <a:cs typeface="Times New Roman" panose="02020603050405020304" pitchFamily="18" charset="0"/>
            </a:endParaRPr>
          </a:p>
          <a:p>
            <a:pPr marL="457200" lvl="0" indent="-336550" algn="l" rtl="0">
              <a:spcBef>
                <a:spcPts val="0"/>
              </a:spcBef>
              <a:spcAft>
                <a:spcPts val="0"/>
              </a:spcAft>
              <a:buSzPts val="1700"/>
              <a:buChar char="●"/>
            </a:pPr>
            <a:r>
              <a:rPr lang="en" sz="1700" dirty="0">
                <a:latin typeface="Times New Roman" panose="02020603050405020304" pitchFamily="18" charset="0"/>
                <a:cs typeface="Times New Roman" panose="02020603050405020304" pitchFamily="18" charset="0"/>
              </a:rPr>
              <a:t>Active community of developers maintaining 2000+ linux packages.</a:t>
            </a:r>
            <a:endParaRPr sz="1700" dirty="0">
              <a:latin typeface="Times New Roman" panose="02020603050405020304" pitchFamily="18" charset="0"/>
              <a:cs typeface="Times New Roman" panose="02020603050405020304" pitchFamily="18" charset="0"/>
            </a:endParaRPr>
          </a:p>
          <a:p>
            <a:pPr marL="457200" lvl="0" indent="-336550" algn="l" rtl="0">
              <a:spcBef>
                <a:spcPts val="0"/>
              </a:spcBef>
              <a:spcAft>
                <a:spcPts val="0"/>
              </a:spcAft>
              <a:buSzPts val="1700"/>
              <a:buChar char="●"/>
            </a:pPr>
            <a:r>
              <a:rPr lang="en" sz="1700" dirty="0">
                <a:latin typeface="Times New Roman" panose="02020603050405020304" pitchFamily="18" charset="0"/>
                <a:cs typeface="Times New Roman" panose="02020603050405020304" pitchFamily="18" charset="0"/>
              </a:rPr>
              <a:t>It is hardware independent hence helps in solving many enterprise level problems.</a:t>
            </a:r>
            <a:endParaRPr sz="1700" dirty="0">
              <a:latin typeface="Times New Roman" panose="02020603050405020304" pitchFamily="18" charset="0"/>
              <a:cs typeface="Times New Roman" panose="02020603050405020304" pitchFamily="18" charset="0"/>
            </a:endParaRPr>
          </a:p>
          <a:p>
            <a:pPr marL="457200" lvl="0" indent="-336550" algn="l" rtl="0">
              <a:spcBef>
                <a:spcPts val="0"/>
              </a:spcBef>
              <a:spcAft>
                <a:spcPts val="0"/>
              </a:spcAft>
              <a:buSzPts val="1700"/>
              <a:buChar char="●"/>
            </a:pPr>
            <a:r>
              <a:rPr lang="en" sz="1700" dirty="0">
                <a:latin typeface="Times New Roman" panose="02020603050405020304" pitchFamily="18" charset="0"/>
                <a:cs typeface="Times New Roman" panose="02020603050405020304" pitchFamily="18" charset="0"/>
              </a:rPr>
              <a:t>It is easier to migrate from one platform/architecture to the next.</a:t>
            </a:r>
            <a:endParaRPr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7649" y="57479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Options for building embedded software for xilinx device:</a:t>
            </a:r>
            <a:endParaRPr b="1" dirty="0">
              <a:latin typeface="Times New Roman" panose="02020603050405020304" pitchFamily="18" charset="0"/>
              <a:cs typeface="Times New Roman" panose="02020603050405020304" pitchFamily="18" charset="0"/>
            </a:endParaRPr>
          </a:p>
        </p:txBody>
      </p:sp>
      <p:sp>
        <p:nvSpPr>
          <p:cNvPr id="93" name="Google Shape;93;p14"/>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4" name="Google Shape;94;p14"/>
          <p:cNvPicPr preferRelativeResize="0"/>
          <p:nvPr/>
        </p:nvPicPr>
        <p:blipFill rotWithShape="1">
          <a:blip r:embed="rId3"/>
          <a:srcRect t="19577"/>
          <a:stretch/>
        </p:blipFill>
        <p:spPr>
          <a:xfrm>
            <a:off x="84069" y="1645920"/>
            <a:ext cx="8975861" cy="349758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9450" y="65571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Workflow:</a:t>
            </a:r>
            <a:endParaRPr b="1" dirty="0">
              <a:latin typeface="Times New Roman" panose="02020603050405020304" pitchFamily="18" charset="0"/>
              <a:cs typeface="Times New Roman" panose="02020603050405020304" pitchFamily="18" charset="0"/>
            </a:endParaRPr>
          </a:p>
        </p:txBody>
      </p:sp>
      <p:sp>
        <p:nvSpPr>
          <p:cNvPr id="100" name="Google Shape;100;p15"/>
          <p:cNvSpPr txBox="1">
            <a:spLocks noGrp="1"/>
          </p:cNvSpPr>
          <p:nvPr>
            <p:ph type="body" idx="1"/>
          </p:nvPr>
        </p:nvSpPr>
        <p:spPr>
          <a:xfrm>
            <a:off x="729450" y="1419510"/>
            <a:ext cx="7688700" cy="3150600"/>
          </a:xfrm>
          <a:prstGeom prst="rect">
            <a:avLst/>
          </a:prstGeom>
        </p:spPr>
        <p:txBody>
          <a:bodyPr spcFirstLastPara="1" wrap="square" lIns="91425" tIns="91425" rIns="91425" bIns="91425" anchor="t" anchorCtr="0">
            <a:normAutofit fontScale="62500" lnSpcReduction="20000"/>
          </a:bodyPr>
          <a:lstStyle/>
          <a:p>
            <a:pPr marL="0" lvl="0" indent="0" algn="l" rtl="0">
              <a:lnSpc>
                <a:spcPct val="163636"/>
              </a:lnSpc>
              <a:spcBef>
                <a:spcPts val="0"/>
              </a:spcBef>
              <a:spcAft>
                <a:spcPts val="0"/>
              </a:spcAft>
              <a:buClr>
                <a:schemeClr val="dk1"/>
              </a:buClr>
              <a:buSzPct val="44485"/>
              <a:buFont typeface="Arial"/>
              <a:buNone/>
            </a:pPr>
            <a:r>
              <a:rPr lang="en" sz="2472" dirty="0">
                <a:solidFill>
                  <a:srgbClr val="333333"/>
                </a:solidFill>
                <a:highlight>
                  <a:srgbClr val="FCFCFC"/>
                </a:highlight>
                <a:latin typeface="Times New Roman" panose="02020603050405020304" pitchFamily="18" charset="0"/>
                <a:ea typeface="Verdana"/>
                <a:cs typeface="Times New Roman" panose="02020603050405020304" pitchFamily="18" charset="0"/>
                <a:sym typeface="Verdana"/>
              </a:rPr>
              <a:t>T</a:t>
            </a:r>
            <a:r>
              <a:rPr lang="en" sz="2356" dirty="0">
                <a:solidFill>
                  <a:srgbClr val="333333"/>
                </a:solidFill>
                <a:highlight>
                  <a:srgbClr val="FCFCFC"/>
                </a:highlight>
                <a:latin typeface="Times New Roman" panose="02020603050405020304" pitchFamily="18" charset="0"/>
                <a:ea typeface="Verdana"/>
                <a:cs typeface="Times New Roman" panose="02020603050405020304" pitchFamily="18" charset="0"/>
                <a:sym typeface="Verdana"/>
              </a:rPr>
              <a:t>he workflow breaks down into the following steps:</a:t>
            </a:r>
            <a:endParaRPr sz="2356" dirty="0">
              <a:solidFill>
                <a:srgbClr val="333333"/>
              </a:solidFill>
              <a:highlight>
                <a:srgbClr val="FCFCFC"/>
              </a:highlight>
              <a:latin typeface="Times New Roman" panose="02020603050405020304" pitchFamily="18" charset="0"/>
              <a:ea typeface="Verdana"/>
              <a:cs typeface="Times New Roman" panose="02020603050405020304" pitchFamily="18" charset="0"/>
              <a:sym typeface="Verdana"/>
            </a:endParaRPr>
          </a:p>
          <a:p>
            <a:pPr marL="685800" lvl="0" indent="-310891" algn="l" rtl="0">
              <a:lnSpc>
                <a:spcPct val="163636"/>
              </a:lnSpc>
              <a:spcBef>
                <a:spcPts val="1800"/>
              </a:spcBef>
              <a:spcAft>
                <a:spcPts val="0"/>
              </a:spcAft>
              <a:buClr>
                <a:srgbClr val="333333"/>
              </a:buClr>
              <a:buSzPct val="100000"/>
              <a:buFont typeface="Verdana"/>
              <a:buAutoNum type="arabicPeriod"/>
            </a:pPr>
            <a:r>
              <a:rPr lang="en" sz="2356" dirty="0">
                <a:solidFill>
                  <a:srgbClr val="333333"/>
                </a:solidFill>
                <a:highlight>
                  <a:srgbClr val="FCFCFC"/>
                </a:highlight>
                <a:latin typeface="Times New Roman" panose="02020603050405020304" pitchFamily="18" charset="0"/>
                <a:ea typeface="Verdana"/>
                <a:cs typeface="Times New Roman" panose="02020603050405020304" pitchFamily="18" charset="0"/>
                <a:sym typeface="Verdana"/>
              </a:rPr>
              <a:t>Fetch – get the source code</a:t>
            </a:r>
            <a:endParaRPr sz="2356" dirty="0">
              <a:solidFill>
                <a:srgbClr val="333333"/>
              </a:solidFill>
              <a:highlight>
                <a:srgbClr val="FCFCFC"/>
              </a:highlight>
              <a:latin typeface="Times New Roman" panose="02020603050405020304" pitchFamily="18" charset="0"/>
              <a:ea typeface="Verdana"/>
              <a:cs typeface="Times New Roman" panose="02020603050405020304" pitchFamily="18" charset="0"/>
              <a:sym typeface="Verdana"/>
            </a:endParaRPr>
          </a:p>
          <a:p>
            <a:pPr marL="685800" lvl="0" indent="-310891" algn="l" rtl="0">
              <a:lnSpc>
                <a:spcPct val="163636"/>
              </a:lnSpc>
              <a:spcBef>
                <a:spcPts val="0"/>
              </a:spcBef>
              <a:spcAft>
                <a:spcPts val="0"/>
              </a:spcAft>
              <a:buClr>
                <a:srgbClr val="333333"/>
              </a:buClr>
              <a:buSzPct val="100000"/>
              <a:buFont typeface="Verdana"/>
              <a:buAutoNum type="arabicPeriod"/>
            </a:pPr>
            <a:r>
              <a:rPr lang="en" sz="2356" dirty="0">
                <a:solidFill>
                  <a:srgbClr val="333333"/>
                </a:solidFill>
                <a:highlight>
                  <a:srgbClr val="FCFCFC"/>
                </a:highlight>
                <a:latin typeface="Times New Roman" panose="02020603050405020304" pitchFamily="18" charset="0"/>
                <a:ea typeface="Verdana"/>
                <a:cs typeface="Times New Roman" panose="02020603050405020304" pitchFamily="18" charset="0"/>
                <a:sym typeface="Verdana"/>
              </a:rPr>
              <a:t>Extract – unpack the sources</a:t>
            </a:r>
            <a:endParaRPr sz="2356" dirty="0">
              <a:solidFill>
                <a:srgbClr val="333333"/>
              </a:solidFill>
              <a:highlight>
                <a:srgbClr val="FCFCFC"/>
              </a:highlight>
              <a:latin typeface="Times New Roman" panose="02020603050405020304" pitchFamily="18" charset="0"/>
              <a:ea typeface="Verdana"/>
              <a:cs typeface="Times New Roman" panose="02020603050405020304" pitchFamily="18" charset="0"/>
              <a:sym typeface="Verdana"/>
            </a:endParaRPr>
          </a:p>
          <a:p>
            <a:pPr marL="685800" lvl="0" indent="-310891" algn="l" rtl="0">
              <a:lnSpc>
                <a:spcPct val="163636"/>
              </a:lnSpc>
              <a:spcBef>
                <a:spcPts val="0"/>
              </a:spcBef>
              <a:spcAft>
                <a:spcPts val="0"/>
              </a:spcAft>
              <a:buClr>
                <a:srgbClr val="333333"/>
              </a:buClr>
              <a:buSzPct val="100000"/>
              <a:buFont typeface="Verdana"/>
              <a:buAutoNum type="arabicPeriod"/>
            </a:pPr>
            <a:r>
              <a:rPr lang="en" sz="2356" dirty="0">
                <a:solidFill>
                  <a:srgbClr val="333333"/>
                </a:solidFill>
                <a:highlight>
                  <a:srgbClr val="FCFCFC"/>
                </a:highlight>
                <a:latin typeface="Times New Roman" panose="02020603050405020304" pitchFamily="18" charset="0"/>
                <a:ea typeface="Verdana"/>
                <a:cs typeface="Times New Roman" panose="02020603050405020304" pitchFamily="18" charset="0"/>
                <a:sym typeface="Verdana"/>
              </a:rPr>
              <a:t>Patch – apply patches for bug fixes and new capability</a:t>
            </a:r>
            <a:endParaRPr sz="2356" dirty="0">
              <a:solidFill>
                <a:srgbClr val="333333"/>
              </a:solidFill>
              <a:highlight>
                <a:srgbClr val="FCFCFC"/>
              </a:highlight>
              <a:latin typeface="Times New Roman" panose="02020603050405020304" pitchFamily="18" charset="0"/>
              <a:ea typeface="Verdana"/>
              <a:cs typeface="Times New Roman" panose="02020603050405020304" pitchFamily="18" charset="0"/>
              <a:sym typeface="Verdana"/>
            </a:endParaRPr>
          </a:p>
          <a:p>
            <a:pPr marL="685800" lvl="0" indent="-310891" algn="l" rtl="0">
              <a:lnSpc>
                <a:spcPct val="163636"/>
              </a:lnSpc>
              <a:spcBef>
                <a:spcPts val="0"/>
              </a:spcBef>
              <a:spcAft>
                <a:spcPts val="0"/>
              </a:spcAft>
              <a:buClr>
                <a:srgbClr val="333333"/>
              </a:buClr>
              <a:buSzPct val="100000"/>
              <a:buFont typeface="Verdana"/>
              <a:buAutoNum type="arabicPeriod"/>
            </a:pPr>
            <a:r>
              <a:rPr lang="en" sz="2356" dirty="0">
                <a:solidFill>
                  <a:srgbClr val="333333"/>
                </a:solidFill>
                <a:highlight>
                  <a:srgbClr val="FCFCFC"/>
                </a:highlight>
                <a:latin typeface="Times New Roman" panose="02020603050405020304" pitchFamily="18" charset="0"/>
                <a:ea typeface="Verdana"/>
                <a:cs typeface="Times New Roman" panose="02020603050405020304" pitchFamily="18" charset="0"/>
                <a:sym typeface="Verdana"/>
              </a:rPr>
              <a:t>Configure – set up your environment specifications</a:t>
            </a:r>
            <a:endParaRPr sz="2356" dirty="0">
              <a:solidFill>
                <a:srgbClr val="333333"/>
              </a:solidFill>
              <a:highlight>
                <a:srgbClr val="FCFCFC"/>
              </a:highlight>
              <a:latin typeface="Times New Roman" panose="02020603050405020304" pitchFamily="18" charset="0"/>
              <a:ea typeface="Verdana"/>
              <a:cs typeface="Times New Roman" panose="02020603050405020304" pitchFamily="18" charset="0"/>
              <a:sym typeface="Verdana"/>
            </a:endParaRPr>
          </a:p>
          <a:p>
            <a:pPr marL="685800" lvl="0" indent="-310891" algn="l" rtl="0">
              <a:lnSpc>
                <a:spcPct val="163636"/>
              </a:lnSpc>
              <a:spcBef>
                <a:spcPts val="0"/>
              </a:spcBef>
              <a:spcAft>
                <a:spcPts val="0"/>
              </a:spcAft>
              <a:buClr>
                <a:srgbClr val="333333"/>
              </a:buClr>
              <a:buSzPct val="100000"/>
              <a:buFont typeface="Verdana"/>
              <a:buAutoNum type="arabicPeriod"/>
            </a:pPr>
            <a:r>
              <a:rPr lang="en" sz="2356" dirty="0">
                <a:solidFill>
                  <a:srgbClr val="333333"/>
                </a:solidFill>
                <a:highlight>
                  <a:srgbClr val="FCFCFC"/>
                </a:highlight>
                <a:latin typeface="Times New Roman" panose="02020603050405020304" pitchFamily="18" charset="0"/>
                <a:ea typeface="Verdana"/>
                <a:cs typeface="Times New Roman" panose="02020603050405020304" pitchFamily="18" charset="0"/>
                <a:sym typeface="Verdana"/>
              </a:rPr>
              <a:t>Build – compile and link</a:t>
            </a:r>
            <a:endParaRPr sz="2356" dirty="0">
              <a:solidFill>
                <a:srgbClr val="333333"/>
              </a:solidFill>
              <a:highlight>
                <a:srgbClr val="FCFCFC"/>
              </a:highlight>
              <a:latin typeface="Times New Roman" panose="02020603050405020304" pitchFamily="18" charset="0"/>
              <a:ea typeface="Verdana"/>
              <a:cs typeface="Times New Roman" panose="02020603050405020304" pitchFamily="18" charset="0"/>
              <a:sym typeface="Verdana"/>
            </a:endParaRPr>
          </a:p>
          <a:p>
            <a:pPr marL="685800" lvl="0" indent="-310891" algn="l" rtl="0">
              <a:lnSpc>
                <a:spcPct val="163636"/>
              </a:lnSpc>
              <a:spcBef>
                <a:spcPts val="0"/>
              </a:spcBef>
              <a:spcAft>
                <a:spcPts val="0"/>
              </a:spcAft>
              <a:buClr>
                <a:srgbClr val="333333"/>
              </a:buClr>
              <a:buSzPct val="100000"/>
              <a:buFont typeface="Verdana"/>
              <a:buAutoNum type="arabicPeriod"/>
            </a:pPr>
            <a:r>
              <a:rPr lang="en" sz="2356" dirty="0">
                <a:solidFill>
                  <a:srgbClr val="333333"/>
                </a:solidFill>
                <a:highlight>
                  <a:srgbClr val="FCFCFC"/>
                </a:highlight>
                <a:latin typeface="Times New Roman" panose="02020603050405020304" pitchFamily="18" charset="0"/>
                <a:ea typeface="Verdana"/>
                <a:cs typeface="Times New Roman" panose="02020603050405020304" pitchFamily="18" charset="0"/>
                <a:sym typeface="Verdana"/>
              </a:rPr>
              <a:t>Install – copy files to target directories</a:t>
            </a:r>
            <a:endParaRPr sz="2356" dirty="0">
              <a:solidFill>
                <a:srgbClr val="333333"/>
              </a:solidFill>
              <a:highlight>
                <a:srgbClr val="FCFCFC"/>
              </a:highlight>
              <a:latin typeface="Times New Roman" panose="02020603050405020304" pitchFamily="18" charset="0"/>
              <a:ea typeface="Verdana"/>
              <a:cs typeface="Times New Roman" panose="02020603050405020304" pitchFamily="18" charset="0"/>
              <a:sym typeface="Verdana"/>
            </a:endParaRPr>
          </a:p>
          <a:p>
            <a:pPr marL="685800" lvl="0" indent="-310891" algn="l" rtl="0">
              <a:lnSpc>
                <a:spcPct val="163636"/>
              </a:lnSpc>
              <a:spcBef>
                <a:spcPts val="0"/>
              </a:spcBef>
              <a:spcAft>
                <a:spcPts val="0"/>
              </a:spcAft>
              <a:buClr>
                <a:srgbClr val="333333"/>
              </a:buClr>
              <a:buSzPct val="100000"/>
              <a:buFont typeface="Verdana"/>
              <a:buAutoNum type="arabicPeriod"/>
            </a:pPr>
            <a:r>
              <a:rPr lang="en" sz="2356" dirty="0">
                <a:solidFill>
                  <a:srgbClr val="333333"/>
                </a:solidFill>
                <a:highlight>
                  <a:srgbClr val="FCFCFC"/>
                </a:highlight>
                <a:latin typeface="Times New Roman" panose="02020603050405020304" pitchFamily="18" charset="0"/>
                <a:ea typeface="Verdana"/>
                <a:cs typeface="Times New Roman" panose="02020603050405020304" pitchFamily="18" charset="0"/>
                <a:sym typeface="Verdana"/>
              </a:rPr>
              <a:t>Package – bundle files for installation</a:t>
            </a:r>
            <a:endParaRPr sz="2356" dirty="0">
              <a:solidFill>
                <a:srgbClr val="333333"/>
              </a:solidFill>
              <a:highlight>
                <a:srgbClr val="FCFCFC"/>
              </a:highlight>
              <a:latin typeface="Times New Roman" panose="02020603050405020304" pitchFamily="18" charset="0"/>
              <a:ea typeface="Verdana"/>
              <a:cs typeface="Times New Roman" panose="02020603050405020304" pitchFamily="18" charset="0"/>
              <a:sym typeface="Verdana"/>
            </a:endParaRPr>
          </a:p>
          <a:p>
            <a:pPr marL="0" lvl="0" indent="0" algn="l" rtl="0">
              <a:spcBef>
                <a:spcPts val="1800"/>
              </a:spcBef>
              <a:spcAft>
                <a:spcPts val="12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7650" y="712015"/>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Few things about yocto project:</a:t>
            </a:r>
            <a:endParaRPr dirty="0">
              <a:latin typeface="Times New Roman" panose="02020603050405020304" pitchFamily="18" charset="0"/>
              <a:cs typeface="Times New Roman" panose="02020603050405020304" pitchFamily="18" charset="0"/>
            </a:endParaRPr>
          </a:p>
        </p:txBody>
      </p:sp>
      <p:sp>
        <p:nvSpPr>
          <p:cNvPr id="106" name="Google Shape;106;p16"/>
          <p:cNvSpPr txBox="1">
            <a:spLocks noGrp="1"/>
          </p:cNvSpPr>
          <p:nvPr>
            <p:ph type="body" idx="1"/>
          </p:nvPr>
        </p:nvSpPr>
        <p:spPr>
          <a:xfrm>
            <a:off x="641000" y="1765375"/>
            <a:ext cx="7688700" cy="28119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Font typeface="Verdana"/>
              <a:buChar char="●"/>
            </a:pPr>
            <a:r>
              <a:rPr lang="en" sz="1500" dirty="0">
                <a:solidFill>
                  <a:srgbClr val="333333"/>
                </a:solidFill>
                <a:highlight>
                  <a:srgbClr val="FCFCFC"/>
                </a:highlight>
                <a:latin typeface="Times New Roman" panose="02020603050405020304" pitchFamily="18" charset="0"/>
                <a:ea typeface="Verdana"/>
                <a:cs typeface="Times New Roman" panose="02020603050405020304" pitchFamily="18" charset="0"/>
                <a:sym typeface="Verdana"/>
              </a:rPr>
              <a:t>All layers can be found in the </a:t>
            </a:r>
            <a:r>
              <a:rPr lang="en" sz="1500" dirty="0">
                <a:solidFill>
                  <a:srgbClr val="444444"/>
                </a:solidFill>
                <a:highlight>
                  <a:srgbClr val="FCFCFC"/>
                </a:highlight>
                <a:uFill>
                  <a:noFill/>
                </a:uFill>
                <a:latin typeface="Times New Roman" panose="02020603050405020304" pitchFamily="18" charset="0"/>
                <a:ea typeface="Verdana"/>
                <a:cs typeface="Times New Roman" panose="02020603050405020304" pitchFamily="18" charset="0"/>
                <a:sym typeface="Verdana"/>
                <a:hlinkClick r:id="rId3">
                  <a:extLst>
                    <a:ext uri="{A12FA001-AC4F-418D-AE19-62706E023703}">
                      <ahyp:hlinkClr xmlns:ahyp="http://schemas.microsoft.com/office/drawing/2018/hyperlinkcolor" val="tx"/>
                    </a:ext>
                  </a:extLst>
                </a:hlinkClick>
              </a:rPr>
              <a:t>layer inde</a:t>
            </a:r>
            <a:r>
              <a:rPr lang="en" sz="1500" dirty="0">
                <a:solidFill>
                  <a:srgbClr val="333333"/>
                </a:solidFill>
                <a:highlight>
                  <a:srgbClr val="FCFCFC"/>
                </a:highlight>
                <a:latin typeface="Times New Roman" panose="02020603050405020304" pitchFamily="18" charset="0"/>
                <a:ea typeface="Verdana"/>
                <a:cs typeface="Times New Roman" panose="02020603050405020304" pitchFamily="18" charset="0"/>
                <a:sym typeface="Verdana"/>
              </a:rPr>
              <a:t>x. Layers which have applied for Yocto Project Compatible status can be found in the </a:t>
            </a:r>
            <a:r>
              <a:rPr lang="en" sz="1500" dirty="0">
                <a:solidFill>
                  <a:srgbClr val="444444"/>
                </a:solidFill>
                <a:highlight>
                  <a:srgbClr val="FCFCFC"/>
                </a:highlight>
                <a:uFill>
                  <a:noFill/>
                </a:uFill>
                <a:latin typeface="Times New Roman" panose="02020603050405020304" pitchFamily="18" charset="0"/>
                <a:ea typeface="Verdana"/>
                <a:cs typeface="Times New Roman" panose="02020603050405020304" pitchFamily="18" charset="0"/>
                <a:sym typeface="Verdana"/>
                <a:hlinkClick r:id="rId4">
                  <a:extLst>
                    <a:ext uri="{A12FA001-AC4F-418D-AE19-62706E023703}">
                      <ahyp:hlinkClr xmlns:ahyp="http://schemas.microsoft.com/office/drawing/2018/hyperlinkcolor" val="tx"/>
                    </a:ext>
                  </a:extLst>
                </a:hlinkClick>
              </a:rPr>
              <a:t>Yocto Project Compatible index</a:t>
            </a:r>
            <a:r>
              <a:rPr lang="en" sz="1500" dirty="0">
                <a:solidFill>
                  <a:srgbClr val="333333"/>
                </a:solidFill>
                <a:highlight>
                  <a:srgbClr val="FCFCFC"/>
                </a:highlight>
                <a:latin typeface="Times New Roman" panose="02020603050405020304" pitchFamily="18" charset="0"/>
                <a:ea typeface="Verdana"/>
                <a:cs typeface="Times New Roman" panose="02020603050405020304" pitchFamily="18" charset="0"/>
                <a:sym typeface="Verdana"/>
              </a:rPr>
              <a:t>.</a:t>
            </a:r>
            <a:endParaRPr sz="1500" dirty="0">
              <a:solidFill>
                <a:srgbClr val="333333"/>
              </a:solidFill>
              <a:highlight>
                <a:srgbClr val="FCFCFC"/>
              </a:highlight>
              <a:latin typeface="Times New Roman" panose="02020603050405020304" pitchFamily="18" charset="0"/>
              <a:ea typeface="Verdana"/>
              <a:cs typeface="Times New Roman" panose="02020603050405020304" pitchFamily="18" charset="0"/>
              <a:sym typeface="Verdana"/>
            </a:endParaRPr>
          </a:p>
          <a:p>
            <a:pPr marL="457200" lvl="0" indent="-323850" algn="l" rtl="0">
              <a:spcBef>
                <a:spcPts val="0"/>
              </a:spcBef>
              <a:spcAft>
                <a:spcPts val="0"/>
              </a:spcAft>
              <a:buClr>
                <a:srgbClr val="333333"/>
              </a:buClr>
              <a:buSzPts val="1500"/>
              <a:buFont typeface="Verdana"/>
              <a:buChar char="●"/>
            </a:pPr>
            <a:r>
              <a:rPr lang="en" sz="1500" dirty="0">
                <a:solidFill>
                  <a:srgbClr val="333333"/>
                </a:solidFill>
                <a:highlight>
                  <a:srgbClr val="FCFCFC"/>
                </a:highlight>
                <a:latin typeface="Times New Roman" panose="02020603050405020304" pitchFamily="18" charset="0"/>
                <a:ea typeface="Verdana"/>
                <a:cs typeface="Times New Roman" panose="02020603050405020304" pitchFamily="18" charset="0"/>
                <a:sym typeface="Verdana"/>
              </a:rPr>
              <a:t>Intel, TI, NXP and others have information on what BSP layers to use with their silicon. These layers have names such as “meta-intel” or “meta-ti”.</a:t>
            </a:r>
            <a:endParaRPr sz="1500" dirty="0">
              <a:solidFill>
                <a:srgbClr val="333333"/>
              </a:solidFill>
              <a:highlight>
                <a:srgbClr val="FCFCFC"/>
              </a:highlight>
              <a:latin typeface="Times New Roman" panose="02020603050405020304" pitchFamily="18" charset="0"/>
              <a:ea typeface="Verdana"/>
              <a:cs typeface="Times New Roman" panose="02020603050405020304" pitchFamily="18" charset="0"/>
              <a:sym typeface="Verdana"/>
            </a:endParaRPr>
          </a:p>
          <a:p>
            <a:pPr marL="457200" lvl="0" indent="-323850" algn="l" rtl="0">
              <a:spcBef>
                <a:spcPts val="0"/>
              </a:spcBef>
              <a:spcAft>
                <a:spcPts val="0"/>
              </a:spcAft>
              <a:buClr>
                <a:srgbClr val="333333"/>
              </a:buClr>
              <a:buSzPts val="1500"/>
              <a:buFont typeface="Verdana"/>
              <a:buChar char="●"/>
            </a:pPr>
            <a:r>
              <a:rPr lang="en" sz="1500" dirty="0">
                <a:solidFill>
                  <a:srgbClr val="333333"/>
                </a:solidFill>
                <a:highlight>
                  <a:srgbClr val="FCFCFC"/>
                </a:highlight>
                <a:latin typeface="Times New Roman" panose="02020603050405020304" pitchFamily="18" charset="0"/>
                <a:ea typeface="Verdana"/>
                <a:cs typeface="Times New Roman" panose="02020603050405020304" pitchFamily="18" charset="0"/>
                <a:sym typeface="Verdana"/>
              </a:rPr>
              <a:t>Different layers can be used to logically separate information in your build. As an example, you could have a BSP layer, a GUI layer, a distro configuration, middleware, or an application.Putting your entire build into one layer limits and complicates future customization and reuse.</a:t>
            </a:r>
            <a:endParaRPr sz="1500" dirty="0">
              <a:solidFill>
                <a:srgbClr val="333333"/>
              </a:solidFill>
              <a:highlight>
                <a:srgbClr val="FCFCFC"/>
              </a:highlight>
              <a:latin typeface="Times New Roman" panose="02020603050405020304" pitchFamily="18" charset="0"/>
              <a:ea typeface="Verdana"/>
              <a:cs typeface="Times New Roman" panose="02020603050405020304" pitchFamily="18" charset="0"/>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27650" y="679695"/>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Petalinux vs yocto:</a:t>
            </a:r>
            <a:endParaRPr dirty="0">
              <a:latin typeface="Times New Roman" panose="02020603050405020304" pitchFamily="18" charset="0"/>
              <a:cs typeface="Times New Roman" panose="02020603050405020304" pitchFamily="18" charset="0"/>
            </a:endParaRPr>
          </a:p>
        </p:txBody>
      </p:sp>
      <p:sp>
        <p:nvSpPr>
          <p:cNvPr id="112" name="Google Shape;112;p17"/>
          <p:cNvSpPr txBox="1">
            <a:spLocks noGrp="1"/>
          </p:cNvSpPr>
          <p:nvPr>
            <p:ph type="body" idx="1"/>
          </p:nvPr>
        </p:nvSpPr>
        <p:spPr>
          <a:xfrm>
            <a:off x="577800" y="1626375"/>
            <a:ext cx="7688700" cy="3036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500" dirty="0">
                <a:solidFill>
                  <a:srgbClr val="333333"/>
                </a:solidFill>
                <a:highlight>
                  <a:srgbClr val="FFFFFF"/>
                </a:highlight>
                <a:latin typeface="Times New Roman" panose="02020603050405020304" pitchFamily="18" charset="0"/>
                <a:ea typeface="Roboto"/>
                <a:cs typeface="Times New Roman" panose="02020603050405020304" pitchFamily="18" charset="0"/>
                <a:sym typeface="Roboto"/>
              </a:rPr>
              <a:t>Yocto is the "disto builder" while PetaLinux is the higher level tool suite. PetaLinux has Xilinx tool integeration, e.g. ability to link to Vivado HW projects and generate DTBs with soft-IP. It also has tools for booting, and integrating HW and SW projects. There are some extra tools for creation of custom kernel modules and apps without Yoctos learning curve. So its all about preferred developer workflow. There should be none (or very little) difference in the actual generated distro, and nothing board specific</a:t>
            </a:r>
            <a:r>
              <a:rPr lang="en" sz="1500" dirty="0">
                <a:solidFill>
                  <a:srgbClr val="333333"/>
                </a:solidFill>
                <a:highlight>
                  <a:srgbClr val="FFFFFF"/>
                </a:highlight>
                <a:latin typeface="Roboto"/>
                <a:ea typeface="Roboto"/>
                <a:cs typeface="Roboto"/>
                <a:sym typeface="Roboto"/>
              </a:rPr>
              <a:t>.</a:t>
            </a:r>
            <a:endParaRPr sz="1500" dirty="0">
              <a:solidFill>
                <a:srgbClr val="333333"/>
              </a:solidFill>
              <a:highlight>
                <a:srgbClr val="FFFFFF"/>
              </a:highlight>
              <a:latin typeface="Roboto"/>
              <a:ea typeface="Roboto"/>
              <a:cs typeface="Roboto"/>
              <a:sym typeface="Roboto"/>
            </a:endParaRPr>
          </a:p>
          <a:p>
            <a:pPr marL="457200" lvl="0" indent="0" algn="l" rtl="0">
              <a:spcBef>
                <a:spcPts val="1200"/>
              </a:spcBef>
              <a:spcAft>
                <a:spcPts val="1200"/>
              </a:spcAft>
              <a:buNone/>
            </a:pPr>
            <a:endParaRPr dirty="0">
              <a:solidFill>
                <a:srgbClr val="333333"/>
              </a:solidFill>
              <a:highlight>
                <a:srgbClr val="FFFFFF"/>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9450" y="70905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Yocto vs petalinux:</a:t>
            </a:r>
            <a:endParaRPr dirty="0">
              <a:latin typeface="Times New Roman" panose="02020603050405020304" pitchFamily="18" charset="0"/>
              <a:cs typeface="Times New Roman" panose="02020603050405020304" pitchFamily="18" charset="0"/>
            </a:endParaRPr>
          </a:p>
        </p:txBody>
      </p:sp>
      <p:sp>
        <p:nvSpPr>
          <p:cNvPr id="118" name="Google Shape;118;p18"/>
          <p:cNvSpPr txBox="1">
            <a:spLocks noGrp="1"/>
          </p:cNvSpPr>
          <p:nvPr>
            <p:ph type="body" idx="1"/>
          </p:nvPr>
        </p:nvSpPr>
        <p:spPr>
          <a:xfrm>
            <a:off x="727650" y="164453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latin typeface="Times New Roman" panose="02020603050405020304" pitchFamily="18" charset="0"/>
                <a:cs typeface="Times New Roman" panose="02020603050405020304" pitchFamily="18" charset="0"/>
              </a:rPr>
              <a:t>If </a:t>
            </a:r>
            <a:r>
              <a:rPr lang="en" dirty="0">
                <a:solidFill>
                  <a:srgbClr val="333333"/>
                </a:solidFill>
                <a:highlight>
                  <a:schemeClr val="lt1"/>
                </a:highlight>
                <a:latin typeface="Times New Roman" panose="02020603050405020304" pitchFamily="18" charset="0"/>
                <a:ea typeface="Roboto"/>
                <a:cs typeface="Times New Roman" panose="02020603050405020304" pitchFamily="18" charset="0"/>
                <a:sym typeface="Roboto"/>
              </a:rPr>
              <a:t> you are just going to evaluate the platform PetaLinux will get you going faster.  Yocto will let you do more customization long term.   petalinux  can't be easily customized and it's not very flexible(like which kernel config to use).  </a:t>
            </a:r>
            <a:endParaRPr dirty="0">
              <a:solidFill>
                <a:srgbClr val="333333"/>
              </a:solidFill>
              <a:highlight>
                <a:schemeClr val="lt1"/>
              </a:highlight>
              <a:latin typeface="Times New Roman" panose="02020603050405020304" pitchFamily="18" charset="0"/>
              <a:ea typeface="Roboto"/>
              <a:cs typeface="Times New Roman" panose="02020603050405020304" pitchFamily="18" charset="0"/>
              <a:sym typeface="Roboto"/>
            </a:endParaRPr>
          </a:p>
          <a:p>
            <a:pPr marL="457200" lvl="0" indent="-311150" algn="l" rtl="0">
              <a:spcBef>
                <a:spcPts val="0"/>
              </a:spcBef>
              <a:spcAft>
                <a:spcPts val="0"/>
              </a:spcAft>
              <a:buClr>
                <a:srgbClr val="333333"/>
              </a:buClr>
              <a:buSzPts val="1300"/>
              <a:buFont typeface="Roboto"/>
              <a:buChar char="●"/>
            </a:pPr>
            <a:r>
              <a:rPr lang="en" dirty="0">
                <a:solidFill>
                  <a:srgbClr val="333333"/>
                </a:solidFill>
                <a:highlight>
                  <a:schemeClr val="lt1"/>
                </a:highlight>
                <a:latin typeface="Times New Roman" panose="02020603050405020304" pitchFamily="18" charset="0"/>
                <a:ea typeface="Roboto"/>
                <a:cs typeface="Times New Roman" panose="02020603050405020304" pitchFamily="18" charset="0"/>
                <a:sym typeface="Roboto"/>
              </a:rPr>
              <a:t>Petalinux uses Yocto to build the root filesystem, so it effectively sits on top of Yocto.  For a Zynq-7000, this isn't a huge advantage, but with the MPsoc it is really helpful.  The MPsoc needs a bootloader, ATF firmware, the bitstream and u-boot.   Changing the settings to use different bitstreams, kernels and root filesystems with Petalinux is quite straightforward.  You can do most of it with directly Yocto, but having the FPGA support makes it easier. </a:t>
            </a:r>
            <a:endParaRPr dirty="0">
              <a:solidFill>
                <a:srgbClr val="333333"/>
              </a:solidFill>
              <a:highlight>
                <a:schemeClr val="lt1"/>
              </a:highlight>
              <a:latin typeface="Times New Roman" panose="02020603050405020304" pitchFamily="18" charset="0"/>
              <a:ea typeface="Roboto"/>
              <a:cs typeface="Times New Roman" panose="02020603050405020304" pitchFamily="18" charset="0"/>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3E16CBD-6BC8-4988-8A69-2062728B082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Command Line Interface(CLI) Tools:</a:t>
            </a:r>
            <a:endParaRPr lang="en-US" dirty="0"/>
          </a:p>
        </p:txBody>
      </p:sp>
      <p:sp>
        <p:nvSpPr>
          <p:cNvPr id="7" name="Content Placeholder 6">
            <a:extLst>
              <a:ext uri="{FF2B5EF4-FFF2-40B4-BE49-F238E27FC236}">
                <a16:creationId xmlns:a16="http://schemas.microsoft.com/office/drawing/2014/main" id="{086B90E1-123A-4D35-9A64-2E091E377C82}"/>
              </a:ext>
            </a:extLst>
          </p:cNvPr>
          <p:cNvSpPr>
            <a:spLocks noGrp="1"/>
          </p:cNvSpPr>
          <p:nvPr>
            <p:ph idx="1"/>
          </p:nvPr>
        </p:nvSpPr>
        <p:spPr/>
        <p:txBody>
          <a:bodyPr/>
          <a:lstStyle/>
          <a:p>
            <a:pPr marL="342900" indent="-342900">
              <a:buFont typeface="+mj-lt"/>
              <a:buAutoNum type="arabicPeriod"/>
            </a:pPr>
            <a:r>
              <a:rPr lang="en-US" dirty="0" err="1">
                <a:latin typeface="Times New Roman" panose="02020603050405020304" pitchFamily="18" charset="0"/>
                <a:cs typeface="Times New Roman" panose="02020603050405020304" pitchFamily="18" charset="0"/>
              </a:rPr>
              <a:t>petalinux</a:t>
            </a:r>
            <a:r>
              <a:rPr lang="en-US" dirty="0">
                <a:latin typeface="Times New Roman" panose="02020603050405020304" pitchFamily="18" charset="0"/>
                <a:cs typeface="Times New Roman" panose="02020603050405020304" pitchFamily="18" charset="0"/>
              </a:rPr>
              <a:t>-create  </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petalinux</a:t>
            </a:r>
            <a:r>
              <a:rPr lang="en-US" dirty="0">
                <a:latin typeface="Times New Roman" panose="02020603050405020304" pitchFamily="18" charset="0"/>
                <a:cs typeface="Times New Roman" panose="02020603050405020304" pitchFamily="18" charset="0"/>
              </a:rPr>
              <a:t>-config</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petalinux</a:t>
            </a:r>
            <a:r>
              <a:rPr lang="en-US" dirty="0">
                <a:latin typeface="Times New Roman" panose="02020603050405020304" pitchFamily="18" charset="0"/>
                <a:cs typeface="Times New Roman" panose="02020603050405020304" pitchFamily="18" charset="0"/>
              </a:rPr>
              <a:t>-build</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petalinux-util</a:t>
            </a: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petalinux</a:t>
            </a:r>
            <a:r>
              <a:rPr lang="en-US" dirty="0">
                <a:latin typeface="Times New Roman" panose="02020603050405020304" pitchFamily="18" charset="0"/>
                <a:cs typeface="Times New Roman" panose="02020603050405020304" pitchFamily="18" charset="0"/>
              </a:rPr>
              <a:t>-package</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petalinux</a:t>
            </a:r>
            <a:r>
              <a:rPr lang="en-US" dirty="0">
                <a:latin typeface="Times New Roman" panose="02020603050405020304" pitchFamily="18" charset="0"/>
                <a:cs typeface="Times New Roman" panose="02020603050405020304" pitchFamily="18" charset="0"/>
              </a:rPr>
              <a:t>-upgrade</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petalinux-devtool</a:t>
            </a: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petalinux</a:t>
            </a:r>
            <a:r>
              <a:rPr lang="en-US" dirty="0">
                <a:latin typeface="Times New Roman" panose="02020603050405020304" pitchFamily="18" charset="0"/>
                <a:cs typeface="Times New Roman" panose="02020603050405020304" pitchFamily="18" charset="0"/>
              </a:rPr>
              <a:t>-boot</a:t>
            </a:r>
          </a:p>
          <a:p>
            <a:endParaRPr lang="en-US" dirty="0"/>
          </a:p>
        </p:txBody>
      </p:sp>
    </p:spTree>
    <p:extLst>
      <p:ext uri="{BB962C8B-B14F-4D97-AF65-F5344CB8AC3E}">
        <p14:creationId xmlns:p14="http://schemas.microsoft.com/office/powerpoint/2010/main" val="3994498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87E41-9317-42E0-BA36-853889417BA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Petalinux-create: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2C8457-E928-4651-922F-4AFC884F8D8F}"/>
              </a:ext>
            </a:extLst>
          </p:cNvPr>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petalinux</a:t>
            </a:r>
            <a:r>
              <a:rPr lang="en-US" dirty="0">
                <a:latin typeface="Times New Roman" panose="02020603050405020304" pitchFamily="18" charset="0"/>
                <a:cs typeface="Times New Roman" panose="02020603050405020304" pitchFamily="18" charset="0"/>
              </a:rPr>
              <a:t>-create tool creates objects that are part of a PetaLinux project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tool provides two separate workflows</a:t>
            </a:r>
          </a:p>
          <a:p>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Petalinux-create -t project workflow</a:t>
            </a:r>
          </a:p>
          <a:p>
            <a:pPr marL="342900" indent="-342900">
              <a:buFont typeface="+mj-lt"/>
              <a:buAutoNum type="arabicPeriod"/>
            </a:pPr>
            <a:r>
              <a:rPr lang="en-US" dirty="0" err="1">
                <a:latin typeface="Times New Roman" panose="02020603050405020304" pitchFamily="18" charset="0"/>
                <a:cs typeface="Times New Roman" panose="02020603050405020304" pitchFamily="18" charset="0"/>
              </a:rPr>
              <a:t>petalinux</a:t>
            </a:r>
            <a:r>
              <a:rPr lang="en-US" dirty="0">
                <a:latin typeface="Times New Roman" panose="02020603050405020304" pitchFamily="18" charset="0"/>
                <a:cs typeface="Times New Roman" panose="02020603050405020304" pitchFamily="18" charset="0"/>
              </a:rPr>
              <a:t>-create -</a:t>
            </a:r>
            <a:r>
              <a:rPr lang="en-US" dirty="0" err="1">
                <a:latin typeface="Times New Roman" panose="02020603050405020304" pitchFamily="18" charset="0"/>
                <a:cs typeface="Times New Roman" panose="02020603050405020304" pitchFamily="18" charset="0"/>
              </a:rPr>
              <a:t>tCOMPONENT</a:t>
            </a:r>
            <a:r>
              <a:rPr lang="en-US" dirty="0">
                <a:latin typeface="Times New Roman" panose="02020603050405020304" pitchFamily="18" charset="0"/>
                <a:cs typeface="Times New Roman" panose="02020603050405020304" pitchFamily="18" charset="0"/>
              </a:rPr>
              <a:t> workflow</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the </a:t>
            </a:r>
            <a:r>
              <a:rPr lang="en-US" dirty="0" err="1">
                <a:latin typeface="Times New Roman" panose="02020603050405020304" pitchFamily="18" charset="0"/>
                <a:cs typeface="Times New Roman" panose="02020603050405020304" pitchFamily="18" charset="0"/>
              </a:rPr>
              <a:t>petalinux</a:t>
            </a:r>
            <a:r>
              <a:rPr lang="en-US" dirty="0">
                <a:latin typeface="Times New Roman" panose="02020603050405020304" pitchFamily="18" charset="0"/>
                <a:cs typeface="Times New Roman" panose="02020603050405020304" pitchFamily="18" charset="0"/>
              </a:rPr>
              <a:t>-create -t project workflow, the tool creates a new PetaLinux project directory structure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the </a:t>
            </a:r>
            <a:r>
              <a:rPr lang="en-US" dirty="0" err="1">
                <a:latin typeface="Times New Roman" panose="02020603050405020304" pitchFamily="18" charset="0"/>
                <a:cs typeface="Times New Roman" panose="02020603050405020304" pitchFamily="18" charset="0"/>
              </a:rPr>
              <a:t>petalinux</a:t>
            </a:r>
            <a:r>
              <a:rPr lang="en-US" dirty="0">
                <a:latin typeface="Times New Roman" panose="02020603050405020304" pitchFamily="18" charset="0"/>
                <a:cs typeface="Times New Roman" panose="02020603050405020304" pitchFamily="18" charset="0"/>
              </a:rPr>
              <a:t>-create -</a:t>
            </a:r>
            <a:r>
              <a:rPr lang="en-US" dirty="0" err="1">
                <a:latin typeface="Times New Roman" panose="02020603050405020304" pitchFamily="18" charset="0"/>
                <a:cs typeface="Times New Roman" panose="02020603050405020304" pitchFamily="18" charset="0"/>
              </a:rPr>
              <a:t>tCOMPONENT</a:t>
            </a:r>
            <a:r>
              <a:rPr lang="en-US" dirty="0">
                <a:latin typeface="Times New Roman" panose="02020603050405020304" pitchFamily="18" charset="0"/>
                <a:cs typeface="Times New Roman" panose="02020603050405020304" pitchFamily="18" charset="0"/>
              </a:rPr>
              <a:t> workflow, the tool creates a component within the specified project</a:t>
            </a:r>
          </a:p>
          <a:p>
            <a:endParaRPr lang="en-US" dirty="0"/>
          </a:p>
        </p:txBody>
      </p:sp>
    </p:spTree>
    <p:extLst>
      <p:ext uri="{BB962C8B-B14F-4D97-AF65-F5344CB8AC3E}">
        <p14:creationId xmlns:p14="http://schemas.microsoft.com/office/powerpoint/2010/main" val="4064573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B5C53-6740-4368-846D-2FFCA719BFA8}"/>
              </a:ext>
            </a:extLst>
          </p:cNvPr>
          <p:cNvSpPr>
            <a:spLocks noGrp="1"/>
          </p:cNvSpPr>
          <p:nvPr>
            <p:ph type="title"/>
          </p:nvPr>
        </p:nvSpPr>
        <p:spPr/>
        <p:txBody>
          <a:bodyPr/>
          <a:lstStyle/>
          <a:p>
            <a:r>
              <a:rPr lang="en-US" b="1" u="sng" dirty="0" err="1">
                <a:latin typeface="Times New Roman" panose="02020603050405020304" pitchFamily="18" charset="0"/>
                <a:cs typeface="Times New Roman" panose="02020603050405020304" pitchFamily="18" charset="0"/>
              </a:rPr>
              <a:t>petalinux</a:t>
            </a:r>
            <a:r>
              <a:rPr lang="en-US" b="1" u="sng" dirty="0">
                <a:latin typeface="Times New Roman" panose="02020603050405020304" pitchFamily="18" charset="0"/>
                <a:cs typeface="Times New Roman" panose="02020603050405020304" pitchFamily="18" charset="0"/>
              </a:rPr>
              <a:t>-config:</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090FC4-F0BA-43A1-824B-1C1145A39F3F}"/>
              </a:ext>
            </a:extLst>
          </p:cNvPr>
          <p:cNvSpPr>
            <a:spLocks noGrp="1"/>
          </p:cNvSpPr>
          <p:nvPr>
            <p:ph idx="1"/>
          </p:nvPr>
        </p:nvSpPr>
        <p:spPr/>
        <p:txBody>
          <a:bodyPr>
            <a:normAutofit fontScale="77500" lnSpcReduction="20000"/>
          </a:bodyPr>
          <a:lstStyle/>
          <a:p>
            <a:pPr marL="0" indent="0">
              <a:buNone/>
            </a:pPr>
            <a:endParaRPr lang="en-US" b="1" u="sng" dirty="0"/>
          </a:p>
          <a:p>
            <a:pPr marL="0" indent="0">
              <a:buNone/>
            </a:pPr>
            <a:r>
              <a:rPr lang="en-US" sz="1600" dirty="0">
                <a:latin typeface="Times New Roman" panose="02020603050405020304" pitchFamily="18" charset="0"/>
                <a:cs typeface="Times New Roman" panose="02020603050405020304" pitchFamily="18" charset="0"/>
              </a:rPr>
              <a:t>This allows us to customize the specified project</a:t>
            </a:r>
          </a:p>
          <a:p>
            <a:pPr marL="0" indent="0">
              <a:buNone/>
            </a:pPr>
            <a:r>
              <a:rPr lang="en-US" sz="1600" dirty="0">
                <a:latin typeface="Times New Roman" panose="02020603050405020304" pitchFamily="18" charset="0"/>
                <a:cs typeface="Times New Roman" panose="02020603050405020304" pitchFamily="18" charset="0"/>
              </a:rPr>
              <a:t>This tool provides two separate workflows</a:t>
            </a:r>
          </a:p>
          <a:p>
            <a:pPr marL="0" indent="0">
              <a:buNone/>
            </a:pP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err="1">
                <a:latin typeface="Times New Roman" panose="02020603050405020304" pitchFamily="18" charset="0"/>
                <a:cs typeface="Times New Roman" panose="02020603050405020304" pitchFamily="18" charset="0"/>
              </a:rPr>
              <a:t>petalinux</a:t>
            </a:r>
            <a:r>
              <a:rPr lang="en-US" sz="1600" dirty="0">
                <a:latin typeface="Times New Roman" panose="02020603050405020304" pitchFamily="18" charset="0"/>
                <a:cs typeface="Times New Roman" panose="02020603050405020304" pitchFamily="18" charset="0"/>
              </a:rPr>
              <a:t>-config --get-</a:t>
            </a:r>
            <a:r>
              <a:rPr lang="en-US" sz="1600" dirty="0" err="1">
                <a:latin typeface="Times New Roman" panose="02020603050405020304" pitchFamily="18" charset="0"/>
                <a:cs typeface="Times New Roman" panose="02020603050405020304" pitchFamily="18" charset="0"/>
              </a:rPr>
              <a:t>hw</a:t>
            </a:r>
            <a:r>
              <a:rPr lang="en-US" sz="1600" dirty="0">
                <a:latin typeface="Times New Roman" panose="02020603050405020304" pitchFamily="18" charset="0"/>
                <a:cs typeface="Times New Roman" panose="02020603050405020304" pitchFamily="18" charset="0"/>
              </a:rPr>
              <a:t>-description workflow</a:t>
            </a:r>
          </a:p>
          <a:p>
            <a:pPr marL="342900" indent="-342900">
              <a:buFont typeface="+mj-lt"/>
              <a:buAutoNum type="arabicPeriod"/>
            </a:pPr>
            <a:r>
              <a:rPr lang="en-US" sz="1600" dirty="0" err="1">
                <a:latin typeface="Times New Roman" panose="02020603050405020304" pitchFamily="18" charset="0"/>
                <a:cs typeface="Times New Roman" panose="02020603050405020304" pitchFamily="18" charset="0"/>
              </a:rPr>
              <a:t>petalinux</a:t>
            </a:r>
            <a:r>
              <a:rPr lang="en-US" sz="1600" dirty="0">
                <a:latin typeface="Times New Roman" panose="02020603050405020304" pitchFamily="18" charset="0"/>
                <a:cs typeface="Times New Roman" panose="02020603050405020304" pitchFamily="18" charset="0"/>
              </a:rPr>
              <a:t>-config -c COMPONENT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In the </a:t>
            </a:r>
            <a:r>
              <a:rPr lang="en-US" sz="1600" dirty="0" err="1">
                <a:latin typeface="Times New Roman" panose="02020603050405020304" pitchFamily="18" charset="0"/>
                <a:cs typeface="Times New Roman" panose="02020603050405020304" pitchFamily="18" charset="0"/>
              </a:rPr>
              <a:t>petalinux</a:t>
            </a:r>
            <a:r>
              <a:rPr lang="en-US" sz="1600" dirty="0">
                <a:latin typeface="Times New Roman" panose="02020603050405020304" pitchFamily="18" charset="0"/>
                <a:cs typeface="Times New Roman" panose="02020603050405020304" pitchFamily="18" charset="0"/>
              </a:rPr>
              <a:t>-config --get-</a:t>
            </a:r>
            <a:r>
              <a:rPr lang="en-US" sz="1600" dirty="0" err="1">
                <a:latin typeface="Times New Roman" panose="02020603050405020304" pitchFamily="18" charset="0"/>
                <a:cs typeface="Times New Roman" panose="02020603050405020304" pitchFamily="18" charset="0"/>
              </a:rPr>
              <a:t>hw</a:t>
            </a:r>
            <a:r>
              <a:rPr lang="en-US" sz="1600" dirty="0">
                <a:latin typeface="Times New Roman" panose="02020603050405020304" pitchFamily="18" charset="0"/>
                <a:cs typeface="Times New Roman" panose="02020603050405020304" pitchFamily="18" charset="0"/>
              </a:rPr>
              <a:t>-description workflow, a project is initialized or updated to reflect the specified hardware configuration</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In the </a:t>
            </a:r>
            <a:r>
              <a:rPr lang="en-US" sz="1600" dirty="0" err="1">
                <a:latin typeface="Times New Roman" panose="02020603050405020304" pitchFamily="18" charset="0"/>
                <a:cs typeface="Times New Roman" panose="02020603050405020304" pitchFamily="18" charset="0"/>
              </a:rPr>
              <a:t>petalinux</a:t>
            </a:r>
            <a:r>
              <a:rPr lang="en-US" sz="1600" dirty="0">
                <a:latin typeface="Times New Roman" panose="02020603050405020304" pitchFamily="18" charset="0"/>
                <a:cs typeface="Times New Roman" panose="02020603050405020304" pitchFamily="18" charset="0"/>
              </a:rPr>
              <a:t>-config -c COMPONENT workflow, the specified component is customized using a </a:t>
            </a:r>
            <a:r>
              <a:rPr lang="en-US" sz="1600" dirty="0" err="1">
                <a:latin typeface="Times New Roman" panose="02020603050405020304" pitchFamily="18" charset="0"/>
                <a:cs typeface="Times New Roman" panose="02020603050405020304" pitchFamily="18" charset="0"/>
              </a:rPr>
              <a:t>menuconfig</a:t>
            </a:r>
            <a:r>
              <a:rPr lang="en-US" sz="1600" dirty="0">
                <a:latin typeface="Times New Roman" panose="02020603050405020304" pitchFamily="18" charset="0"/>
                <a:cs typeface="Times New Roman" panose="02020603050405020304" pitchFamily="18" charset="0"/>
              </a:rPr>
              <a:t> interface.</a:t>
            </a:r>
          </a:p>
          <a:p>
            <a:endParaRPr lang="en-US" dirty="0"/>
          </a:p>
        </p:txBody>
      </p:sp>
    </p:spTree>
    <p:extLst>
      <p:ext uri="{BB962C8B-B14F-4D97-AF65-F5344CB8AC3E}">
        <p14:creationId xmlns:p14="http://schemas.microsoft.com/office/powerpoint/2010/main" val="3436697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96A94-285F-42B7-A0C0-AFB62347AE3C}"/>
              </a:ext>
            </a:extLst>
          </p:cNvPr>
          <p:cNvSpPr>
            <a:spLocks noGrp="1"/>
          </p:cNvSpPr>
          <p:nvPr>
            <p:ph type="title"/>
          </p:nvPr>
        </p:nvSpPr>
        <p:spPr/>
        <p:txBody>
          <a:bodyPr/>
          <a:lstStyle/>
          <a:p>
            <a:r>
              <a:rPr lang="en-US" b="1" u="sng" dirty="0" err="1">
                <a:latin typeface="Times New Roman" panose="02020603050405020304" pitchFamily="18" charset="0"/>
                <a:cs typeface="Times New Roman" panose="02020603050405020304" pitchFamily="18" charset="0"/>
              </a:rPr>
              <a:t>petalinux</a:t>
            </a:r>
            <a:r>
              <a:rPr lang="en-US" b="1" u="sng" dirty="0">
                <a:latin typeface="Times New Roman" panose="02020603050405020304" pitchFamily="18" charset="0"/>
                <a:cs typeface="Times New Roman" panose="02020603050405020304" pitchFamily="18" charset="0"/>
              </a:rPr>
              <a:t>-build :</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674A9D-51EF-4194-99CC-BB3B8E3FFF9A}"/>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petalinux</a:t>
            </a:r>
            <a:r>
              <a:rPr lang="en-US" dirty="0">
                <a:latin typeface="Times New Roman" panose="02020603050405020304" pitchFamily="18" charset="0"/>
                <a:cs typeface="Times New Roman" panose="02020603050405020304" pitchFamily="18" charset="0"/>
              </a:rPr>
              <a:t>-build tool builds either the entire embedded Linux system or a specified component of the Linux system.</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tool uses the Yocto Project underneath.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Whenever </a:t>
            </a:r>
            <a:r>
              <a:rPr lang="en-US" dirty="0" err="1">
                <a:latin typeface="Times New Roman" panose="02020603050405020304" pitchFamily="18" charset="0"/>
                <a:cs typeface="Times New Roman" panose="02020603050405020304" pitchFamily="18" charset="0"/>
              </a:rPr>
              <a:t>petalinux</a:t>
            </a:r>
            <a:r>
              <a:rPr lang="en-US" dirty="0">
                <a:latin typeface="Times New Roman" panose="02020603050405020304" pitchFamily="18" charset="0"/>
                <a:cs typeface="Times New Roman" panose="02020603050405020304" pitchFamily="18" charset="0"/>
              </a:rPr>
              <a:t>-build is invoked, it internally calls </a:t>
            </a:r>
            <a:r>
              <a:rPr lang="en-US" dirty="0" err="1">
                <a:latin typeface="Times New Roman" panose="02020603050405020304" pitchFamily="18" charset="0"/>
                <a:cs typeface="Times New Roman" panose="02020603050405020304" pitchFamily="18" charset="0"/>
              </a:rPr>
              <a:t>bitbake</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Operation of </a:t>
            </a:r>
            <a:r>
              <a:rPr lang="en-US" dirty="0" err="1">
                <a:latin typeface="Times New Roman" panose="02020603050405020304" pitchFamily="18" charset="0"/>
                <a:cs typeface="Times New Roman" panose="02020603050405020304" pitchFamily="18" charset="0"/>
              </a:rPr>
              <a:t>petalinux</a:t>
            </a:r>
            <a:r>
              <a:rPr lang="en-US" dirty="0">
                <a:latin typeface="Times New Roman" panose="02020603050405020304" pitchFamily="18" charset="0"/>
                <a:cs typeface="Times New Roman" panose="02020603050405020304" pitchFamily="18" charset="0"/>
              </a:rPr>
              <a:t> build  can be dictated using the </a:t>
            </a:r>
            <a:r>
              <a:rPr lang="en-US" dirty="0" err="1">
                <a:latin typeface="Times New Roman" panose="02020603050405020304" pitchFamily="18" charset="0"/>
                <a:cs typeface="Times New Roman" panose="02020603050405020304" pitchFamily="18" charset="0"/>
              </a:rPr>
              <a:t>petalinux</a:t>
            </a:r>
            <a:r>
              <a:rPr lang="en-US" dirty="0">
                <a:latin typeface="Times New Roman" panose="02020603050405020304" pitchFamily="18" charset="0"/>
                <a:cs typeface="Times New Roman" panose="02020603050405020304" pitchFamily="18" charset="0"/>
              </a:rPr>
              <a:t>-build -c and </a:t>
            </a:r>
            <a:r>
              <a:rPr lang="en-US" dirty="0" err="1">
                <a:latin typeface="Times New Roman" panose="02020603050405020304" pitchFamily="18" charset="0"/>
                <a:cs typeface="Times New Roman" panose="02020603050405020304" pitchFamily="18" charset="0"/>
              </a:rPr>
              <a:t>petalinux</a:t>
            </a:r>
            <a:r>
              <a:rPr lang="en-US" dirty="0">
                <a:latin typeface="Times New Roman" panose="02020603050405020304" pitchFamily="18" charset="0"/>
                <a:cs typeface="Times New Roman" panose="02020603050405020304" pitchFamily="18" charset="0"/>
              </a:rPr>
              <a:t>-build -x options</a:t>
            </a:r>
          </a:p>
        </p:txBody>
      </p:sp>
    </p:spTree>
    <p:extLst>
      <p:ext uri="{BB962C8B-B14F-4D97-AF65-F5344CB8AC3E}">
        <p14:creationId xmlns:p14="http://schemas.microsoft.com/office/powerpoint/2010/main" val="2153587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CA838-C2D0-4D42-9FA6-864A0A0C3B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Agenda:</a:t>
            </a:r>
            <a:endParaRPr lang="en-US" dirty="0"/>
          </a:p>
        </p:txBody>
      </p:sp>
      <p:sp>
        <p:nvSpPr>
          <p:cNvPr id="3" name="Content Placeholder 2">
            <a:extLst>
              <a:ext uri="{FF2B5EF4-FFF2-40B4-BE49-F238E27FC236}">
                <a16:creationId xmlns:a16="http://schemas.microsoft.com/office/drawing/2014/main" id="{01B867CF-0ACF-4518-9989-613A11B2D5D0}"/>
              </a:ext>
            </a:extLst>
          </p:cNvPr>
          <p:cNvSpPr>
            <a:spLocks noGrp="1"/>
          </p:cNvSpPr>
          <p:nvPr>
            <p:ph idx="1"/>
          </p:nvPr>
        </p:nvSpPr>
        <p:spPr/>
        <p:txBody>
          <a:bodyPr/>
          <a:lstStyle/>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About PetaLunix.</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Yocto Project.</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PetaLunix Command Line Interface(CLI) Tools.</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Setup of PetaLunix in different environments.</a:t>
            </a:r>
          </a:p>
          <a:p>
            <a:endParaRPr lang="en-US" dirty="0"/>
          </a:p>
        </p:txBody>
      </p:sp>
    </p:spTree>
    <p:extLst>
      <p:ext uri="{BB962C8B-B14F-4D97-AF65-F5344CB8AC3E}">
        <p14:creationId xmlns:p14="http://schemas.microsoft.com/office/powerpoint/2010/main" val="4133138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E18FA-B7B6-48CC-8708-57B92B2DAE32}"/>
              </a:ext>
            </a:extLst>
          </p:cNvPr>
          <p:cNvSpPr>
            <a:spLocks noGrp="1"/>
          </p:cNvSpPr>
          <p:nvPr>
            <p:ph type="title"/>
          </p:nvPr>
        </p:nvSpPr>
        <p:spPr/>
        <p:txBody>
          <a:bodyPr/>
          <a:lstStyle/>
          <a:p>
            <a:r>
              <a:rPr lang="en-US" b="1" dirty="0"/>
              <a:t>Petalinux-</a:t>
            </a:r>
            <a:r>
              <a:rPr lang="en-US" b="1" dirty="0" err="1"/>
              <a:t>util</a:t>
            </a:r>
            <a:r>
              <a:rPr lang="en-US" b="1" dirty="0"/>
              <a:t> :</a:t>
            </a:r>
            <a:endParaRPr lang="en-US" dirty="0"/>
          </a:p>
        </p:txBody>
      </p:sp>
      <p:sp>
        <p:nvSpPr>
          <p:cNvPr id="3" name="Content Placeholder 2">
            <a:extLst>
              <a:ext uri="{FF2B5EF4-FFF2-40B4-BE49-F238E27FC236}">
                <a16:creationId xmlns:a16="http://schemas.microsoft.com/office/drawing/2014/main" id="{48F8D185-7904-481D-B623-4F16DCD06F29}"/>
              </a:ext>
            </a:extLst>
          </p:cNvPr>
          <p:cNvSpPr>
            <a:spLocks noGrp="1"/>
          </p:cNvSpPr>
          <p:nvPr>
            <p:ph idx="1"/>
          </p:nvPr>
        </p:nvSpPr>
        <p:spPr/>
        <p:txBody>
          <a:bodyPr>
            <a:normAutofit fontScale="25000" lnSpcReduction="20000"/>
          </a:bodyPr>
          <a:lstStyle/>
          <a:p>
            <a:pPr marL="0" indent="0">
              <a:buNone/>
            </a:pPr>
            <a:r>
              <a:rPr lang="en-US" sz="4800" dirty="0"/>
              <a:t>The </a:t>
            </a:r>
            <a:r>
              <a:rPr lang="en-US" sz="4800" dirty="0" err="1"/>
              <a:t>petalinux-util</a:t>
            </a:r>
            <a:r>
              <a:rPr lang="en-US" sz="4800" dirty="0"/>
              <a:t> program assists the other PetaLinux processes with a variety of tasks.</a:t>
            </a:r>
          </a:p>
          <a:p>
            <a:r>
              <a:rPr lang="en-US" sz="4800" dirty="0"/>
              <a:t>Depending on the support function required, the tool provides multiple workflows.</a:t>
            </a:r>
          </a:p>
          <a:p>
            <a:pPr marL="0" indent="0">
              <a:buNone/>
            </a:pPr>
            <a:r>
              <a:rPr lang="en-US" sz="4800" dirty="0"/>
              <a:t>1. </a:t>
            </a:r>
            <a:r>
              <a:rPr lang="en-US" sz="4800" dirty="0" err="1"/>
              <a:t>petalinux-util</a:t>
            </a:r>
            <a:r>
              <a:rPr lang="en-US" sz="4800" dirty="0"/>
              <a:t> --</a:t>
            </a:r>
            <a:r>
              <a:rPr lang="en-US" sz="4800" dirty="0" err="1"/>
              <a:t>gdb</a:t>
            </a:r>
            <a:r>
              <a:rPr lang="en-US" sz="4800" dirty="0"/>
              <a:t> </a:t>
            </a:r>
          </a:p>
          <a:p>
            <a:pPr marL="0" indent="0">
              <a:buNone/>
            </a:pPr>
            <a:r>
              <a:rPr lang="en-US" sz="4800" dirty="0"/>
              <a:t>2.  </a:t>
            </a:r>
            <a:r>
              <a:rPr lang="en-US" sz="4800" dirty="0" err="1"/>
              <a:t>petalinux-util</a:t>
            </a:r>
            <a:r>
              <a:rPr lang="en-US" sz="4800" dirty="0"/>
              <a:t> --</a:t>
            </a:r>
            <a:r>
              <a:rPr lang="en-US" sz="4800" dirty="0" err="1"/>
              <a:t>dfu-util</a:t>
            </a:r>
            <a:r>
              <a:rPr lang="en-US" sz="4800" dirty="0"/>
              <a:t> </a:t>
            </a:r>
          </a:p>
          <a:p>
            <a:r>
              <a:rPr lang="en-US" sz="4800" b="1" u="sng" dirty="0" err="1"/>
              <a:t>petalinux-util</a:t>
            </a:r>
            <a:r>
              <a:rPr lang="en-US" sz="4800" b="1" u="sng" dirty="0"/>
              <a:t> --</a:t>
            </a:r>
            <a:r>
              <a:rPr lang="en-US" sz="4800" b="1" u="sng" dirty="0" err="1"/>
              <a:t>gdb</a:t>
            </a:r>
            <a:r>
              <a:rPr lang="en-US" sz="4800" b="1" u="sng" dirty="0"/>
              <a:t> </a:t>
            </a:r>
          </a:p>
          <a:p>
            <a:r>
              <a:rPr lang="en-US" sz="4800" dirty="0"/>
              <a:t>This wraps the normal GNU GDB debugger and simply launches it in the current terminal</a:t>
            </a:r>
          </a:p>
          <a:p>
            <a:r>
              <a:rPr lang="en-US" sz="4800" b="1" u="sng" dirty="0" err="1"/>
              <a:t>petalinux-util</a:t>
            </a:r>
            <a:r>
              <a:rPr lang="en-US" sz="4800" b="1" u="sng" dirty="0"/>
              <a:t> --</a:t>
            </a:r>
            <a:r>
              <a:rPr lang="en-US" sz="4800" b="1" u="sng" dirty="0" err="1"/>
              <a:t>dfu-util</a:t>
            </a:r>
            <a:r>
              <a:rPr lang="en-US" sz="4800" b="1" u="sng" dirty="0"/>
              <a:t> </a:t>
            </a:r>
          </a:p>
          <a:p>
            <a:r>
              <a:rPr lang="en-US" sz="4800" dirty="0"/>
              <a:t>The </a:t>
            </a:r>
            <a:r>
              <a:rPr lang="en-US" sz="4800" dirty="0" err="1"/>
              <a:t>petalinux-util</a:t>
            </a:r>
            <a:r>
              <a:rPr lang="en-US" sz="4800" dirty="0"/>
              <a:t> —</a:t>
            </a:r>
            <a:r>
              <a:rPr lang="en-US" sz="4800" dirty="0" err="1"/>
              <a:t>dfu-util</a:t>
            </a:r>
            <a:r>
              <a:rPr lang="en-US" sz="4800" dirty="0"/>
              <a:t> command runs </a:t>
            </a:r>
            <a:r>
              <a:rPr lang="en-US" sz="4800" dirty="0" err="1"/>
              <a:t>dfu-util</a:t>
            </a:r>
            <a:r>
              <a:rPr lang="en-US" sz="4800" dirty="0"/>
              <a:t> in the current terminal as a wrapper over the ordinary </a:t>
            </a:r>
            <a:r>
              <a:rPr lang="en-US" sz="4800" dirty="0" err="1"/>
              <a:t>dfu-util</a:t>
            </a:r>
            <a:r>
              <a:rPr lang="en-US" sz="4800" dirty="0"/>
              <a:t> command.</a:t>
            </a:r>
          </a:p>
          <a:p>
            <a:r>
              <a:rPr lang="en-US" sz="4800" dirty="0"/>
              <a:t> At the terminal prompt, type </a:t>
            </a:r>
            <a:r>
              <a:rPr lang="en-US" sz="4800" dirty="0" err="1"/>
              <a:t>petalinux-util</a:t>
            </a:r>
            <a:r>
              <a:rPr lang="en-US" sz="4800" dirty="0"/>
              <a:t> —</a:t>
            </a:r>
            <a:r>
              <a:rPr lang="en-US" sz="4800" dirty="0" err="1"/>
              <a:t>dfuutil</a:t>
            </a:r>
            <a:r>
              <a:rPr lang="en-US" sz="4800" dirty="0"/>
              <a:t> —help to get a list of verbose </a:t>
            </a:r>
            <a:r>
              <a:rPr lang="en-US" sz="4800" dirty="0" err="1"/>
              <a:t>dfu-util</a:t>
            </a:r>
            <a:r>
              <a:rPr lang="en-US" sz="4800" dirty="0"/>
              <a:t> options.</a:t>
            </a:r>
          </a:p>
          <a:p>
            <a:endParaRPr lang="en-US" dirty="0"/>
          </a:p>
        </p:txBody>
      </p:sp>
    </p:spTree>
    <p:extLst>
      <p:ext uri="{BB962C8B-B14F-4D97-AF65-F5344CB8AC3E}">
        <p14:creationId xmlns:p14="http://schemas.microsoft.com/office/powerpoint/2010/main" val="1998246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2B845-480D-4147-BA79-3E81874E4624}"/>
              </a:ext>
            </a:extLst>
          </p:cNvPr>
          <p:cNvSpPr>
            <a:spLocks noGrp="1"/>
          </p:cNvSpPr>
          <p:nvPr>
            <p:ph type="title"/>
          </p:nvPr>
        </p:nvSpPr>
        <p:spPr/>
        <p:txBody>
          <a:bodyPr/>
          <a:lstStyle/>
          <a:p>
            <a:r>
              <a:rPr lang="en-US" b="1" u="sng" dirty="0" err="1">
                <a:latin typeface="Times New Roman" panose="02020603050405020304" pitchFamily="18" charset="0"/>
                <a:cs typeface="Times New Roman" panose="02020603050405020304" pitchFamily="18" charset="0"/>
              </a:rPr>
              <a:t>petalinux</a:t>
            </a:r>
            <a:r>
              <a:rPr lang="en-US" b="1" u="sng" dirty="0">
                <a:latin typeface="Times New Roman" panose="02020603050405020304" pitchFamily="18" charset="0"/>
                <a:cs typeface="Times New Roman" panose="02020603050405020304" pitchFamily="18" charset="0"/>
              </a:rPr>
              <a:t>-package: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6A080A-C586-4F89-B5A6-AE1B555704CD}"/>
              </a:ext>
            </a:extLst>
          </p:cNvPr>
          <p:cNvSpPr>
            <a:spLocks noGrp="1"/>
          </p:cNvSpPr>
          <p:nvPr>
            <p:ph idx="1"/>
          </p:nvPr>
        </p:nvSpPr>
        <p:spPr/>
        <p:txBody>
          <a:bodyPr>
            <a:normAutofit lnSpcReduction="10000"/>
          </a:bodyPr>
          <a:lstStyle/>
          <a:p>
            <a:endParaRPr lang="en-US" dirty="0"/>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petalinux</a:t>
            </a:r>
            <a:r>
              <a:rPr lang="en-US" dirty="0">
                <a:latin typeface="Times New Roman" panose="02020603050405020304" pitchFamily="18" charset="0"/>
                <a:cs typeface="Times New Roman" panose="02020603050405020304" pitchFamily="18" charset="0"/>
              </a:rPr>
              <a:t>-package program converts a PetaLinux project into a deployment-ready format.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program includes a number of processes, each of which has different operations based on the target package format.</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Boot, </a:t>
            </a:r>
            <a:r>
              <a:rPr lang="en-US" dirty="0" err="1">
                <a:latin typeface="Times New Roman" panose="02020603050405020304" pitchFamily="18" charset="0"/>
                <a:cs typeface="Times New Roman" panose="02020603050405020304" pitchFamily="18" charset="0"/>
              </a:rPr>
              <a:t>bsp</a:t>
            </a:r>
            <a:r>
              <a:rPr lang="en-US" dirty="0">
                <a:latin typeface="Times New Roman" panose="02020603050405020304" pitchFamily="18" charset="0"/>
                <a:cs typeface="Times New Roman" panose="02020603050405020304" pitchFamily="18" charset="0"/>
              </a:rPr>
              <a:t>, and pre-built are the formats/workflows that are supported.</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petalinux</a:t>
            </a:r>
            <a:r>
              <a:rPr lang="en-US" dirty="0">
                <a:latin typeface="Times New Roman" panose="02020603050405020304" pitchFamily="18" charset="0"/>
                <a:cs typeface="Times New Roman" panose="02020603050405020304" pitchFamily="18" charset="0"/>
              </a:rPr>
              <a:t>-package tool is used to provide a custom workflow using the package type name in the format </a:t>
            </a:r>
            <a:r>
              <a:rPr lang="en-US" dirty="0" err="1">
                <a:latin typeface="Times New Roman" panose="02020603050405020304" pitchFamily="18" charset="0"/>
                <a:cs typeface="Times New Roman" panose="02020603050405020304" pitchFamily="18" charset="0"/>
              </a:rPr>
              <a:t>petalinux</a:t>
            </a:r>
            <a:r>
              <a:rPr lang="en-US" dirty="0">
                <a:latin typeface="Times New Roman" panose="02020603050405020304" pitchFamily="18" charset="0"/>
                <a:cs typeface="Times New Roman" panose="02020603050405020304" pitchFamily="18" charset="0"/>
              </a:rPr>
              <a:t>-package —PACKAGETYPE</a:t>
            </a:r>
          </a:p>
          <a:p>
            <a:endParaRPr lang="en-US" dirty="0"/>
          </a:p>
        </p:txBody>
      </p:sp>
    </p:spTree>
    <p:extLst>
      <p:ext uri="{BB962C8B-B14F-4D97-AF65-F5344CB8AC3E}">
        <p14:creationId xmlns:p14="http://schemas.microsoft.com/office/powerpoint/2010/main" val="767641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1957D-CF1C-4094-92D2-B7F1B57FF373}"/>
              </a:ext>
            </a:extLst>
          </p:cNvPr>
          <p:cNvSpPr>
            <a:spLocks noGrp="1"/>
          </p:cNvSpPr>
          <p:nvPr>
            <p:ph type="title"/>
          </p:nvPr>
        </p:nvSpPr>
        <p:spPr/>
        <p:txBody>
          <a:bodyPr/>
          <a:lstStyle/>
          <a:p>
            <a:r>
              <a:rPr lang="en-US" b="1" u="sng" dirty="0" err="1">
                <a:latin typeface="Times New Roman" panose="02020603050405020304" pitchFamily="18" charset="0"/>
                <a:cs typeface="Times New Roman" panose="02020603050405020304" pitchFamily="18" charset="0"/>
              </a:rPr>
              <a:t>petalinux</a:t>
            </a:r>
            <a:r>
              <a:rPr lang="en-US" b="1" u="sng" dirty="0">
                <a:latin typeface="Times New Roman" panose="02020603050405020304" pitchFamily="18" charset="0"/>
                <a:cs typeface="Times New Roman" panose="02020603050405020304" pitchFamily="18" charset="0"/>
              </a:rPr>
              <a:t>-upgrade: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D7B3E4-733D-4284-A3FF-9F1068FCF5C6}"/>
              </a:ext>
            </a:extLst>
          </p:cNvPr>
          <p:cNvSpPr>
            <a:spLocks noGrp="1"/>
          </p:cNvSpPr>
          <p:nvPr>
            <p:ph idx="1"/>
          </p:nvPr>
        </p:nvSpPr>
        <p:spPr/>
        <p:txBody>
          <a:bodyPr/>
          <a:lstStyle/>
          <a:p>
            <a:endParaRPr lang="en-US" dirty="0"/>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command allows you to upgrade between different PetaLinux versions.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can use the upgrade command to update BSPs or projects developed in previous versions to the current release.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transferring existing projects between </a:t>
            </a:r>
            <a:r>
              <a:rPr lang="en-US" dirty="0" err="1">
                <a:latin typeface="Times New Roman" panose="02020603050405020304" pitchFamily="18" charset="0"/>
                <a:cs typeface="Times New Roman" panose="02020603050405020304" pitchFamily="18" charset="0"/>
              </a:rPr>
              <a:t>Vivado</a:t>
            </a:r>
            <a:r>
              <a:rPr lang="en-US" dirty="0">
                <a:latin typeface="Times New Roman" panose="02020603050405020304" pitchFamily="18" charset="0"/>
                <a:cs typeface="Times New Roman" panose="02020603050405020304" pitchFamily="18" charset="0"/>
              </a:rPr>
              <a:t> versions, this can save a lot of time.</a:t>
            </a:r>
          </a:p>
          <a:p>
            <a:endParaRPr lang="en-US" dirty="0"/>
          </a:p>
          <a:p>
            <a:endParaRPr lang="en-US" dirty="0"/>
          </a:p>
        </p:txBody>
      </p:sp>
    </p:spTree>
    <p:extLst>
      <p:ext uri="{BB962C8B-B14F-4D97-AF65-F5344CB8AC3E}">
        <p14:creationId xmlns:p14="http://schemas.microsoft.com/office/powerpoint/2010/main" val="2086815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9D931-B4D7-4D2D-8001-8D5D19511518}"/>
              </a:ext>
            </a:extLst>
          </p:cNvPr>
          <p:cNvSpPr>
            <a:spLocks noGrp="1"/>
          </p:cNvSpPr>
          <p:nvPr>
            <p:ph type="title"/>
          </p:nvPr>
        </p:nvSpPr>
        <p:spPr/>
        <p:txBody>
          <a:bodyPr/>
          <a:lstStyle/>
          <a:p>
            <a:r>
              <a:rPr lang="en-US" b="1" u="sng" dirty="0" err="1">
                <a:latin typeface="Times New Roman" panose="02020603050405020304" pitchFamily="18" charset="0"/>
                <a:cs typeface="Times New Roman" panose="02020603050405020304" pitchFamily="18" charset="0"/>
              </a:rPr>
              <a:t>petalinux</a:t>
            </a:r>
            <a:r>
              <a:rPr lang="en-US" b="1" u="sng" dirty="0">
                <a:latin typeface="Times New Roman" panose="02020603050405020304" pitchFamily="18" charset="0"/>
                <a:cs typeface="Times New Roman" panose="02020603050405020304" pitchFamily="18" charset="0"/>
              </a:rPr>
              <a:t>-boot: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11C8BA-2033-41CA-8E60-9155C2C5FBD9}"/>
              </a:ext>
            </a:extLst>
          </p:cNvPr>
          <p:cNvSpPr>
            <a:spLocks noGrp="1"/>
          </p:cNvSpPr>
          <p:nvPr>
            <p:ph idx="1"/>
          </p:nvPr>
        </p:nvSpPr>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petalinux</a:t>
            </a:r>
            <a:r>
              <a:rPr lang="en-US" dirty="0">
                <a:latin typeface="Times New Roman" panose="02020603050405020304" pitchFamily="18" charset="0"/>
                <a:cs typeface="Times New Roman" panose="02020603050405020304" pitchFamily="18" charset="0"/>
              </a:rPr>
              <a:t>-boot command boots MicroBlaze™ CPU, Zynq® devices, and Zynq UltraScale+™ devices with PetaLinux images through JTAG/QEMU.</a:t>
            </a:r>
          </a:p>
          <a:p>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petalinux</a:t>
            </a:r>
            <a:r>
              <a:rPr lang="en-US" dirty="0">
                <a:latin typeface="Times New Roman" panose="02020603050405020304" pitchFamily="18" charset="0"/>
                <a:cs typeface="Times New Roman" panose="02020603050405020304" pitchFamily="18" charset="0"/>
              </a:rPr>
              <a:t>-boot –</a:t>
            </a:r>
            <a:r>
              <a:rPr lang="en-US" dirty="0" err="1">
                <a:latin typeface="Times New Roman" panose="02020603050405020304" pitchFamily="18" charset="0"/>
                <a:cs typeface="Times New Roman" panose="02020603050405020304" pitchFamily="18" charset="0"/>
              </a:rPr>
              <a:t>jtag</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petalinux</a:t>
            </a:r>
            <a:r>
              <a:rPr lang="en-US" dirty="0">
                <a:latin typeface="Times New Roman" panose="02020603050405020304" pitchFamily="18" charset="0"/>
                <a:cs typeface="Times New Roman" panose="02020603050405020304" pitchFamily="18" charset="0"/>
              </a:rPr>
              <a:t>-boot --</a:t>
            </a:r>
            <a:r>
              <a:rPr lang="en-US" dirty="0" err="1">
                <a:latin typeface="Times New Roman" panose="02020603050405020304" pitchFamily="18" charset="0"/>
                <a:cs typeface="Times New Roman" panose="02020603050405020304" pitchFamily="18" charset="0"/>
              </a:rPr>
              <a:t>qemu</a:t>
            </a:r>
            <a:r>
              <a:rPr lang="en-US" dirty="0">
                <a:latin typeface="Times New Roman" panose="02020603050405020304" pitchFamily="18" charset="0"/>
                <a:cs typeface="Times New Roman" panose="02020603050405020304" pitchFamily="18" charset="0"/>
              </a:rPr>
              <a:t> </a:t>
            </a:r>
          </a:p>
          <a:p>
            <a:r>
              <a:rPr lang="en-US" b="1" u="sng" dirty="0" err="1">
                <a:latin typeface="Times New Roman" panose="02020603050405020304" pitchFamily="18" charset="0"/>
                <a:cs typeface="Times New Roman" panose="02020603050405020304" pitchFamily="18" charset="0"/>
              </a:rPr>
              <a:t>petalinux</a:t>
            </a:r>
            <a:r>
              <a:rPr lang="en-US" b="1" u="sng" dirty="0">
                <a:latin typeface="Times New Roman" panose="02020603050405020304" pitchFamily="18" charset="0"/>
                <a:cs typeface="Times New Roman" panose="02020603050405020304" pitchFamily="18" charset="0"/>
              </a:rPr>
              <a:t>-boot —</a:t>
            </a:r>
            <a:r>
              <a:rPr lang="en-US" b="1" u="sng" dirty="0" err="1">
                <a:latin typeface="Times New Roman" panose="02020603050405020304" pitchFamily="18" charset="0"/>
                <a:cs typeface="Times New Roman" panose="02020603050405020304" pitchFamily="18" charset="0"/>
              </a:rPr>
              <a:t>jtag</a:t>
            </a:r>
            <a:r>
              <a:rPr lang="en-US" b="1" u="sng" dirty="0">
                <a:latin typeface="Times New Roman" panose="02020603050405020304" pitchFamily="18" charset="0"/>
                <a:cs typeface="Times New Roman" panose="02020603050405020304" pitchFamily="18" charset="0"/>
              </a:rPr>
              <a:t> workflow.</a:t>
            </a:r>
          </a:p>
          <a:p>
            <a:r>
              <a:rPr lang="en-US" dirty="0">
                <a:latin typeface="Times New Roman" panose="02020603050405020304" pitchFamily="18" charset="0"/>
                <a:cs typeface="Times New Roman" panose="02020603050405020304" pitchFamily="18" charset="0"/>
              </a:rPr>
              <a:t>Images are downloaded and booted on a physical board via a JTAG cable connection</a:t>
            </a:r>
          </a:p>
          <a:p>
            <a:r>
              <a:rPr lang="en-US" b="1" u="sng" dirty="0" err="1">
                <a:latin typeface="Times New Roman" panose="02020603050405020304" pitchFamily="18" charset="0"/>
                <a:cs typeface="Times New Roman" panose="02020603050405020304" pitchFamily="18" charset="0"/>
              </a:rPr>
              <a:t>petalinux</a:t>
            </a:r>
            <a:r>
              <a:rPr lang="en-US" b="1" u="sng" dirty="0">
                <a:latin typeface="Times New Roman" panose="02020603050405020304" pitchFamily="18" charset="0"/>
                <a:cs typeface="Times New Roman" panose="02020603050405020304" pitchFamily="18" charset="0"/>
              </a:rPr>
              <a:t>-boot —</a:t>
            </a:r>
            <a:r>
              <a:rPr lang="en-US" b="1" u="sng" dirty="0" err="1">
                <a:latin typeface="Times New Roman" panose="02020603050405020304" pitchFamily="18" charset="0"/>
                <a:cs typeface="Times New Roman" panose="02020603050405020304" pitchFamily="18" charset="0"/>
              </a:rPr>
              <a:t>qemu</a:t>
            </a:r>
            <a:endParaRPr lang="en-US" b="1"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Images are loaded and booted using the QEMU software emulator in the </a:t>
            </a:r>
            <a:r>
              <a:rPr lang="en-US" dirty="0" err="1">
                <a:latin typeface="Times New Roman" panose="02020603050405020304" pitchFamily="18" charset="0"/>
                <a:cs typeface="Times New Roman" panose="02020603050405020304" pitchFamily="18" charset="0"/>
              </a:rPr>
              <a:t>petalinux</a:t>
            </a:r>
            <a:r>
              <a:rPr lang="en-US" dirty="0">
                <a:latin typeface="Times New Roman" panose="02020603050405020304" pitchFamily="18" charset="0"/>
                <a:cs typeface="Times New Roman" panose="02020603050405020304" pitchFamily="18" charset="0"/>
              </a:rPr>
              <a:t>-boot —</a:t>
            </a:r>
            <a:r>
              <a:rPr lang="en-US" dirty="0" err="1">
                <a:latin typeface="Times New Roman" panose="02020603050405020304" pitchFamily="18" charset="0"/>
                <a:cs typeface="Times New Roman" panose="02020603050405020304" pitchFamily="18" charset="0"/>
              </a:rPr>
              <a:t>qemu</a:t>
            </a:r>
            <a:r>
              <a:rPr lang="en-US" dirty="0">
                <a:latin typeface="Times New Roman" panose="02020603050405020304" pitchFamily="18" charset="0"/>
                <a:cs typeface="Times New Roman" panose="02020603050405020304" pitchFamily="18" charset="0"/>
              </a:rPr>
              <a:t> workflow.</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Either the --</a:t>
            </a:r>
            <a:r>
              <a:rPr lang="en-US" dirty="0" err="1">
                <a:latin typeface="Times New Roman" panose="02020603050405020304" pitchFamily="18" charset="0"/>
                <a:cs typeface="Times New Roman" panose="02020603050405020304" pitchFamily="18" charset="0"/>
              </a:rPr>
              <a:t>jtag</a:t>
            </a:r>
            <a:r>
              <a:rPr lang="en-US" dirty="0">
                <a:latin typeface="Times New Roman" panose="02020603050405020304" pitchFamily="18" charset="0"/>
                <a:cs typeface="Times New Roman" panose="02020603050405020304" pitchFamily="18" charset="0"/>
              </a:rPr>
              <a:t> or the --</a:t>
            </a:r>
            <a:r>
              <a:rPr lang="en-US" dirty="0" err="1">
                <a:latin typeface="Times New Roman" panose="02020603050405020304" pitchFamily="18" charset="0"/>
                <a:cs typeface="Times New Roman" panose="02020603050405020304" pitchFamily="18" charset="0"/>
              </a:rPr>
              <a:t>qemu</a:t>
            </a:r>
            <a:r>
              <a:rPr lang="en-US" dirty="0">
                <a:latin typeface="Times New Roman" panose="02020603050405020304" pitchFamily="18" charset="0"/>
                <a:cs typeface="Times New Roman" panose="02020603050405020304" pitchFamily="18" charset="0"/>
              </a:rPr>
              <a:t> is mandatory for the </a:t>
            </a:r>
            <a:r>
              <a:rPr lang="en-US" dirty="0" err="1">
                <a:latin typeface="Times New Roman" panose="02020603050405020304" pitchFamily="18" charset="0"/>
                <a:cs typeface="Times New Roman" panose="02020603050405020304" pitchFamily="18" charset="0"/>
              </a:rPr>
              <a:t>petalinux</a:t>
            </a:r>
            <a:r>
              <a:rPr lang="en-US" dirty="0">
                <a:latin typeface="Times New Roman" panose="02020603050405020304" pitchFamily="18" charset="0"/>
                <a:cs typeface="Times New Roman" panose="02020603050405020304" pitchFamily="18" charset="0"/>
              </a:rPr>
              <a:t>-boot tool</a:t>
            </a:r>
          </a:p>
          <a:p>
            <a:endParaRPr lang="en-US" dirty="0"/>
          </a:p>
        </p:txBody>
      </p:sp>
    </p:spTree>
    <p:extLst>
      <p:ext uri="{BB962C8B-B14F-4D97-AF65-F5344CB8AC3E}">
        <p14:creationId xmlns:p14="http://schemas.microsoft.com/office/powerpoint/2010/main" val="1400782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071EC-B4C9-494E-8A93-3AE53D75793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Command Flow:</a:t>
            </a:r>
          </a:p>
        </p:txBody>
      </p:sp>
      <p:pic>
        <p:nvPicPr>
          <p:cNvPr id="5" name="Content Placeholder 4">
            <a:extLst>
              <a:ext uri="{FF2B5EF4-FFF2-40B4-BE49-F238E27FC236}">
                <a16:creationId xmlns:a16="http://schemas.microsoft.com/office/drawing/2014/main" id="{11DEB81E-6E4D-4EFC-80EE-F1D8E944B172}"/>
              </a:ext>
            </a:extLst>
          </p:cNvPr>
          <p:cNvPicPr>
            <a:picLocks noGrp="1" noChangeAspect="1"/>
          </p:cNvPicPr>
          <p:nvPr>
            <p:ph idx="1"/>
          </p:nvPr>
        </p:nvPicPr>
        <p:blipFill>
          <a:blip r:embed="rId2"/>
          <a:stretch>
            <a:fillRect/>
          </a:stretch>
        </p:blipFill>
        <p:spPr>
          <a:xfrm>
            <a:off x="3108960" y="1"/>
            <a:ext cx="6035040" cy="5143500"/>
          </a:xfrm>
        </p:spPr>
      </p:pic>
      <p:sp>
        <p:nvSpPr>
          <p:cNvPr id="6" name="Text Placeholder 5">
            <a:extLst>
              <a:ext uri="{FF2B5EF4-FFF2-40B4-BE49-F238E27FC236}">
                <a16:creationId xmlns:a16="http://schemas.microsoft.com/office/drawing/2014/main" id="{F320D75F-5AC5-4B12-B6BB-F5EEC7ADD30D}"/>
              </a:ext>
            </a:extLst>
          </p:cNvPr>
          <p:cNvSpPr>
            <a:spLocks noGrp="1"/>
          </p:cNvSpPr>
          <p:nvPr>
            <p:ph type="body" sz="half" idx="2"/>
          </p:nvPr>
        </p:nvSpPr>
        <p:spPr/>
        <p:txBody>
          <a:bodyPr/>
          <a:lstStyle/>
          <a:p>
            <a:r>
              <a:rPr lang="en-US" dirty="0"/>
              <a:t> </a:t>
            </a:r>
          </a:p>
        </p:txBody>
      </p:sp>
    </p:spTree>
    <p:extLst>
      <p:ext uri="{BB962C8B-B14F-4D97-AF65-F5344CB8AC3E}">
        <p14:creationId xmlns:p14="http://schemas.microsoft.com/office/powerpoint/2010/main" val="3418558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64425-3246-400E-BD3B-B265678136EC}"/>
              </a:ext>
            </a:extLst>
          </p:cNvPr>
          <p:cNvSpPr>
            <a:spLocks noGrp="1"/>
          </p:cNvSpPr>
          <p:nvPr>
            <p:ph type="title"/>
          </p:nvPr>
        </p:nvSpPr>
        <p:spPr/>
        <p:txBody>
          <a:bodyPr>
            <a:normAutofit/>
          </a:bodyPr>
          <a:lstStyle/>
          <a:p>
            <a:r>
              <a:rPr lang="en-US" b="1" u="sng" dirty="0">
                <a:latin typeface="Times New Roman" panose="02020603050405020304" pitchFamily="18" charset="0"/>
                <a:cs typeface="Times New Roman" panose="02020603050405020304" pitchFamily="18" charset="0"/>
              </a:rPr>
              <a:t>How to Setup PetaLinux build environment on Windows WSL:</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6E812B4-473A-489A-BF48-332C341BE426}"/>
              </a:ext>
            </a:extLst>
          </p:cNvPr>
          <p:cNvSpPr>
            <a:spLocks noGrp="1"/>
          </p:cNvSpPr>
          <p:nvPr>
            <p:ph idx="1"/>
          </p:nvPr>
        </p:nvSpPr>
        <p:spPr/>
        <p:txBody>
          <a:bodyPr/>
          <a:lstStyle/>
          <a:p>
            <a:pPr>
              <a:buFont typeface="+mj-lt"/>
              <a:buAutoNum type="arabicPeriod"/>
            </a:pPr>
            <a:r>
              <a:rPr lang="en-IN" dirty="0">
                <a:solidFill>
                  <a:srgbClr val="292929"/>
                </a:solidFill>
                <a:latin typeface="Times New Roman" panose="02020603050405020304" pitchFamily="18" charset="0"/>
                <a:cs typeface="Times New Roman" panose="02020603050405020304" pitchFamily="18" charset="0"/>
              </a:rPr>
              <a:t>Enable WSL</a:t>
            </a:r>
          </a:p>
          <a:p>
            <a:pPr>
              <a:buFont typeface="+mj-lt"/>
              <a:buAutoNum type="arabicPeriod"/>
            </a:pPr>
            <a:r>
              <a:rPr lang="en-US" dirty="0">
                <a:solidFill>
                  <a:srgbClr val="292929"/>
                </a:solidFill>
                <a:latin typeface="Times New Roman" panose="02020603050405020304" pitchFamily="18" charset="0"/>
                <a:cs typeface="Times New Roman" panose="02020603050405020304" pitchFamily="18" charset="0"/>
              </a:rPr>
              <a:t>Check if virtualization is enabled</a:t>
            </a:r>
          </a:p>
          <a:p>
            <a:pPr>
              <a:buFont typeface="+mj-lt"/>
              <a:buAutoNum type="arabicPeriod"/>
            </a:pPr>
            <a:r>
              <a:rPr lang="en-IN" dirty="0">
                <a:solidFill>
                  <a:srgbClr val="292929"/>
                </a:solidFill>
                <a:latin typeface="Times New Roman" panose="02020603050405020304" pitchFamily="18" charset="0"/>
                <a:cs typeface="Times New Roman" panose="02020603050405020304" pitchFamily="18" charset="0"/>
              </a:rPr>
              <a:t>Enable Virtual Machine feature</a:t>
            </a:r>
            <a:endParaRPr lang="en-US" dirty="0">
              <a:solidFill>
                <a:srgbClr val="292929"/>
              </a:solidFill>
              <a:latin typeface="Times New Roman" panose="02020603050405020304" pitchFamily="18" charset="0"/>
              <a:cs typeface="Times New Roman" panose="02020603050405020304" pitchFamily="18" charset="0"/>
            </a:endParaRPr>
          </a:p>
          <a:p>
            <a:pPr>
              <a:buFont typeface="+mj-lt"/>
              <a:buAutoNum type="arabicPeriod"/>
            </a:pPr>
            <a:r>
              <a:rPr lang="en-IN" dirty="0">
                <a:solidFill>
                  <a:srgbClr val="292929"/>
                </a:solidFill>
                <a:latin typeface="Times New Roman" panose="02020603050405020304" pitchFamily="18" charset="0"/>
                <a:cs typeface="Times New Roman" panose="02020603050405020304" pitchFamily="18" charset="0"/>
              </a:rPr>
              <a:t>Restart machine</a:t>
            </a:r>
          </a:p>
          <a:p>
            <a:pPr>
              <a:buFont typeface="+mj-lt"/>
              <a:buAutoNum type="arabicPeriod"/>
            </a:pPr>
            <a:r>
              <a:rPr lang="en-US" dirty="0">
                <a:solidFill>
                  <a:srgbClr val="292929"/>
                </a:solidFill>
                <a:latin typeface="Times New Roman" panose="02020603050405020304" pitchFamily="18" charset="0"/>
                <a:cs typeface="Times New Roman" panose="02020603050405020304" pitchFamily="18" charset="0"/>
              </a:rPr>
              <a:t>Download the Linux kernel update package</a:t>
            </a:r>
            <a:endParaRPr lang="en-IN" dirty="0">
              <a:solidFill>
                <a:srgbClr val="292929"/>
              </a:solidFill>
              <a:latin typeface="Times New Roman" panose="02020603050405020304" pitchFamily="18" charset="0"/>
              <a:cs typeface="Times New Roman" panose="02020603050405020304" pitchFamily="18" charset="0"/>
            </a:endParaRPr>
          </a:p>
          <a:p>
            <a:pPr>
              <a:buFont typeface="+mj-lt"/>
              <a:buAutoNum type="arabicPeriod"/>
            </a:pPr>
            <a:r>
              <a:rPr lang="en-US" dirty="0">
                <a:solidFill>
                  <a:srgbClr val="292929"/>
                </a:solidFill>
                <a:latin typeface="Times New Roman" panose="02020603050405020304" pitchFamily="18" charset="0"/>
                <a:cs typeface="Times New Roman" panose="02020603050405020304" pitchFamily="18" charset="0"/>
              </a:rPr>
              <a:t>Set WSL 2 as default version</a:t>
            </a:r>
          </a:p>
          <a:p>
            <a:pPr>
              <a:buFont typeface="+mj-lt"/>
              <a:buAutoNum type="arabicPeriod"/>
            </a:pPr>
            <a:r>
              <a:rPr lang="en-IN" dirty="0">
                <a:solidFill>
                  <a:srgbClr val="292929"/>
                </a:solidFill>
                <a:latin typeface="Times New Roman" panose="02020603050405020304" pitchFamily="18" charset="0"/>
                <a:cs typeface="Times New Roman" panose="02020603050405020304" pitchFamily="18" charset="0"/>
              </a:rPr>
              <a:t>Install a Linux distribution</a:t>
            </a:r>
            <a:endParaRPr lang="en-US" dirty="0">
              <a:solidFill>
                <a:srgbClr val="292929"/>
              </a:solidFill>
              <a:latin typeface="Times New Roman" panose="02020603050405020304" pitchFamily="18" charset="0"/>
              <a:cs typeface="Times New Roman" panose="02020603050405020304" pitchFamily="18" charset="0"/>
            </a:endParaRPr>
          </a:p>
          <a:p>
            <a:pPr>
              <a:buFont typeface="+mj-lt"/>
              <a:buAutoNum type="arabicPeriod"/>
            </a:pPr>
            <a:r>
              <a:rPr lang="en-US" dirty="0">
                <a:solidFill>
                  <a:srgbClr val="292929"/>
                </a:solidFill>
                <a:latin typeface="Times New Roman" panose="02020603050405020304" pitchFamily="18" charset="0"/>
                <a:cs typeface="Times New Roman" panose="02020603050405020304" pitchFamily="18" charset="0"/>
              </a:rPr>
              <a:t>(Optional) Check WSL version assigned to Linux distributions</a:t>
            </a:r>
          </a:p>
        </p:txBody>
      </p:sp>
    </p:spTree>
    <p:extLst>
      <p:ext uri="{BB962C8B-B14F-4D97-AF65-F5344CB8AC3E}">
        <p14:creationId xmlns:p14="http://schemas.microsoft.com/office/powerpoint/2010/main" val="190939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2251B-DF8F-4E44-B52C-4BD452B9AB30}"/>
              </a:ext>
            </a:extLst>
          </p:cNvPr>
          <p:cNvSpPr>
            <a:spLocks noGrp="1"/>
          </p:cNvSpPr>
          <p:nvPr>
            <p:ph type="title"/>
          </p:nvPr>
        </p:nvSpPr>
        <p:spPr/>
        <p:txBody>
          <a:bodyPr/>
          <a:lstStyle/>
          <a:p>
            <a:r>
              <a:rPr lang="en-IN" b="1" u="sng" dirty="0">
                <a:solidFill>
                  <a:srgbClr val="292929"/>
                </a:solidFill>
                <a:latin typeface="Times New Roman" panose="02020603050405020304" pitchFamily="18" charset="0"/>
                <a:cs typeface="Times New Roman" panose="02020603050405020304" pitchFamily="18" charset="0"/>
              </a:rPr>
              <a:t>Prerequisites for WSL</a:t>
            </a:r>
            <a:r>
              <a:rPr lang="en-IN" b="1" dirty="0">
                <a:solidFill>
                  <a:srgbClr val="292929"/>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12CF28-A96F-4B5E-8D84-4D8D7137B11B}"/>
              </a:ext>
            </a:extLst>
          </p:cNvPr>
          <p:cNvSpPr>
            <a:spLocks noGrp="1"/>
          </p:cNvSpPr>
          <p:nvPr>
            <p:ph idx="1"/>
          </p:nvPr>
        </p:nvSpPr>
        <p:spPr/>
        <p:txBody>
          <a:bodyPr>
            <a:normAutofit lnSpcReduction="10000"/>
          </a:bodyPr>
          <a:lstStyle/>
          <a:p>
            <a:r>
              <a:rPr lang="en-US" dirty="0">
                <a:solidFill>
                  <a:srgbClr val="292929"/>
                </a:solidFill>
                <a:latin typeface="Times New Roman" panose="02020603050405020304" pitchFamily="18" charset="0"/>
                <a:cs typeface="Times New Roman" panose="02020603050405020304" pitchFamily="18" charset="0"/>
              </a:rPr>
              <a:t>You can check your </a:t>
            </a:r>
            <a:r>
              <a:rPr lang="en-US" b="1" dirty="0">
                <a:solidFill>
                  <a:srgbClr val="292929"/>
                </a:solidFill>
                <a:latin typeface="Times New Roman" panose="02020603050405020304" pitchFamily="18" charset="0"/>
                <a:cs typeface="Times New Roman" panose="02020603050405020304" pitchFamily="18" charset="0"/>
              </a:rPr>
              <a:t>OS Build</a:t>
            </a:r>
            <a:r>
              <a:rPr lang="en-US" b="1" i="1" dirty="0">
                <a:solidFill>
                  <a:srgbClr val="292929"/>
                </a:solidFill>
                <a:latin typeface="Times New Roman" panose="02020603050405020304" pitchFamily="18" charset="0"/>
                <a:cs typeface="Times New Roman" panose="02020603050405020304" pitchFamily="18" charset="0"/>
              </a:rPr>
              <a:t> </a:t>
            </a:r>
            <a:r>
              <a:rPr lang="en-US" dirty="0">
                <a:solidFill>
                  <a:srgbClr val="292929"/>
                </a:solidFill>
                <a:latin typeface="Times New Roman" panose="02020603050405020304" pitchFamily="18" charset="0"/>
                <a:cs typeface="Times New Roman" panose="02020603050405020304" pitchFamily="18" charset="0"/>
              </a:rPr>
              <a:t>and </a:t>
            </a:r>
            <a:r>
              <a:rPr lang="en-US" b="1" dirty="0">
                <a:solidFill>
                  <a:srgbClr val="292929"/>
                </a:solidFill>
                <a:latin typeface="Times New Roman" panose="02020603050405020304" pitchFamily="18" charset="0"/>
                <a:cs typeface="Times New Roman" panose="02020603050405020304" pitchFamily="18" charset="0"/>
              </a:rPr>
              <a:t>System Type</a:t>
            </a:r>
            <a:r>
              <a:rPr lang="en-US" i="1" dirty="0">
                <a:solidFill>
                  <a:srgbClr val="292929"/>
                </a:solidFill>
                <a:latin typeface="Times New Roman" panose="02020603050405020304" pitchFamily="18" charset="0"/>
                <a:cs typeface="Times New Roman" panose="02020603050405020304" pitchFamily="18" charset="0"/>
              </a:rPr>
              <a:t> </a:t>
            </a:r>
            <a:r>
              <a:rPr lang="en-US" dirty="0">
                <a:solidFill>
                  <a:srgbClr val="292929"/>
                </a:solidFill>
                <a:latin typeface="Times New Roman" panose="02020603050405020304" pitchFamily="18" charset="0"/>
                <a:cs typeface="Times New Roman" panose="02020603050405020304" pitchFamily="18" charset="0"/>
              </a:rPr>
              <a:t>by going to </a:t>
            </a:r>
            <a:r>
              <a:rPr lang="en-US" b="1" dirty="0">
                <a:solidFill>
                  <a:srgbClr val="292929"/>
                </a:solidFill>
                <a:latin typeface="Times New Roman" panose="02020603050405020304" pitchFamily="18" charset="0"/>
                <a:cs typeface="Times New Roman" panose="02020603050405020304" pitchFamily="18" charset="0"/>
              </a:rPr>
              <a:t>Settings &gt; System &gt; About</a:t>
            </a:r>
          </a:p>
          <a:p>
            <a:endParaRPr lang="en-US" dirty="0">
              <a:solidFill>
                <a:srgbClr val="292929"/>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solidFill>
                  <a:srgbClr val="292929"/>
                </a:solidFill>
                <a:latin typeface="Times New Roman" panose="02020603050405020304" pitchFamily="18" charset="0"/>
                <a:cs typeface="Times New Roman" panose="02020603050405020304" pitchFamily="18" charset="0"/>
              </a:rPr>
              <a:t> Windows 10 Pro</a:t>
            </a:r>
          </a:p>
          <a:p>
            <a:pPr>
              <a:buFont typeface="Arial" panose="020B0604020202020204" pitchFamily="34" charset="0"/>
              <a:buChar char="•"/>
            </a:pPr>
            <a:r>
              <a:rPr lang="en-US" dirty="0">
                <a:solidFill>
                  <a:srgbClr val="292929"/>
                </a:solidFill>
                <a:latin typeface="Times New Roman" panose="02020603050405020304" pitchFamily="18" charset="0"/>
                <a:cs typeface="Times New Roman" panose="02020603050405020304" pitchFamily="18" charset="0"/>
              </a:rPr>
              <a:t> Have a </a:t>
            </a:r>
            <a:r>
              <a:rPr lang="en-US" b="1" dirty="0">
                <a:solidFill>
                  <a:srgbClr val="292929"/>
                </a:solidFill>
                <a:latin typeface="Times New Roman" panose="02020603050405020304" pitchFamily="18" charset="0"/>
                <a:cs typeface="Times New Roman" panose="02020603050405020304" pitchFamily="18" charset="0"/>
              </a:rPr>
              <a:t>x64</a:t>
            </a:r>
            <a:r>
              <a:rPr lang="en-US" dirty="0">
                <a:solidFill>
                  <a:srgbClr val="292929"/>
                </a:solidFill>
                <a:latin typeface="Times New Roman" panose="02020603050405020304" pitchFamily="18" charset="0"/>
                <a:cs typeface="Times New Roman" panose="02020603050405020304" pitchFamily="18" charset="0"/>
              </a:rPr>
              <a:t> or </a:t>
            </a:r>
            <a:r>
              <a:rPr lang="en-US" b="1" dirty="0">
                <a:solidFill>
                  <a:srgbClr val="292929"/>
                </a:solidFill>
                <a:latin typeface="Times New Roman" panose="02020603050405020304" pitchFamily="18" charset="0"/>
                <a:cs typeface="Times New Roman" panose="02020603050405020304" pitchFamily="18" charset="0"/>
              </a:rPr>
              <a:t>ARM64 </a:t>
            </a:r>
            <a:r>
              <a:rPr lang="en-US" dirty="0">
                <a:solidFill>
                  <a:srgbClr val="292929"/>
                </a:solidFill>
                <a:latin typeface="Times New Roman" panose="02020603050405020304" pitchFamily="18" charset="0"/>
                <a:cs typeface="Times New Roman" panose="02020603050405020304" pitchFamily="18" charset="0"/>
              </a:rPr>
              <a:t>machine</a:t>
            </a:r>
          </a:p>
          <a:p>
            <a:pPr>
              <a:buFont typeface="Arial" panose="020B0604020202020204" pitchFamily="34" charset="0"/>
              <a:buChar char="•"/>
            </a:pPr>
            <a:r>
              <a:rPr lang="en-US" dirty="0">
                <a:solidFill>
                  <a:srgbClr val="292929"/>
                </a:solidFill>
                <a:latin typeface="Times New Roman" panose="02020603050405020304" pitchFamily="18" charset="0"/>
                <a:cs typeface="Times New Roman" panose="02020603050405020304" pitchFamily="18" charset="0"/>
              </a:rPr>
              <a:t> For x64 systems: </a:t>
            </a:r>
            <a:r>
              <a:rPr lang="en-US" b="1" dirty="0">
                <a:solidFill>
                  <a:srgbClr val="292929"/>
                </a:solidFill>
                <a:latin typeface="Times New Roman" panose="02020603050405020304" pitchFamily="18" charset="0"/>
                <a:cs typeface="Times New Roman" panose="02020603050405020304" pitchFamily="18" charset="0"/>
              </a:rPr>
              <a:t>Version 1903</a:t>
            </a:r>
            <a:r>
              <a:rPr lang="en-US" dirty="0">
                <a:solidFill>
                  <a:srgbClr val="292929"/>
                </a:solidFill>
                <a:latin typeface="Times New Roman" panose="02020603050405020304" pitchFamily="18" charset="0"/>
                <a:cs typeface="Times New Roman" panose="02020603050405020304" pitchFamily="18" charset="0"/>
              </a:rPr>
              <a:t> or higher, with </a:t>
            </a:r>
            <a:r>
              <a:rPr lang="en-US" b="1" dirty="0">
                <a:solidFill>
                  <a:srgbClr val="292929"/>
                </a:solidFill>
                <a:latin typeface="Times New Roman" panose="02020603050405020304" pitchFamily="18" charset="0"/>
                <a:cs typeface="Times New Roman" panose="02020603050405020304" pitchFamily="18" charset="0"/>
              </a:rPr>
              <a:t>Build 18362</a:t>
            </a:r>
            <a:r>
              <a:rPr lang="en-US" dirty="0">
                <a:solidFill>
                  <a:srgbClr val="292929"/>
                </a:solidFill>
                <a:latin typeface="Times New Roman" panose="02020603050405020304" pitchFamily="18" charset="0"/>
                <a:cs typeface="Times New Roman" panose="02020603050405020304" pitchFamily="18" charset="0"/>
              </a:rPr>
              <a:t> or higher.</a:t>
            </a:r>
          </a:p>
          <a:p>
            <a:pPr>
              <a:buFont typeface="Arial" panose="020B0604020202020204" pitchFamily="34" charset="0"/>
              <a:buChar char="•"/>
            </a:pPr>
            <a:r>
              <a:rPr lang="en-US" dirty="0">
                <a:solidFill>
                  <a:srgbClr val="292929"/>
                </a:solidFill>
                <a:latin typeface="Times New Roman" panose="02020603050405020304" pitchFamily="18" charset="0"/>
                <a:cs typeface="Times New Roman" panose="02020603050405020304" pitchFamily="18" charset="0"/>
              </a:rPr>
              <a:t> For ARM64 systems: </a:t>
            </a:r>
            <a:r>
              <a:rPr lang="en-US" b="1" dirty="0">
                <a:solidFill>
                  <a:srgbClr val="292929"/>
                </a:solidFill>
                <a:latin typeface="Times New Roman" panose="02020603050405020304" pitchFamily="18" charset="0"/>
                <a:cs typeface="Times New Roman" panose="02020603050405020304" pitchFamily="18" charset="0"/>
              </a:rPr>
              <a:t>Version 2004</a:t>
            </a:r>
            <a:r>
              <a:rPr lang="en-US" dirty="0">
                <a:solidFill>
                  <a:srgbClr val="292929"/>
                </a:solidFill>
                <a:latin typeface="Times New Roman" panose="02020603050405020304" pitchFamily="18" charset="0"/>
                <a:cs typeface="Times New Roman" panose="02020603050405020304" pitchFamily="18" charset="0"/>
              </a:rPr>
              <a:t> or higher, with </a:t>
            </a:r>
            <a:r>
              <a:rPr lang="en-US" b="1" dirty="0">
                <a:solidFill>
                  <a:srgbClr val="292929"/>
                </a:solidFill>
                <a:latin typeface="Times New Roman" panose="02020603050405020304" pitchFamily="18" charset="0"/>
                <a:cs typeface="Times New Roman" panose="02020603050405020304" pitchFamily="18" charset="0"/>
              </a:rPr>
              <a:t>Build 19041</a:t>
            </a:r>
            <a:r>
              <a:rPr lang="en-US" dirty="0">
                <a:solidFill>
                  <a:srgbClr val="292929"/>
                </a:solidFill>
                <a:latin typeface="Times New Roman" panose="02020603050405020304" pitchFamily="18" charset="0"/>
                <a:cs typeface="Times New Roman" panose="02020603050405020304" pitchFamily="18" charset="0"/>
              </a:rPr>
              <a:t> or higher.</a:t>
            </a:r>
          </a:p>
          <a:p>
            <a:endParaRPr lang="en-US" dirty="0">
              <a:latin typeface="Times New Roman" panose="02020603050405020304" pitchFamily="18" charset="0"/>
              <a:cs typeface="Times New Roman" panose="02020603050405020304" pitchFamily="18" charset="0"/>
            </a:endParaRPr>
          </a:p>
          <a:p>
            <a:r>
              <a:rPr lang="en-US" dirty="0">
                <a:solidFill>
                  <a:srgbClr val="292929"/>
                </a:solidFill>
                <a:latin typeface="Times New Roman" panose="02020603050405020304" pitchFamily="18" charset="0"/>
                <a:cs typeface="Times New Roman" panose="02020603050405020304" pitchFamily="18" charset="0"/>
              </a:rPr>
              <a:t>WSL stands short for </a:t>
            </a:r>
            <a:r>
              <a:rPr lang="en-US" b="1" dirty="0">
                <a:solidFill>
                  <a:srgbClr val="292929"/>
                </a:solidFill>
                <a:latin typeface="Times New Roman" panose="02020603050405020304" pitchFamily="18" charset="0"/>
                <a:cs typeface="Times New Roman" panose="02020603050405020304" pitchFamily="18" charset="0"/>
              </a:rPr>
              <a:t>“Windows Subsystem for Linux”</a:t>
            </a:r>
            <a:r>
              <a:rPr lang="en-US" dirty="0">
                <a:solidFill>
                  <a:srgbClr val="292929"/>
                </a:solidFill>
                <a:latin typeface="Times New Roman" panose="02020603050405020304" pitchFamily="18" charset="0"/>
                <a:cs typeface="Times New Roman" panose="02020603050405020304" pitchFamily="18" charset="0"/>
              </a:rPr>
              <a:t>. It allows you to run a Linux environment directly on Windows, where you can use all command-line tools you know from Linux.</a:t>
            </a:r>
          </a:p>
          <a:p>
            <a:endParaRPr lang="en-US" dirty="0"/>
          </a:p>
        </p:txBody>
      </p:sp>
    </p:spTree>
    <p:extLst>
      <p:ext uri="{BB962C8B-B14F-4D97-AF65-F5344CB8AC3E}">
        <p14:creationId xmlns:p14="http://schemas.microsoft.com/office/powerpoint/2010/main" val="4265150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6335EEE-8B38-4AF3-AD33-C301105E7266}"/>
              </a:ext>
            </a:extLst>
          </p:cNvPr>
          <p:cNvSpPr>
            <a:spLocks noGrp="1"/>
          </p:cNvSpPr>
          <p:nvPr>
            <p:ph sz="half" idx="4294967295"/>
          </p:nvPr>
        </p:nvSpPr>
        <p:spPr>
          <a:xfrm>
            <a:off x="784704" y="53658"/>
            <a:ext cx="3703638" cy="4241800"/>
          </a:xfrm>
        </p:spPr>
        <p:txBody>
          <a:bodyPr/>
          <a:lstStyle/>
          <a:p>
            <a:pPr marL="342900" indent="-342900">
              <a:buFont typeface="+mj-lt"/>
              <a:buAutoNum type="arabicPeriod"/>
            </a:pPr>
            <a:r>
              <a:rPr lang="en-IN" b="1" u="sng" dirty="0">
                <a:solidFill>
                  <a:srgbClr val="292929"/>
                </a:solidFill>
                <a:latin typeface="Times New Roman" panose="02020603050405020304" pitchFamily="18" charset="0"/>
                <a:cs typeface="Times New Roman" panose="02020603050405020304" pitchFamily="18" charset="0"/>
              </a:rPr>
              <a:t>Enable WSL:</a:t>
            </a:r>
          </a:p>
          <a:p>
            <a:r>
              <a:rPr lang="en-US" dirty="0">
                <a:solidFill>
                  <a:srgbClr val="292929"/>
                </a:solidFill>
                <a:latin typeface="Times New Roman" panose="02020603050405020304" pitchFamily="18" charset="0"/>
                <a:cs typeface="Times New Roman" panose="02020603050405020304" pitchFamily="18" charset="0"/>
              </a:rPr>
              <a:t>Open your </a:t>
            </a:r>
            <a:r>
              <a:rPr lang="en-US" b="1" dirty="0">
                <a:solidFill>
                  <a:srgbClr val="292929"/>
                </a:solidFill>
                <a:latin typeface="Times New Roman" panose="02020603050405020304" pitchFamily="18" charset="0"/>
                <a:cs typeface="Times New Roman" panose="02020603050405020304" pitchFamily="18" charset="0"/>
              </a:rPr>
              <a:t>PowerShell as an Administrator</a:t>
            </a:r>
            <a:r>
              <a:rPr lang="en-US" dirty="0">
                <a:solidFill>
                  <a:srgbClr val="292929"/>
                </a:solidFill>
                <a:latin typeface="Times New Roman" panose="02020603050405020304" pitchFamily="18" charset="0"/>
                <a:cs typeface="Times New Roman" panose="02020603050405020304" pitchFamily="18" charset="0"/>
              </a:rPr>
              <a:t> and run the below mentioned command.</a:t>
            </a:r>
            <a:endParaRPr lang="en-IN" dirty="0">
              <a:latin typeface="Times New Roman" panose="02020603050405020304" pitchFamily="18" charset="0"/>
              <a:cs typeface="Times New Roman" panose="02020603050405020304" pitchFamily="18" charset="0"/>
            </a:endParaRPr>
          </a:p>
          <a:p>
            <a:pPr marL="0" indent="0">
              <a:buNone/>
            </a:pPr>
            <a:r>
              <a:rPr lang="en-US" b="1" dirty="0">
                <a:solidFill>
                  <a:srgbClr val="292929"/>
                </a:solidFill>
                <a:latin typeface="Times New Roman" panose="02020603050405020304" pitchFamily="18" charset="0"/>
                <a:cs typeface="Times New Roman" panose="02020603050405020304" pitchFamily="18" charset="0"/>
              </a:rPr>
              <a:t>2. </a:t>
            </a:r>
            <a:r>
              <a:rPr lang="en-US" b="1" u="sng" dirty="0">
                <a:solidFill>
                  <a:srgbClr val="292929"/>
                </a:solidFill>
                <a:latin typeface="Times New Roman" panose="02020603050405020304" pitchFamily="18" charset="0"/>
                <a:cs typeface="Times New Roman" panose="02020603050405020304" pitchFamily="18" charset="0"/>
              </a:rPr>
              <a:t>Check if virtualization is enabled</a:t>
            </a:r>
            <a:r>
              <a:rPr lang="en-US" b="1" dirty="0">
                <a:solidFill>
                  <a:srgbClr val="292929"/>
                </a:solidFill>
                <a:latin typeface="Times New Roman" panose="02020603050405020304" pitchFamily="18" charset="0"/>
                <a:cs typeface="Times New Roman" panose="02020603050405020304" pitchFamily="18" charset="0"/>
              </a:rPr>
              <a:t>:</a:t>
            </a:r>
          </a:p>
          <a:p>
            <a:pPr marL="0" indent="0">
              <a:buNone/>
            </a:pPr>
            <a:r>
              <a:rPr lang="en-US" dirty="0">
                <a:solidFill>
                  <a:srgbClr val="292929"/>
                </a:solidFill>
                <a:latin typeface="Times New Roman" panose="02020603050405020304" pitchFamily="18" charset="0"/>
                <a:cs typeface="Times New Roman" panose="02020603050405020304" pitchFamily="18" charset="0"/>
              </a:rPr>
              <a:t>To enable the virtual machine feature (in step 3), your machine will require virtualization capabilities. You can check this in your </a:t>
            </a:r>
            <a:r>
              <a:rPr lang="en-US" b="1" dirty="0">
                <a:solidFill>
                  <a:srgbClr val="292929"/>
                </a:solidFill>
                <a:latin typeface="Times New Roman" panose="02020603050405020304" pitchFamily="18" charset="0"/>
                <a:cs typeface="Times New Roman" panose="02020603050405020304" pitchFamily="18" charset="0"/>
              </a:rPr>
              <a:t>Task Manager</a:t>
            </a:r>
            <a:r>
              <a:rPr lang="en-US" dirty="0">
                <a:solidFill>
                  <a:srgbClr val="292929"/>
                </a:solidFill>
                <a:latin typeface="Times New Roman" panose="02020603050405020304" pitchFamily="18" charset="0"/>
                <a:cs typeface="Times New Roman" panose="02020603050405020304" pitchFamily="18" charset="0"/>
              </a:rPr>
              <a:t>. In your CPU overview you can see if virtualization is enabled.</a:t>
            </a:r>
            <a:endParaRPr lang="en-IN"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6" name="Content Placeholder 5">
            <a:extLst>
              <a:ext uri="{FF2B5EF4-FFF2-40B4-BE49-F238E27FC236}">
                <a16:creationId xmlns:a16="http://schemas.microsoft.com/office/drawing/2014/main" id="{C72A7D3D-87F8-46A0-8FB7-5338F526577C}"/>
              </a:ext>
            </a:extLst>
          </p:cNvPr>
          <p:cNvSpPr>
            <a:spLocks noGrp="1"/>
          </p:cNvSpPr>
          <p:nvPr>
            <p:ph sz="half" idx="4294967295"/>
          </p:nvPr>
        </p:nvSpPr>
        <p:spPr>
          <a:xfrm>
            <a:off x="4747104" y="53658"/>
            <a:ext cx="3702050" cy="4241800"/>
          </a:xfrm>
        </p:spPr>
        <p:txBody>
          <a:bodyPr/>
          <a:lstStyle/>
          <a:p>
            <a:r>
              <a:rPr lang="en-US" b="1" dirty="0">
                <a:solidFill>
                  <a:srgbClr val="292929"/>
                </a:solidFill>
                <a:latin typeface="Times New Roman" panose="02020603050405020304" pitchFamily="18" charset="0"/>
                <a:cs typeface="Times New Roman" panose="02020603050405020304" pitchFamily="18" charset="0"/>
              </a:rPr>
              <a:t>3. </a:t>
            </a:r>
            <a:r>
              <a:rPr lang="en-US" b="1" u="sng" dirty="0">
                <a:solidFill>
                  <a:srgbClr val="292929"/>
                </a:solidFill>
                <a:latin typeface="Times New Roman" panose="02020603050405020304" pitchFamily="18" charset="0"/>
                <a:cs typeface="Times New Roman" panose="02020603050405020304" pitchFamily="18" charset="0"/>
              </a:rPr>
              <a:t>Enable Virtual Machine feature</a:t>
            </a:r>
            <a:r>
              <a:rPr lang="en-IN" b="1" dirty="0">
                <a:solidFill>
                  <a:srgbClr val="292929"/>
                </a:solidFill>
                <a:latin typeface="Times New Roman" panose="02020603050405020304" pitchFamily="18" charset="0"/>
                <a:cs typeface="Times New Roman" panose="02020603050405020304" pitchFamily="18" charset="0"/>
              </a:rPr>
              <a:t>:</a:t>
            </a:r>
            <a:endParaRPr lang="en-US" b="1" dirty="0">
              <a:solidFill>
                <a:srgbClr val="292929"/>
              </a:solidFill>
              <a:latin typeface="Times New Roman" panose="02020603050405020304" pitchFamily="18" charset="0"/>
              <a:cs typeface="Times New Roman" panose="02020603050405020304" pitchFamily="18" charset="0"/>
            </a:endParaRPr>
          </a:p>
          <a:p>
            <a:r>
              <a:rPr lang="en-US" dirty="0">
                <a:solidFill>
                  <a:srgbClr val="292929"/>
                </a:solidFill>
                <a:latin typeface="Times New Roman" panose="02020603050405020304" pitchFamily="18" charset="0"/>
                <a:cs typeface="Times New Roman" panose="02020603050405020304" pitchFamily="18" charset="0"/>
              </a:rPr>
              <a:t>Before installing WSL2 you have to enable this feature. Open PowerShell as Administrator and run the below mentioned command.</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dism.exe /online /enable-feature /</a:t>
            </a:r>
            <a:r>
              <a:rPr lang="en-US" dirty="0" err="1">
                <a:latin typeface="Times New Roman" panose="02020603050405020304" pitchFamily="18" charset="0"/>
                <a:cs typeface="Times New Roman" panose="02020603050405020304" pitchFamily="18" charset="0"/>
              </a:rPr>
              <a:t>featurename:VirtualMachinePlatform</a:t>
            </a:r>
            <a:r>
              <a:rPr lang="en-US" dirty="0">
                <a:latin typeface="Times New Roman" panose="02020603050405020304" pitchFamily="18" charset="0"/>
                <a:cs typeface="Times New Roman" panose="02020603050405020304" pitchFamily="18" charset="0"/>
              </a:rPr>
              <a:t> /all /</a:t>
            </a:r>
            <a:r>
              <a:rPr lang="en-US" dirty="0" err="1">
                <a:latin typeface="Times New Roman" panose="02020603050405020304" pitchFamily="18" charset="0"/>
                <a:cs typeface="Times New Roman" panose="02020603050405020304" pitchFamily="18" charset="0"/>
              </a:rPr>
              <a:t>norestart</a:t>
            </a: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IN" b="1" dirty="0">
                <a:solidFill>
                  <a:srgbClr val="292929"/>
                </a:solidFill>
                <a:latin typeface="Times New Roman" panose="02020603050405020304" pitchFamily="18" charset="0"/>
                <a:cs typeface="Times New Roman" panose="02020603050405020304" pitchFamily="18" charset="0"/>
              </a:rPr>
              <a:t>4. </a:t>
            </a:r>
            <a:r>
              <a:rPr lang="en-IN" b="1" u="sng" dirty="0">
                <a:solidFill>
                  <a:srgbClr val="292929"/>
                </a:solidFill>
                <a:latin typeface="Times New Roman" panose="02020603050405020304" pitchFamily="18" charset="0"/>
                <a:cs typeface="Times New Roman" panose="02020603050405020304" pitchFamily="18" charset="0"/>
              </a:rPr>
              <a:t>Restart machine</a:t>
            </a:r>
            <a:r>
              <a:rPr lang="en-IN" b="1" dirty="0">
                <a:solidFill>
                  <a:srgbClr val="292929"/>
                </a:solidFill>
                <a:latin typeface="Times New Roman" panose="02020603050405020304" pitchFamily="18" charset="0"/>
                <a:cs typeface="Times New Roman" panose="02020603050405020304" pitchFamily="18" charset="0"/>
              </a:rPr>
              <a:t>:</a:t>
            </a:r>
            <a:endParaRPr lang="en-IN" b="1" u="sng" dirty="0">
              <a:solidFill>
                <a:srgbClr val="292929"/>
              </a:solidFill>
              <a:latin typeface="Times New Roman" panose="02020603050405020304" pitchFamily="18" charset="0"/>
              <a:cs typeface="Times New Roman" panose="02020603050405020304" pitchFamily="18" charset="0"/>
            </a:endParaRPr>
          </a:p>
          <a:p>
            <a:r>
              <a:rPr lang="en-US" dirty="0">
                <a:solidFill>
                  <a:srgbClr val="292929"/>
                </a:solidFill>
                <a:latin typeface="Times New Roman" panose="02020603050405020304" pitchFamily="18" charset="0"/>
                <a:cs typeface="Times New Roman" panose="02020603050405020304" pitchFamily="18" charset="0"/>
              </a:rPr>
              <a:t>After running both commands, you have to restart your machine to complete the WSL install and update to WSL 2.</a:t>
            </a:r>
            <a:endParaRPr lang="en-IN" dirty="0">
              <a:latin typeface="Times New Roman" panose="02020603050405020304" pitchFamily="18" charset="0"/>
              <a:cs typeface="Times New Roman" panose="02020603050405020304" pitchFamily="18" charset="0"/>
            </a:endParaRPr>
          </a:p>
          <a:p>
            <a:endParaRPr lang="en-US" dirty="0"/>
          </a:p>
        </p:txBody>
      </p:sp>
      <p:pic>
        <p:nvPicPr>
          <p:cNvPr id="7" name="Picture 1" descr="1*2FSrDWbzz0L4zyeCZlsYOg">
            <a:extLst>
              <a:ext uri="{FF2B5EF4-FFF2-40B4-BE49-F238E27FC236}">
                <a16:creationId xmlns:a16="http://schemas.microsoft.com/office/drawing/2014/main" id="{E1868786-A506-4257-B250-E9685E4F6E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3" y="2677024"/>
            <a:ext cx="3962400" cy="1986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3645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06493AB-5243-41D3-8EA8-12885F3FF90E}"/>
              </a:ext>
            </a:extLst>
          </p:cNvPr>
          <p:cNvSpPr>
            <a:spLocks noGrp="1"/>
          </p:cNvSpPr>
          <p:nvPr>
            <p:ph sz="half" idx="4294967295"/>
          </p:nvPr>
        </p:nvSpPr>
        <p:spPr>
          <a:xfrm>
            <a:off x="4512310" y="264160"/>
            <a:ext cx="3702050" cy="3017838"/>
          </a:xfrm>
        </p:spPr>
        <p:txBody>
          <a:bodyPr>
            <a:normAutofit lnSpcReduction="10000"/>
          </a:bodyPr>
          <a:lstStyle/>
          <a:p>
            <a:r>
              <a:rPr lang="en-IN" b="1" dirty="0">
                <a:solidFill>
                  <a:srgbClr val="292929"/>
                </a:solidFill>
                <a:latin typeface="Times New Roman" panose="02020603050405020304" pitchFamily="18" charset="0"/>
                <a:cs typeface="Times New Roman" panose="02020603050405020304" pitchFamily="18" charset="0"/>
              </a:rPr>
              <a:t>7. </a:t>
            </a:r>
            <a:r>
              <a:rPr lang="en-IN" b="1" u="sng" dirty="0">
                <a:solidFill>
                  <a:srgbClr val="292929"/>
                </a:solidFill>
                <a:latin typeface="Times New Roman" panose="02020603050405020304" pitchFamily="18" charset="0"/>
                <a:cs typeface="Times New Roman" panose="02020603050405020304" pitchFamily="18" charset="0"/>
              </a:rPr>
              <a:t>Install a Linux distribution</a:t>
            </a:r>
            <a:r>
              <a:rPr lang="en-IN" b="1" dirty="0">
                <a:solidFill>
                  <a:srgbClr val="292929"/>
                </a:solidFill>
                <a:latin typeface="Times New Roman" panose="02020603050405020304" pitchFamily="18" charset="0"/>
                <a:cs typeface="Times New Roman" panose="02020603050405020304" pitchFamily="18" charset="0"/>
              </a:rPr>
              <a:t>:</a:t>
            </a:r>
          </a:p>
          <a:p>
            <a:r>
              <a:rPr lang="en-US" dirty="0">
                <a:solidFill>
                  <a:srgbClr val="292929"/>
                </a:solidFill>
                <a:latin typeface="Times New Roman" panose="02020603050405020304" pitchFamily="18" charset="0"/>
                <a:cs typeface="Times New Roman" panose="02020603050405020304" pitchFamily="18" charset="0"/>
              </a:rPr>
              <a:t>You can search for a Linux distribution in the Microsoft Store. You can also install more than one distro and switch between them.</a:t>
            </a:r>
          </a:p>
          <a:p>
            <a:r>
              <a:rPr lang="en-US" dirty="0">
                <a:solidFill>
                  <a:srgbClr val="292929"/>
                </a:solidFill>
                <a:latin typeface="Times New Roman" panose="02020603050405020304" pitchFamily="18" charset="0"/>
                <a:cs typeface="Times New Roman" panose="02020603050405020304" pitchFamily="18" charset="0"/>
              </a:rPr>
              <a:t>I would recommend installing Ubuntu, as the publisher Canonical worked together with Microsoft to develop WSL.</a:t>
            </a:r>
          </a:p>
          <a:p>
            <a:r>
              <a:rPr lang="en-IN" u="sng" dirty="0">
                <a:latin typeface="Times New Roman" panose="02020603050405020304" pitchFamily="18" charset="0"/>
                <a:cs typeface="Times New Roman" panose="02020603050405020304" pitchFamily="18" charset="0"/>
                <a:hlinkClick r:id="rId2"/>
              </a:rPr>
              <a:t>Open Microsoft Store: Ubuntu</a:t>
            </a:r>
            <a:endParaRPr lang="en-IN" dirty="0">
              <a:latin typeface="Times New Roman" panose="02020603050405020304" pitchFamily="18" charset="0"/>
              <a:cs typeface="Times New Roman" panose="02020603050405020304" pitchFamily="18" charset="0"/>
            </a:endParaRPr>
          </a:p>
          <a:p>
            <a:r>
              <a:rPr lang="en-US" dirty="0">
                <a:solidFill>
                  <a:srgbClr val="292929"/>
                </a:solidFill>
                <a:latin typeface="Times New Roman" panose="02020603050405020304" pitchFamily="18" charset="0"/>
                <a:cs typeface="Times New Roman" panose="02020603050405020304" pitchFamily="18" charset="0"/>
              </a:rPr>
              <a:t>When you first start Ubuntu, you will be asked to</a:t>
            </a:r>
            <a:r>
              <a:rPr lang="en-US" b="1" dirty="0">
                <a:solidFill>
                  <a:srgbClr val="292929"/>
                </a:solidFill>
                <a:latin typeface="Times New Roman" panose="02020603050405020304" pitchFamily="18" charset="0"/>
                <a:cs typeface="Times New Roman" panose="02020603050405020304" pitchFamily="18" charset="0"/>
              </a:rPr>
              <a:t> create a user and a password</a:t>
            </a:r>
            <a:r>
              <a:rPr lang="en-US" dirty="0">
                <a:solidFill>
                  <a:srgbClr val="292929"/>
                </a:solidFill>
                <a:latin typeface="Times New Roman" panose="02020603050405020304" pitchFamily="18" charset="0"/>
                <a:cs typeface="Times New Roman" panose="02020603050405020304" pitchFamily="18" charset="0"/>
              </a:rPr>
              <a:t>. If you want, you can just type in the credentials you already use on your Windows login.</a:t>
            </a:r>
            <a:endParaRPr lang="en-IN" dirty="0">
              <a:latin typeface="Times New Roman" panose="02020603050405020304" pitchFamily="18" charset="0"/>
              <a:cs typeface="Times New Roman" panose="02020603050405020304" pitchFamily="18" charset="0"/>
            </a:endParaRPr>
          </a:p>
          <a:p>
            <a:endParaRPr lang="en-US" dirty="0"/>
          </a:p>
        </p:txBody>
      </p:sp>
      <p:sp>
        <p:nvSpPr>
          <p:cNvPr id="5" name="Content Placeholder 4">
            <a:extLst>
              <a:ext uri="{FF2B5EF4-FFF2-40B4-BE49-F238E27FC236}">
                <a16:creationId xmlns:a16="http://schemas.microsoft.com/office/drawing/2014/main" id="{BDAC7BD4-80B5-4DFD-B833-5501AC0A52FC}"/>
              </a:ext>
            </a:extLst>
          </p:cNvPr>
          <p:cNvSpPr>
            <a:spLocks noGrp="1"/>
          </p:cNvSpPr>
          <p:nvPr>
            <p:ph sz="half" idx="4294967295"/>
          </p:nvPr>
        </p:nvSpPr>
        <p:spPr>
          <a:xfrm>
            <a:off x="808672" y="264160"/>
            <a:ext cx="3703638" cy="3017838"/>
          </a:xfrm>
        </p:spPr>
        <p:txBody>
          <a:bodyPr/>
          <a:lstStyle/>
          <a:p>
            <a:r>
              <a:rPr lang="en-US" b="1" dirty="0">
                <a:solidFill>
                  <a:srgbClr val="292929"/>
                </a:solidFill>
                <a:latin typeface="Times New Roman" panose="02020603050405020304" pitchFamily="18" charset="0"/>
                <a:cs typeface="Times New Roman" panose="02020603050405020304" pitchFamily="18" charset="0"/>
              </a:rPr>
              <a:t>5. </a:t>
            </a:r>
            <a:r>
              <a:rPr lang="en-US" b="1" u="sng" dirty="0">
                <a:solidFill>
                  <a:srgbClr val="292929"/>
                </a:solidFill>
                <a:latin typeface="Times New Roman" panose="02020603050405020304" pitchFamily="18" charset="0"/>
                <a:cs typeface="Times New Roman" panose="02020603050405020304" pitchFamily="18" charset="0"/>
              </a:rPr>
              <a:t>Download the Linux kernel update package</a:t>
            </a:r>
            <a:r>
              <a:rPr lang="en-IN" b="1" dirty="0">
                <a:solidFill>
                  <a:srgbClr val="292929"/>
                </a:solidFill>
                <a:latin typeface="Times New Roman" panose="02020603050405020304" pitchFamily="18" charset="0"/>
                <a:cs typeface="Times New Roman" panose="02020603050405020304" pitchFamily="18" charset="0"/>
              </a:rPr>
              <a:t>:</a:t>
            </a:r>
            <a:endParaRPr lang="en-US" b="1" dirty="0">
              <a:solidFill>
                <a:srgbClr val="292929"/>
              </a:solidFill>
              <a:latin typeface="Times New Roman" panose="02020603050405020304" pitchFamily="18" charset="0"/>
              <a:cs typeface="Times New Roman" panose="02020603050405020304" pitchFamily="18" charset="0"/>
            </a:endParaRPr>
          </a:p>
          <a:p>
            <a:r>
              <a:rPr lang="en-US" dirty="0">
                <a:solidFill>
                  <a:srgbClr val="292929"/>
                </a:solidFill>
                <a:latin typeface="Times New Roman" panose="02020603050405020304" pitchFamily="18" charset="0"/>
                <a:cs typeface="Times New Roman" panose="02020603050405020304" pitchFamily="18" charset="0"/>
              </a:rPr>
              <a:t>If you don’t know which architecture you have, you can check it in your settings which mentioned above </a:t>
            </a:r>
            <a:r>
              <a:rPr lang="en-IN" dirty="0">
                <a:solidFill>
                  <a:srgbClr val="292929"/>
                </a:solidFill>
                <a:latin typeface="Times New Roman" panose="02020603050405020304" pitchFamily="18" charset="0"/>
                <a:cs typeface="Times New Roman" panose="02020603050405020304" pitchFamily="18" charset="0"/>
              </a:rPr>
              <a:t>under Prerequisites.</a:t>
            </a:r>
          </a:p>
          <a:p>
            <a:r>
              <a:rPr lang="en-IN" dirty="0">
                <a:solidFill>
                  <a:srgbClr val="292929"/>
                </a:solidFill>
                <a:latin typeface="Times New Roman" panose="02020603050405020304" pitchFamily="18" charset="0"/>
                <a:cs typeface="Times New Roman" panose="02020603050405020304" pitchFamily="18" charset="0"/>
              </a:rPr>
              <a:t>After downloading it, install the package.</a:t>
            </a:r>
            <a:endParaRPr lang="en-IN" dirty="0">
              <a:latin typeface="Times New Roman" panose="02020603050405020304" pitchFamily="18" charset="0"/>
              <a:cs typeface="Times New Roman" panose="02020603050405020304" pitchFamily="18" charset="0"/>
            </a:endParaRPr>
          </a:p>
          <a:p>
            <a:r>
              <a:rPr lang="en-US" b="1" dirty="0">
                <a:solidFill>
                  <a:srgbClr val="292929"/>
                </a:solidFill>
                <a:latin typeface="Times New Roman" panose="02020603050405020304" pitchFamily="18" charset="0"/>
                <a:cs typeface="Times New Roman" panose="02020603050405020304" pitchFamily="18" charset="0"/>
              </a:rPr>
              <a:t>6. </a:t>
            </a:r>
            <a:r>
              <a:rPr lang="en-US" b="1" u="sng" dirty="0">
                <a:solidFill>
                  <a:srgbClr val="292929"/>
                </a:solidFill>
                <a:latin typeface="Times New Roman" panose="02020603050405020304" pitchFamily="18" charset="0"/>
                <a:cs typeface="Times New Roman" panose="02020603050405020304" pitchFamily="18" charset="0"/>
              </a:rPr>
              <a:t>Set WSL 2 as default version</a:t>
            </a:r>
            <a:r>
              <a:rPr lang="en-IN" b="1" dirty="0">
                <a:solidFill>
                  <a:srgbClr val="292929"/>
                </a:solidFill>
                <a:latin typeface="Times New Roman" panose="02020603050405020304" pitchFamily="18" charset="0"/>
                <a:cs typeface="Times New Roman" panose="02020603050405020304" pitchFamily="18" charset="0"/>
              </a:rPr>
              <a:t>:</a:t>
            </a:r>
            <a:endParaRPr lang="en-US" b="1" dirty="0">
              <a:solidFill>
                <a:srgbClr val="292929"/>
              </a:solidFill>
              <a:latin typeface="Times New Roman" panose="02020603050405020304" pitchFamily="18" charset="0"/>
              <a:cs typeface="Times New Roman" panose="02020603050405020304" pitchFamily="18" charset="0"/>
            </a:endParaRPr>
          </a:p>
          <a:p>
            <a:r>
              <a:rPr lang="en-US" dirty="0">
                <a:solidFill>
                  <a:srgbClr val="292929"/>
                </a:solidFill>
                <a:latin typeface="Times New Roman" panose="02020603050405020304" pitchFamily="18" charset="0"/>
                <a:cs typeface="Times New Roman" panose="02020603050405020304" pitchFamily="18" charset="0"/>
              </a:rPr>
              <a:t>Open PowerShell and run the below mentioned command.</a:t>
            </a:r>
          </a:p>
          <a:p>
            <a:r>
              <a:rPr lang="en-IN" dirty="0" err="1">
                <a:solidFill>
                  <a:srgbClr val="292929"/>
                </a:solidFill>
                <a:latin typeface="Times New Roman" panose="02020603050405020304" pitchFamily="18" charset="0"/>
                <a:cs typeface="Times New Roman" panose="02020603050405020304" pitchFamily="18" charset="0"/>
              </a:rPr>
              <a:t>wsl</a:t>
            </a:r>
            <a:r>
              <a:rPr lang="en-IN" dirty="0">
                <a:solidFill>
                  <a:srgbClr val="292929"/>
                </a:solidFill>
                <a:latin typeface="Times New Roman" panose="02020603050405020304" pitchFamily="18" charset="0"/>
                <a:cs typeface="Times New Roman" panose="02020603050405020304" pitchFamily="18" charset="0"/>
              </a:rPr>
              <a:t> --set-default-version 2</a:t>
            </a:r>
            <a:endParaRPr lang="en-IN" dirty="0">
              <a:latin typeface="Times New Roman" panose="02020603050405020304" pitchFamily="18" charset="0"/>
              <a:cs typeface="Times New Roman" panose="02020603050405020304" pitchFamily="18" charset="0"/>
            </a:endParaRPr>
          </a:p>
          <a:p>
            <a:endParaRPr lang="en-US" dirty="0"/>
          </a:p>
        </p:txBody>
      </p:sp>
      <p:pic>
        <p:nvPicPr>
          <p:cNvPr id="7" name="Picture 2">
            <a:extLst>
              <a:ext uri="{FF2B5EF4-FFF2-40B4-BE49-F238E27FC236}">
                <a16:creationId xmlns:a16="http://schemas.microsoft.com/office/drawing/2014/main" id="{D9459A7A-7B14-4456-A5D1-62B327A7D14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71" t="12417" r="3601" b="8745"/>
          <a:stretch/>
        </p:blipFill>
        <p:spPr bwMode="auto">
          <a:xfrm>
            <a:off x="1028700" y="3281998"/>
            <a:ext cx="6918960" cy="1373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8532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a:extLst>
              <a:ext uri="{FF2B5EF4-FFF2-40B4-BE49-F238E27FC236}">
                <a16:creationId xmlns:a16="http://schemas.microsoft.com/office/drawing/2014/main" id="{22E50A63-ECEC-4548-A15B-ABADAB5A044B}"/>
              </a:ext>
            </a:extLst>
          </p:cNvPr>
          <p:cNvPicPr>
            <a:picLocks noGrp="1" noChangeAspect="1" noChangeArrowheads="1"/>
          </p:cNvPicPr>
          <p:nvPr>
            <p:ph sz="half" idx="4294967295"/>
          </p:nvPr>
        </p:nvPicPr>
        <p:blipFill rotWithShape="1">
          <a:blip r:embed="rId2">
            <a:extLst>
              <a:ext uri="{28A0092B-C50C-407E-A947-70E740481C1C}">
                <a14:useLocalDpi xmlns:a14="http://schemas.microsoft.com/office/drawing/2010/main" val="0"/>
              </a:ext>
            </a:extLst>
          </a:blip>
          <a:srcRect t="5193" r="17085" b="77056"/>
          <a:stretch/>
        </p:blipFill>
        <p:spPr bwMode="auto">
          <a:xfrm>
            <a:off x="144780" y="182880"/>
            <a:ext cx="4427220"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a:extLst>
              <a:ext uri="{FF2B5EF4-FFF2-40B4-BE49-F238E27FC236}">
                <a16:creationId xmlns:a16="http://schemas.microsoft.com/office/drawing/2014/main" id="{1089F838-7A27-43DF-924A-58E8BF0D7A57}"/>
              </a:ext>
            </a:extLst>
          </p:cNvPr>
          <p:cNvSpPr>
            <a:spLocks noGrp="1"/>
          </p:cNvSpPr>
          <p:nvPr>
            <p:ph sz="half" idx="4294967295"/>
          </p:nvPr>
        </p:nvSpPr>
        <p:spPr>
          <a:xfrm>
            <a:off x="144780" y="1833880"/>
            <a:ext cx="3702050" cy="3017838"/>
          </a:xfrm>
        </p:spPr>
        <p:txBody>
          <a:bodyPr/>
          <a:lstStyle/>
          <a:p>
            <a:r>
              <a:rPr lang="en-US" b="1" dirty="0">
                <a:solidFill>
                  <a:srgbClr val="292929"/>
                </a:solidFill>
                <a:latin typeface="Times New Roman" panose="02020603050405020304" pitchFamily="18" charset="0"/>
                <a:cs typeface="Times New Roman" panose="02020603050405020304" pitchFamily="18" charset="0"/>
              </a:rPr>
              <a:t>8. </a:t>
            </a:r>
            <a:r>
              <a:rPr lang="en-US" b="1" u="sng" dirty="0">
                <a:solidFill>
                  <a:srgbClr val="292929"/>
                </a:solidFill>
                <a:latin typeface="Times New Roman" panose="02020603050405020304" pitchFamily="18" charset="0"/>
                <a:cs typeface="Times New Roman" panose="02020603050405020304" pitchFamily="18" charset="0"/>
              </a:rPr>
              <a:t>(Optional) Check WSL version assigned to Linux distributions</a:t>
            </a:r>
            <a:r>
              <a:rPr lang="en-US" b="1" dirty="0">
                <a:solidFill>
                  <a:srgbClr val="292929"/>
                </a:solidFill>
                <a:latin typeface="Times New Roman" panose="02020603050405020304" pitchFamily="18" charset="0"/>
                <a:cs typeface="Times New Roman" panose="02020603050405020304" pitchFamily="18" charset="0"/>
              </a:rPr>
              <a:t>:</a:t>
            </a:r>
            <a:endParaRPr lang="en-IN" dirty="0">
              <a:solidFill>
                <a:srgbClr val="292929"/>
              </a:solidFill>
              <a:latin typeface="Times New Roman" panose="02020603050405020304" pitchFamily="18" charset="0"/>
              <a:cs typeface="Times New Roman" panose="02020603050405020304" pitchFamily="18" charset="0"/>
            </a:endParaRPr>
          </a:p>
          <a:p>
            <a:r>
              <a:rPr lang="en-IN" dirty="0">
                <a:solidFill>
                  <a:srgbClr val="292929"/>
                </a:solidFill>
                <a:latin typeface="Times New Roman" panose="02020603050405020304" pitchFamily="18" charset="0"/>
                <a:cs typeface="Times New Roman" panose="02020603050405020304" pitchFamily="18" charset="0"/>
              </a:rPr>
              <a:t>With the command </a:t>
            </a:r>
            <a:r>
              <a:rPr lang="en-IN" dirty="0" err="1">
                <a:solidFill>
                  <a:srgbClr val="292929"/>
                </a:solidFill>
                <a:latin typeface="Times New Roman" panose="02020603050405020304" pitchFamily="18" charset="0"/>
                <a:cs typeface="Times New Roman" panose="02020603050405020304" pitchFamily="18" charset="0"/>
              </a:rPr>
              <a:t>wsl</a:t>
            </a:r>
            <a:r>
              <a:rPr lang="en-IN" dirty="0">
                <a:solidFill>
                  <a:srgbClr val="292929"/>
                </a:solidFill>
                <a:latin typeface="Times New Roman" panose="02020603050405020304" pitchFamily="18" charset="0"/>
                <a:cs typeface="Times New Roman" panose="02020603050405020304" pitchFamily="18" charset="0"/>
              </a:rPr>
              <a:t> -l –v</a:t>
            </a:r>
            <a:r>
              <a:rPr lang="en-US" dirty="0">
                <a:solidFill>
                  <a:srgbClr val="292929"/>
                </a:solidFill>
                <a:latin typeface="Times New Roman" panose="02020603050405020304" pitchFamily="18" charset="0"/>
                <a:cs typeface="Times New Roman" panose="02020603050405020304" pitchFamily="18" charset="0"/>
              </a:rPr>
              <a:t> in the PowerShell you can list all your Linux distros and </a:t>
            </a:r>
            <a:r>
              <a:rPr lang="en-US" b="1" dirty="0">
                <a:solidFill>
                  <a:srgbClr val="292929"/>
                </a:solidFill>
                <a:latin typeface="Times New Roman" panose="02020603050405020304" pitchFamily="18" charset="0"/>
                <a:cs typeface="Times New Roman" panose="02020603050405020304" pitchFamily="18" charset="0"/>
              </a:rPr>
              <a:t>check the version</a:t>
            </a:r>
            <a:r>
              <a:rPr lang="en-US" dirty="0">
                <a:solidFill>
                  <a:srgbClr val="292929"/>
                </a:solidFill>
                <a:latin typeface="Times New Roman" panose="02020603050405020304" pitchFamily="18" charset="0"/>
                <a:cs typeface="Times New Roman" panose="02020603050405020304" pitchFamily="18" charset="0"/>
              </a:rPr>
              <a:t>. The</a:t>
            </a:r>
            <a:r>
              <a:rPr lang="en-IN" dirty="0">
                <a:solidFill>
                  <a:srgbClr val="292929"/>
                </a:solidFill>
                <a:latin typeface="Times New Roman" panose="02020603050405020304" pitchFamily="18" charset="0"/>
                <a:cs typeface="Times New Roman" panose="02020603050405020304" pitchFamily="18" charset="0"/>
              </a:rPr>
              <a:t> </a:t>
            </a:r>
            <a:r>
              <a:rPr lang="en-US" dirty="0">
                <a:solidFill>
                  <a:srgbClr val="292929"/>
                </a:solidFill>
                <a:latin typeface="Times New Roman" panose="02020603050405020304" pitchFamily="18" charset="0"/>
                <a:cs typeface="Times New Roman" panose="02020603050405020304" pitchFamily="18" charset="0"/>
              </a:rPr>
              <a:t>output looks like this:</a:t>
            </a:r>
            <a:endParaRPr lang="en-IN" dirty="0">
              <a:latin typeface="Times New Roman" panose="02020603050405020304" pitchFamily="18" charset="0"/>
              <a:cs typeface="Times New Roman" panose="02020603050405020304" pitchFamily="18" charset="0"/>
            </a:endParaRPr>
          </a:p>
          <a:p>
            <a:endParaRPr lang="en-IN" dirty="0"/>
          </a:p>
        </p:txBody>
      </p:sp>
      <p:pic>
        <p:nvPicPr>
          <p:cNvPr id="9" name="Picture 3">
            <a:extLst>
              <a:ext uri="{FF2B5EF4-FFF2-40B4-BE49-F238E27FC236}">
                <a16:creationId xmlns:a16="http://schemas.microsoft.com/office/drawing/2014/main" id="{DF9C1415-836A-441C-A7C1-F89E5A953B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 y="3132798"/>
            <a:ext cx="4427220" cy="135440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EE1D736-65E4-4EC8-9DAF-ECBE60434812}"/>
              </a:ext>
            </a:extLst>
          </p:cNvPr>
          <p:cNvSpPr txBox="1"/>
          <p:nvPr/>
        </p:nvSpPr>
        <p:spPr>
          <a:xfrm>
            <a:off x="4950193" y="182880"/>
            <a:ext cx="3493293" cy="1754326"/>
          </a:xfrm>
          <a:prstGeom prst="rect">
            <a:avLst/>
          </a:prstGeom>
          <a:noFill/>
        </p:spPr>
        <p:txBody>
          <a:bodyPr wrap="square" rtlCol="0">
            <a:spAutoFit/>
          </a:bodyPr>
          <a:lstStyle/>
          <a:p>
            <a:r>
              <a:rPr lang="en-US" b="0" i="0" dirty="0">
                <a:solidFill>
                  <a:srgbClr val="292929"/>
                </a:solidFill>
                <a:effectLst/>
                <a:latin typeface="Times New Roman" panose="02020603050405020304" pitchFamily="18" charset="0"/>
                <a:cs typeface="Times New Roman" panose="02020603050405020304" pitchFamily="18" charset="0"/>
              </a:rPr>
              <a:t>If you have everything set up for WSL 2 (</a:t>
            </a:r>
            <a:r>
              <a:rPr lang="en-US" b="1" i="0" dirty="0">
                <a:solidFill>
                  <a:srgbClr val="292929"/>
                </a:solidFill>
                <a:effectLst/>
                <a:latin typeface="Times New Roman" panose="02020603050405020304" pitchFamily="18" charset="0"/>
                <a:cs typeface="Times New Roman" panose="02020603050405020304" pitchFamily="18" charset="0"/>
              </a:rPr>
              <a:t>Virtual Machine feature enabled</a:t>
            </a:r>
            <a:r>
              <a:rPr lang="en-US" b="0" i="0" dirty="0">
                <a:solidFill>
                  <a:srgbClr val="292929"/>
                </a:solidFill>
                <a:effectLst/>
                <a:latin typeface="Times New Roman" panose="02020603050405020304" pitchFamily="18" charset="0"/>
                <a:cs typeface="Times New Roman" panose="02020603050405020304" pitchFamily="18" charset="0"/>
              </a:rPr>
              <a:t> and </a:t>
            </a:r>
            <a:r>
              <a:rPr lang="en-US" b="1" i="0" dirty="0">
                <a:solidFill>
                  <a:srgbClr val="292929"/>
                </a:solidFill>
                <a:effectLst/>
                <a:latin typeface="Times New Roman" panose="02020603050405020304" pitchFamily="18" charset="0"/>
                <a:cs typeface="Times New Roman" panose="02020603050405020304" pitchFamily="18" charset="0"/>
              </a:rPr>
              <a:t>Linux kernel update</a:t>
            </a:r>
            <a:r>
              <a:rPr lang="en-US" b="0" i="0" dirty="0">
                <a:solidFill>
                  <a:srgbClr val="292929"/>
                </a:solidFill>
                <a:effectLst/>
                <a:latin typeface="Times New Roman" panose="02020603050405020304" pitchFamily="18" charset="0"/>
                <a:cs typeface="Times New Roman" panose="02020603050405020304" pitchFamily="18" charset="0"/>
              </a:rPr>
              <a:t>) and a distro is still on version 1 you can easily update it with following command</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3F2F1A08-89B1-4506-9748-A0294085EBD8}"/>
              </a:ext>
            </a:extLst>
          </p:cNvPr>
          <p:cNvSpPr txBox="1"/>
          <p:nvPr/>
        </p:nvSpPr>
        <p:spPr>
          <a:xfrm>
            <a:off x="4950193" y="1925419"/>
            <a:ext cx="3302267" cy="646331"/>
          </a:xfrm>
          <a:prstGeom prst="rect">
            <a:avLst/>
          </a:prstGeom>
          <a:noFill/>
        </p:spPr>
        <p:txBody>
          <a:bodyPr wrap="square">
            <a:spAutoFit/>
          </a:bodyPr>
          <a:lstStyle/>
          <a:p>
            <a:r>
              <a:rPr lang="en-IN" b="0" i="0" dirty="0" err="1">
                <a:solidFill>
                  <a:srgbClr val="292929"/>
                </a:solidFill>
                <a:effectLst/>
                <a:latin typeface="Times New Roman" panose="02020603050405020304" pitchFamily="18" charset="0"/>
                <a:cs typeface="Times New Roman" panose="02020603050405020304" pitchFamily="18" charset="0"/>
              </a:rPr>
              <a:t>wsl</a:t>
            </a:r>
            <a:r>
              <a:rPr lang="en-IN" b="0" i="0" dirty="0">
                <a:solidFill>
                  <a:srgbClr val="292929"/>
                </a:solidFill>
                <a:effectLst/>
                <a:latin typeface="Times New Roman" panose="02020603050405020304" pitchFamily="18" charset="0"/>
                <a:cs typeface="Times New Roman" panose="02020603050405020304" pitchFamily="18" charset="0"/>
              </a:rPr>
              <a:t> --set-version &lt;distribution name&gt; &lt;</a:t>
            </a:r>
            <a:r>
              <a:rPr lang="en-IN" b="0" i="0" dirty="0" err="1">
                <a:solidFill>
                  <a:srgbClr val="292929"/>
                </a:solidFill>
                <a:effectLst/>
                <a:latin typeface="Times New Roman" panose="02020603050405020304" pitchFamily="18" charset="0"/>
                <a:cs typeface="Times New Roman" panose="02020603050405020304" pitchFamily="18" charset="0"/>
              </a:rPr>
              <a:t>versionNumber</a:t>
            </a:r>
            <a:r>
              <a:rPr lang="en-IN" b="0" i="0" dirty="0">
                <a:solidFill>
                  <a:srgbClr val="292929"/>
                </a:solidFill>
                <a:effectLst/>
                <a:latin typeface="Times New Roman" panose="02020603050405020304" pitchFamily="18" charset="0"/>
                <a:cs typeface="Times New Roman" panose="02020603050405020304" pitchFamily="18" charset="0"/>
              </a:rPr>
              <a:t>&gt;</a:t>
            </a: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F91F762-5E02-40BB-9F11-643545606FC0}"/>
              </a:ext>
            </a:extLst>
          </p:cNvPr>
          <p:cNvSpPr txBox="1"/>
          <p:nvPr/>
        </p:nvSpPr>
        <p:spPr>
          <a:xfrm>
            <a:off x="4860290" y="2809632"/>
            <a:ext cx="3583196" cy="646331"/>
          </a:xfrm>
          <a:prstGeom prst="rect">
            <a:avLst/>
          </a:prstGeom>
          <a:noFill/>
        </p:spPr>
        <p:txBody>
          <a:bodyPr wrap="square" rtlCol="0">
            <a:spAutoFit/>
          </a:bodyPr>
          <a:lstStyle/>
          <a:p>
            <a:r>
              <a:rPr lang="en-US" b="0" i="0" dirty="0">
                <a:solidFill>
                  <a:srgbClr val="292929"/>
                </a:solidFill>
                <a:effectLst/>
                <a:latin typeface="Times New Roman" panose="02020603050405020304" pitchFamily="18" charset="0"/>
                <a:cs typeface="Times New Roman" panose="02020603050405020304" pitchFamily="18" charset="0"/>
              </a:rPr>
              <a:t>Windows then automatically updates the assigned WSL version.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1167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AB879-7A41-499D-B2B8-89AC0B367AE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What Is PetaLinux?</a:t>
            </a:r>
            <a:r>
              <a:rPr lang="en-US" b="1" dirty="0"/>
              <a:t> </a:t>
            </a:r>
            <a:endParaRPr lang="en-US" dirty="0"/>
          </a:p>
        </p:txBody>
      </p:sp>
      <p:sp>
        <p:nvSpPr>
          <p:cNvPr id="3" name="Content Placeholder 2">
            <a:extLst>
              <a:ext uri="{FF2B5EF4-FFF2-40B4-BE49-F238E27FC236}">
                <a16:creationId xmlns:a16="http://schemas.microsoft.com/office/drawing/2014/main" id="{6304CFE5-6317-4522-9C47-893543AA34D7}"/>
              </a:ext>
            </a:extLst>
          </p:cNvPr>
          <p:cNvSpPr>
            <a:spLocks noGrp="1"/>
          </p:cNvSpPr>
          <p:nvPr>
            <p:ph idx="1"/>
          </p:nvPr>
        </p:nvSpPr>
        <p:spPr/>
        <p:txBody>
          <a:bodyPr>
            <a:normAutofit fontScale="92500"/>
          </a:bodyPr>
          <a:lstStyle/>
          <a:p>
            <a:pPr algn="just">
              <a:lnSpc>
                <a:spcPct val="12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PetaLinux is a set of high-level commands built on the Yocto Linux distribution. PetaLinux tools let you to create, configure, and deploy Embedded Linux solutions/Linux images for Xilinx processing systems. It is designed to increase design productivity and integrates with Xilinx hardware design tools (such as </a:t>
            </a:r>
            <a:r>
              <a:rPr lang="en-US" dirty="0" err="1">
                <a:latin typeface="Times New Roman" panose="02020603050405020304" pitchFamily="18" charset="0"/>
                <a:cs typeface="Times New Roman" panose="02020603050405020304" pitchFamily="18" charset="0"/>
              </a:rPr>
              <a:t>Vivado</a:t>
            </a:r>
            <a:r>
              <a:rPr lang="en-US" dirty="0">
                <a:latin typeface="Times New Roman" panose="02020603050405020304" pitchFamily="18" charset="0"/>
                <a:cs typeface="Times New Roman" panose="02020603050405020304" pitchFamily="18" charset="0"/>
              </a:rPr>
              <a:t>) to simplify the creation of Linux systems for Zynq® </a:t>
            </a:r>
            <a:r>
              <a:rPr lang="en-US" dirty="0" err="1">
                <a:latin typeface="Times New Roman" panose="02020603050405020304" pitchFamily="18" charset="0"/>
                <a:cs typeface="Times New Roman" panose="02020603050405020304" pitchFamily="18" charset="0"/>
              </a:rPr>
              <a:t>UltraScale+TM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MPSoCs</a:t>
            </a:r>
            <a:r>
              <a:rPr lang="en-US" dirty="0">
                <a:latin typeface="Times New Roman" panose="02020603050405020304" pitchFamily="18" charset="0"/>
                <a:cs typeface="Times New Roman" panose="02020603050405020304" pitchFamily="18" charset="0"/>
              </a:rPr>
              <a:t>, Zynq®-7000 SoCs, and </a:t>
            </a:r>
            <a:r>
              <a:rPr lang="en-US" dirty="0" err="1">
                <a:latin typeface="Times New Roman" panose="02020603050405020304" pitchFamily="18" charset="0"/>
                <a:cs typeface="Times New Roman" panose="02020603050405020304" pitchFamily="18" charset="0"/>
              </a:rPr>
              <a:t>MicroBlazeTM</a:t>
            </a:r>
            <a:r>
              <a:rPr lang="en-US" dirty="0">
                <a:latin typeface="Times New Roman" panose="02020603050405020304" pitchFamily="18" charset="0"/>
                <a:cs typeface="Times New Roman" panose="02020603050405020304" pitchFamily="18" charset="0"/>
              </a:rPr>
              <a:t>. It is essentially a collection of simplified instructions that can be used to rapidly and simply create bespoke Linux systems/images for Xilinx devices!</a:t>
            </a:r>
          </a:p>
          <a:p>
            <a:pPr algn="just">
              <a:lnSpc>
                <a:spcPct val="12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As new features and devices are added to the PetaLinux platform, developers may use the tools to synchronize the software platform with the hardware design. PetaLinux tools will produce a specific Linux Board Support Package for Xilinx embedded processing IP cores, as well as kernel and boot loader settings.</a:t>
            </a:r>
          </a:p>
          <a:p>
            <a:endParaRPr lang="en-US" dirty="0"/>
          </a:p>
        </p:txBody>
      </p:sp>
    </p:spTree>
    <p:extLst>
      <p:ext uri="{BB962C8B-B14F-4D97-AF65-F5344CB8AC3E}">
        <p14:creationId xmlns:p14="http://schemas.microsoft.com/office/powerpoint/2010/main" val="16537070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FE6A-E972-449A-9DDF-A319E90669C7}"/>
              </a:ext>
            </a:extLst>
          </p:cNvPr>
          <p:cNvSpPr>
            <a:spLocks noGrp="1"/>
          </p:cNvSpPr>
          <p:nvPr>
            <p:ph type="title" idx="4294967295"/>
          </p:nvPr>
        </p:nvSpPr>
        <p:spPr>
          <a:xfrm>
            <a:off x="800100" y="1937385"/>
            <a:ext cx="7543800" cy="1087438"/>
          </a:xfrm>
        </p:spPr>
        <p:txBody>
          <a:bodyPr/>
          <a:lstStyle/>
          <a:p>
            <a:pPr algn="ctr"/>
            <a:r>
              <a:rPr lang="en-US"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994566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41136-EDC6-4DC4-903B-8D5CE920385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PetaLinux Design Flow:</a:t>
            </a:r>
            <a:endParaRPr lang="en-US" dirty="0"/>
          </a:p>
        </p:txBody>
      </p:sp>
      <p:pic>
        <p:nvPicPr>
          <p:cNvPr id="4" name="Content Placeholder 4">
            <a:extLst>
              <a:ext uri="{FF2B5EF4-FFF2-40B4-BE49-F238E27FC236}">
                <a16:creationId xmlns:a16="http://schemas.microsoft.com/office/drawing/2014/main" id="{E5EBAF28-E743-4034-8D01-F92C1558E845}"/>
              </a:ext>
            </a:extLst>
          </p:cNvPr>
          <p:cNvPicPr>
            <a:picLocks noGrp="1" noChangeAspect="1"/>
          </p:cNvPicPr>
          <p:nvPr>
            <p:ph idx="1"/>
          </p:nvPr>
        </p:nvPicPr>
        <p:blipFill>
          <a:blip r:embed="rId2"/>
          <a:stretch>
            <a:fillRect/>
          </a:stretch>
        </p:blipFill>
        <p:spPr>
          <a:xfrm>
            <a:off x="670560" y="1470661"/>
            <a:ext cx="5219700" cy="3200399"/>
          </a:xfrm>
        </p:spPr>
      </p:pic>
      <p:pic>
        <p:nvPicPr>
          <p:cNvPr id="5" name="Picture 4">
            <a:extLst>
              <a:ext uri="{FF2B5EF4-FFF2-40B4-BE49-F238E27FC236}">
                <a16:creationId xmlns:a16="http://schemas.microsoft.com/office/drawing/2014/main" id="{9F86141F-213C-4CF8-BC17-31B04C6F4BE1}"/>
              </a:ext>
            </a:extLst>
          </p:cNvPr>
          <p:cNvPicPr>
            <a:picLocks noChangeAspect="1"/>
          </p:cNvPicPr>
          <p:nvPr/>
        </p:nvPicPr>
        <p:blipFill>
          <a:blip r:embed="rId3"/>
          <a:stretch>
            <a:fillRect/>
          </a:stretch>
        </p:blipFill>
        <p:spPr>
          <a:xfrm>
            <a:off x="5890260" y="1470661"/>
            <a:ext cx="2910840" cy="3200399"/>
          </a:xfrm>
          <a:prstGeom prst="rect">
            <a:avLst/>
          </a:prstGeom>
        </p:spPr>
      </p:pic>
    </p:spTree>
    <p:extLst>
      <p:ext uri="{BB962C8B-B14F-4D97-AF65-F5344CB8AC3E}">
        <p14:creationId xmlns:p14="http://schemas.microsoft.com/office/powerpoint/2010/main" val="699702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C8ADF-B5E0-4A2B-884A-C32A30CBA03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Step 1: Create the Hardware Platform:</a:t>
            </a:r>
            <a:endParaRPr lang="en-US" dirty="0"/>
          </a:p>
        </p:txBody>
      </p:sp>
      <p:sp>
        <p:nvSpPr>
          <p:cNvPr id="3" name="Content Placeholder 2">
            <a:extLst>
              <a:ext uri="{FF2B5EF4-FFF2-40B4-BE49-F238E27FC236}">
                <a16:creationId xmlns:a16="http://schemas.microsoft.com/office/drawing/2014/main" id="{C7E770A0-51F8-430D-9EEF-609E9B73C73A}"/>
              </a:ext>
            </a:extLst>
          </p:cNvPr>
          <p:cNvSpPr>
            <a:spLocks noGrp="1"/>
          </p:cNvSpPr>
          <p:nvPr>
            <p:ph idx="1"/>
          </p:nvPr>
        </p:nvSpPr>
        <p:spPr>
          <a:xfrm>
            <a:off x="822960" y="1407161"/>
            <a:ext cx="7543800" cy="3017520"/>
          </a:xfrm>
        </p:spPr>
        <p:txBody>
          <a:bodyPr/>
          <a:lstStyle/>
          <a:p>
            <a:pPr marL="0" indent="0" algn="just">
              <a:buNone/>
            </a:pPr>
            <a:r>
              <a:rPr lang="en-US" sz="1600" dirty="0">
                <a:latin typeface="Times New Roman" panose="02020603050405020304" pitchFamily="18" charset="0"/>
                <a:cs typeface="Times New Roman" panose="02020603050405020304" pitchFamily="18" charset="0"/>
              </a:rPr>
              <a:t>In order to build a targeted PetaLinux project for a board, the PetaLinux tools need to be aware of the underlying hardware system on the board. The HDF file describes the hardware architecture of your board. It is mandatory if you want to build a PetaLinux project, so that the resulting image can configure the board correctly when powered on.</a:t>
            </a:r>
          </a:p>
          <a:p>
            <a:pPr marL="0" indent="0" algn="just">
              <a:buNone/>
            </a:pP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Create the Output Products for the block diagram</a:t>
            </a:r>
          </a:p>
          <a:p>
            <a:r>
              <a:rPr lang="en-US" sz="1600" dirty="0">
                <a:latin typeface="Times New Roman" panose="02020603050405020304" pitchFamily="18" charset="0"/>
                <a:cs typeface="Times New Roman" panose="02020603050405020304" pitchFamily="18" charset="0"/>
              </a:rPr>
              <a:t>Create the Hardware Description Language (HDL) wrapper</a:t>
            </a:r>
          </a:p>
          <a:p>
            <a:r>
              <a:rPr lang="en-US" sz="1600" dirty="0">
                <a:latin typeface="Times New Roman" panose="02020603050405020304" pitchFamily="18" charset="0"/>
                <a:cs typeface="Times New Roman" panose="02020603050405020304" pitchFamily="18" charset="0"/>
              </a:rPr>
              <a:t>Generate the </a:t>
            </a:r>
            <a:r>
              <a:rPr lang="en-US" sz="1600" u="sng" dirty="0">
                <a:latin typeface="Times New Roman" panose="02020603050405020304" pitchFamily="18" charset="0"/>
                <a:cs typeface="Times New Roman" panose="02020603050405020304" pitchFamily="18" charset="0"/>
              </a:rPr>
              <a:t>Bitstream</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Export the hardware to SDK to create the Hardware Description Language (HDF) file</a:t>
            </a:r>
          </a:p>
          <a:p>
            <a:endParaRPr lang="en-US" dirty="0"/>
          </a:p>
        </p:txBody>
      </p:sp>
    </p:spTree>
    <p:extLst>
      <p:ext uri="{BB962C8B-B14F-4D97-AF65-F5344CB8AC3E}">
        <p14:creationId xmlns:p14="http://schemas.microsoft.com/office/powerpoint/2010/main" val="3416777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041BE-79C0-439E-9C02-62031A506BB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General Flow:</a:t>
            </a:r>
            <a:endParaRPr lang="en-US" dirty="0"/>
          </a:p>
        </p:txBody>
      </p:sp>
      <p:sp>
        <p:nvSpPr>
          <p:cNvPr id="4" name="Content Placeholder 3">
            <a:extLst>
              <a:ext uri="{FF2B5EF4-FFF2-40B4-BE49-F238E27FC236}">
                <a16:creationId xmlns:a16="http://schemas.microsoft.com/office/drawing/2014/main" id="{9762A935-618A-42B4-8ABF-7096E06D54A0}"/>
              </a:ext>
            </a:extLst>
          </p:cNvPr>
          <p:cNvSpPr>
            <a:spLocks noGrp="1"/>
          </p:cNvSpPr>
          <p:nvPr>
            <p:ph sz="half" idx="1"/>
          </p:nvPr>
        </p:nvSpPr>
        <p:spPr/>
        <p:txBody>
          <a:bodyPr>
            <a:normAutofit lnSpcReduction="10000"/>
          </a:bodyPr>
          <a:lstStyle/>
          <a:p>
            <a:pPr marL="0" indent="0">
              <a:buNone/>
            </a:pPr>
            <a:r>
              <a:rPr lang="en-US" sz="1600" dirty="0">
                <a:latin typeface="Times New Roman" panose="02020603050405020304" pitchFamily="18" charset="0"/>
                <a:cs typeface="Times New Roman" panose="02020603050405020304" pitchFamily="18" charset="0"/>
              </a:rPr>
              <a:t>Step 1: Creating the Project</a:t>
            </a:r>
          </a:p>
          <a:p>
            <a:pPr marL="0" indent="0">
              <a:buNone/>
            </a:pPr>
            <a:r>
              <a:rPr lang="en-US" sz="1600" dirty="0">
                <a:latin typeface="Times New Roman" panose="02020603050405020304" pitchFamily="18" charset="0"/>
                <a:cs typeface="Times New Roman" panose="02020603050405020304" pitchFamily="18" charset="0"/>
              </a:rPr>
              <a:t>Step 2: Running Tcl and Tcl Scripts</a:t>
            </a:r>
          </a:p>
          <a:p>
            <a:pPr marL="0" indent="0">
              <a:buNone/>
            </a:pPr>
            <a:r>
              <a:rPr lang="en-US" sz="1600" dirty="0">
                <a:latin typeface="Times New Roman" panose="02020603050405020304" pitchFamily="18" charset="0"/>
                <a:cs typeface="Times New Roman" panose="02020603050405020304" pitchFamily="18" charset="0"/>
              </a:rPr>
              <a:t>Step 3: Creating a Block Design &amp; Adding IP</a:t>
            </a:r>
          </a:p>
          <a:p>
            <a:pPr marL="0" indent="0">
              <a:buNone/>
            </a:pPr>
            <a:r>
              <a:rPr lang="en-US" sz="1600" dirty="0">
                <a:latin typeface="Times New Roman" panose="02020603050405020304" pitchFamily="18" charset="0"/>
                <a:cs typeface="Times New Roman" panose="02020603050405020304" pitchFamily="18" charset="0"/>
              </a:rPr>
              <a:t>Step 4: Customizing the IP</a:t>
            </a:r>
          </a:p>
          <a:p>
            <a:pPr marL="0" indent="0">
              <a:buNone/>
            </a:pPr>
            <a:r>
              <a:rPr lang="en-US" sz="1600" dirty="0">
                <a:latin typeface="Times New Roman" panose="02020603050405020304" pitchFamily="18" charset="0"/>
                <a:cs typeface="Times New Roman" panose="02020603050405020304" pitchFamily="18" charset="0"/>
              </a:rPr>
              <a:t>Step 5: Building and Adding HDL IP</a:t>
            </a:r>
          </a:p>
          <a:p>
            <a:pPr marL="0" indent="0">
              <a:buNone/>
            </a:pPr>
            <a:r>
              <a:rPr lang="en-US" sz="1600" dirty="0">
                <a:latin typeface="Times New Roman" panose="02020603050405020304" pitchFamily="18" charset="0"/>
                <a:cs typeface="Times New Roman" panose="02020603050405020304" pitchFamily="18" charset="0"/>
              </a:rPr>
              <a:t>Step 6: Making &amp; Breaking Connections</a:t>
            </a:r>
          </a:p>
          <a:p>
            <a:pPr marL="0" indent="0">
              <a:buNone/>
            </a:pPr>
            <a:r>
              <a:rPr lang="en-US" sz="1600" dirty="0">
                <a:latin typeface="Times New Roman" panose="02020603050405020304" pitchFamily="18" charset="0"/>
                <a:cs typeface="Times New Roman" panose="02020603050405020304" pitchFamily="18" charset="0"/>
              </a:rPr>
              <a:t>Step 7: Adding I/O and Interfaces</a:t>
            </a:r>
          </a:p>
          <a:p>
            <a:pPr marL="0" indent="0">
              <a:buNone/>
            </a:pPr>
            <a:r>
              <a:rPr lang="en-US" sz="1600" dirty="0">
                <a:latin typeface="Times New Roman" panose="02020603050405020304" pitchFamily="18" charset="0"/>
                <a:cs typeface="Times New Roman" panose="02020603050405020304" pitchFamily="18" charset="0"/>
              </a:rPr>
              <a:t>Step 8: </a:t>
            </a:r>
            <a:r>
              <a:rPr lang="en-US" dirty="0">
                <a:latin typeface="Times New Roman" panose="02020603050405020304" pitchFamily="18" charset="0"/>
                <a:cs typeface="Times New Roman" panose="02020603050405020304" pitchFamily="18" charset="0"/>
              </a:rPr>
              <a:t>Navigating and Finding Objects</a:t>
            </a:r>
          </a:p>
          <a:p>
            <a:endParaRPr lang="en-US" dirty="0"/>
          </a:p>
        </p:txBody>
      </p:sp>
      <p:sp>
        <p:nvSpPr>
          <p:cNvPr id="5" name="Content Placeholder 4">
            <a:extLst>
              <a:ext uri="{FF2B5EF4-FFF2-40B4-BE49-F238E27FC236}">
                <a16:creationId xmlns:a16="http://schemas.microsoft.com/office/drawing/2014/main" id="{FEF9496E-E596-49C5-870F-09A482A73B1E}"/>
              </a:ext>
            </a:extLst>
          </p:cNvPr>
          <p:cNvSpPr>
            <a:spLocks noGrp="1"/>
          </p:cNvSpPr>
          <p:nvPr>
            <p:ph sz="half" idx="2"/>
          </p:nvPr>
        </p:nvSpPr>
        <p:spPr/>
        <p:txBody>
          <a:bodyPr>
            <a:normAutofit lnSpcReduction="10000"/>
          </a:bodyPr>
          <a:lstStyle/>
          <a:p>
            <a:pPr marL="0" indent="0">
              <a:buNone/>
            </a:pPr>
            <a:r>
              <a:rPr lang="en-US" sz="1600" dirty="0">
                <a:latin typeface="Times New Roman" panose="02020603050405020304" pitchFamily="18" charset="0"/>
                <a:cs typeface="Times New Roman" panose="02020603050405020304" pitchFamily="18" charset="0"/>
              </a:rPr>
              <a:t>Step 9: Marking Nets for Debug</a:t>
            </a:r>
          </a:p>
          <a:p>
            <a:pPr marL="0" indent="0">
              <a:buNone/>
            </a:pPr>
            <a:r>
              <a:rPr lang="en-US" sz="1600" dirty="0">
                <a:latin typeface="Times New Roman" panose="02020603050405020304" pitchFamily="18" charset="0"/>
                <a:cs typeface="Times New Roman" panose="02020603050405020304" pitchFamily="18" charset="0"/>
              </a:rPr>
              <a:t>Step 10: Adding Processors and PS</a:t>
            </a:r>
          </a:p>
          <a:p>
            <a:pPr marL="0" indent="0">
              <a:buNone/>
            </a:pPr>
            <a:r>
              <a:rPr lang="en-US" sz="1600" dirty="0">
                <a:latin typeface="Times New Roman" panose="02020603050405020304" pitchFamily="18" charset="0"/>
                <a:cs typeface="Times New Roman" panose="02020603050405020304" pitchFamily="18" charset="0"/>
              </a:rPr>
              <a:t>Step 11: Using Designer Assistance</a:t>
            </a:r>
          </a:p>
          <a:p>
            <a:pPr marL="0" indent="0">
              <a:buNone/>
            </a:pPr>
            <a:r>
              <a:rPr lang="en-US" sz="1600" dirty="0">
                <a:latin typeface="Times New Roman" panose="02020603050405020304" pitchFamily="18" charset="0"/>
                <a:cs typeface="Times New Roman" panose="02020603050405020304" pitchFamily="18" charset="0"/>
              </a:rPr>
              <a:t>Step 12: Managing Addresses</a:t>
            </a:r>
          </a:p>
          <a:p>
            <a:pPr marL="0" indent="0">
              <a:buNone/>
            </a:pPr>
            <a:r>
              <a:rPr lang="en-US" sz="1600" dirty="0">
                <a:latin typeface="Times New Roman" panose="02020603050405020304" pitchFamily="18" charset="0"/>
                <a:cs typeface="Times New Roman" panose="02020603050405020304" pitchFamily="18" charset="0"/>
              </a:rPr>
              <a:t>Step 13:Getting the View You Want</a:t>
            </a:r>
          </a:p>
          <a:p>
            <a:pPr marL="0" indent="0">
              <a:buNone/>
            </a:pPr>
            <a:r>
              <a:rPr lang="en-US" sz="1600" dirty="0">
                <a:latin typeface="Times New Roman" panose="02020603050405020304" pitchFamily="18" charset="0"/>
                <a:cs typeface="Times New Roman" panose="02020603050405020304" pitchFamily="18" charset="0"/>
              </a:rPr>
              <a:t>Step 14: Wrapping Up the Design</a:t>
            </a:r>
          </a:p>
          <a:p>
            <a:pPr marL="0" indent="0">
              <a:buNone/>
            </a:pPr>
            <a:r>
              <a:rPr lang="en-US" sz="1600" dirty="0">
                <a:latin typeface="Times New Roman" panose="02020603050405020304" pitchFamily="18" charset="0"/>
                <a:cs typeface="Times New Roman" panose="02020603050405020304" pitchFamily="18" charset="0"/>
              </a:rPr>
              <a:t>Step 15: Turning the Design into Reusable IP</a:t>
            </a:r>
          </a:p>
          <a:p>
            <a:pPr marL="0" indent="0">
              <a:buNone/>
            </a:pPr>
            <a:r>
              <a:rPr lang="en-US" sz="1600" dirty="0">
                <a:latin typeface="Times New Roman" panose="02020603050405020304" pitchFamily="18" charset="0"/>
                <a:cs typeface="Times New Roman" panose="02020603050405020304" pitchFamily="18" charset="0"/>
              </a:rPr>
              <a:t>Step 16: Using BDs as Containers</a:t>
            </a:r>
          </a:p>
          <a:p>
            <a:endParaRPr lang="en-US" dirty="0"/>
          </a:p>
        </p:txBody>
      </p:sp>
      <p:sp>
        <p:nvSpPr>
          <p:cNvPr id="6" name="TextBox 5">
            <a:extLst>
              <a:ext uri="{FF2B5EF4-FFF2-40B4-BE49-F238E27FC236}">
                <a16:creationId xmlns:a16="http://schemas.microsoft.com/office/drawing/2014/main" id="{96C2D1A2-2D07-42CE-9E98-7EFF0D18E9AD}"/>
              </a:ext>
            </a:extLst>
          </p:cNvPr>
          <p:cNvSpPr txBox="1"/>
          <p:nvPr/>
        </p:nvSpPr>
        <p:spPr>
          <a:xfrm>
            <a:off x="4663440" y="4401821"/>
            <a:ext cx="4210127" cy="369332"/>
          </a:xfrm>
          <a:prstGeom prst="rect">
            <a:avLst/>
          </a:prstGeom>
          <a:noFill/>
        </p:spPr>
        <p:txBody>
          <a:bodyPr wrap="none" rtlCol="0">
            <a:spAutoFit/>
          </a:bodyPr>
          <a:lstStyle/>
          <a:p>
            <a:r>
              <a:rPr lang="en-US" dirty="0"/>
              <a:t>https://classroom.github.com/a/n8MhFXl5</a:t>
            </a:r>
          </a:p>
        </p:txBody>
      </p:sp>
    </p:spTree>
    <p:extLst>
      <p:ext uri="{BB962C8B-B14F-4D97-AF65-F5344CB8AC3E}">
        <p14:creationId xmlns:p14="http://schemas.microsoft.com/office/powerpoint/2010/main" val="3684988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15C4F-7152-4F40-9395-A2B769447F2C}"/>
              </a:ext>
            </a:extLst>
          </p:cNvPr>
          <p:cNvSpPr>
            <a:spLocks noGrp="1"/>
          </p:cNvSpPr>
          <p:nvPr>
            <p:ph type="title"/>
          </p:nvPr>
        </p:nvSpPr>
        <p:spPr>
          <a:xfrm>
            <a:off x="605789" y="197645"/>
            <a:ext cx="7840980" cy="1088068"/>
          </a:xfrm>
        </p:spPr>
        <p:txBody>
          <a:bodyPr>
            <a:normAutofit/>
          </a:bodyPr>
          <a:lstStyle/>
          <a:p>
            <a:r>
              <a:rPr lang="en-US" sz="2000" b="1" dirty="0">
                <a:latin typeface="Times New Roman" panose="02020603050405020304" pitchFamily="18" charset="0"/>
                <a:cs typeface="Times New Roman" panose="02020603050405020304" pitchFamily="18" charset="0"/>
              </a:rPr>
              <a:t>Step 2: Create the PetaLinux Project:</a:t>
            </a:r>
            <a:endParaRPr lang="en-US" sz="2000" dirty="0"/>
          </a:p>
        </p:txBody>
      </p:sp>
      <p:sp>
        <p:nvSpPr>
          <p:cNvPr id="4" name="Content Placeholder 3">
            <a:extLst>
              <a:ext uri="{FF2B5EF4-FFF2-40B4-BE49-F238E27FC236}">
                <a16:creationId xmlns:a16="http://schemas.microsoft.com/office/drawing/2014/main" id="{70E6719F-8795-4B36-B35F-894F12C829C5}"/>
              </a:ext>
            </a:extLst>
          </p:cNvPr>
          <p:cNvSpPr>
            <a:spLocks noGrp="1"/>
          </p:cNvSpPr>
          <p:nvPr>
            <p:ph sz="half" idx="1"/>
          </p:nvPr>
        </p:nvSpPr>
        <p:spPr>
          <a:xfrm>
            <a:off x="525780" y="1384300"/>
            <a:ext cx="4000499" cy="3149599"/>
          </a:xfrm>
        </p:spPr>
        <p:txBody>
          <a:bodyPr>
            <a:noAutofit/>
          </a:bodyPr>
          <a:lstStyle/>
          <a:p>
            <a:pPr>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BSP:</a:t>
            </a:r>
          </a:p>
          <a:p>
            <a:pPr marL="0" indent="0" algn="just">
              <a:buNone/>
            </a:pPr>
            <a:r>
              <a:rPr lang="en-US" sz="1200" dirty="0">
                <a:latin typeface="Times New Roman" panose="02020603050405020304" pitchFamily="18" charset="0"/>
                <a:cs typeface="Times New Roman" panose="02020603050405020304" pitchFamily="18" charset="0"/>
              </a:rPr>
              <a:t>This contains some pre-built files which can be used to speed up the development process. It can only be used with standard Xilinx development boards as it contains a HDF file that describes the underlying architecture of the board.</a:t>
            </a:r>
          </a:p>
          <a:p>
            <a:pPr marL="0" indent="0" algn="just">
              <a:buNone/>
            </a:pPr>
            <a:r>
              <a:rPr lang="en-US" sz="1200" dirty="0">
                <a:latin typeface="Times New Roman" panose="02020603050405020304" pitchFamily="18" charset="0"/>
                <a:cs typeface="Times New Roman" panose="02020603050405020304" pitchFamily="18" charset="0"/>
              </a:rPr>
              <a:t>Because it contains a HDF file, you can skip Step 1 above if you use this method. In total, it contains the following:</a:t>
            </a:r>
          </a:p>
          <a:p>
            <a:pPr>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PetaLinux Project and Workspace</a:t>
            </a:r>
          </a:p>
          <a:p>
            <a:pPr>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 HDF and bitstream</a:t>
            </a:r>
          </a:p>
          <a:p>
            <a:pPr>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Prebuilt images for FS-BOOT (in case of MicroBlaze), ATF (bl31 in case of Zynq UltraScale+), Linux, U-Boot, pmufw (Zynq UltraScale+), rootfs, dtb (device tree blob), BOOT.bin etc.</a:t>
            </a:r>
          </a:p>
          <a:p>
            <a:pPr marL="0" indent="0">
              <a:buNone/>
            </a:pPr>
            <a:r>
              <a:rPr lang="en-US" sz="1200" dirty="0" err="1">
                <a:latin typeface="Courier New" panose="02070309020205020404" pitchFamily="49" charset="0"/>
                <a:cs typeface="Courier New" panose="02070309020205020404" pitchFamily="49" charset="0"/>
              </a:rPr>
              <a:t>Petalinux</a:t>
            </a:r>
            <a:r>
              <a:rPr lang="en-US" sz="1200" dirty="0">
                <a:latin typeface="Courier New" panose="02070309020205020404" pitchFamily="49" charset="0"/>
                <a:cs typeface="Courier New" panose="02070309020205020404" pitchFamily="49" charset="0"/>
              </a:rPr>
              <a:t>-create –t project –s &lt;path to BSP&gt;</a:t>
            </a:r>
          </a:p>
          <a:p>
            <a:endParaRPr lang="en-US" sz="1200" dirty="0"/>
          </a:p>
        </p:txBody>
      </p:sp>
      <p:sp>
        <p:nvSpPr>
          <p:cNvPr id="5" name="Content Placeholder 4">
            <a:extLst>
              <a:ext uri="{FF2B5EF4-FFF2-40B4-BE49-F238E27FC236}">
                <a16:creationId xmlns:a16="http://schemas.microsoft.com/office/drawing/2014/main" id="{E3C799B5-FA99-4B94-B893-1D43AA97DC77}"/>
              </a:ext>
            </a:extLst>
          </p:cNvPr>
          <p:cNvSpPr>
            <a:spLocks noGrp="1"/>
          </p:cNvSpPr>
          <p:nvPr>
            <p:ph sz="half" idx="2"/>
          </p:nvPr>
        </p:nvSpPr>
        <p:spPr>
          <a:xfrm>
            <a:off x="4663440" y="351150"/>
            <a:ext cx="4122420" cy="4050671"/>
          </a:xfrm>
        </p:spPr>
        <p:txBody>
          <a:bodyPr>
            <a:normAutofit/>
          </a:bodyPr>
          <a:lstStyle/>
          <a:p>
            <a:pPr>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Creating a project:</a:t>
            </a:r>
          </a:p>
          <a:p>
            <a:pPr marL="0" indent="0">
              <a:buNone/>
            </a:pPr>
            <a:r>
              <a:rPr lang="en-US" sz="1200" dirty="0">
                <a:latin typeface="Courier New" panose="02070309020205020404" pitchFamily="49" charset="0"/>
                <a:cs typeface="Courier New" panose="02070309020205020404" pitchFamily="49" charset="0"/>
              </a:rPr>
              <a:t>Petalinux –create –type project –template zynMP  --name first_linux</a:t>
            </a:r>
          </a:p>
          <a:p>
            <a:pPr>
              <a:buFont typeface="Courier New" panose="02070309020205020404" pitchFamily="49" charset="0"/>
              <a:buChar char="o"/>
            </a:pPr>
            <a:r>
              <a:rPr lang="en-US" sz="1200" dirty="0">
                <a:latin typeface="Times New Roman" panose="02020603050405020304" pitchFamily="18" charset="0"/>
                <a:cs typeface="Times New Roman" panose="02020603050405020304" pitchFamily="18" charset="0"/>
              </a:rPr>
              <a:t>Extract hardware:</a:t>
            </a:r>
          </a:p>
          <a:p>
            <a:pPr marL="0" indent="0">
              <a:buNone/>
            </a:pPr>
            <a:r>
              <a:rPr lang="en-US" sz="1200" dirty="0">
                <a:latin typeface="Courier New" panose="02070309020205020404" pitchFamily="49" charset="0"/>
                <a:cs typeface="Courier New" panose="02070309020205020404" pitchFamily="49" charset="0"/>
              </a:rPr>
              <a:t>1. cd first_linux</a:t>
            </a:r>
          </a:p>
          <a:p>
            <a:pPr marL="0" indent="0">
              <a:buNone/>
            </a:pPr>
            <a:r>
              <a:rPr lang="en-US" sz="1200" dirty="0">
                <a:latin typeface="Courier New" panose="02070309020205020404" pitchFamily="49" charset="0"/>
                <a:cs typeface="Courier New" panose="02070309020205020404" pitchFamily="49" charset="0"/>
              </a:rPr>
              <a:t>2. Petalinux-config –get-</a:t>
            </a:r>
            <a:r>
              <a:rPr lang="en-US" sz="1200" dirty="0" err="1">
                <a:latin typeface="Courier New" panose="02070309020205020404" pitchFamily="49" charset="0"/>
                <a:cs typeface="Courier New" panose="02070309020205020404" pitchFamily="49" charset="0"/>
              </a:rPr>
              <a:t>hw</a:t>
            </a:r>
            <a:r>
              <a:rPr lang="en-US" sz="1200" dirty="0">
                <a:latin typeface="Courier New" panose="02070309020205020404" pitchFamily="49" charset="0"/>
                <a:cs typeface="Courier New" panose="02070309020205020404" pitchFamily="49" charset="0"/>
              </a:rPr>
              <a:t>- description=&lt;path of HDF&gt;</a:t>
            </a:r>
          </a:p>
          <a:p>
            <a:pPr marL="0" indent="0">
              <a:buNone/>
            </a:pPr>
            <a:endParaRPr lang="en-US" dirty="0">
              <a:latin typeface="Courier New" panose="02070309020205020404" pitchFamily="49" charset="0"/>
              <a:cs typeface="Courier New" panose="02070309020205020404" pitchFamily="49" charset="0"/>
            </a:endParaRPr>
          </a:p>
          <a:p>
            <a:endParaRPr lang="en-US" dirty="0"/>
          </a:p>
        </p:txBody>
      </p:sp>
      <p:pic>
        <p:nvPicPr>
          <p:cNvPr id="6" name="Picture 5">
            <a:extLst>
              <a:ext uri="{FF2B5EF4-FFF2-40B4-BE49-F238E27FC236}">
                <a16:creationId xmlns:a16="http://schemas.microsoft.com/office/drawing/2014/main" id="{F8EB9524-FFF9-4479-B662-18C784202506}"/>
              </a:ext>
            </a:extLst>
          </p:cNvPr>
          <p:cNvPicPr>
            <a:picLocks noChangeAspect="1"/>
          </p:cNvPicPr>
          <p:nvPr/>
        </p:nvPicPr>
        <p:blipFill>
          <a:blip r:embed="rId2"/>
          <a:stretch>
            <a:fillRect/>
          </a:stretch>
        </p:blipFill>
        <p:spPr>
          <a:xfrm>
            <a:off x="4663440" y="2136768"/>
            <a:ext cx="3749037" cy="1644662"/>
          </a:xfrm>
          <a:prstGeom prst="rect">
            <a:avLst/>
          </a:prstGeom>
        </p:spPr>
      </p:pic>
      <p:pic>
        <p:nvPicPr>
          <p:cNvPr id="7" name="Picture 6">
            <a:extLst>
              <a:ext uri="{FF2B5EF4-FFF2-40B4-BE49-F238E27FC236}">
                <a16:creationId xmlns:a16="http://schemas.microsoft.com/office/drawing/2014/main" id="{A1C31462-228A-4B19-91DE-EDCC6CE672BB}"/>
              </a:ext>
            </a:extLst>
          </p:cNvPr>
          <p:cNvPicPr>
            <a:picLocks noChangeAspect="1"/>
          </p:cNvPicPr>
          <p:nvPr/>
        </p:nvPicPr>
        <p:blipFill>
          <a:blip r:embed="rId3"/>
          <a:stretch>
            <a:fillRect/>
          </a:stretch>
        </p:blipFill>
        <p:spPr>
          <a:xfrm>
            <a:off x="4663440" y="3814455"/>
            <a:ext cx="3783329" cy="897561"/>
          </a:xfrm>
          <a:prstGeom prst="rect">
            <a:avLst/>
          </a:prstGeom>
        </p:spPr>
      </p:pic>
    </p:spTree>
    <p:extLst>
      <p:ext uri="{BB962C8B-B14F-4D97-AF65-F5344CB8AC3E}">
        <p14:creationId xmlns:p14="http://schemas.microsoft.com/office/powerpoint/2010/main" val="3878784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1AA51-509F-4795-8492-338C2317E56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Step 3:</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Editing the Image:</a:t>
            </a:r>
            <a:endParaRPr lang="en-US" dirty="0"/>
          </a:p>
        </p:txBody>
      </p:sp>
      <p:sp>
        <p:nvSpPr>
          <p:cNvPr id="3" name="Content Placeholder 2">
            <a:extLst>
              <a:ext uri="{FF2B5EF4-FFF2-40B4-BE49-F238E27FC236}">
                <a16:creationId xmlns:a16="http://schemas.microsoft.com/office/drawing/2014/main" id="{362A5527-A3C9-4F14-A52B-358142692EDD}"/>
              </a:ext>
            </a:extLst>
          </p:cNvPr>
          <p:cNvSpPr>
            <a:spLocks noGrp="1"/>
          </p:cNvSpPr>
          <p:nvPr>
            <p:ph idx="1"/>
          </p:nvPr>
        </p:nvSpPr>
        <p:spPr/>
        <p:txBody>
          <a:bodyPr>
            <a:normAutofit fontScale="92500" lnSpcReduction="20000"/>
          </a:bodyPr>
          <a:lstStyle/>
          <a:p>
            <a:pPr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PetaLinux uses </a:t>
            </a:r>
            <a:r>
              <a:rPr lang="en-US" sz="1600" u="sng" dirty="0">
                <a:latin typeface="Times New Roman" panose="02020603050405020304" pitchFamily="18" charset="0"/>
                <a:cs typeface="Times New Roman" panose="02020603050405020304" pitchFamily="18" charset="0"/>
              </a:rPr>
              <a:t>recipes</a:t>
            </a:r>
            <a:r>
              <a:rPr lang="en-US" sz="1600" dirty="0">
                <a:latin typeface="Times New Roman" panose="02020603050405020304" pitchFamily="18" charset="0"/>
                <a:cs typeface="Times New Roman" panose="02020603050405020304" pitchFamily="18" charset="0"/>
              </a:rPr>
              <a:t> to perform tasks. For example, if you wanted to generate a device tree, normally you would need to complete a series of different steps to do this (Download the source, import the HDF file... etc.). These steps can be combined and run as a single 'device tree' recipe in PetaLinux.</a:t>
            </a:r>
          </a:p>
          <a:p>
            <a:pPr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recipes are built using </a:t>
            </a:r>
            <a:r>
              <a:rPr lang="en-US" sz="1600" u="sng" dirty="0">
                <a:latin typeface="Times New Roman" panose="02020603050405020304" pitchFamily="18" charset="0"/>
                <a:cs typeface="Times New Roman" panose="02020603050405020304" pitchFamily="18" charset="0"/>
              </a:rPr>
              <a:t>Bitbake.</a:t>
            </a:r>
            <a:r>
              <a:rPr lang="en-US" sz="1600" dirty="0">
                <a:latin typeface="Times New Roman" panose="02020603050405020304" pitchFamily="18" charset="0"/>
                <a:cs typeface="Times New Roman" panose="02020603050405020304" pitchFamily="18" charset="0"/>
              </a:rPr>
              <a:t> It will check if the recipes are dependent on each other/other tasks and distribute the build tasks appropriately. Users can pass information to Bitbake via the local.conf file in the conf folder.</a:t>
            </a:r>
          </a:p>
          <a:p>
            <a:pPr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PetaLinux recipes are also organized into </a:t>
            </a:r>
            <a:r>
              <a:rPr lang="en-US" sz="1600" u="sng" dirty="0">
                <a:latin typeface="Times New Roman" panose="02020603050405020304" pitchFamily="18" charset="0"/>
                <a:cs typeface="Times New Roman" panose="02020603050405020304" pitchFamily="18" charset="0"/>
              </a:rPr>
              <a:t>Layers</a:t>
            </a:r>
            <a:r>
              <a:rPr lang="en-US" sz="1600" dirty="0">
                <a:latin typeface="Times New Roman" panose="02020603050405020304" pitchFamily="18" charset="0"/>
                <a:cs typeface="Times New Roman" panose="02020603050405020304" pitchFamily="18" charset="0"/>
              </a:rPr>
              <a:t>. </a:t>
            </a:r>
          </a:p>
          <a:p>
            <a:pPr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 number of standard recipes are used to create an image in PetaLinux. However, if you want to customize an image, you cannot directly modify a recipe or a PetaLinux build directory.</a:t>
            </a:r>
          </a:p>
          <a:p>
            <a:pPr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is because, due to the tools-flow, the recipes and directories are overwritten every time you rebuild the project, so any changes will be lost. Instead, you must create something called a ‘recipe append’. This is simply a file which contains all requested modifications to the standard recipes. The system checks the ‘recipe appends’ at build time and uses them to modify the image.</a:t>
            </a:r>
          </a:p>
          <a:p>
            <a:endParaRPr lang="en-US" dirty="0"/>
          </a:p>
        </p:txBody>
      </p:sp>
    </p:spTree>
    <p:extLst>
      <p:ext uri="{BB962C8B-B14F-4D97-AF65-F5344CB8AC3E}">
        <p14:creationId xmlns:p14="http://schemas.microsoft.com/office/powerpoint/2010/main" val="3000794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A226-C2F9-46FC-AB34-44BFC0A7C82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creating ‘recipe append’:</a:t>
            </a:r>
          </a:p>
        </p:txBody>
      </p:sp>
      <p:pic>
        <p:nvPicPr>
          <p:cNvPr id="4" name="Content Placeholder 3">
            <a:extLst>
              <a:ext uri="{FF2B5EF4-FFF2-40B4-BE49-F238E27FC236}">
                <a16:creationId xmlns:a16="http://schemas.microsoft.com/office/drawing/2014/main" id="{21C28DE9-5C7B-427A-B0E1-D1905CD72DC3}"/>
              </a:ext>
            </a:extLst>
          </p:cNvPr>
          <p:cNvPicPr>
            <a:picLocks noGrp="1" noChangeAspect="1"/>
          </p:cNvPicPr>
          <p:nvPr>
            <p:ph idx="1"/>
          </p:nvPr>
        </p:nvPicPr>
        <p:blipFill>
          <a:blip r:embed="rId2"/>
          <a:stretch>
            <a:fillRect/>
          </a:stretch>
        </p:blipFill>
        <p:spPr>
          <a:xfrm>
            <a:off x="822960" y="1303021"/>
            <a:ext cx="7543800" cy="3017838"/>
          </a:xfrm>
          <a:prstGeom prst="rect">
            <a:avLst/>
          </a:prstGeom>
        </p:spPr>
      </p:pic>
      <p:sp>
        <p:nvSpPr>
          <p:cNvPr id="5" name="TextBox 4">
            <a:extLst>
              <a:ext uri="{FF2B5EF4-FFF2-40B4-BE49-F238E27FC236}">
                <a16:creationId xmlns:a16="http://schemas.microsoft.com/office/drawing/2014/main" id="{5789F63A-A9D9-4597-A316-13AC9E9EB217}"/>
              </a:ext>
            </a:extLst>
          </p:cNvPr>
          <p:cNvSpPr txBox="1"/>
          <p:nvPr/>
        </p:nvSpPr>
        <p:spPr>
          <a:xfrm>
            <a:off x="777240" y="4120804"/>
            <a:ext cx="7543800" cy="40011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https://support.xilinx.com/s/article/968413?language=en_US#:~:text=PetaLinux%20is%20a%20set%20of,images%20for%20Xilinx%20processing%20systems.</a:t>
            </a:r>
          </a:p>
        </p:txBody>
      </p:sp>
    </p:spTree>
    <p:extLst>
      <p:ext uri="{BB962C8B-B14F-4D97-AF65-F5344CB8AC3E}">
        <p14:creationId xmlns:p14="http://schemas.microsoft.com/office/powerpoint/2010/main" val="31045593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146</TotalTime>
  <Words>2483</Words>
  <Application>Microsoft Office PowerPoint</Application>
  <PresentationFormat>On-screen Show (16:9)</PresentationFormat>
  <Paragraphs>206</Paragraphs>
  <Slides>30</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Wingdings</vt:lpstr>
      <vt:lpstr>Calibri Light</vt:lpstr>
      <vt:lpstr>Verdana</vt:lpstr>
      <vt:lpstr>Roboto</vt:lpstr>
      <vt:lpstr>Times New Roman</vt:lpstr>
      <vt:lpstr>Arial</vt:lpstr>
      <vt:lpstr>Courier New</vt:lpstr>
      <vt:lpstr>Calibri</vt:lpstr>
      <vt:lpstr>Retrospect</vt:lpstr>
      <vt:lpstr>Introduction to PETA Linux</vt:lpstr>
      <vt:lpstr>Agenda:</vt:lpstr>
      <vt:lpstr>What Is PetaLinux? </vt:lpstr>
      <vt:lpstr>PetaLinux Design Flow:</vt:lpstr>
      <vt:lpstr>Step 1: Create the Hardware Platform:</vt:lpstr>
      <vt:lpstr>General Flow:</vt:lpstr>
      <vt:lpstr>Step 2: Create the PetaLinux Project:</vt:lpstr>
      <vt:lpstr>Step 3: Editing the Image:</vt:lpstr>
      <vt:lpstr>creating ‘recipe append’:</vt:lpstr>
      <vt:lpstr>What is yocto project:</vt:lpstr>
      <vt:lpstr>Options for building embedded software for xilinx device:</vt:lpstr>
      <vt:lpstr>Workflow:</vt:lpstr>
      <vt:lpstr>Few things about yocto project:</vt:lpstr>
      <vt:lpstr>Petalinux vs yocto:</vt:lpstr>
      <vt:lpstr>Yocto vs petalinux:</vt:lpstr>
      <vt:lpstr>Command Line Interface(CLI) Tools:</vt:lpstr>
      <vt:lpstr>Petalinux-create:</vt:lpstr>
      <vt:lpstr>petalinux-config:</vt:lpstr>
      <vt:lpstr>petalinux-build :</vt:lpstr>
      <vt:lpstr>Petalinux-util :</vt:lpstr>
      <vt:lpstr>petalinux-package:</vt:lpstr>
      <vt:lpstr>petalinux-upgrade:</vt:lpstr>
      <vt:lpstr>petalinux-boot:</vt:lpstr>
      <vt:lpstr>Command Flow:</vt:lpstr>
      <vt:lpstr>How to Setup PetaLinux build environment on Windows WSL:</vt:lpstr>
      <vt:lpstr>Prerequisites for WSL:</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yocto project</dc:title>
  <dc:creator>Student</dc:creator>
  <cp:lastModifiedBy>Student</cp:lastModifiedBy>
  <cp:revision>14</cp:revision>
  <dcterms:modified xsi:type="dcterms:W3CDTF">2022-02-13T03:02:39Z</dcterms:modified>
</cp:coreProperties>
</file>