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"/>
  </p:notesMasterIdLst>
  <p:sldIdLst>
    <p:sldId id="256" r:id="rId2"/>
  </p:sldIdLst>
  <p:sldSz cx="7772400" cy="10058400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  <p:embeddedFont>
      <p:font typeface="Google Sans SemiBold" panose="020B0604020202020204" charset="0"/>
      <p:regular r:id="rId8"/>
      <p:bold r:id="rId9"/>
      <p:italic r:id="rId10"/>
      <p:boldItalic r:id="rId11"/>
    </p:embeddedFon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PT Sans Narrow" panose="020B0506020203020204" pitchFamily="34" charset="0"/>
      <p:regular r:id="rId16"/>
      <p:bold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Work Sans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622" y="-1997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26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1" Type="http://schemas.openxmlformats.org/officeDocument/2006/relationships/font" Target="fonts/font18.fntdata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font" Target="fonts/font22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font" Target="fonts/font21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font" Target="fonts/font20.fntdata"/><Relationship Id="rId28" Type="http://schemas.openxmlformats.org/officeDocument/2006/relationships/theme" Target="theme/theme1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font" Target="fonts/font1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12140ae02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512140ae02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1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18" name="Google Shape;18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cxnSp>
        <p:nvCxnSpPr>
          <p:cNvPr id="22" name="Google Shape;22;p2"/>
          <p:cNvCxnSpPr>
            <a:stCxn id="12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" name="Google Shape;24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5" name="Google Shape;25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8" name="Google Shape;28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31" name="Google Shape;31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33" name="Google Shape;33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5" name="Google Shape;35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grpSp>
        <p:nvGrpSpPr>
          <p:cNvPr id="36" name="Google Shape;36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37" name="Google Shape;37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41" name="Google Shape;41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</p:txBody>
      </p:sp>
      <p:grpSp>
        <p:nvGrpSpPr>
          <p:cNvPr id="42" name="Google Shape;42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43" name="Google Shape;43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cxnSp>
        <p:nvCxnSpPr>
          <p:cNvPr id="47" name="Google Shape;47;p2"/>
          <p:cNvCxnSpPr>
            <a:stCxn id="37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48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" name="Google Shape;49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50" name="Google Shape;50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53" name="Google Shape;53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56" name="Google Shape;56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58" name="Google Shape;58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3" name="Google Shape;63;p2"/>
          <p:cNvSpPr>
            <a:spLocks noGrp="1"/>
          </p:cNvSpPr>
          <p:nvPr>
            <p:ph type="pic" idx="2"/>
          </p:nvPr>
        </p:nvSpPr>
        <p:spPr>
          <a:xfrm>
            <a:off x="4583375" y="33894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"/>
          <p:cNvSpPr txBox="1"/>
          <p:nvPr/>
        </p:nvSpPr>
        <p:spPr>
          <a:xfrm>
            <a:off x="4541175" y="5895125"/>
            <a:ext cx="30744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2">
  <p:cSld name="TITLE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3"/>
          <p:cNvCxnSpPr>
            <a:stCxn id="67" idx="1"/>
          </p:cNvCxnSpPr>
          <p:nvPr/>
        </p:nvCxnSpPr>
        <p:spPr>
          <a:xfrm>
            <a:off x="3033472" y="937660"/>
            <a:ext cx="15900" cy="65682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" name="Google Shape;68;p3"/>
          <p:cNvGrpSpPr/>
          <p:nvPr/>
        </p:nvGrpSpPr>
        <p:grpSpPr>
          <a:xfrm>
            <a:off x="190345" y="900758"/>
            <a:ext cx="7581747" cy="5906"/>
            <a:chOff x="1890075" y="5241175"/>
            <a:chExt cx="4240556" cy="257700"/>
          </a:xfrm>
        </p:grpSpPr>
        <p:sp>
          <p:nvSpPr>
            <p:cNvPr id="69" name="Google Shape;69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73" name="Google Shape;73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74" name="Google Shape;7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78" name="Google Shape;78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w="9525" cap="flat" cmpd="sng">
            <a:solidFill>
              <a:srgbClr val="CFB9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79" name="Google Shape;79;p3"/>
          <p:cNvSpPr>
            <a:spLocks noGrp="1"/>
          </p:cNvSpPr>
          <p:nvPr>
            <p:ph type="pic" idx="2"/>
          </p:nvPr>
        </p:nvSpPr>
        <p:spPr>
          <a:xfrm>
            <a:off x="3552088" y="1473363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3"/>
          <p:cNvSpPr txBox="1"/>
          <p:nvPr/>
        </p:nvSpPr>
        <p:spPr>
          <a:xfrm>
            <a:off x="510050" y="96599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59875" y="7502350"/>
            <a:ext cx="7612200" cy="2379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3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83" name="Google Shape;83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87" name="Google Shape;87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88" name="Google Shape;88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91" name="Google Shape;91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290394" y="9345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3" name="Google Shape;93;p3"/>
          <p:cNvGrpSpPr/>
          <p:nvPr/>
        </p:nvGrpSpPr>
        <p:grpSpPr>
          <a:xfrm>
            <a:off x="172024" y="1040825"/>
            <a:ext cx="137818" cy="187200"/>
            <a:chOff x="507100" y="1997600"/>
            <a:chExt cx="158375" cy="187200"/>
          </a:xfrm>
        </p:grpSpPr>
        <p:sp>
          <p:nvSpPr>
            <p:cNvPr id="94" name="Google Shape;94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4069DD"/>
            </a:solidFill>
            <a:ln w="9525" cap="flat" cmpd="sng">
              <a:solidFill>
                <a:srgbClr val="4069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3"/>
          <p:cNvSpPr txBox="1"/>
          <p:nvPr/>
        </p:nvSpPr>
        <p:spPr>
          <a:xfrm>
            <a:off x="308719" y="28014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190349" y="2907725"/>
            <a:ext cx="137818" cy="187200"/>
            <a:chOff x="507100" y="1540400"/>
            <a:chExt cx="158375" cy="187200"/>
          </a:xfrm>
        </p:grpSpPr>
        <p:sp>
          <p:nvSpPr>
            <p:cNvPr id="98" name="Google Shape;98;p3"/>
            <p:cNvSpPr/>
            <p:nvPr/>
          </p:nvSpPr>
          <p:spPr>
            <a:xfrm>
              <a:off x="529575" y="15404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07100" y="15598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3"/>
          <p:cNvSpPr txBox="1"/>
          <p:nvPr/>
        </p:nvSpPr>
        <p:spPr>
          <a:xfrm>
            <a:off x="290394" y="5399875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IMPACT 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1" name="Google Shape;101;p3"/>
          <p:cNvGrpSpPr/>
          <p:nvPr/>
        </p:nvGrpSpPr>
        <p:grpSpPr>
          <a:xfrm>
            <a:off x="172024" y="5506200"/>
            <a:ext cx="137818" cy="187200"/>
            <a:chOff x="507100" y="1997600"/>
            <a:chExt cx="158375" cy="187200"/>
          </a:xfrm>
        </p:grpSpPr>
        <p:sp>
          <p:nvSpPr>
            <p:cNvPr id="102" name="Google Shape;102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4B4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3"/>
          <p:cNvSpPr txBox="1"/>
          <p:nvPr/>
        </p:nvSpPr>
        <p:spPr>
          <a:xfrm>
            <a:off x="-2480800" y="91265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315596" y="7502355"/>
            <a:ext cx="6273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INSIGHTS/NEXT STEPS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6" name="Google Shape;106;p3"/>
          <p:cNvGrpSpPr/>
          <p:nvPr/>
        </p:nvGrpSpPr>
        <p:grpSpPr>
          <a:xfrm>
            <a:off x="172024" y="7607808"/>
            <a:ext cx="137818" cy="187200"/>
            <a:chOff x="507100" y="1997600"/>
            <a:chExt cx="158375" cy="187200"/>
          </a:xfrm>
        </p:grpSpPr>
        <p:sp>
          <p:nvSpPr>
            <p:cNvPr id="107" name="Google Shape;107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0F9D5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3"/>
          <p:cNvSpPr>
            <a:spLocks noGrp="1"/>
          </p:cNvSpPr>
          <p:nvPr>
            <p:ph type="pic" idx="3"/>
          </p:nvPr>
        </p:nvSpPr>
        <p:spPr>
          <a:xfrm>
            <a:off x="4054775" y="465995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"/>
          <p:cNvSpPr txBox="1"/>
          <p:nvPr/>
        </p:nvSpPr>
        <p:spPr>
          <a:xfrm>
            <a:off x="159875" y="60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3">
  <p:cSld name="CUSTOM_2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4"/>
          <p:cNvCxnSpPr/>
          <p:nvPr/>
        </p:nvCxnSpPr>
        <p:spPr>
          <a:xfrm>
            <a:off x="417963" y="311025"/>
            <a:ext cx="28200" cy="8777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3" name="Google Shape;113;p4"/>
          <p:cNvGrpSpPr/>
          <p:nvPr/>
        </p:nvGrpSpPr>
        <p:grpSpPr>
          <a:xfrm>
            <a:off x="404725" y="1300475"/>
            <a:ext cx="6908400" cy="72025"/>
            <a:chOff x="404725" y="1681475"/>
            <a:chExt cx="6908400" cy="72025"/>
          </a:xfrm>
        </p:grpSpPr>
        <p:cxnSp>
          <p:nvCxnSpPr>
            <p:cNvPr id="114" name="Google Shape;114;p4"/>
            <p:cNvCxnSpPr/>
            <p:nvPr/>
          </p:nvCxnSpPr>
          <p:spPr>
            <a:xfrm rot="10800000" flipH="1">
              <a:off x="404725" y="1681475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4"/>
            <p:cNvCxnSpPr/>
            <p:nvPr/>
          </p:nvCxnSpPr>
          <p:spPr>
            <a:xfrm rot="10800000" flipH="1">
              <a:off x="404725" y="1736700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16" name="Google Shape;116;p4"/>
          <p:cNvCxnSpPr/>
          <p:nvPr/>
        </p:nvCxnSpPr>
        <p:spPr>
          <a:xfrm>
            <a:off x="7326238" y="6225"/>
            <a:ext cx="28200" cy="8777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4"/>
          <p:cNvCxnSpPr/>
          <p:nvPr/>
        </p:nvCxnSpPr>
        <p:spPr>
          <a:xfrm rot="10800000">
            <a:off x="438150" y="3276600"/>
            <a:ext cx="6896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4"/>
          <p:cNvCxnSpPr/>
          <p:nvPr/>
        </p:nvCxnSpPr>
        <p:spPr>
          <a:xfrm>
            <a:off x="3861475" y="3505200"/>
            <a:ext cx="0" cy="56118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" name="Google Shape;119;p4"/>
          <p:cNvGrpSpPr/>
          <p:nvPr/>
        </p:nvGrpSpPr>
        <p:grpSpPr>
          <a:xfrm>
            <a:off x="417975" y="1504250"/>
            <a:ext cx="2357775" cy="410125"/>
            <a:chOff x="417975" y="1885250"/>
            <a:chExt cx="2357775" cy="410125"/>
          </a:xfrm>
        </p:grpSpPr>
        <p:sp>
          <p:nvSpPr>
            <p:cNvPr id="120" name="Google Shape;120;p4"/>
            <p:cNvSpPr/>
            <p:nvPr/>
          </p:nvSpPr>
          <p:spPr>
            <a:xfrm>
              <a:off x="417975" y="18852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rot="10800000">
              <a:off x="2236350" y="18858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446175" y="19053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 rot="10800000">
              <a:off x="2198100" y="19060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4"/>
          <p:cNvGrpSpPr/>
          <p:nvPr/>
        </p:nvGrpSpPr>
        <p:grpSpPr>
          <a:xfrm>
            <a:off x="417975" y="3276600"/>
            <a:ext cx="2357775" cy="410125"/>
            <a:chOff x="265575" y="3352800"/>
            <a:chExt cx="2357775" cy="410125"/>
          </a:xfrm>
        </p:grpSpPr>
        <p:sp>
          <p:nvSpPr>
            <p:cNvPr id="125" name="Google Shape;125;p4"/>
            <p:cNvSpPr/>
            <p:nvPr/>
          </p:nvSpPr>
          <p:spPr>
            <a:xfrm>
              <a:off x="265575" y="33528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 rot="10800000">
              <a:off x="2083950" y="33534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93775" y="33728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 rot="10800000">
              <a:off x="2045700" y="337355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4"/>
          <p:cNvGrpSpPr/>
          <p:nvPr/>
        </p:nvGrpSpPr>
        <p:grpSpPr>
          <a:xfrm>
            <a:off x="3872044" y="3276600"/>
            <a:ext cx="2747987" cy="410125"/>
            <a:chOff x="3567313" y="3200400"/>
            <a:chExt cx="2357775" cy="410125"/>
          </a:xfrm>
        </p:grpSpPr>
        <p:sp>
          <p:nvSpPr>
            <p:cNvPr id="130" name="Google Shape;130;p4"/>
            <p:cNvSpPr/>
            <p:nvPr/>
          </p:nvSpPr>
          <p:spPr>
            <a:xfrm>
              <a:off x="3567313" y="32004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 rot="10800000">
              <a:off x="5385688" y="32010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3595513" y="32204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>
              <a:off x="5393639" y="3221150"/>
              <a:ext cx="4734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4"/>
          <p:cNvGrpSpPr/>
          <p:nvPr/>
        </p:nvGrpSpPr>
        <p:grpSpPr>
          <a:xfrm>
            <a:off x="417963" y="6597750"/>
            <a:ext cx="2357775" cy="410125"/>
            <a:chOff x="-39237" y="6140550"/>
            <a:chExt cx="2357775" cy="410125"/>
          </a:xfrm>
        </p:grpSpPr>
        <p:sp>
          <p:nvSpPr>
            <p:cNvPr id="135" name="Google Shape;135;p4"/>
            <p:cNvSpPr/>
            <p:nvPr/>
          </p:nvSpPr>
          <p:spPr>
            <a:xfrm>
              <a:off x="-39237" y="61405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>
              <a:off x="1779138" y="61411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-11037" y="61606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>
              <a:off x="1740888" y="61613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4"/>
          <p:cNvSpPr txBox="1"/>
          <p:nvPr/>
        </p:nvSpPr>
        <p:spPr>
          <a:xfrm>
            <a:off x="402100" y="1527525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OVERVIEW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476200" y="3276599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PROJECT STATUS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623225" y="6602713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3848750" y="3276600"/>
            <a:ext cx="167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KEY INSIGHTS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413425" y="1939675"/>
            <a:ext cx="6896100" cy="10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438138" y="3915350"/>
            <a:ext cx="3108300" cy="23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438150" y="7050750"/>
            <a:ext cx="3108300" cy="22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3905525" y="4039263"/>
            <a:ext cx="3219000" cy="26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4183575" y="9228125"/>
            <a:ext cx="30867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100" i="1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0" name="Google Shape;150;p4"/>
          <p:cNvSpPr>
            <a:spLocks noGrp="1"/>
          </p:cNvSpPr>
          <p:nvPr>
            <p:ph type="pic" idx="2"/>
          </p:nvPr>
        </p:nvSpPr>
        <p:spPr>
          <a:xfrm>
            <a:off x="4076163" y="61997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4"/>
          <p:cNvSpPr txBox="1"/>
          <p:nvPr/>
        </p:nvSpPr>
        <p:spPr>
          <a:xfrm>
            <a:off x="4007763" y="86954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5">
          <p15:clr>
            <a:srgbClr val="FA7B17"/>
          </p15:clr>
        </p15:guide>
        <p15:guide id="2" orient="horz" pos="292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4">
  <p:cSld name="CUSTOM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/>
          <p:nvPr/>
        </p:nvSpPr>
        <p:spPr>
          <a:xfrm flipH="1">
            <a:off x="2748900" y="9168075"/>
            <a:ext cx="5023500" cy="890400"/>
          </a:xfrm>
          <a:prstGeom prst="rtTriangle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0" y="9168075"/>
            <a:ext cx="4138800" cy="890400"/>
          </a:xfrm>
          <a:prstGeom prst="rtTriangle">
            <a:avLst/>
          </a:prstGeom>
          <a:solidFill>
            <a:srgbClr val="DB4437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55" name="Google Shape;155;p5"/>
          <p:cNvGrpSpPr/>
          <p:nvPr/>
        </p:nvGrpSpPr>
        <p:grpSpPr>
          <a:xfrm>
            <a:off x="95351" y="1392509"/>
            <a:ext cx="7581691" cy="5901"/>
            <a:chOff x="1890075" y="5241175"/>
            <a:chExt cx="4240556" cy="257700"/>
          </a:xfrm>
        </p:grpSpPr>
        <p:sp>
          <p:nvSpPr>
            <p:cNvPr id="156" name="Google Shape;156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160" name="Google Shape;160;p5"/>
          <p:cNvGrpSpPr/>
          <p:nvPr/>
        </p:nvGrpSpPr>
        <p:grpSpPr>
          <a:xfrm>
            <a:off x="95351" y="4542984"/>
            <a:ext cx="7581691" cy="5901"/>
            <a:chOff x="1890075" y="5241175"/>
            <a:chExt cx="4240556" cy="257700"/>
          </a:xfrm>
        </p:grpSpPr>
        <p:sp>
          <p:nvSpPr>
            <p:cNvPr id="161" name="Google Shape;161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65" name="Google Shape;165;p5"/>
          <p:cNvSpPr/>
          <p:nvPr/>
        </p:nvSpPr>
        <p:spPr>
          <a:xfrm>
            <a:off x="432000" y="1624350"/>
            <a:ext cx="1598400" cy="269100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EEEE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Overview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432000" y="2620004"/>
            <a:ext cx="1598400" cy="285000"/>
          </a:xfrm>
          <a:prstGeom prst="rect">
            <a:avLst/>
          </a:prstGeom>
          <a:solidFill>
            <a:srgbClr val="DB4437"/>
          </a:solidFill>
          <a:ln w="9525" cap="flat" cmpd="sng">
            <a:solidFill>
              <a:srgbClr val="DB44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Problem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432000" y="3615673"/>
            <a:ext cx="1598400" cy="269100"/>
          </a:xfrm>
          <a:prstGeom prst="rect">
            <a:avLst/>
          </a:prstGeom>
          <a:solidFill>
            <a:srgbClr val="F4B400"/>
          </a:solidFill>
          <a:ln w="9525" cap="flat" cmpd="sng">
            <a:solidFill>
              <a:srgbClr val="F4B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Solution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432000" y="4676196"/>
            <a:ext cx="1598400" cy="285000"/>
          </a:xfrm>
          <a:prstGeom prst="rect">
            <a:avLst/>
          </a:prstGeom>
          <a:solidFill>
            <a:srgbClr val="0F9D58"/>
          </a:solidFill>
          <a:ln w="9525" cap="flat" cmpd="sng">
            <a:solidFill>
              <a:srgbClr val="0F9D5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Details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432000" y="8296570"/>
            <a:ext cx="1598400" cy="269100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70" name="Google Shape;170;p5"/>
          <p:cNvGrpSpPr/>
          <p:nvPr/>
        </p:nvGrpSpPr>
        <p:grpSpPr>
          <a:xfrm>
            <a:off x="95351" y="8200359"/>
            <a:ext cx="7581691" cy="5901"/>
            <a:chOff x="1890075" y="5241175"/>
            <a:chExt cx="4240556" cy="257700"/>
          </a:xfrm>
        </p:grpSpPr>
        <p:sp>
          <p:nvSpPr>
            <p:cNvPr id="171" name="Google Shape;171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75" name="Google Shape;175;p5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6" name="Google Shape;176;p5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77" name="Google Shape;177;p5"/>
          <p:cNvSpPr>
            <a:spLocks noGrp="1"/>
          </p:cNvSpPr>
          <p:nvPr>
            <p:ph type="pic" idx="2"/>
          </p:nvPr>
        </p:nvSpPr>
        <p:spPr>
          <a:xfrm>
            <a:off x="4394725" y="49612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"/>
          <p:cNvSpPr txBox="1"/>
          <p:nvPr/>
        </p:nvSpPr>
        <p:spPr>
          <a:xfrm>
            <a:off x="4326325" y="74569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 NOT USE ">
  <p:cSld name="TITLE_2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1" name="Google Shape;181;p6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82" name="Google Shape;182;p6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83" name="Google Shape;183;p6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O NOT USE">
  <p:cSld name="CUSTOM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 SemiBold"/>
              <a:buNone/>
              <a:defRPr sz="28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/>
          <p:nvPr/>
        </p:nvSpPr>
        <p:spPr>
          <a:xfrm>
            <a:off x="100575" y="1257300"/>
            <a:ext cx="2883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oogle Sans"/>
                <a:ea typeface="Google Sans"/>
                <a:cs typeface="Google Sans"/>
                <a:sym typeface="Google Sans"/>
              </a:rPr>
              <a:t>Employee Retention seeks to improve employee retention and answer the following question:</a:t>
            </a:r>
            <a:endParaRPr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Google Sans"/>
                <a:ea typeface="Google Sans"/>
                <a:cs typeface="Google Sans"/>
                <a:sym typeface="Google Sans"/>
              </a:rPr>
              <a:t>What’s likely to make the employee leave the company?</a:t>
            </a:r>
            <a:endParaRPr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100" y="67050"/>
            <a:ext cx="7772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atin typeface="Google Sans"/>
                <a:ea typeface="Google Sans"/>
                <a:cs typeface="Google Sans"/>
                <a:sym typeface="Google Sans"/>
              </a:rPr>
              <a:t>Employee Retention</a:t>
            </a:r>
            <a:endParaRPr sz="25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1763100" y="4908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Employee Retention Project 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92" name="Google Shape;192;p8"/>
          <p:cNvPicPr preferRelativeResize="0"/>
          <p:nvPr/>
        </p:nvPicPr>
        <p:blipFill rotWithShape="1">
          <a:blip r:embed="rId3">
            <a:alphaModFix/>
          </a:blip>
          <a:srcRect t="1997" b="1987"/>
          <a:stretch/>
        </p:blipFill>
        <p:spPr>
          <a:xfrm>
            <a:off x="3181000" y="4405600"/>
            <a:ext cx="4136999" cy="224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8"/>
          <p:cNvPicPr preferRelativeResize="0"/>
          <p:nvPr/>
        </p:nvPicPr>
        <p:blipFill rotWithShape="1">
          <a:blip r:embed="rId4">
            <a:alphaModFix/>
          </a:blip>
          <a:srcRect l="2235" r="2244"/>
          <a:stretch/>
        </p:blipFill>
        <p:spPr>
          <a:xfrm>
            <a:off x="3145200" y="995300"/>
            <a:ext cx="4426424" cy="258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8"/>
          <p:cNvSpPr txBox="1"/>
          <p:nvPr/>
        </p:nvSpPr>
        <p:spPr>
          <a:xfrm>
            <a:off x="3257550" y="3522700"/>
            <a:ext cx="43140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 b="1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Barplot above shows the most relevant variables: </a:t>
            </a:r>
            <a:r>
              <a:rPr lang="en" sz="1000" b="1" i="1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‘last_evaluation’, ‘number_project’,  ‘tenure’ </a:t>
            </a:r>
            <a:r>
              <a:rPr lang="en" sz="1000" b="1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and</a:t>
            </a:r>
            <a:r>
              <a:rPr lang="en" sz="1000" b="1" i="1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 ‘overworked’.</a:t>
            </a:r>
            <a:endParaRPr sz="1000" b="1" i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5" name="Google Shape;195;p8"/>
          <p:cNvSpPr txBox="1"/>
          <p:nvPr/>
        </p:nvSpPr>
        <p:spPr>
          <a:xfrm>
            <a:off x="3257550" y="6698850"/>
            <a:ext cx="40605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Google Sans"/>
                <a:ea typeface="Google Sans"/>
                <a:cs typeface="Google Sans"/>
                <a:sym typeface="Google Sans"/>
              </a:rPr>
              <a:t>In the random forest model above, </a:t>
            </a:r>
            <a:r>
              <a:rPr lang="en" sz="1000" b="1" i="1">
                <a:latin typeface="Google Sans"/>
                <a:ea typeface="Google Sans"/>
                <a:cs typeface="Google Sans"/>
                <a:sym typeface="Google Sans"/>
              </a:rPr>
              <a:t>`last_evaluation`, `tenure`, `number_project`, `overworked`, `salary_low`, </a:t>
            </a:r>
            <a:r>
              <a:rPr lang="en" sz="1000" b="1">
                <a:latin typeface="Google Sans"/>
                <a:ea typeface="Google Sans"/>
                <a:cs typeface="Google Sans"/>
                <a:sym typeface="Google Sans"/>
              </a:rPr>
              <a:t>and</a:t>
            </a:r>
            <a:r>
              <a:rPr lang="en" sz="1000" b="1" i="1">
                <a:latin typeface="Google Sans"/>
                <a:ea typeface="Google Sans"/>
                <a:cs typeface="Google Sans"/>
                <a:sym typeface="Google Sans"/>
              </a:rPr>
              <a:t> `work_accident` </a:t>
            </a:r>
            <a:r>
              <a:rPr lang="en" sz="1000" b="1">
                <a:latin typeface="Google Sans"/>
                <a:ea typeface="Google Sans"/>
                <a:cs typeface="Google Sans"/>
                <a:sym typeface="Google Sans"/>
              </a:rPr>
              <a:t>have the highest importance. These variables are most helpful in predicting the outcome variable,</a:t>
            </a:r>
            <a:r>
              <a:rPr lang="en" sz="1000" b="1" i="1">
                <a:latin typeface="Google Sans"/>
                <a:ea typeface="Google Sans"/>
                <a:cs typeface="Google Sans"/>
                <a:sym typeface="Google Sans"/>
              </a:rPr>
              <a:t> `left`.</a:t>
            </a:r>
            <a:endParaRPr sz="1000" b="1" i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100575" y="3295650"/>
            <a:ext cx="28833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Since the variable we are seeking to predict is categorical, the team could build either a logistic regression or a tree-based machine learning model.</a:t>
            </a:r>
            <a:endParaRPr dirty="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The random forest model slightly outperforms the decision tree model.</a:t>
            </a:r>
            <a:endParaRPr dirty="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100575" y="5783025"/>
            <a:ext cx="2883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This model helps predict whether an employee will leave and identify which factors are most influential. These insights can help HR make decisions to improve employee retention.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8" name="Google Shape;198;p8"/>
          <p:cNvSpPr txBox="1"/>
          <p:nvPr/>
        </p:nvSpPr>
        <p:spPr>
          <a:xfrm>
            <a:off x="100575" y="7770725"/>
            <a:ext cx="7058100" cy="21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Cap the number of projects that employees can work on.</a:t>
            </a:r>
            <a:endParaRPr sz="1100" dirty="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Consider promoting employees who have been with the company for at least four years, or conduct further investigation about why four-year tenured employees are so dissatisfied.</a:t>
            </a:r>
            <a:endParaRPr sz="1100" dirty="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Either reward employees for working longer hours, or don't require them to do so.</a:t>
            </a:r>
            <a:endParaRPr sz="1100" dirty="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If employees aren't familiar with the company's overtime pay policies, inform them about this. If the expectations around workload and time off aren't explicit, make them clear.</a:t>
            </a:r>
            <a:endParaRPr sz="1100" dirty="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Hold company-wide and within-team discussions to understand and address the company work culture, across the board and in specific contexts.</a:t>
            </a:r>
            <a:endParaRPr sz="1100" dirty="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High evaluation scores should not be reserved for employees who work 200+ hours per month. Consider a proportionate scale for rewarding employees who contribute more/put in more effort.</a:t>
            </a:r>
            <a:endParaRPr sz="11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Google Sans SemiBold</vt:lpstr>
      <vt:lpstr>Arial</vt:lpstr>
      <vt:lpstr>Lato</vt:lpstr>
      <vt:lpstr>Google Sans</vt:lpstr>
      <vt:lpstr>Roboto</vt:lpstr>
      <vt:lpstr>Work Sans</vt:lpstr>
      <vt:lpstr>PT Sans Narrow</vt:lpstr>
      <vt:lpstr>Calibri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Harsh Swami</cp:lastModifiedBy>
  <cp:revision>1</cp:revision>
  <dcterms:modified xsi:type="dcterms:W3CDTF">2024-03-27T10:18:48Z</dcterms:modified>
</cp:coreProperties>
</file>