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41"/>
  </p:notesMasterIdLst>
  <p:handoutMasterIdLst>
    <p:handoutMasterId r:id="rId142"/>
  </p:handoutMasterIdLst>
  <p:sldIdLst>
    <p:sldId id="394" r:id="rId2"/>
    <p:sldId id="426" r:id="rId3"/>
    <p:sldId id="450" r:id="rId4"/>
    <p:sldId id="488" r:id="rId5"/>
    <p:sldId id="396" r:id="rId6"/>
    <p:sldId id="427" r:id="rId7"/>
    <p:sldId id="428" r:id="rId8"/>
    <p:sldId id="433" r:id="rId9"/>
    <p:sldId id="397" r:id="rId10"/>
    <p:sldId id="429" r:id="rId11"/>
    <p:sldId id="438" r:id="rId12"/>
    <p:sldId id="399" r:id="rId13"/>
    <p:sldId id="431" r:id="rId14"/>
    <p:sldId id="401" r:id="rId15"/>
    <p:sldId id="402" r:id="rId16"/>
    <p:sldId id="430" r:id="rId17"/>
    <p:sldId id="407" r:id="rId18"/>
    <p:sldId id="437" r:id="rId19"/>
    <p:sldId id="440" r:id="rId20"/>
    <p:sldId id="442" r:id="rId21"/>
    <p:sldId id="443" r:id="rId22"/>
    <p:sldId id="441" r:id="rId23"/>
    <p:sldId id="435" r:id="rId24"/>
    <p:sldId id="439" r:id="rId25"/>
    <p:sldId id="447" r:id="rId26"/>
    <p:sldId id="448" r:id="rId27"/>
    <p:sldId id="449" r:id="rId28"/>
    <p:sldId id="451" r:id="rId29"/>
    <p:sldId id="452" r:id="rId30"/>
    <p:sldId id="454" r:id="rId31"/>
    <p:sldId id="458" r:id="rId32"/>
    <p:sldId id="459" r:id="rId33"/>
    <p:sldId id="466" r:id="rId34"/>
    <p:sldId id="591" r:id="rId35"/>
    <p:sldId id="473" r:id="rId36"/>
    <p:sldId id="474" r:id="rId37"/>
    <p:sldId id="475" r:id="rId38"/>
    <p:sldId id="476" r:id="rId39"/>
    <p:sldId id="477" r:id="rId40"/>
    <p:sldId id="478" r:id="rId41"/>
    <p:sldId id="479" r:id="rId42"/>
    <p:sldId id="480" r:id="rId43"/>
    <p:sldId id="481" r:id="rId44"/>
    <p:sldId id="482" r:id="rId45"/>
    <p:sldId id="483" r:id="rId46"/>
    <p:sldId id="484" r:id="rId47"/>
    <p:sldId id="485" r:id="rId48"/>
    <p:sldId id="486" r:id="rId49"/>
    <p:sldId id="487" r:id="rId50"/>
    <p:sldId id="489" r:id="rId51"/>
    <p:sldId id="490" r:id="rId52"/>
    <p:sldId id="491" r:id="rId53"/>
    <p:sldId id="492" r:id="rId54"/>
    <p:sldId id="493" r:id="rId55"/>
    <p:sldId id="494" r:id="rId56"/>
    <p:sldId id="495" r:id="rId57"/>
    <p:sldId id="496" r:id="rId58"/>
    <p:sldId id="497" r:id="rId59"/>
    <p:sldId id="498" r:id="rId60"/>
    <p:sldId id="499" r:id="rId61"/>
    <p:sldId id="500" r:id="rId62"/>
    <p:sldId id="501" r:id="rId63"/>
    <p:sldId id="502" r:id="rId64"/>
    <p:sldId id="503" r:id="rId65"/>
    <p:sldId id="504" r:id="rId66"/>
    <p:sldId id="505" r:id="rId67"/>
    <p:sldId id="506" r:id="rId68"/>
    <p:sldId id="507" r:id="rId69"/>
    <p:sldId id="508" r:id="rId70"/>
    <p:sldId id="509" r:id="rId71"/>
    <p:sldId id="510" r:id="rId72"/>
    <p:sldId id="511" r:id="rId73"/>
    <p:sldId id="512" r:id="rId74"/>
    <p:sldId id="513" r:id="rId75"/>
    <p:sldId id="514" r:id="rId76"/>
    <p:sldId id="515" r:id="rId77"/>
    <p:sldId id="516" r:id="rId78"/>
    <p:sldId id="517" r:id="rId79"/>
    <p:sldId id="518" r:id="rId80"/>
    <p:sldId id="519" r:id="rId81"/>
    <p:sldId id="520" r:id="rId82"/>
    <p:sldId id="521" r:id="rId83"/>
    <p:sldId id="522" r:id="rId84"/>
    <p:sldId id="523" r:id="rId85"/>
    <p:sldId id="524" r:id="rId86"/>
    <p:sldId id="525" r:id="rId87"/>
    <p:sldId id="526" r:id="rId88"/>
    <p:sldId id="527" r:id="rId89"/>
    <p:sldId id="528" r:id="rId90"/>
    <p:sldId id="529" r:id="rId91"/>
    <p:sldId id="530" r:id="rId92"/>
    <p:sldId id="531" r:id="rId93"/>
    <p:sldId id="532" r:id="rId94"/>
    <p:sldId id="533" r:id="rId95"/>
    <p:sldId id="534" r:id="rId96"/>
    <p:sldId id="535" r:id="rId97"/>
    <p:sldId id="536" r:id="rId98"/>
    <p:sldId id="537" r:id="rId99"/>
    <p:sldId id="538" r:id="rId100"/>
    <p:sldId id="539" r:id="rId101"/>
    <p:sldId id="544" r:id="rId102"/>
    <p:sldId id="545" r:id="rId103"/>
    <p:sldId id="546" r:id="rId104"/>
    <p:sldId id="547" r:id="rId105"/>
    <p:sldId id="549" r:id="rId106"/>
    <p:sldId id="550" r:id="rId107"/>
    <p:sldId id="551" r:id="rId108"/>
    <p:sldId id="552" r:id="rId109"/>
    <p:sldId id="553" r:id="rId110"/>
    <p:sldId id="554" r:id="rId111"/>
    <p:sldId id="555" r:id="rId112"/>
    <p:sldId id="557" r:id="rId113"/>
    <p:sldId id="558" r:id="rId114"/>
    <p:sldId id="559" r:id="rId115"/>
    <p:sldId id="560" r:id="rId116"/>
    <p:sldId id="561" r:id="rId117"/>
    <p:sldId id="562" r:id="rId118"/>
    <p:sldId id="563" r:id="rId119"/>
    <p:sldId id="564" r:id="rId120"/>
    <p:sldId id="571" r:id="rId121"/>
    <p:sldId id="572" r:id="rId122"/>
    <p:sldId id="573" r:id="rId123"/>
    <p:sldId id="574" r:id="rId124"/>
    <p:sldId id="575" r:id="rId125"/>
    <p:sldId id="576" r:id="rId126"/>
    <p:sldId id="577" r:id="rId127"/>
    <p:sldId id="578" r:id="rId128"/>
    <p:sldId id="579" r:id="rId129"/>
    <p:sldId id="580" r:id="rId130"/>
    <p:sldId id="581" r:id="rId131"/>
    <p:sldId id="582" r:id="rId132"/>
    <p:sldId id="583" r:id="rId133"/>
    <p:sldId id="584" r:id="rId134"/>
    <p:sldId id="585" r:id="rId135"/>
    <p:sldId id="586" r:id="rId136"/>
    <p:sldId id="587" r:id="rId137"/>
    <p:sldId id="588" r:id="rId138"/>
    <p:sldId id="589" r:id="rId139"/>
    <p:sldId id="590" r:id="rId14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8" autoAdjust="0"/>
    <p:restoredTop sz="86406" autoAdjust="0"/>
  </p:normalViewPr>
  <p:slideViewPr>
    <p:cSldViewPr snapToGrid="0">
      <p:cViewPr>
        <p:scale>
          <a:sx n="100" d="100"/>
          <a:sy n="100" d="100"/>
        </p:scale>
        <p:origin x="-840" y="198"/>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5138"/>
          </a:xfrm>
          <a:prstGeom prst="rect">
            <a:avLst/>
          </a:prstGeom>
        </p:spPr>
        <p:txBody>
          <a:bodyPr vert="horz" lIns="91440" tIns="45720" rIns="91440" bIns="45720" rtlCol="0"/>
          <a:lstStyle>
            <a:lvl1pPr algn="r">
              <a:defRPr sz="1200"/>
            </a:lvl1pPr>
          </a:lstStyle>
          <a:p>
            <a:fld id="{E8AB0632-6542-408B-8462-62178CE5DC8E}" type="datetimeFigureOut">
              <a:rPr lang="en-US" smtClean="0"/>
              <a:t>5/26/2013</a:t>
            </a:fld>
            <a:endParaRPr lang="en-US"/>
          </a:p>
        </p:txBody>
      </p:sp>
      <p:sp>
        <p:nvSpPr>
          <p:cNvPr id="4" name="Footer Placeholder 3"/>
          <p:cNvSpPr>
            <a:spLocks noGrp="1"/>
          </p:cNvSpPr>
          <p:nvPr>
            <p:ph type="ftr" sz="quarter" idx="2"/>
          </p:nvPr>
        </p:nvSpPr>
        <p:spPr>
          <a:xfrm>
            <a:off x="0" y="8829675"/>
            <a:ext cx="2982119"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675"/>
            <a:ext cx="2982119" cy="465138"/>
          </a:xfrm>
          <a:prstGeom prst="rect">
            <a:avLst/>
          </a:prstGeom>
        </p:spPr>
        <p:txBody>
          <a:bodyPr vert="horz" lIns="91440" tIns="45720" rIns="91440" bIns="45720" rtlCol="0" anchor="b"/>
          <a:lstStyle>
            <a:lvl1pPr algn="r">
              <a:defRPr sz="1200"/>
            </a:lvl1pPr>
          </a:lstStyle>
          <a:p>
            <a:fld id="{B3E8FAA2-40CA-4557-A9DE-06A073FE3460}" type="slidenum">
              <a:rPr lang="en-US" smtClean="0"/>
              <a:t>‹#›</a:t>
            </a:fld>
            <a:endParaRPr lang="en-US"/>
          </a:p>
        </p:txBody>
      </p:sp>
    </p:spTree>
    <p:extLst>
      <p:ext uri="{BB962C8B-B14F-4D97-AF65-F5344CB8AC3E}">
        <p14:creationId xmlns:p14="http://schemas.microsoft.com/office/powerpoint/2010/main" val="3835081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50179"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16013" y="696913"/>
            <a:ext cx="4649787" cy="348615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0182"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50183"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62D8FB6A-5328-4530-94A1-17883D28AD3C}" type="slidenum">
              <a:rPr lang="en-US"/>
              <a:pPr>
                <a:defRPr/>
              </a:pPr>
              <a:t>‹#›</a:t>
            </a:fld>
            <a:endParaRPr lang="en-US"/>
          </a:p>
        </p:txBody>
      </p:sp>
    </p:spTree>
    <p:extLst>
      <p:ext uri="{BB962C8B-B14F-4D97-AF65-F5344CB8AC3E}">
        <p14:creationId xmlns:p14="http://schemas.microsoft.com/office/powerpoint/2010/main" val="3412380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8FB6A-5328-4530-94A1-17883D28AD3C}" type="slidenum">
              <a:rPr lang="en-US" smtClean="0"/>
              <a:pPr>
                <a:defRPr/>
              </a:pPr>
              <a:t>35</a:t>
            </a:fld>
            <a:endParaRPr lang="en-US"/>
          </a:p>
        </p:txBody>
      </p:sp>
    </p:spTree>
    <p:extLst>
      <p:ext uri="{BB962C8B-B14F-4D97-AF65-F5344CB8AC3E}">
        <p14:creationId xmlns:p14="http://schemas.microsoft.com/office/powerpoint/2010/main" val="102679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8FB6A-5328-4530-94A1-17883D28AD3C}" type="slidenum">
              <a:rPr lang="en-US" smtClean="0"/>
              <a:pPr>
                <a:defRPr/>
              </a:pPr>
              <a:t>77</a:t>
            </a:fld>
            <a:endParaRPr lang="en-US"/>
          </a:p>
        </p:txBody>
      </p:sp>
    </p:spTree>
    <p:extLst>
      <p:ext uri="{BB962C8B-B14F-4D97-AF65-F5344CB8AC3E}">
        <p14:creationId xmlns:p14="http://schemas.microsoft.com/office/powerpoint/2010/main" val="371359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39955"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en-US"/>
              <a:t>Click to edit Master title style</a:t>
            </a:r>
          </a:p>
        </p:txBody>
      </p:sp>
      <p:sp>
        <p:nvSpPr>
          <p:cNvPr id="3995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6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r>
              <a:rPr lang="en-US" smtClean="0"/>
              <a:t>Dan C. Marinescu</a:t>
            </a:r>
            <a:endParaRPr lang="en-US"/>
          </a:p>
        </p:txBody>
      </p:sp>
      <p:sp>
        <p:nvSpPr>
          <p:cNvPr id="19" name="Rectangle 17"/>
          <p:cNvSpPr>
            <a:spLocks noGrp="1" noChangeArrowheads="1"/>
          </p:cNvSpPr>
          <p:nvPr>
            <p:ph type="ftr" sz="quarter" idx="11"/>
          </p:nvPr>
        </p:nvSpPr>
        <p:spPr/>
        <p:txBody>
          <a:bodyPr/>
          <a:lstStyle>
            <a:lvl1pPr>
              <a:defRPr/>
            </a:lvl1pPr>
          </a:lstStyle>
          <a:p>
            <a:r>
              <a:rPr lang="en-US" smtClean="0"/>
              <a:t>Cloud Computing - RCIS  May 2013 </a:t>
            </a: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5687D907-F9C3-4A87-89CE-9B9AEB4CDB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884FE1A-8A61-436F-8A51-B52DE4FC2C3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79B37D3-9FAE-4C0C-904E-08CCC3E7C2B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B1E956D-D9E7-4FA9-A346-BB84C9BA9367}"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B7BAB6DB-94CA-41F8-A8E4-9A995E23389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CD53C18-6F9A-4967-9C4E-419B0DE3FA4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2A88797D-17D4-49E3-9651-350C4BD397E5}"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AE531AF-64F4-45BA-B940-7142D2FE074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5087BA48-CD3C-4B57-A835-2FFB72602AEA}"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AA95D6E-5313-4FF5-A609-4FE9466A346A}"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r>
              <a:rPr lang="en-US" smtClean="0"/>
              <a:t>Cloud Computing - RCIS  May 2013 </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DC26BD5-E9DB-4689-8DF0-1ECE45E8B7A0}"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r>
              <a:rPr lang="en-US" smtClean="0"/>
              <a:t>Dan C. Marinescu</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r>
              <a:rPr lang="en-US" smtClean="0"/>
              <a:t>Cloud Computing - RCIS  May 2013 </a:t>
            </a:r>
            <a:endParaRPr lang="en-US"/>
          </a:p>
        </p:txBody>
      </p:sp>
      <p:sp>
        <p:nvSpPr>
          <p:cNvPr id="3891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D5482643-B609-43DA-AB18-19863B2599A3}" type="slidenum">
              <a:rPr lang="en-US"/>
              <a:pPr>
                <a:defRPr/>
              </a:pPr>
              <a:t>‹#›</a:t>
            </a:fld>
            <a:endParaRPr lang="en-US"/>
          </a:p>
        </p:txBody>
      </p:sp>
      <p:grpSp>
        <p:nvGrpSpPr>
          <p:cNvPr id="4100" name="Group 4"/>
          <p:cNvGrpSpPr>
            <a:grpSpLocks/>
          </p:cNvGrpSpPr>
          <p:nvPr/>
        </p:nvGrpSpPr>
        <p:grpSpPr bwMode="auto">
          <a:xfrm>
            <a:off x="0" y="0"/>
            <a:ext cx="9144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4101" name="Rectangle 14"/>
          <p:cNvSpPr>
            <a:spLocks noGrp="1" noChangeArrowheads="1"/>
          </p:cNvSpPr>
          <p:nvPr>
            <p:ph type="title"/>
          </p:nvPr>
        </p:nvSpPr>
        <p:spPr bwMode="auto">
          <a:xfrm>
            <a:off x="457200" y="457200"/>
            <a:ext cx="8229600" cy="800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2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smtClean="0"/>
              <a:t>Dan C. Marinescu</a:t>
            </a:r>
            <a:endParaRPr lang="en-US"/>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9.xml"/><Relationship Id="rId1" Type="http://schemas.openxmlformats.org/officeDocument/2006/relationships/vmlDrawing" Target="../drawings/vmlDrawing20.vml"/><Relationship Id="rId4" Type="http://schemas.openxmlformats.org/officeDocument/2006/relationships/image" Target="../media/image26.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8.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e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e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1.e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2.e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mazon.com/Cloud-Computing-Practice-Dan-Marinescu/dp/0124046274/ref=sr_1_4?s=books&amp;ie=UTF8&amp;qid=1365357500&amp;sr=1-4&amp;keywords=Dan+C.+Marinesc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7.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19.emf"/></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1.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2.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23.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9.xml"/><Relationship Id="rId1" Type="http://schemas.openxmlformats.org/officeDocument/2006/relationships/vmlDrawing" Target="../drawings/vmlDrawing19.v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1752600" y="1619250"/>
            <a:ext cx="6019800" cy="2209800"/>
          </a:xfrm>
        </p:spPr>
        <p:txBody>
          <a:bodyPr/>
          <a:lstStyle/>
          <a:p>
            <a:pPr eaLnBrk="1" hangingPunct="1"/>
            <a:r>
              <a:rPr lang="en-US" sz="3600" dirty="0" smtClean="0"/>
              <a:t>  </a:t>
            </a:r>
            <a:r>
              <a:rPr lang="en-US" sz="4000" dirty="0" smtClean="0"/>
              <a:t>Cloud Computing </a:t>
            </a:r>
            <a:br>
              <a:rPr lang="en-US" sz="4000" dirty="0" smtClean="0"/>
            </a:br>
            <a:r>
              <a:rPr lang="en-US" sz="4000" smtClean="0"/>
              <a:t>     RCIS </a:t>
            </a:r>
            <a:r>
              <a:rPr lang="en-US" sz="4000" dirty="0" smtClean="0"/>
              <a:t>tutorial </a:t>
            </a:r>
          </a:p>
        </p:txBody>
      </p:sp>
      <p:sp>
        <p:nvSpPr>
          <p:cNvPr id="2" name="Subtitle 1"/>
          <p:cNvSpPr>
            <a:spLocks noGrp="1"/>
          </p:cNvSpPr>
          <p:nvPr>
            <p:ph type="subTitle" idx="1"/>
          </p:nvPr>
        </p:nvSpPr>
        <p:spPr>
          <a:xfrm>
            <a:off x="2628900" y="4257675"/>
            <a:ext cx="2943225" cy="1457326"/>
          </a:xfrm>
        </p:spPr>
        <p:txBody>
          <a:bodyPr/>
          <a:lstStyle/>
          <a:p>
            <a:r>
              <a:rPr lang="en-US" dirty="0" smtClean="0"/>
              <a:t>Dan C. </a:t>
            </a:r>
            <a:r>
              <a:rPr lang="en-US" dirty="0" err="1" smtClean="0"/>
              <a:t>Marinescu</a:t>
            </a:r>
            <a:endParaRPr lang="en-US" dirty="0" smtClean="0"/>
          </a:p>
          <a:p>
            <a:r>
              <a:rPr lang="en-US" sz="1600" dirty="0" smtClean="0"/>
              <a:t>   Computer Science Division </a:t>
            </a:r>
          </a:p>
          <a:p>
            <a:r>
              <a:rPr lang="en-US" sz="1600" dirty="0" smtClean="0"/>
              <a:t>   EECS Department, UCF</a:t>
            </a:r>
          </a:p>
          <a:p>
            <a:r>
              <a:rPr lang="en-US" sz="1800" dirty="0" smtClean="0"/>
              <a:t>  </a:t>
            </a:r>
            <a:r>
              <a:rPr lang="en-US" sz="1800" dirty="0" err="1" smtClean="0"/>
              <a:t>Email:dcm@cs.ucf.edu</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Cloud computing (cont’d)</a:t>
            </a:r>
            <a:endParaRPr lang="en-US" sz="3200" dirty="0"/>
          </a:p>
        </p:txBody>
      </p:sp>
      <p:sp>
        <p:nvSpPr>
          <p:cNvPr id="3" name="Content Placeholder 2"/>
          <p:cNvSpPr>
            <a:spLocks noGrp="1"/>
          </p:cNvSpPr>
          <p:nvPr>
            <p:ph idx="1"/>
          </p:nvPr>
        </p:nvSpPr>
        <p:spPr>
          <a:xfrm>
            <a:off x="457200" y="1524000"/>
            <a:ext cx="8229600" cy="4343400"/>
          </a:xfrm>
        </p:spPr>
        <p:txBody>
          <a:bodyPr/>
          <a:lstStyle/>
          <a:p>
            <a:r>
              <a:rPr lang="en-US" sz="2000" dirty="0"/>
              <a:t>L</a:t>
            </a:r>
            <a:r>
              <a:rPr lang="en-US" sz="2000" dirty="0" smtClean="0"/>
              <a:t>ower </a:t>
            </a:r>
            <a:r>
              <a:rPr lang="en-US" sz="2000" dirty="0"/>
              <a:t>costs for the </a:t>
            </a:r>
            <a:r>
              <a:rPr lang="en-US" sz="2000" dirty="0" smtClean="0"/>
              <a:t>cloud service </a:t>
            </a:r>
            <a:r>
              <a:rPr lang="en-US" sz="2000" dirty="0"/>
              <a:t>provider are past to the cloud users</a:t>
            </a:r>
            <a:r>
              <a:rPr lang="en-US" sz="2000" dirty="0" smtClean="0"/>
              <a:t>.</a:t>
            </a:r>
          </a:p>
          <a:p>
            <a:endParaRPr lang="en-US" sz="2000" dirty="0" smtClean="0"/>
          </a:p>
          <a:p>
            <a:r>
              <a:rPr lang="en-US" sz="2000" dirty="0" smtClean="0"/>
              <a:t>Data </a:t>
            </a:r>
            <a:r>
              <a:rPr lang="en-US" sz="2000" dirty="0"/>
              <a:t>is </a:t>
            </a:r>
            <a:r>
              <a:rPr lang="en-US" sz="2000" dirty="0" smtClean="0"/>
              <a:t>stored: </a:t>
            </a:r>
          </a:p>
          <a:p>
            <a:pPr lvl="1"/>
            <a:r>
              <a:rPr lang="en-US" sz="1800" dirty="0"/>
              <a:t>c</a:t>
            </a:r>
            <a:r>
              <a:rPr lang="en-US" sz="1800" dirty="0" smtClean="0"/>
              <a:t>loser </a:t>
            </a:r>
            <a:r>
              <a:rPr lang="en-US" sz="1800" dirty="0"/>
              <a:t>to the site where it is </a:t>
            </a:r>
            <a:r>
              <a:rPr lang="en-US" sz="1800" dirty="0" smtClean="0"/>
              <a:t>used.</a:t>
            </a:r>
          </a:p>
          <a:p>
            <a:pPr lvl="1"/>
            <a:r>
              <a:rPr lang="en-US" sz="1800" dirty="0" smtClean="0"/>
              <a:t> in </a:t>
            </a:r>
            <a:r>
              <a:rPr lang="en-US" sz="1800" dirty="0"/>
              <a:t>a device and in a  location-independent </a:t>
            </a:r>
            <a:r>
              <a:rPr lang="en-US" sz="1800" dirty="0" smtClean="0"/>
              <a:t>manner.</a:t>
            </a:r>
          </a:p>
          <a:p>
            <a:endParaRPr lang="en-US" sz="1800" dirty="0" smtClean="0"/>
          </a:p>
          <a:p>
            <a:r>
              <a:rPr lang="en-US" sz="2000" dirty="0" smtClean="0"/>
              <a:t>The data </a:t>
            </a:r>
            <a:r>
              <a:rPr lang="en-US" sz="2000" dirty="0"/>
              <a:t>storage </a:t>
            </a:r>
            <a:r>
              <a:rPr lang="en-US" sz="2000" dirty="0" smtClean="0"/>
              <a:t>strategy can </a:t>
            </a:r>
            <a:r>
              <a:rPr lang="en-US" sz="2000" dirty="0"/>
              <a:t>increases reliability, as well as security and </a:t>
            </a:r>
            <a:r>
              <a:rPr lang="en-US" sz="2000" dirty="0" smtClean="0"/>
              <a:t>lower </a:t>
            </a:r>
            <a:r>
              <a:rPr lang="en-US" sz="2000" dirty="0"/>
              <a:t>communication costs</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10</a:t>
            </a:fld>
            <a:endParaRPr lang="en-US"/>
          </a:p>
        </p:txBody>
      </p:sp>
    </p:spTree>
    <p:extLst>
      <p:ext uri="{BB962C8B-B14F-4D97-AF65-F5344CB8AC3E}">
        <p14:creationId xmlns:p14="http://schemas.microsoft.com/office/powerpoint/2010/main" val="11114287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200" dirty="0" err="1" smtClean="0"/>
              <a:t>Xen</a:t>
            </a:r>
            <a:r>
              <a:rPr lang="en-US" sz="3200" dirty="0" smtClean="0"/>
              <a:t> </a:t>
            </a:r>
            <a:r>
              <a:rPr lang="en-US" sz="3200" dirty="0" smtClean="0"/>
              <a:t>2.0 optimization</a:t>
            </a:r>
            <a:endParaRPr lang="en-US" sz="3200" dirty="0"/>
          </a:p>
        </p:txBody>
      </p:sp>
      <p:sp>
        <p:nvSpPr>
          <p:cNvPr id="9" name="Content Placeholder 8"/>
          <p:cNvSpPr>
            <a:spLocks noGrp="1"/>
          </p:cNvSpPr>
          <p:nvPr>
            <p:ph idx="1"/>
          </p:nvPr>
        </p:nvSpPr>
        <p:spPr>
          <a:xfrm>
            <a:off x="457200" y="1228725"/>
            <a:ext cx="8229600" cy="4914900"/>
          </a:xfrm>
        </p:spPr>
        <p:txBody>
          <a:bodyPr/>
          <a:lstStyle/>
          <a:p>
            <a:r>
              <a:rPr lang="en-US" sz="2000" dirty="0" smtClean="0"/>
              <a:t>Virtual </a:t>
            </a:r>
            <a:r>
              <a:rPr lang="en-US" sz="2000" dirty="0" smtClean="0"/>
              <a:t>interface </a:t>
            </a:r>
            <a:r>
              <a:rPr lang="en-US" sz="2000" dirty="0"/>
              <a:t>- </a:t>
            </a:r>
            <a:r>
              <a:rPr lang="en-US" sz="2000" dirty="0" smtClean="0"/>
              <a:t>takes </a:t>
            </a:r>
            <a:r>
              <a:rPr lang="en-US" sz="2000" dirty="0"/>
              <a:t>advantage of the capabilities of some physical NICs such as checksum </a:t>
            </a:r>
            <a:r>
              <a:rPr lang="en-US" sz="2000" dirty="0" smtClean="0"/>
              <a:t>offload</a:t>
            </a:r>
            <a:r>
              <a:rPr lang="en-US" sz="2000" dirty="0" smtClean="0"/>
              <a:t>.</a:t>
            </a:r>
          </a:p>
          <a:p>
            <a:r>
              <a:rPr lang="en-US" sz="2000" dirty="0"/>
              <a:t>\</a:t>
            </a:r>
            <a:endParaRPr lang="en-US" sz="2000" dirty="0" smtClean="0"/>
          </a:p>
          <a:p>
            <a:r>
              <a:rPr lang="en-US" sz="2000" dirty="0" smtClean="0"/>
              <a:t>I/O channel - rather </a:t>
            </a:r>
            <a:r>
              <a:rPr lang="en-US" sz="2000" dirty="0"/>
              <a:t>than copying a data buffer holding a packet, each packet is allocated in a new page and then the physical page containing the packet is re-mapped into the target </a:t>
            </a:r>
            <a:r>
              <a:rPr lang="en-US" sz="2000" dirty="0" smtClean="0"/>
              <a:t>domain</a:t>
            </a:r>
            <a:r>
              <a:rPr lang="en-US" sz="2000" dirty="0" smtClean="0"/>
              <a:t>.</a:t>
            </a:r>
          </a:p>
          <a:p>
            <a:endParaRPr lang="en-US" sz="2000" dirty="0" smtClean="0"/>
          </a:p>
          <a:p>
            <a:r>
              <a:rPr lang="en-US" sz="2000" dirty="0"/>
              <a:t>V</a:t>
            </a:r>
            <a:r>
              <a:rPr lang="en-US" sz="2000" dirty="0" smtClean="0"/>
              <a:t>irtual memory </a:t>
            </a:r>
            <a:r>
              <a:rPr lang="en-US" sz="2000" dirty="0"/>
              <a:t>- takes advantage of the </a:t>
            </a:r>
            <a:r>
              <a:rPr lang="en-US" sz="2000" dirty="0" err="1" smtClean="0"/>
              <a:t>superpage</a:t>
            </a:r>
            <a:r>
              <a:rPr lang="en-US" sz="2000" dirty="0" smtClean="0"/>
              <a:t> </a:t>
            </a:r>
            <a:r>
              <a:rPr lang="en-US" sz="2000" dirty="0"/>
              <a:t>and </a:t>
            </a:r>
            <a:r>
              <a:rPr lang="en-US" sz="2000" dirty="0" smtClean="0"/>
              <a:t>global </a:t>
            </a:r>
            <a:r>
              <a:rPr lang="en-US" sz="2000" dirty="0"/>
              <a:t>page </a:t>
            </a:r>
            <a:r>
              <a:rPr lang="en-US" sz="2000" dirty="0" smtClean="0"/>
              <a:t>mapping </a:t>
            </a:r>
            <a:r>
              <a:rPr lang="en-US" sz="2000" dirty="0"/>
              <a:t>hardware </a:t>
            </a:r>
            <a:r>
              <a:rPr lang="en-US" sz="2000" dirty="0" smtClean="0"/>
              <a:t>on </a:t>
            </a:r>
            <a:r>
              <a:rPr lang="en-US" sz="2000" dirty="0"/>
              <a:t>Pentium and Pentium Pro processors. A </a:t>
            </a:r>
            <a:r>
              <a:rPr lang="en-US" sz="2000" dirty="0" err="1" smtClean="0"/>
              <a:t>superpage</a:t>
            </a:r>
            <a:r>
              <a:rPr lang="en-US" sz="2000" dirty="0" smtClean="0"/>
              <a:t> </a:t>
            </a:r>
            <a:r>
              <a:rPr lang="en-US" sz="2000" dirty="0"/>
              <a:t>entry covers </a:t>
            </a:r>
            <a:r>
              <a:rPr lang="en-US" sz="2000" dirty="0" smtClean="0"/>
              <a:t>1,024 </a:t>
            </a:r>
            <a:r>
              <a:rPr lang="en-US" sz="2000" dirty="0"/>
              <a:t>pages of physical memory and the address translation mechanism maps a set of contiguous pages to a set of contiguous physical pages. This helps reduce the number of TLB misses. </a:t>
            </a:r>
            <a:endParaRPr lang="en-US" sz="2000" dirty="0" smtClean="0"/>
          </a:p>
        </p:txBody>
      </p:sp>
      <p:sp>
        <p:nvSpPr>
          <p:cNvPr id="5" name="Footer Placeholder 4"/>
          <p:cNvSpPr>
            <a:spLocks noGrp="1"/>
          </p:cNvSpPr>
          <p:nvPr>
            <p:ph type="ftr" sz="quarter" idx="10"/>
          </p:nvPr>
        </p:nvSpPr>
        <p:spPr/>
        <p:txBody>
          <a:bodyPr/>
          <a:lstStyle/>
          <a:p>
            <a:r>
              <a:rPr lang="en-US" smtClean="0"/>
              <a:t>Cloud Computing - RCIS  May 2013 </a:t>
            </a:r>
            <a:endParaRPr lang="en-US"/>
          </a:p>
        </p:txBody>
      </p:sp>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100</a:t>
            </a:fld>
            <a:endParaRPr lang="en-US"/>
          </a:p>
        </p:txBody>
      </p:sp>
    </p:spTree>
    <p:extLst>
      <p:ext uri="{BB962C8B-B14F-4D97-AF65-F5344CB8AC3E}">
        <p14:creationId xmlns:p14="http://schemas.microsoft.com/office/powerpoint/2010/main" val="3901362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200" dirty="0"/>
              <a:t>The darker side of virtualization</a:t>
            </a:r>
          </a:p>
        </p:txBody>
      </p:sp>
      <p:sp>
        <p:nvSpPr>
          <p:cNvPr id="9" name="Content Placeholder 8"/>
          <p:cNvSpPr>
            <a:spLocks noGrp="1"/>
          </p:cNvSpPr>
          <p:nvPr>
            <p:ph idx="1"/>
          </p:nvPr>
        </p:nvSpPr>
        <p:spPr>
          <a:xfrm>
            <a:off x="457199" y="1209675"/>
            <a:ext cx="8334375" cy="5162550"/>
          </a:xfrm>
        </p:spPr>
        <p:txBody>
          <a:bodyPr/>
          <a:lstStyle/>
          <a:p>
            <a:r>
              <a:rPr lang="en-US" sz="2000" dirty="0" smtClean="0"/>
              <a:t>In </a:t>
            </a:r>
            <a:r>
              <a:rPr lang="en-US" sz="2000" dirty="0"/>
              <a:t>a layered structure a defense mechanism at some layer can be disabled by malware running at a layer below it</a:t>
            </a:r>
            <a:r>
              <a:rPr lang="en-US" sz="2000" dirty="0" smtClean="0"/>
              <a:t>.</a:t>
            </a:r>
          </a:p>
          <a:p>
            <a:endParaRPr lang="en-US" sz="2000" dirty="0" smtClean="0"/>
          </a:p>
          <a:p>
            <a:r>
              <a:rPr lang="en-US" sz="2000" dirty="0" smtClean="0"/>
              <a:t>It </a:t>
            </a:r>
            <a:r>
              <a:rPr lang="en-US" sz="2000" dirty="0"/>
              <a:t>is feasible to insert a </a:t>
            </a:r>
            <a:r>
              <a:rPr lang="en-US" sz="2000" i="1" dirty="0" smtClean="0"/>
              <a:t>rogue VMM,</a:t>
            </a:r>
            <a:r>
              <a:rPr lang="en-US" sz="2000" dirty="0" smtClean="0"/>
              <a:t> </a:t>
            </a:r>
            <a:r>
              <a:rPr lang="en-US" sz="2000" dirty="0"/>
              <a:t>a Virtual-Machine Based </a:t>
            </a:r>
            <a:r>
              <a:rPr lang="en-US" sz="2000" dirty="0" smtClean="0"/>
              <a:t>Rootkit (VMBR) between </a:t>
            </a:r>
            <a:r>
              <a:rPr lang="en-US" sz="2000" dirty="0"/>
              <a:t>the physical hardware and an operating system. </a:t>
            </a:r>
            <a:r>
              <a:rPr lang="en-US" sz="2000" dirty="0"/>
              <a:t> </a:t>
            </a:r>
            <a:r>
              <a:rPr lang="en-US" sz="2000" dirty="0" smtClean="0"/>
              <a:t>Rootkit </a:t>
            </a:r>
            <a:r>
              <a:rPr lang="en-US" sz="2000" dirty="0" smtClean="0"/>
              <a:t>- </a:t>
            </a:r>
            <a:r>
              <a:rPr lang="en-US" sz="2000" dirty="0"/>
              <a:t>malware with a privileged access to a </a:t>
            </a:r>
            <a:r>
              <a:rPr lang="en-US" sz="2000" dirty="0" smtClean="0"/>
              <a:t>system</a:t>
            </a:r>
            <a:r>
              <a:rPr lang="en-US" sz="2000" dirty="0" smtClean="0"/>
              <a:t>.</a:t>
            </a:r>
          </a:p>
          <a:p>
            <a:endParaRPr lang="en-US" sz="2000" dirty="0" smtClean="0"/>
          </a:p>
          <a:p>
            <a:r>
              <a:rPr lang="en-US" sz="2000" dirty="0"/>
              <a:t>The VMBR can enable a separate malicious OS to run surreptitiously and make this malicious OS invisible to the guest OS and to the application running under it. </a:t>
            </a:r>
            <a:endParaRPr lang="en-US" sz="2000" dirty="0" smtClean="0"/>
          </a:p>
          <a:p>
            <a:pPr marL="0" indent="0">
              <a:buNone/>
            </a:pPr>
            <a:endParaRPr lang="en-US" sz="2000" dirty="0" smtClean="0"/>
          </a:p>
          <a:p>
            <a:r>
              <a:rPr lang="en-US" sz="2000" dirty="0" smtClean="0"/>
              <a:t>Under </a:t>
            </a:r>
            <a:r>
              <a:rPr lang="en-US" sz="2000" dirty="0"/>
              <a:t>the protection of the VMBR the malicious OS could: </a:t>
            </a:r>
            <a:endParaRPr lang="en-US" sz="2000" dirty="0" smtClean="0"/>
          </a:p>
          <a:p>
            <a:pPr lvl="1"/>
            <a:r>
              <a:rPr lang="en-US" sz="1800" dirty="0" smtClean="0"/>
              <a:t>observe </a:t>
            </a:r>
            <a:r>
              <a:rPr lang="en-US" sz="1800" dirty="0"/>
              <a:t>the data, the events, or the state of the target system; </a:t>
            </a:r>
          </a:p>
          <a:p>
            <a:pPr lvl="1"/>
            <a:r>
              <a:rPr lang="en-US" sz="1800" dirty="0" smtClean="0"/>
              <a:t>run </a:t>
            </a:r>
            <a:r>
              <a:rPr lang="en-US" sz="1800" dirty="0"/>
              <a:t>services such as spam relays or distributed denial-of-service attacks; </a:t>
            </a:r>
            <a:endParaRPr lang="en-US" sz="1800" dirty="0" smtClean="0"/>
          </a:p>
          <a:p>
            <a:pPr lvl="1"/>
            <a:r>
              <a:rPr lang="en-US" sz="1800" dirty="0" smtClean="0"/>
              <a:t>interfere </a:t>
            </a:r>
            <a:r>
              <a:rPr lang="en-US" sz="1800" dirty="0"/>
              <a:t>with the application.</a:t>
            </a:r>
          </a:p>
        </p:txBody>
      </p:sp>
      <p:sp>
        <p:nvSpPr>
          <p:cNvPr id="5" name="Footer Placeholder 4"/>
          <p:cNvSpPr>
            <a:spLocks noGrp="1"/>
          </p:cNvSpPr>
          <p:nvPr>
            <p:ph type="ftr" sz="quarter" idx="10"/>
          </p:nvPr>
        </p:nvSpPr>
        <p:spPr/>
        <p:txBody>
          <a:bodyPr/>
          <a:lstStyle/>
          <a:p>
            <a:r>
              <a:rPr lang="en-US" smtClean="0"/>
              <a:t>Cloud Computing - RCIS  May 2013 </a:t>
            </a:r>
            <a:endParaRPr lang="en-US"/>
          </a:p>
        </p:txBody>
      </p:sp>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101</a:t>
            </a:fld>
            <a:endParaRPr lang="en-US"/>
          </a:p>
        </p:txBody>
      </p:sp>
    </p:spTree>
    <p:extLst>
      <p:ext uri="{BB962C8B-B14F-4D97-AF65-F5344CB8AC3E}">
        <p14:creationId xmlns:p14="http://schemas.microsoft.com/office/powerpoint/2010/main" val="28446292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04850" y="4524374"/>
            <a:ext cx="7762875" cy="1495425"/>
          </a:xfrm>
        </p:spPr>
        <p:txBody>
          <a:bodyPr/>
          <a:lstStyle/>
          <a:p>
            <a:r>
              <a:rPr lang="en-US" sz="1800" dirty="0"/>
              <a:t>The insertion of a </a:t>
            </a:r>
            <a:r>
              <a:rPr lang="en-US" sz="1800" dirty="0" smtClean="0"/>
              <a:t>Virtual-Machine </a:t>
            </a:r>
            <a:r>
              <a:rPr lang="en-US" sz="1800" dirty="0"/>
              <a:t>Based </a:t>
            </a:r>
            <a:r>
              <a:rPr lang="en-US" sz="1800" dirty="0" smtClean="0"/>
              <a:t>Rootkit </a:t>
            </a:r>
            <a:r>
              <a:rPr lang="en-US" sz="1800" dirty="0"/>
              <a:t>(VMBR) as the lowest layer of the software stack running on the physical hardware; (a) below an operating system; (b) below a legitimate virtual machine monitor. The VMBR enables a malicious OS to run surreptitiously and makes it invisible to the genuine or the guest OS and to the application.</a:t>
            </a:r>
          </a:p>
        </p:txBody>
      </p:sp>
      <p:sp>
        <p:nvSpPr>
          <p:cNvPr id="5" name="Footer Placeholder 4"/>
          <p:cNvSpPr>
            <a:spLocks noGrp="1"/>
          </p:cNvSpPr>
          <p:nvPr>
            <p:ph type="ftr" sz="quarter" idx="10"/>
          </p:nvPr>
        </p:nvSpPr>
        <p:spPr/>
        <p:txBody>
          <a:bodyPr/>
          <a:lstStyle/>
          <a:p>
            <a:r>
              <a:rPr lang="en-US" smtClean="0"/>
              <a:t>Cloud Computing - RCIS  May 2013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313755513"/>
              </p:ext>
            </p:extLst>
          </p:nvPr>
        </p:nvGraphicFramePr>
        <p:xfrm>
          <a:off x="1112838" y="450850"/>
          <a:ext cx="6994525" cy="4070350"/>
        </p:xfrm>
        <a:graphic>
          <a:graphicData uri="http://schemas.openxmlformats.org/presentationml/2006/ole">
            <mc:AlternateContent xmlns:mc="http://schemas.openxmlformats.org/markup-compatibility/2006">
              <mc:Choice xmlns:v="urn:schemas-microsoft-com:vml" Requires="v">
                <p:oleObj spid="_x0000_s99353" name="Visio" r:id="rId3" imgW="6994282" imgH="4069945" progId="Visio.Drawing.11">
                  <p:embed/>
                </p:oleObj>
              </mc:Choice>
              <mc:Fallback>
                <p:oleObj name="Visio" r:id="rId3" imgW="6994282" imgH="406994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38" y="450850"/>
                        <a:ext cx="6994525" cy="407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DDC26BD5-E9DB-4689-8DF0-1ECE45E8B7A0}" type="slidenum">
              <a:rPr lang="en-US" smtClean="0"/>
              <a:pPr>
                <a:defRPr/>
              </a:pPr>
              <a:t>102</a:t>
            </a:fld>
            <a:endParaRPr lang="en-US"/>
          </a:p>
        </p:txBody>
      </p:sp>
    </p:spTree>
    <p:extLst>
      <p:ext uri="{BB962C8B-B14F-4D97-AF65-F5344CB8AC3E}">
        <p14:creationId xmlns:p14="http://schemas.microsoft.com/office/powerpoint/2010/main" val="24922351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504825"/>
            <a:ext cx="8229600" cy="419100"/>
          </a:xfrm>
        </p:spPr>
        <p:txBody>
          <a:bodyPr/>
          <a:lstStyle/>
          <a:p>
            <a:r>
              <a:rPr lang="en-US" dirty="0" smtClean="0"/>
              <a:t> </a:t>
            </a:r>
            <a:r>
              <a:rPr lang="en-US" sz="3200" dirty="0" smtClean="0"/>
              <a:t>5. Cloud resource management</a:t>
            </a:r>
            <a:endParaRPr lang="en-US" sz="3200" dirty="0"/>
          </a:p>
        </p:txBody>
      </p:sp>
      <p:sp>
        <p:nvSpPr>
          <p:cNvPr id="8" name="Content Placeholder 7"/>
          <p:cNvSpPr>
            <a:spLocks noGrp="1"/>
          </p:cNvSpPr>
          <p:nvPr>
            <p:ph idx="1"/>
          </p:nvPr>
        </p:nvSpPr>
        <p:spPr>
          <a:xfrm>
            <a:off x="457200" y="1438275"/>
            <a:ext cx="8229600" cy="4781549"/>
          </a:xfrm>
        </p:spPr>
        <p:txBody>
          <a:bodyPr/>
          <a:lstStyle/>
          <a:p>
            <a:r>
              <a:rPr lang="en-US" sz="2000" dirty="0" smtClean="0"/>
              <a:t>Policies and mechanisms</a:t>
            </a:r>
          </a:p>
          <a:p>
            <a:r>
              <a:rPr lang="en-US" sz="2000" dirty="0" smtClean="0"/>
              <a:t>Tradeoffs</a:t>
            </a:r>
          </a:p>
          <a:p>
            <a:r>
              <a:rPr lang="en-US" sz="2000" dirty="0" smtClean="0"/>
              <a:t>Resource bundling</a:t>
            </a:r>
          </a:p>
          <a:p>
            <a:r>
              <a:rPr lang="en-US" sz="2000" dirty="0" smtClean="0"/>
              <a:t>Combinatorial auctions</a:t>
            </a:r>
          </a:p>
          <a:p>
            <a:endParaRPr lang="en-US" sz="2000" dirty="0" smtClean="0"/>
          </a:p>
          <a:p>
            <a:endParaRPr lang="en-US" sz="2000" dirty="0"/>
          </a:p>
        </p:txBody>
      </p:sp>
      <p:sp>
        <p:nvSpPr>
          <p:cNvPr id="5" name="Footer Placeholder 4"/>
          <p:cNvSpPr>
            <a:spLocks noGrp="1"/>
          </p:cNvSpPr>
          <p:nvPr>
            <p:ph type="ftr" sz="quarter" idx="10"/>
          </p:nvPr>
        </p:nvSpPr>
        <p:spPr/>
        <p:txBody>
          <a:bodyPr/>
          <a:lstStyle/>
          <a:p>
            <a:r>
              <a:rPr lang="en-US" smtClean="0"/>
              <a:t>Cloud Computing - RCIS  May 2013 </a:t>
            </a:r>
            <a:endParaRPr lang="en-US"/>
          </a:p>
        </p:txBody>
      </p:sp>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dirty="0" smtClean="0"/>
              <a:t>Motivation</a:t>
            </a:r>
            <a:endParaRPr lang="en-US" dirty="0"/>
          </a:p>
        </p:txBody>
      </p:sp>
      <p:sp>
        <p:nvSpPr>
          <p:cNvPr id="3" name="Content Placeholder 2"/>
          <p:cNvSpPr>
            <a:spLocks noGrp="1"/>
          </p:cNvSpPr>
          <p:nvPr>
            <p:ph idx="1"/>
          </p:nvPr>
        </p:nvSpPr>
        <p:spPr>
          <a:xfrm>
            <a:off x="457200" y="1352550"/>
            <a:ext cx="8229600" cy="4514850"/>
          </a:xfrm>
        </p:spPr>
        <p:txBody>
          <a:bodyPr/>
          <a:lstStyle/>
          <a:p>
            <a:r>
              <a:rPr lang="en-US" sz="2000" dirty="0" smtClean="0"/>
              <a:t>Cloud resource management  </a:t>
            </a:r>
          </a:p>
          <a:p>
            <a:pPr lvl="1"/>
            <a:r>
              <a:rPr lang="en-US" sz="1800" dirty="0" smtClean="0"/>
              <a:t>Requires complex policies and  decisions for multi-objective optimization.  </a:t>
            </a:r>
          </a:p>
          <a:p>
            <a:pPr lvl="1"/>
            <a:r>
              <a:rPr lang="en-US" sz="1800" dirty="0" smtClean="0"/>
              <a:t>It is challenging - the complexity of the system makes it impossible to have accurate global state information and because of the </a:t>
            </a:r>
          </a:p>
          <a:p>
            <a:pPr lvl="1"/>
            <a:r>
              <a:rPr lang="en-US" sz="1800" dirty="0" smtClean="0"/>
              <a:t>Affected by unpredictable interactions with the environment, e.g., system failures, attacks</a:t>
            </a:r>
          </a:p>
          <a:p>
            <a:pPr lvl="1"/>
            <a:r>
              <a:rPr lang="en-US" sz="1800" dirty="0" smtClean="0"/>
              <a:t>Cloud service providers are faced with large fluctuating loads which challenge the claim of cloud elasticity</a:t>
            </a:r>
            <a:r>
              <a:rPr lang="en-US" sz="1800" dirty="0" smtClean="0"/>
              <a:t>.</a:t>
            </a:r>
          </a:p>
          <a:p>
            <a:pPr lvl="1"/>
            <a:endParaRPr lang="en-US" sz="1800" dirty="0" smtClean="0"/>
          </a:p>
          <a:p>
            <a:r>
              <a:rPr lang="en-US" sz="2000" dirty="0" smtClean="0"/>
              <a:t>The strategies for resource management for </a:t>
            </a:r>
            <a:r>
              <a:rPr lang="en-US" sz="2000" dirty="0" err="1" smtClean="0"/>
              <a:t>IaaS</a:t>
            </a:r>
            <a:r>
              <a:rPr lang="en-US" sz="2000" dirty="0" smtClean="0"/>
              <a:t>, </a:t>
            </a:r>
            <a:r>
              <a:rPr lang="en-US" sz="2000" dirty="0" err="1" smtClean="0"/>
              <a:t>PaaS</a:t>
            </a:r>
            <a:r>
              <a:rPr lang="en-US" sz="2000" dirty="0" smtClean="0"/>
              <a:t>, and </a:t>
            </a:r>
            <a:r>
              <a:rPr lang="en-US" sz="2000" dirty="0" err="1" smtClean="0"/>
              <a:t>SaaS</a:t>
            </a:r>
            <a:r>
              <a:rPr lang="en-US" sz="2000" dirty="0" smtClean="0"/>
              <a:t> are different.</a:t>
            </a:r>
            <a:r>
              <a:rPr lang="en-US" sz="2200" dirty="0" smtClean="0"/>
              <a:t>  </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2450"/>
          </a:xfrm>
        </p:spPr>
        <p:txBody>
          <a:bodyPr/>
          <a:lstStyle/>
          <a:p>
            <a:r>
              <a:rPr lang="en-US" sz="3200" dirty="0"/>
              <a:t>Cloud resource management </a:t>
            </a:r>
            <a:r>
              <a:rPr lang="en-US" sz="3200" dirty="0" smtClean="0"/>
              <a:t>(CRM) policies</a:t>
            </a:r>
            <a:endParaRPr lang="en-US" sz="3200" dirty="0"/>
          </a:p>
        </p:txBody>
      </p:sp>
      <p:sp>
        <p:nvSpPr>
          <p:cNvPr id="3" name="Content Placeholder 2"/>
          <p:cNvSpPr>
            <a:spLocks noGrp="1"/>
          </p:cNvSpPr>
          <p:nvPr>
            <p:ph idx="1"/>
          </p:nvPr>
        </p:nvSpPr>
        <p:spPr>
          <a:xfrm>
            <a:off x="457200" y="1409700"/>
            <a:ext cx="8229600" cy="4457700"/>
          </a:xfrm>
        </p:spPr>
        <p:txBody>
          <a:bodyPr/>
          <a:lstStyle/>
          <a:p>
            <a:pPr marL="457200" indent="-457200">
              <a:buFont typeface="+mj-lt"/>
              <a:buAutoNum type="arabicPeriod"/>
            </a:pPr>
            <a:r>
              <a:rPr lang="en-US" sz="2000" u="sng" dirty="0"/>
              <a:t>Admission </a:t>
            </a:r>
            <a:r>
              <a:rPr lang="en-US" sz="2000" u="sng" dirty="0" smtClean="0"/>
              <a:t>control</a:t>
            </a:r>
            <a:r>
              <a:rPr lang="en-US" sz="2000" u="sng" dirty="0"/>
              <a:t> </a:t>
            </a:r>
            <a:r>
              <a:rPr lang="en-US" sz="2000" dirty="0">
                <a:sym typeface="Wingdings" pitchFamily="2" charset="2"/>
              </a:rPr>
              <a:t> prevent the system from accepting workload in violation of high-level system </a:t>
            </a:r>
            <a:r>
              <a:rPr lang="en-US" sz="2000" dirty="0" smtClean="0">
                <a:sym typeface="Wingdings" pitchFamily="2" charset="2"/>
              </a:rPr>
              <a:t>policies</a:t>
            </a:r>
            <a:r>
              <a:rPr lang="en-US" sz="2000" dirty="0" smtClean="0">
                <a:sym typeface="Wingdings" pitchFamily="2" charset="2"/>
              </a:rPr>
              <a:t>.</a:t>
            </a: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u="sng" dirty="0" smtClean="0"/>
              <a:t>Capacity </a:t>
            </a:r>
            <a:r>
              <a:rPr lang="en-US" sz="2000" u="sng" dirty="0" smtClean="0"/>
              <a:t>allocation </a:t>
            </a:r>
            <a:r>
              <a:rPr lang="en-US" sz="2000" dirty="0">
                <a:sym typeface="Wingdings" pitchFamily="2" charset="2"/>
              </a:rPr>
              <a:t> allocate resources for individual </a:t>
            </a:r>
            <a:r>
              <a:rPr lang="en-US" sz="2000" dirty="0" smtClean="0">
                <a:sym typeface="Wingdings" pitchFamily="2" charset="2"/>
              </a:rPr>
              <a:t>activations </a:t>
            </a:r>
            <a:r>
              <a:rPr lang="en-US" sz="2000" dirty="0">
                <a:sym typeface="Wingdings" pitchFamily="2" charset="2"/>
              </a:rPr>
              <a:t>of a service</a:t>
            </a: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u="sng" dirty="0" smtClean="0"/>
              <a:t>Load </a:t>
            </a:r>
            <a:r>
              <a:rPr lang="en-US" sz="2000" u="sng" dirty="0" smtClean="0"/>
              <a:t>balancing</a:t>
            </a:r>
            <a:r>
              <a:rPr lang="en-US" sz="2000" u="sng" dirty="0"/>
              <a:t> </a:t>
            </a:r>
            <a:r>
              <a:rPr lang="en-US" sz="2000" dirty="0" smtClean="0">
                <a:sym typeface="Wingdings" pitchFamily="2" charset="2"/>
              </a:rPr>
              <a:t> distributing the workload evenly among the servers</a:t>
            </a: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u="sng" dirty="0" smtClean="0"/>
              <a:t>Energy </a:t>
            </a:r>
            <a:r>
              <a:rPr lang="en-US" sz="2000" u="sng" dirty="0" smtClean="0"/>
              <a:t>optimization </a:t>
            </a:r>
            <a:r>
              <a:rPr lang="en-US" sz="2000" dirty="0" smtClean="0">
                <a:sym typeface="Wingdings" pitchFamily="2" charset="2"/>
              </a:rPr>
              <a:t> minimization of energy consumption</a:t>
            </a: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u="sng" dirty="0" smtClean="0"/>
              <a:t>Quality </a:t>
            </a:r>
            <a:r>
              <a:rPr lang="en-US" sz="2000" u="sng" dirty="0"/>
              <a:t>of service (</a:t>
            </a:r>
            <a:r>
              <a:rPr lang="en-US" sz="2000" u="sng" dirty="0" err="1"/>
              <a:t>QoS</a:t>
            </a:r>
            <a:r>
              <a:rPr lang="en-US" sz="2000" u="sng" dirty="0"/>
              <a:t>) </a:t>
            </a:r>
            <a:r>
              <a:rPr lang="en-US" sz="2000" u="sng" dirty="0" smtClean="0"/>
              <a:t>guarantees </a:t>
            </a:r>
            <a:r>
              <a:rPr lang="en-US" sz="2000" dirty="0" smtClean="0">
                <a:sym typeface="Wingdings" pitchFamily="2" charset="2"/>
              </a:rPr>
              <a:t> ability to satisfy timing or other conditions specified by a Service Level Agreement.</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105</a:t>
            </a:fld>
            <a:endParaRPr lang="en-US"/>
          </a:p>
        </p:txBody>
      </p:sp>
    </p:spTree>
    <p:extLst>
      <p:ext uri="{BB962C8B-B14F-4D97-AF65-F5344CB8AC3E}">
        <p14:creationId xmlns:p14="http://schemas.microsoft.com/office/powerpoint/2010/main" val="41513065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Mechanisms for the </a:t>
            </a:r>
            <a:r>
              <a:rPr lang="en-US" sz="2800" dirty="0"/>
              <a:t>implementation of resource management policies</a:t>
            </a:r>
          </a:p>
        </p:txBody>
      </p:sp>
      <p:sp>
        <p:nvSpPr>
          <p:cNvPr id="3" name="Content Placeholder 2"/>
          <p:cNvSpPr>
            <a:spLocks noGrp="1"/>
          </p:cNvSpPr>
          <p:nvPr>
            <p:ph idx="1"/>
          </p:nvPr>
        </p:nvSpPr>
        <p:spPr>
          <a:xfrm>
            <a:off x="457199" y="1752600"/>
            <a:ext cx="8467725" cy="3562350"/>
          </a:xfrm>
        </p:spPr>
        <p:txBody>
          <a:bodyPr/>
          <a:lstStyle/>
          <a:p>
            <a:r>
              <a:rPr lang="en-US" sz="2000" u="sng" dirty="0"/>
              <a:t>Control </a:t>
            </a:r>
            <a:r>
              <a:rPr lang="en-US" sz="2000" u="sng" dirty="0" smtClean="0"/>
              <a:t>theory</a:t>
            </a:r>
            <a:r>
              <a:rPr lang="en-US" sz="2000" u="sng" dirty="0"/>
              <a:t> </a:t>
            </a:r>
            <a:r>
              <a:rPr lang="en-US" sz="2000" dirty="0" smtClean="0">
                <a:sym typeface="Wingdings" pitchFamily="2" charset="2"/>
              </a:rPr>
              <a:t></a:t>
            </a:r>
            <a:r>
              <a:rPr lang="en-US" sz="2000" dirty="0" smtClean="0"/>
              <a:t> </a:t>
            </a:r>
            <a:r>
              <a:rPr lang="en-US" sz="2000" dirty="0"/>
              <a:t>uses the feedback to guarantee system stability and predict transient </a:t>
            </a:r>
            <a:r>
              <a:rPr lang="en-US" sz="2000" dirty="0" smtClean="0"/>
              <a:t>behavior.</a:t>
            </a:r>
          </a:p>
          <a:p>
            <a:r>
              <a:rPr lang="en-US" sz="2000" u="sng" dirty="0"/>
              <a:t>Machine </a:t>
            </a:r>
            <a:r>
              <a:rPr lang="en-US" sz="2000" u="sng" dirty="0" smtClean="0"/>
              <a:t>learning</a:t>
            </a:r>
            <a:r>
              <a:rPr lang="en-US" sz="2000" u="sng" dirty="0"/>
              <a:t> </a:t>
            </a:r>
            <a:r>
              <a:rPr lang="en-US" sz="2000" dirty="0" smtClean="0">
                <a:sym typeface="Wingdings" pitchFamily="2" charset="2"/>
              </a:rPr>
              <a:t></a:t>
            </a:r>
            <a:r>
              <a:rPr lang="en-US" sz="2000" dirty="0" smtClean="0"/>
              <a:t>  does </a:t>
            </a:r>
            <a:r>
              <a:rPr lang="en-US" sz="2000" dirty="0"/>
              <a:t>not need a performance model of the </a:t>
            </a:r>
            <a:r>
              <a:rPr lang="en-US" sz="2000" dirty="0" smtClean="0"/>
              <a:t>system.</a:t>
            </a:r>
          </a:p>
          <a:p>
            <a:r>
              <a:rPr lang="en-US" sz="2000" u="sng" dirty="0" smtClean="0"/>
              <a:t>Utility-based</a:t>
            </a:r>
            <a:r>
              <a:rPr lang="en-US" sz="2000" dirty="0" smtClean="0"/>
              <a:t> </a:t>
            </a:r>
            <a:r>
              <a:rPr lang="en-US" sz="2000" dirty="0" smtClean="0">
                <a:sym typeface="Wingdings" pitchFamily="2" charset="2"/>
              </a:rPr>
              <a:t> </a:t>
            </a:r>
            <a:r>
              <a:rPr lang="en-US" sz="2000" dirty="0" smtClean="0"/>
              <a:t>require </a:t>
            </a:r>
            <a:r>
              <a:rPr lang="en-US" sz="2000" dirty="0"/>
              <a:t>a performance model and a mechanism to correlate user-level performance with </a:t>
            </a:r>
            <a:r>
              <a:rPr lang="en-US" sz="2000" dirty="0" smtClean="0"/>
              <a:t>cost.</a:t>
            </a:r>
          </a:p>
          <a:p>
            <a:r>
              <a:rPr lang="en-US" sz="2000" u="sng" dirty="0"/>
              <a:t>Market-oriented/economic</a:t>
            </a:r>
            <a:r>
              <a:rPr lang="en-US" sz="2000" dirty="0"/>
              <a:t> </a:t>
            </a:r>
            <a:r>
              <a:rPr lang="en-US" sz="2000" dirty="0" smtClean="0"/>
              <a:t> </a:t>
            </a:r>
            <a:r>
              <a:rPr lang="en-US" sz="2000" dirty="0" smtClean="0">
                <a:sym typeface="Wingdings" pitchFamily="2" charset="2"/>
              </a:rPr>
              <a:t> </a:t>
            </a:r>
            <a:r>
              <a:rPr lang="en-US" sz="2000" dirty="0" smtClean="0"/>
              <a:t>do </a:t>
            </a:r>
            <a:r>
              <a:rPr lang="en-US" sz="2000" dirty="0"/>
              <a:t>not require a model of the system, e.g., combinatorial auctions for bundles of resources</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106</a:t>
            </a:fld>
            <a:endParaRPr lang="en-US"/>
          </a:p>
        </p:txBody>
      </p:sp>
    </p:spTree>
    <p:extLst>
      <p:ext uri="{BB962C8B-B14F-4D97-AF65-F5344CB8AC3E}">
        <p14:creationId xmlns:p14="http://schemas.microsoft.com/office/powerpoint/2010/main" val="38243018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001000" cy="542925"/>
          </a:xfrm>
        </p:spPr>
        <p:txBody>
          <a:bodyPr/>
          <a:lstStyle/>
          <a:p>
            <a:r>
              <a:rPr lang="en-US" sz="3200" dirty="0"/>
              <a:t>Tradeoffs</a:t>
            </a:r>
          </a:p>
        </p:txBody>
      </p:sp>
      <p:sp>
        <p:nvSpPr>
          <p:cNvPr id="3" name="Content Placeholder 2"/>
          <p:cNvSpPr>
            <a:spLocks noGrp="1"/>
          </p:cNvSpPr>
          <p:nvPr>
            <p:ph idx="1"/>
          </p:nvPr>
        </p:nvSpPr>
        <p:spPr>
          <a:xfrm>
            <a:off x="457200" y="1162050"/>
            <a:ext cx="8229600" cy="1800225"/>
          </a:xfrm>
        </p:spPr>
        <p:txBody>
          <a:bodyPr/>
          <a:lstStyle/>
          <a:p>
            <a:r>
              <a:rPr lang="en-US" sz="2000" dirty="0" smtClean="0"/>
              <a:t>To reduce cost and </a:t>
            </a:r>
            <a:r>
              <a:rPr lang="en-US" sz="2000" dirty="0"/>
              <a:t>save energy </a:t>
            </a:r>
            <a:r>
              <a:rPr lang="en-US" sz="2000" dirty="0" smtClean="0"/>
              <a:t>we may need to concentrate the load on fewer servers rather than balance the load among them</a:t>
            </a:r>
            <a:r>
              <a:rPr lang="en-US" sz="2000" dirty="0" smtClean="0"/>
              <a:t>.</a:t>
            </a:r>
          </a:p>
          <a:p>
            <a:pPr marL="0" indent="0">
              <a:buNone/>
            </a:pPr>
            <a:endParaRPr lang="en-US" sz="2000" dirty="0" smtClean="0"/>
          </a:p>
          <a:p>
            <a:r>
              <a:rPr lang="en-US" sz="2000" dirty="0" smtClean="0"/>
              <a:t> We may also need to operate at a lower clock rate; the </a:t>
            </a:r>
            <a:r>
              <a:rPr lang="en-US" sz="2000" dirty="0"/>
              <a:t>performance decreases at a lower rate than does the </a:t>
            </a:r>
            <a:r>
              <a:rPr lang="en-US" sz="2000" dirty="0" smtClean="0"/>
              <a:t>energy.</a:t>
            </a:r>
          </a:p>
          <a:p>
            <a:pPr>
              <a:buNone/>
            </a:pP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pic>
        <p:nvPicPr>
          <p:cNvPr id="15362" name="Picture 2" descr="C:\CloudComputing\LectureNotesDecember6\Slides\snapshots\EnergyVSPerforman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8774" y="3209926"/>
            <a:ext cx="5533535" cy="28908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107</a:t>
            </a:fld>
            <a:endParaRPr lang="en-US"/>
          </a:p>
        </p:txBody>
      </p:sp>
    </p:spTree>
    <p:extLst>
      <p:ext uri="{BB962C8B-B14F-4D97-AF65-F5344CB8AC3E}">
        <p14:creationId xmlns:p14="http://schemas.microsoft.com/office/powerpoint/2010/main" val="3974056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Resource bundling</a:t>
            </a:r>
            <a:endParaRPr lang="en-US" sz="3200" dirty="0"/>
          </a:p>
        </p:txBody>
      </p:sp>
      <p:sp>
        <p:nvSpPr>
          <p:cNvPr id="3" name="Content Placeholder 2"/>
          <p:cNvSpPr>
            <a:spLocks noGrp="1"/>
          </p:cNvSpPr>
          <p:nvPr>
            <p:ph idx="1"/>
          </p:nvPr>
        </p:nvSpPr>
        <p:spPr>
          <a:xfrm>
            <a:off x="457199" y="1552575"/>
            <a:ext cx="8562976" cy="4714875"/>
          </a:xfrm>
        </p:spPr>
        <p:txBody>
          <a:bodyPr/>
          <a:lstStyle/>
          <a:p>
            <a:r>
              <a:rPr lang="en-US" sz="2000" dirty="0"/>
              <a:t>Resources in a cloud are allocated in </a:t>
            </a:r>
            <a:r>
              <a:rPr lang="en-US" sz="2000" dirty="0" smtClean="0"/>
              <a:t>bundles</a:t>
            </a:r>
            <a:r>
              <a:rPr lang="en-US" sz="2000" dirty="0" smtClean="0"/>
              <a:t>.</a:t>
            </a:r>
          </a:p>
          <a:p>
            <a:endParaRPr lang="en-US" sz="2000" dirty="0" smtClean="0"/>
          </a:p>
          <a:p>
            <a:r>
              <a:rPr lang="en-US" sz="2000" dirty="0"/>
              <a:t>U</a:t>
            </a:r>
            <a:r>
              <a:rPr lang="en-US" sz="2000" dirty="0" smtClean="0"/>
              <a:t>sers </a:t>
            </a:r>
            <a:r>
              <a:rPr lang="en-US" sz="2000" dirty="0"/>
              <a:t>get maximum benefit from a specific combination of </a:t>
            </a:r>
            <a:r>
              <a:rPr lang="en-US" sz="2000" dirty="0" smtClean="0"/>
              <a:t>resources: CPU </a:t>
            </a:r>
            <a:r>
              <a:rPr lang="en-US" sz="2000" dirty="0"/>
              <a:t>cycles, </a:t>
            </a:r>
            <a:r>
              <a:rPr lang="en-US" sz="2000" dirty="0" smtClean="0"/>
              <a:t>main </a:t>
            </a:r>
            <a:r>
              <a:rPr lang="en-US" sz="2000" dirty="0"/>
              <a:t>memory, disk space, network bandwidth, and so on</a:t>
            </a:r>
            <a:r>
              <a:rPr lang="en-US" sz="2000" dirty="0" smtClean="0"/>
              <a:t>.</a:t>
            </a:r>
          </a:p>
          <a:p>
            <a:endParaRPr lang="en-US" sz="2000" dirty="0" smtClean="0"/>
          </a:p>
          <a:p>
            <a:r>
              <a:rPr lang="en-US" sz="2000" dirty="0"/>
              <a:t>Resource bundling complicates traditional resource allocation models and has generated an interest in  economic models and, in particular, in auction </a:t>
            </a:r>
            <a:r>
              <a:rPr lang="en-US" sz="2000" dirty="0" smtClean="0"/>
              <a:t>algorithms</a:t>
            </a:r>
            <a:r>
              <a:rPr lang="en-US" sz="2000" dirty="0" smtClean="0"/>
              <a:t>.</a:t>
            </a:r>
          </a:p>
          <a:p>
            <a:endParaRPr lang="en-US" sz="2000" dirty="0" smtClean="0"/>
          </a:p>
          <a:p>
            <a:r>
              <a:rPr lang="en-US" sz="2000" dirty="0"/>
              <a:t>The bidding process aims to optimize an </a:t>
            </a:r>
            <a:r>
              <a:rPr lang="en-US" sz="2000" dirty="0" smtClean="0"/>
              <a:t>objective function f(</a:t>
            </a:r>
            <a:r>
              <a:rPr lang="en-US" sz="2000" dirty="0" err="1" smtClean="0"/>
              <a:t>x,p</a:t>
            </a:r>
            <a:r>
              <a:rPr lang="en-US" sz="2000" dirty="0" smtClean="0"/>
              <a:t>).</a:t>
            </a:r>
          </a:p>
          <a:p>
            <a:endParaRPr lang="en-US" sz="2000" dirty="0" smtClean="0"/>
          </a:p>
          <a:p>
            <a:r>
              <a:rPr lang="en-US" sz="2000" dirty="0"/>
              <a:t>In the context of cloud computing, an auction is the allocation of resources to the highest </a:t>
            </a:r>
            <a:r>
              <a:rPr lang="en-US" sz="2000" dirty="0" smtClean="0"/>
              <a:t>bidder.</a:t>
            </a:r>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108</a:t>
            </a:fld>
            <a:endParaRPr lang="en-US"/>
          </a:p>
        </p:txBody>
      </p:sp>
    </p:spTree>
    <p:extLst>
      <p:ext uri="{BB962C8B-B14F-4D97-AF65-F5344CB8AC3E}">
        <p14:creationId xmlns:p14="http://schemas.microsoft.com/office/powerpoint/2010/main" val="42775244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23875"/>
          </a:xfrm>
        </p:spPr>
        <p:txBody>
          <a:bodyPr/>
          <a:lstStyle/>
          <a:p>
            <a:r>
              <a:rPr lang="en-US" sz="3200" dirty="0" smtClean="0"/>
              <a:t>Combinatorial </a:t>
            </a:r>
            <a:r>
              <a:rPr lang="en-US" sz="3200" dirty="0"/>
              <a:t>auctions for cloud resources</a:t>
            </a:r>
          </a:p>
        </p:txBody>
      </p:sp>
      <p:sp>
        <p:nvSpPr>
          <p:cNvPr id="3" name="Content Placeholder 2"/>
          <p:cNvSpPr>
            <a:spLocks noGrp="1"/>
          </p:cNvSpPr>
          <p:nvPr>
            <p:ph idx="1"/>
          </p:nvPr>
        </p:nvSpPr>
        <p:spPr>
          <a:xfrm>
            <a:off x="457200" y="1200150"/>
            <a:ext cx="8229600" cy="4667250"/>
          </a:xfrm>
        </p:spPr>
        <p:txBody>
          <a:bodyPr/>
          <a:lstStyle/>
          <a:p>
            <a:r>
              <a:rPr lang="en-US" sz="2000" dirty="0"/>
              <a:t>U</a:t>
            </a:r>
            <a:r>
              <a:rPr lang="en-US" sz="2000" dirty="0" smtClean="0"/>
              <a:t>sers </a:t>
            </a:r>
            <a:r>
              <a:rPr lang="en-US" sz="2000" dirty="0"/>
              <a:t>provide bids for desirable bundles and the price they are willing to </a:t>
            </a:r>
            <a:r>
              <a:rPr lang="en-US" sz="2000" dirty="0" smtClean="0"/>
              <a:t>pay.</a:t>
            </a:r>
          </a:p>
          <a:p>
            <a:endParaRPr lang="en-US" sz="2000" dirty="0" smtClean="0"/>
          </a:p>
          <a:p>
            <a:r>
              <a:rPr lang="en-US" sz="2000" dirty="0" smtClean="0"/>
              <a:t>Prices </a:t>
            </a:r>
            <a:r>
              <a:rPr lang="en-US" sz="2000" dirty="0"/>
              <a:t>and allocation are set as a result of an </a:t>
            </a:r>
            <a:r>
              <a:rPr lang="en-US" sz="2000" dirty="0" smtClean="0"/>
              <a:t>auction</a:t>
            </a:r>
            <a:r>
              <a:rPr lang="en-US" sz="2000" dirty="0" smtClean="0"/>
              <a:t>.</a:t>
            </a:r>
          </a:p>
          <a:p>
            <a:pPr marL="0" indent="0">
              <a:buNone/>
            </a:pPr>
            <a:endParaRPr lang="en-US" sz="2000" dirty="0" smtClean="0"/>
          </a:p>
          <a:p>
            <a:r>
              <a:rPr lang="en-US" sz="2000" dirty="0"/>
              <a:t>Ascending Clock Auction, (ASCA</a:t>
            </a:r>
            <a:r>
              <a:rPr lang="en-US" sz="2000" dirty="0" smtClean="0"/>
              <a:t>) </a:t>
            </a:r>
            <a:r>
              <a:rPr lang="en-US" sz="2000" dirty="0">
                <a:sym typeface="Wingdings" pitchFamily="2" charset="2"/>
              </a:rPr>
              <a:t> the current price for each resource is represented by a </a:t>
            </a:r>
            <a:r>
              <a:rPr lang="en-US" sz="2000" dirty="0" smtClean="0">
                <a:sym typeface="Wingdings" pitchFamily="2" charset="2"/>
              </a:rPr>
              <a:t>“clock” </a:t>
            </a:r>
            <a:r>
              <a:rPr lang="en-US" sz="2000" dirty="0">
                <a:sym typeface="Wingdings" pitchFamily="2" charset="2"/>
              </a:rPr>
              <a:t>seen by all participants at the </a:t>
            </a:r>
            <a:r>
              <a:rPr lang="en-US" sz="2000" dirty="0" smtClean="0">
                <a:sym typeface="Wingdings" pitchFamily="2" charset="2"/>
              </a:rPr>
              <a:t>auction.</a:t>
            </a:r>
            <a:r>
              <a:rPr lang="en-US" sz="2000" dirty="0" smtClean="0"/>
              <a:t>  </a:t>
            </a:r>
            <a:endParaRPr lang="en-US" sz="2000" dirty="0" smtClean="0"/>
          </a:p>
          <a:p>
            <a:pPr marL="0" indent="0">
              <a:buNone/>
            </a:pPr>
            <a:endParaRPr lang="en-US" sz="2000" dirty="0" smtClean="0"/>
          </a:p>
          <a:p>
            <a:r>
              <a:rPr lang="en-US" sz="2000" dirty="0" smtClean="0"/>
              <a:t>The </a:t>
            </a:r>
            <a:r>
              <a:rPr lang="en-US" sz="2000" dirty="0"/>
              <a:t>algorithm involves user bidding in multiple rounds; to address this problem the </a:t>
            </a:r>
            <a:r>
              <a:rPr lang="en-US" sz="2000" u="sng" dirty="0"/>
              <a:t>user proxies</a:t>
            </a:r>
            <a:r>
              <a:rPr lang="en-US" sz="2000" dirty="0"/>
              <a:t> automatically adjust their demands on behalf of the actual </a:t>
            </a:r>
            <a:r>
              <a:rPr lang="en-US" sz="2000" dirty="0" smtClean="0"/>
              <a:t>bidders.</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109</a:t>
            </a:fld>
            <a:endParaRPr lang="en-US"/>
          </a:p>
        </p:txBody>
      </p:sp>
    </p:spTree>
    <p:extLst>
      <p:ext uri="{BB962C8B-B14F-4D97-AF65-F5344CB8AC3E}">
        <p14:creationId xmlns:p14="http://schemas.microsoft.com/office/powerpoint/2010/main" val="72843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76250"/>
          </a:xfrm>
        </p:spPr>
        <p:txBody>
          <a:bodyPr/>
          <a:lstStyle/>
          <a:p>
            <a:r>
              <a:rPr lang="en-US" sz="3200" dirty="0" smtClean="0"/>
              <a:t>Types of clouds</a:t>
            </a:r>
            <a:endParaRPr lang="en-US" sz="3200" dirty="0"/>
          </a:p>
        </p:txBody>
      </p:sp>
      <p:sp>
        <p:nvSpPr>
          <p:cNvPr id="3" name="Content Placeholder 2"/>
          <p:cNvSpPr>
            <a:spLocks noGrp="1"/>
          </p:cNvSpPr>
          <p:nvPr>
            <p:ph idx="1"/>
          </p:nvPr>
        </p:nvSpPr>
        <p:spPr>
          <a:xfrm>
            <a:off x="457200" y="1276351"/>
            <a:ext cx="8229600" cy="4819650"/>
          </a:xfrm>
        </p:spPr>
        <p:txBody>
          <a:bodyPr/>
          <a:lstStyle/>
          <a:p>
            <a:r>
              <a:rPr lang="en-US" sz="2000" dirty="0"/>
              <a:t>Public Cloud - the infrastructure is made available to the general public or a large industry group and is owned by </a:t>
            </a:r>
            <a:r>
              <a:rPr lang="en-US" sz="2000" dirty="0" smtClean="0"/>
              <a:t>the </a:t>
            </a:r>
            <a:r>
              <a:rPr lang="en-US" sz="2000" dirty="0"/>
              <a:t>organization selling cloud services.</a:t>
            </a:r>
          </a:p>
          <a:p>
            <a:endParaRPr lang="en-US" sz="2000" dirty="0" smtClean="0"/>
          </a:p>
          <a:p>
            <a:r>
              <a:rPr lang="en-US" sz="2000" dirty="0" smtClean="0"/>
              <a:t>Private </a:t>
            </a:r>
            <a:r>
              <a:rPr lang="en-US" sz="2000" dirty="0"/>
              <a:t>Cloud - </a:t>
            </a:r>
            <a:r>
              <a:rPr lang="en-US" sz="2000" dirty="0" smtClean="0"/>
              <a:t>infrastructure operated </a:t>
            </a:r>
            <a:r>
              <a:rPr lang="en-US" sz="2000" dirty="0"/>
              <a:t>solely for an </a:t>
            </a:r>
            <a:r>
              <a:rPr lang="en-US" sz="2000" dirty="0" smtClean="0"/>
              <a:t>organization.</a:t>
            </a:r>
            <a:endParaRPr lang="en-US" sz="2000" dirty="0"/>
          </a:p>
          <a:p>
            <a:endParaRPr lang="en-US" sz="2000" dirty="0" smtClean="0"/>
          </a:p>
          <a:p>
            <a:r>
              <a:rPr lang="en-US" sz="2000" dirty="0" smtClean="0"/>
              <a:t>Community </a:t>
            </a:r>
            <a:r>
              <a:rPr lang="en-US" sz="2000" dirty="0"/>
              <a:t>Cloud - the infrastructure is shared by several organizations and supports a specific community that has </a:t>
            </a:r>
            <a:r>
              <a:rPr lang="en-US" sz="2000" dirty="0" smtClean="0"/>
              <a:t>shared.</a:t>
            </a:r>
            <a:endParaRPr lang="en-US" sz="2000" dirty="0"/>
          </a:p>
          <a:p>
            <a:endParaRPr lang="en-US" sz="2000" dirty="0" smtClean="0"/>
          </a:p>
          <a:p>
            <a:r>
              <a:rPr lang="en-US" sz="2000" dirty="0" smtClean="0"/>
              <a:t>Hybrid </a:t>
            </a:r>
            <a:r>
              <a:rPr lang="en-US" sz="2000" dirty="0"/>
              <a:t>Cloud - </a:t>
            </a:r>
            <a:r>
              <a:rPr lang="en-US" sz="2000" dirty="0" smtClean="0"/>
              <a:t>composition </a:t>
            </a:r>
            <a:r>
              <a:rPr lang="en-US" sz="2000" dirty="0"/>
              <a:t>of two or more clouds </a:t>
            </a:r>
            <a:r>
              <a:rPr lang="en-US" sz="2000" dirty="0" smtClean="0"/>
              <a:t>(public, private</a:t>
            </a:r>
            <a:r>
              <a:rPr lang="en-US" sz="2000" dirty="0"/>
              <a:t>, </a:t>
            </a:r>
            <a:r>
              <a:rPr lang="en-US" sz="2000" dirty="0" smtClean="0"/>
              <a:t>or community) bound by </a:t>
            </a:r>
            <a:r>
              <a:rPr lang="en-US" sz="2000" dirty="0"/>
              <a:t>standardized </a:t>
            </a:r>
            <a:r>
              <a:rPr lang="en-US" sz="2000" dirty="0" smtClean="0"/>
              <a:t>technology </a:t>
            </a:r>
            <a:r>
              <a:rPr lang="en-US" sz="2000" dirty="0"/>
              <a:t>that enables data and </a:t>
            </a:r>
            <a:r>
              <a:rPr lang="en-US" sz="2000" dirty="0" smtClean="0"/>
              <a:t>application portability.</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11</a:t>
            </a:fld>
            <a:endParaRPr lang="en-US"/>
          </a:p>
        </p:txBody>
      </p:sp>
    </p:spTree>
    <p:extLst>
      <p:ext uri="{BB962C8B-B14F-4D97-AF65-F5344CB8AC3E}">
        <p14:creationId xmlns:p14="http://schemas.microsoft.com/office/powerpoint/2010/main" val="11849733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5" y="4952999"/>
            <a:ext cx="8553449" cy="1228725"/>
          </a:xfrm>
        </p:spPr>
        <p:txBody>
          <a:bodyPr/>
          <a:lstStyle/>
          <a:p>
            <a:pPr>
              <a:buNone/>
            </a:pPr>
            <a:r>
              <a:rPr lang="en-US" sz="1800" dirty="0" smtClean="0"/>
              <a:t>     The schematics of the ASCA algorithm; to allow for a single round auction users are represented by proxies which place the bids </a:t>
            </a:r>
            <a:r>
              <a:rPr lang="en-US" sz="1800" dirty="0" err="1" smtClean="0"/>
              <a:t>x</a:t>
            </a:r>
            <a:r>
              <a:rPr lang="en-US" sz="1800" baseline="-25000" dirty="0" err="1" smtClean="0"/>
              <a:t>u</a:t>
            </a:r>
            <a:r>
              <a:rPr lang="en-US" sz="1800" dirty="0" smtClean="0"/>
              <a:t>(t). The </a:t>
            </a:r>
            <a:r>
              <a:rPr lang="en-US" sz="1800" u="sng" dirty="0" smtClean="0"/>
              <a:t>auctioneer </a:t>
            </a:r>
            <a:r>
              <a:rPr lang="en-US" sz="1800" dirty="0" smtClean="0"/>
              <a:t>determines if there is an excess demand and, in that case, it raises the price of resources for which the demand exceeds the supply and requests new bids.</a:t>
            </a:r>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6146" name="Object 2"/>
          <p:cNvGraphicFramePr>
            <a:graphicFrameLocks noChangeAspect="1"/>
          </p:cNvGraphicFramePr>
          <p:nvPr/>
        </p:nvGraphicFramePr>
        <p:xfrm>
          <a:off x="1770063" y="481013"/>
          <a:ext cx="5165725" cy="4410075"/>
        </p:xfrm>
        <a:graphic>
          <a:graphicData uri="http://schemas.openxmlformats.org/presentationml/2006/ole">
            <mc:AlternateContent xmlns:mc="http://schemas.openxmlformats.org/markup-compatibility/2006">
              <mc:Choice xmlns:v="urn:schemas-microsoft-com:vml" Requires="v">
                <p:oleObj spid="_x0000_s100377" name="Visio" r:id="rId3" imgW="5165305" imgH="4410023" progId="Visio.Drawing.11">
                  <p:embed/>
                </p:oleObj>
              </mc:Choice>
              <mc:Fallback>
                <p:oleObj name="Visio" r:id="rId3" imgW="5165305" imgH="441002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481013"/>
                        <a:ext cx="516572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42925"/>
          </a:xfrm>
        </p:spPr>
        <p:txBody>
          <a:bodyPr/>
          <a:lstStyle/>
          <a:p>
            <a:r>
              <a:rPr lang="en-US" sz="3200" dirty="0"/>
              <a:t>Pricing and allocation algorithms</a:t>
            </a:r>
          </a:p>
        </p:txBody>
      </p:sp>
      <p:sp>
        <p:nvSpPr>
          <p:cNvPr id="3" name="Content Placeholder 2"/>
          <p:cNvSpPr>
            <a:spLocks noGrp="1"/>
          </p:cNvSpPr>
          <p:nvPr>
            <p:ph idx="1"/>
          </p:nvPr>
        </p:nvSpPr>
        <p:spPr>
          <a:xfrm>
            <a:off x="161924" y="1133476"/>
            <a:ext cx="8867775" cy="5181599"/>
          </a:xfrm>
        </p:spPr>
        <p:txBody>
          <a:bodyPr/>
          <a:lstStyle/>
          <a:p>
            <a:r>
              <a:rPr lang="en-US" sz="2000" dirty="0"/>
              <a:t>A pricing and allocation algorithm partitions the set of users in two disjoint sets, winners and </a:t>
            </a:r>
            <a:r>
              <a:rPr lang="en-US" sz="2000" dirty="0" smtClean="0"/>
              <a:t>losers</a:t>
            </a:r>
            <a:r>
              <a:rPr lang="en-US" sz="2000" dirty="0" smtClean="0"/>
              <a:t>.</a:t>
            </a:r>
          </a:p>
          <a:p>
            <a:pPr marL="0" indent="0">
              <a:buNone/>
            </a:pPr>
            <a:endParaRPr lang="en-US" sz="2000" dirty="0" smtClean="0"/>
          </a:p>
          <a:p>
            <a:r>
              <a:rPr lang="en-US" sz="2000" dirty="0" smtClean="0"/>
              <a:t>Desirable properties of a pricing algorithm:</a:t>
            </a:r>
          </a:p>
          <a:p>
            <a:pPr lvl="1"/>
            <a:r>
              <a:rPr lang="en-US" sz="1800" dirty="0"/>
              <a:t>Be computationally tractable; traditional combinatorial auction algorithms </a:t>
            </a:r>
            <a:r>
              <a:rPr lang="en-US" sz="1800" dirty="0" smtClean="0"/>
              <a:t>e.g., </a:t>
            </a:r>
            <a:r>
              <a:rPr lang="en-US" sz="1800" dirty="0" err="1"/>
              <a:t>Vickey</a:t>
            </a:r>
            <a:r>
              <a:rPr lang="en-US" sz="1800" dirty="0"/>
              <a:t>-Clarke-Groves (VLG</a:t>
            </a:r>
            <a:r>
              <a:rPr lang="en-US" sz="1800" dirty="0" smtClean="0"/>
              <a:t>) </a:t>
            </a:r>
            <a:r>
              <a:rPr lang="en-US" sz="1800" dirty="0"/>
              <a:t>are not computationally tractable</a:t>
            </a:r>
            <a:r>
              <a:rPr lang="en-US" sz="1800" dirty="0" smtClean="0"/>
              <a:t>.</a:t>
            </a:r>
            <a:endParaRPr lang="en-US" sz="1800" dirty="0"/>
          </a:p>
          <a:p>
            <a:pPr lvl="1"/>
            <a:r>
              <a:rPr lang="en-US" sz="1800" dirty="0"/>
              <a:t>Scale </a:t>
            </a:r>
            <a:r>
              <a:rPr lang="en-US" sz="1800" dirty="0" smtClean="0"/>
              <a:t>well - </a:t>
            </a:r>
            <a:r>
              <a:rPr lang="en-US" sz="1800" dirty="0"/>
              <a:t>given the scale of the system and the number of requests for service, scalability is a necessary </a:t>
            </a:r>
            <a:r>
              <a:rPr lang="en-US" sz="1800" dirty="0" smtClean="0"/>
              <a:t>condition</a:t>
            </a:r>
            <a:r>
              <a:rPr lang="en-US" sz="1800" dirty="0"/>
              <a:t>.</a:t>
            </a:r>
          </a:p>
          <a:p>
            <a:pPr lvl="1"/>
            <a:r>
              <a:rPr lang="en-US" sz="1800" dirty="0"/>
              <a:t>Be </a:t>
            </a:r>
            <a:r>
              <a:rPr lang="en-US" sz="1800" dirty="0" smtClean="0"/>
              <a:t>objective - </a:t>
            </a:r>
            <a:r>
              <a:rPr lang="en-US" sz="1800" dirty="0"/>
              <a:t>partitioning in winners and losers should only be based on the </a:t>
            </a:r>
            <a:r>
              <a:rPr lang="en-US" sz="1800" dirty="0" smtClean="0"/>
              <a:t>price </a:t>
            </a:r>
            <a:r>
              <a:rPr lang="en-US" sz="1800" dirty="0"/>
              <a:t>of a user's bid; if the price exceeds the threshold then the user is a winner, otherwise the user is a loser</a:t>
            </a:r>
            <a:r>
              <a:rPr lang="en-US" sz="1800" dirty="0" smtClean="0"/>
              <a:t>.</a:t>
            </a:r>
            <a:endParaRPr lang="en-US" sz="1800" dirty="0"/>
          </a:p>
          <a:p>
            <a:pPr lvl="1"/>
            <a:r>
              <a:rPr lang="en-US" sz="1800" dirty="0"/>
              <a:t>Be </a:t>
            </a:r>
            <a:r>
              <a:rPr lang="en-US" sz="1800" dirty="0" smtClean="0"/>
              <a:t>fair - </a:t>
            </a:r>
            <a:r>
              <a:rPr lang="en-US" sz="1800" dirty="0"/>
              <a:t>make sure that the prices are </a:t>
            </a:r>
            <a:r>
              <a:rPr lang="en-US" sz="1800" dirty="0" smtClean="0"/>
              <a:t> uniform, </a:t>
            </a:r>
            <a:r>
              <a:rPr lang="en-US" sz="1800" dirty="0"/>
              <a:t>all winners within a given resource pool pay the same price</a:t>
            </a:r>
            <a:r>
              <a:rPr lang="en-US" sz="1800" dirty="0" smtClean="0"/>
              <a:t>.</a:t>
            </a:r>
            <a:endParaRPr lang="en-US" sz="1800" dirty="0"/>
          </a:p>
          <a:p>
            <a:pPr lvl="1"/>
            <a:r>
              <a:rPr lang="en-US" sz="1800" dirty="0"/>
              <a:t>Indicate clearly at the end of the auction the unit prices for each resource pool</a:t>
            </a:r>
            <a:r>
              <a:rPr lang="en-US" sz="1800" dirty="0" smtClean="0"/>
              <a:t>.</a:t>
            </a:r>
            <a:endParaRPr lang="en-US" sz="1800" dirty="0"/>
          </a:p>
          <a:p>
            <a:pPr lvl="1"/>
            <a:r>
              <a:rPr lang="en-US" sz="1800" dirty="0"/>
              <a:t>Indicate clearly to all participants the relationship between the supply and the demand in the system.</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111</a:t>
            </a:fld>
            <a:endParaRPr lang="en-US"/>
          </a:p>
        </p:txBody>
      </p:sp>
    </p:spTree>
    <p:extLst>
      <p:ext uri="{BB962C8B-B14F-4D97-AF65-F5344CB8AC3E}">
        <p14:creationId xmlns:p14="http://schemas.microsoft.com/office/powerpoint/2010/main" val="4210334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66725"/>
          </a:xfrm>
        </p:spPr>
        <p:txBody>
          <a:bodyPr/>
          <a:lstStyle/>
          <a:p>
            <a:r>
              <a:rPr lang="en-US" sz="3200" dirty="0" smtClean="0"/>
              <a:t>6. Cloud security</a:t>
            </a:r>
            <a:endParaRPr lang="en-US" sz="3200" dirty="0"/>
          </a:p>
        </p:txBody>
      </p:sp>
      <p:sp>
        <p:nvSpPr>
          <p:cNvPr id="3" name="Content Placeholder 2"/>
          <p:cNvSpPr>
            <a:spLocks noGrp="1"/>
          </p:cNvSpPr>
          <p:nvPr>
            <p:ph idx="1"/>
          </p:nvPr>
        </p:nvSpPr>
        <p:spPr>
          <a:xfrm>
            <a:off x="457200" y="1476375"/>
            <a:ext cx="8229600" cy="4705350"/>
          </a:xfrm>
        </p:spPr>
        <p:txBody>
          <a:bodyPr/>
          <a:lstStyle/>
          <a:p>
            <a:pPr marL="0" indent="0"/>
            <a:r>
              <a:rPr lang="en-US" sz="2000" dirty="0" smtClean="0"/>
              <a:t>    Cloud security risks</a:t>
            </a:r>
          </a:p>
          <a:p>
            <a:pPr marL="0" indent="0"/>
            <a:r>
              <a:rPr lang="en-US" sz="2000" dirty="0" smtClean="0"/>
              <a:t>    Operating systems security.</a:t>
            </a:r>
          </a:p>
          <a:p>
            <a:pPr marL="0" indent="0"/>
            <a:r>
              <a:rPr lang="en-US" sz="2000" dirty="0" smtClean="0"/>
              <a:t>    Virtual machine security.</a:t>
            </a:r>
          </a:p>
          <a:p>
            <a:pPr marL="0" indent="0"/>
            <a:r>
              <a:rPr lang="en-US" sz="2000" dirty="0" smtClean="0"/>
              <a:t>    Security of virtualization</a:t>
            </a:r>
          </a:p>
          <a:p>
            <a:pPr marL="0" indent="0"/>
            <a:r>
              <a:rPr lang="en-US" sz="2000" dirty="0" smtClean="0"/>
              <a:t>    Security risks posed by shared images</a:t>
            </a:r>
          </a:p>
          <a:p>
            <a:pPr marL="0" indent="0"/>
            <a:r>
              <a:rPr lang="en-US" sz="2000" dirty="0" smtClean="0"/>
              <a:t>    Security risks posed by a management OS</a:t>
            </a:r>
          </a:p>
          <a:p>
            <a:pPr marL="0" indent="0"/>
            <a:r>
              <a:rPr lang="en-US" sz="2000" dirty="0" smtClean="0"/>
              <a:t>     XOAR- breaking the monolithic design of  TCB</a:t>
            </a:r>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2708"/>
          </a:xfrm>
        </p:spPr>
        <p:txBody>
          <a:bodyPr/>
          <a:lstStyle/>
          <a:p>
            <a:r>
              <a:rPr lang="en-US" sz="3200" dirty="0"/>
              <a:t>Cloud security risks</a:t>
            </a:r>
          </a:p>
        </p:txBody>
      </p:sp>
      <p:sp>
        <p:nvSpPr>
          <p:cNvPr id="3" name="Content Placeholder 2"/>
          <p:cNvSpPr>
            <a:spLocks noGrp="1"/>
          </p:cNvSpPr>
          <p:nvPr>
            <p:ph idx="1"/>
          </p:nvPr>
        </p:nvSpPr>
        <p:spPr>
          <a:xfrm>
            <a:off x="257908" y="1125415"/>
            <a:ext cx="8604738" cy="5005754"/>
          </a:xfrm>
        </p:spPr>
        <p:txBody>
          <a:bodyPr/>
          <a:lstStyle/>
          <a:p>
            <a:r>
              <a:rPr lang="en-US" sz="2000" u="sng" dirty="0"/>
              <a:t>Traditional </a:t>
            </a:r>
            <a:r>
              <a:rPr lang="en-US" sz="2000" u="sng" dirty="0" smtClean="0"/>
              <a:t>threats </a:t>
            </a:r>
            <a:r>
              <a:rPr lang="en-US" sz="2000" dirty="0">
                <a:sym typeface="Wingdings" pitchFamily="2" charset="2"/>
              </a:rPr>
              <a:t> </a:t>
            </a:r>
            <a:r>
              <a:rPr lang="en-US" sz="2000" dirty="0" smtClean="0">
                <a:sym typeface="Wingdings" pitchFamily="2" charset="2"/>
              </a:rPr>
              <a:t>impact </a:t>
            </a:r>
            <a:r>
              <a:rPr lang="en-US" sz="2000" dirty="0">
                <a:sym typeface="Wingdings" pitchFamily="2" charset="2"/>
              </a:rPr>
              <a:t>amplified due to the vast amount of cloud resources and the large user population that can be affected. The fuzzy bounds of responsibility between the providers of cloud services and users and the difficulties to accurately identify the </a:t>
            </a:r>
            <a:r>
              <a:rPr lang="en-US" sz="2000" dirty="0" smtClean="0">
                <a:sym typeface="Wingdings" pitchFamily="2" charset="2"/>
              </a:rPr>
              <a:t>cause. </a:t>
            </a:r>
          </a:p>
          <a:p>
            <a:r>
              <a:rPr lang="en-US" sz="2000" dirty="0" smtClean="0">
                <a:sym typeface="Wingdings" pitchFamily="2" charset="2"/>
              </a:rPr>
              <a:t> </a:t>
            </a:r>
            <a:r>
              <a:rPr lang="en-US" sz="2000" u="sng" dirty="0" smtClean="0">
                <a:sym typeface="Wingdings" pitchFamily="2" charset="2"/>
              </a:rPr>
              <a:t>New threats </a:t>
            </a:r>
            <a:r>
              <a:rPr lang="en-US" sz="2000" dirty="0" smtClean="0">
                <a:sym typeface="Wingdings" pitchFamily="2" charset="2"/>
              </a:rPr>
              <a:t> cloud </a:t>
            </a:r>
            <a:r>
              <a:rPr lang="en-US" sz="2000" dirty="0">
                <a:sym typeface="Wingdings" pitchFamily="2" charset="2"/>
              </a:rPr>
              <a:t>servers host multiple </a:t>
            </a:r>
            <a:r>
              <a:rPr lang="en-US" sz="2000" dirty="0" smtClean="0">
                <a:sym typeface="Wingdings" pitchFamily="2" charset="2"/>
              </a:rPr>
              <a:t>VMs; multiple </a:t>
            </a:r>
            <a:r>
              <a:rPr lang="en-US" sz="2000" dirty="0">
                <a:sym typeface="Wingdings" pitchFamily="2" charset="2"/>
              </a:rPr>
              <a:t>applications may run under each VM. </a:t>
            </a:r>
            <a:r>
              <a:rPr lang="en-US" sz="2000" dirty="0" smtClean="0">
                <a:sym typeface="Wingdings" pitchFamily="2" charset="2"/>
              </a:rPr>
              <a:t>Multi-tenancy and </a:t>
            </a:r>
            <a:r>
              <a:rPr lang="en-US" sz="2000" dirty="0">
                <a:sym typeface="Wingdings" pitchFamily="2" charset="2"/>
              </a:rPr>
              <a:t>VMM  vulnerabilities </a:t>
            </a:r>
            <a:r>
              <a:rPr lang="en-US" sz="2000" dirty="0" smtClean="0">
                <a:sym typeface="Wingdings" pitchFamily="2" charset="2"/>
              </a:rPr>
              <a:t>open </a:t>
            </a:r>
            <a:r>
              <a:rPr lang="en-US" sz="2000" dirty="0">
                <a:sym typeface="Wingdings" pitchFamily="2" charset="2"/>
              </a:rPr>
              <a:t>new attack channels for malicious users. Identifying the path followed by an attacker </a:t>
            </a:r>
            <a:r>
              <a:rPr lang="en-US" sz="2000" dirty="0" smtClean="0">
                <a:sym typeface="Wingdings" pitchFamily="2" charset="2"/>
              </a:rPr>
              <a:t>more </a:t>
            </a:r>
            <a:r>
              <a:rPr lang="en-US" sz="2000" dirty="0">
                <a:sym typeface="Wingdings" pitchFamily="2" charset="2"/>
              </a:rPr>
              <a:t>difficult in a cloud environment.</a:t>
            </a:r>
            <a:endParaRPr lang="en-US" sz="2000" dirty="0" smtClean="0">
              <a:sym typeface="Wingdings" pitchFamily="2" charset="2"/>
            </a:endParaRPr>
          </a:p>
          <a:p>
            <a:r>
              <a:rPr lang="en-US" sz="2000" u="sng" dirty="0" smtClean="0"/>
              <a:t>Authentication </a:t>
            </a:r>
            <a:r>
              <a:rPr lang="en-US" sz="2000" u="sng" dirty="0"/>
              <a:t>and authorization </a:t>
            </a:r>
            <a:r>
              <a:rPr lang="en-US" sz="2000" dirty="0">
                <a:sym typeface="Wingdings" pitchFamily="2" charset="2"/>
              </a:rPr>
              <a:t> </a:t>
            </a:r>
            <a:r>
              <a:rPr lang="en-US" sz="2000" dirty="0" smtClean="0">
                <a:sym typeface="Wingdings" pitchFamily="2" charset="2"/>
              </a:rPr>
              <a:t>the </a:t>
            </a:r>
            <a:r>
              <a:rPr lang="en-US" sz="2000" dirty="0">
                <a:sym typeface="Wingdings" pitchFamily="2" charset="2"/>
              </a:rPr>
              <a:t>procedures in place for one individual does not extend to an </a:t>
            </a:r>
            <a:r>
              <a:rPr lang="en-US" sz="2000" dirty="0" smtClean="0">
                <a:sym typeface="Wingdings" pitchFamily="2" charset="2"/>
              </a:rPr>
              <a:t>enterprise.</a:t>
            </a:r>
          </a:p>
          <a:p>
            <a:r>
              <a:rPr lang="en-US" sz="2000" u="sng" dirty="0"/>
              <a:t>Third-party control </a:t>
            </a:r>
            <a:r>
              <a:rPr lang="en-US" sz="2000" dirty="0">
                <a:sym typeface="Wingdings" pitchFamily="2" charset="2"/>
              </a:rPr>
              <a:t></a:t>
            </a:r>
            <a:r>
              <a:rPr lang="en-US" sz="2000" dirty="0"/>
              <a:t> generates a spectrum of concerns caused by the lack of transparency and limited user control</a:t>
            </a:r>
            <a:r>
              <a:rPr lang="en-US" sz="2000" dirty="0" smtClean="0"/>
              <a:t>.</a:t>
            </a:r>
            <a:endParaRPr lang="en-US" sz="2000" dirty="0" smtClean="0">
              <a:sym typeface="Wingdings" pitchFamily="2" charset="2"/>
            </a:endParaRPr>
          </a:p>
          <a:p>
            <a:r>
              <a:rPr lang="en-US" sz="2000" u="sng" dirty="0"/>
              <a:t>Availability of cloud </a:t>
            </a:r>
            <a:r>
              <a:rPr lang="en-US" sz="2000" u="sng" dirty="0" smtClean="0"/>
              <a:t>services</a:t>
            </a:r>
            <a:r>
              <a:rPr lang="en-US" sz="2000" u="sng" dirty="0"/>
              <a:t> </a:t>
            </a:r>
            <a:r>
              <a:rPr lang="en-US" sz="2000" dirty="0" smtClean="0">
                <a:sym typeface="Wingdings" pitchFamily="2" charset="2"/>
              </a:rPr>
              <a:t></a:t>
            </a:r>
            <a:r>
              <a:rPr lang="en-US" sz="2000" dirty="0" smtClean="0"/>
              <a:t> system </a:t>
            </a:r>
            <a:r>
              <a:rPr lang="en-US" sz="2000" dirty="0"/>
              <a:t>failures, power outages, and other catastrophic events could shutdown </a:t>
            </a:r>
            <a:r>
              <a:rPr lang="en-US" sz="2000" dirty="0" smtClean="0"/>
              <a:t>services </a:t>
            </a:r>
            <a:r>
              <a:rPr lang="en-US" sz="2000" dirty="0"/>
              <a:t>for extended periods of </a:t>
            </a:r>
            <a:r>
              <a:rPr lang="en-US" sz="2000" dirty="0" smtClean="0"/>
              <a:t>time.</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113</a:t>
            </a:fld>
            <a:endParaRPr lang="en-US"/>
          </a:p>
        </p:txBody>
      </p:sp>
    </p:spTree>
    <p:extLst>
      <p:ext uri="{BB962C8B-B14F-4D97-AF65-F5344CB8AC3E}">
        <p14:creationId xmlns:p14="http://schemas.microsoft.com/office/powerpoint/2010/main" val="30531993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04092"/>
          </a:xfrm>
        </p:spPr>
        <p:txBody>
          <a:bodyPr/>
          <a:lstStyle/>
          <a:p>
            <a:r>
              <a:rPr lang="en-US" sz="3200" dirty="0"/>
              <a:t>A</a:t>
            </a:r>
            <a:r>
              <a:rPr lang="en-US" sz="3200" dirty="0" smtClean="0"/>
              <a:t>ttacks </a:t>
            </a:r>
            <a:r>
              <a:rPr lang="en-US" sz="3200" dirty="0"/>
              <a:t>in a cloud computing environment</a:t>
            </a:r>
          </a:p>
        </p:txBody>
      </p:sp>
      <p:sp>
        <p:nvSpPr>
          <p:cNvPr id="3" name="Content Placeholder 2"/>
          <p:cNvSpPr>
            <a:spLocks noGrp="1"/>
          </p:cNvSpPr>
          <p:nvPr>
            <p:ph idx="1"/>
          </p:nvPr>
        </p:nvSpPr>
        <p:spPr>
          <a:xfrm>
            <a:off x="457200" y="1043353"/>
            <a:ext cx="8229600" cy="5322277"/>
          </a:xfrm>
        </p:spPr>
        <p:txBody>
          <a:bodyPr/>
          <a:lstStyle/>
          <a:p>
            <a:r>
              <a:rPr lang="en-US" sz="2000" dirty="0" smtClean="0"/>
              <a:t>Three </a:t>
            </a:r>
            <a:r>
              <a:rPr lang="en-US" sz="2000" dirty="0"/>
              <a:t>actors </a:t>
            </a:r>
            <a:r>
              <a:rPr lang="en-US" sz="2000" dirty="0" smtClean="0"/>
              <a:t>involved; six </a:t>
            </a:r>
            <a:r>
              <a:rPr lang="en-US" sz="2000" dirty="0"/>
              <a:t>types of attacks </a:t>
            </a:r>
            <a:r>
              <a:rPr lang="en-US" sz="2000" dirty="0" smtClean="0"/>
              <a:t>possible.</a:t>
            </a:r>
          </a:p>
          <a:p>
            <a:pPr lvl="1"/>
            <a:r>
              <a:rPr lang="en-US" sz="1800" dirty="0"/>
              <a:t>The </a:t>
            </a:r>
            <a:r>
              <a:rPr lang="en-US" sz="1800" u="sng" dirty="0"/>
              <a:t>user</a:t>
            </a:r>
            <a:r>
              <a:rPr lang="en-US" sz="1800" dirty="0"/>
              <a:t> can be attacked </a:t>
            </a:r>
            <a:r>
              <a:rPr lang="en-US" sz="1800" dirty="0" smtClean="0"/>
              <a:t>by:</a:t>
            </a:r>
          </a:p>
          <a:p>
            <a:pPr lvl="2"/>
            <a:r>
              <a:rPr lang="en-US" dirty="0" smtClean="0"/>
              <a:t> Service </a:t>
            </a:r>
            <a:r>
              <a:rPr lang="en-US" dirty="0" smtClean="0">
                <a:sym typeface="Wingdings" pitchFamily="2" charset="2"/>
              </a:rPr>
              <a:t> </a:t>
            </a:r>
            <a:r>
              <a:rPr lang="en-US" dirty="0" smtClean="0"/>
              <a:t>SSL </a:t>
            </a:r>
            <a:r>
              <a:rPr lang="en-US" dirty="0"/>
              <a:t>certificate spoofing, attacks on browser caches, or phishing </a:t>
            </a:r>
            <a:r>
              <a:rPr lang="en-US" dirty="0" smtClean="0"/>
              <a:t>attacks.  </a:t>
            </a:r>
          </a:p>
          <a:p>
            <a:pPr lvl="2"/>
            <a:r>
              <a:rPr lang="en-US" dirty="0" smtClean="0"/>
              <a:t> The </a:t>
            </a:r>
            <a:r>
              <a:rPr lang="en-US" dirty="0"/>
              <a:t>c</a:t>
            </a:r>
            <a:r>
              <a:rPr lang="en-US" dirty="0" smtClean="0"/>
              <a:t>loud </a:t>
            </a:r>
            <a:r>
              <a:rPr lang="en-US" dirty="0"/>
              <a:t>infrastructure </a:t>
            </a:r>
            <a:r>
              <a:rPr lang="en-US" dirty="0" smtClean="0">
                <a:sym typeface="Wingdings" pitchFamily="2" charset="2"/>
              </a:rPr>
              <a:t> </a:t>
            </a:r>
            <a:r>
              <a:rPr lang="en-US" dirty="0" smtClean="0"/>
              <a:t>attacks </a:t>
            </a:r>
            <a:r>
              <a:rPr lang="en-US" dirty="0"/>
              <a:t>that either originates at the cloud or spoofs to originate from the cloud infrastructure</a:t>
            </a:r>
            <a:r>
              <a:rPr lang="en-US" dirty="0" smtClean="0"/>
              <a:t>.</a:t>
            </a:r>
          </a:p>
          <a:p>
            <a:pPr lvl="1"/>
            <a:r>
              <a:rPr lang="en-US" sz="1800" dirty="0"/>
              <a:t>The </a:t>
            </a:r>
            <a:r>
              <a:rPr lang="en-US" sz="1800" u="sng" dirty="0"/>
              <a:t>service</a:t>
            </a:r>
            <a:r>
              <a:rPr lang="en-US" sz="1800" dirty="0"/>
              <a:t> can be </a:t>
            </a:r>
            <a:r>
              <a:rPr lang="en-US" sz="1800" dirty="0" smtClean="0"/>
              <a:t>attached by:</a:t>
            </a:r>
          </a:p>
          <a:p>
            <a:pPr lvl="2"/>
            <a:r>
              <a:rPr lang="en-US" dirty="0" smtClean="0"/>
              <a:t> A user</a:t>
            </a:r>
            <a:r>
              <a:rPr lang="en-US" dirty="0" smtClean="0">
                <a:sym typeface="Wingdings" pitchFamily="2" charset="2"/>
              </a:rPr>
              <a:t></a:t>
            </a:r>
            <a:r>
              <a:rPr lang="en-US" dirty="0" smtClean="0"/>
              <a:t> buffer </a:t>
            </a:r>
            <a:r>
              <a:rPr lang="en-US" dirty="0"/>
              <a:t>overflow, SQL injection, and privilege escalation are the common types of </a:t>
            </a:r>
            <a:r>
              <a:rPr lang="en-US" dirty="0" smtClean="0"/>
              <a:t>attacks. </a:t>
            </a:r>
          </a:p>
          <a:p>
            <a:pPr lvl="2"/>
            <a:r>
              <a:rPr lang="en-US" dirty="0" smtClean="0"/>
              <a:t>The </a:t>
            </a:r>
            <a:r>
              <a:rPr lang="en-US" dirty="0"/>
              <a:t>cloud infrastructure </a:t>
            </a:r>
            <a:r>
              <a:rPr lang="en-US" dirty="0" smtClean="0">
                <a:sym typeface="Wingdings" pitchFamily="2" charset="2"/>
              </a:rPr>
              <a:t></a:t>
            </a:r>
            <a:r>
              <a:rPr lang="en-US" dirty="0" smtClean="0"/>
              <a:t> the </a:t>
            </a:r>
            <a:r>
              <a:rPr lang="en-US" dirty="0"/>
              <a:t>most serious line of attack.  Limiting access to resources, privilege-related attacks, data distortion, injecting additional </a:t>
            </a:r>
            <a:r>
              <a:rPr lang="en-US" dirty="0" smtClean="0"/>
              <a:t>operations.</a:t>
            </a:r>
          </a:p>
          <a:p>
            <a:pPr lvl="1"/>
            <a:r>
              <a:rPr lang="en-US" sz="1800" dirty="0"/>
              <a:t>The </a:t>
            </a:r>
            <a:r>
              <a:rPr lang="en-US" sz="1800" u="sng" dirty="0"/>
              <a:t>cloud </a:t>
            </a:r>
            <a:r>
              <a:rPr lang="en-US" sz="1800" u="sng" dirty="0" smtClean="0"/>
              <a:t>infrastructure</a:t>
            </a:r>
            <a:r>
              <a:rPr lang="en-US" sz="1800" dirty="0" smtClean="0"/>
              <a:t> </a:t>
            </a:r>
            <a:r>
              <a:rPr lang="en-US" sz="1800" dirty="0"/>
              <a:t>can be </a:t>
            </a:r>
            <a:r>
              <a:rPr lang="en-US" sz="1800" dirty="0" smtClean="0"/>
              <a:t>attached by:</a:t>
            </a:r>
          </a:p>
          <a:p>
            <a:pPr lvl="2"/>
            <a:r>
              <a:rPr lang="en-US" dirty="0" smtClean="0"/>
              <a:t>A </a:t>
            </a:r>
            <a:r>
              <a:rPr lang="en-US" dirty="0"/>
              <a:t>user </a:t>
            </a:r>
            <a:r>
              <a:rPr lang="en-US" dirty="0" smtClean="0">
                <a:sym typeface="Wingdings" pitchFamily="2" charset="2"/>
              </a:rPr>
              <a:t></a:t>
            </a:r>
            <a:r>
              <a:rPr lang="en-US" dirty="0" smtClean="0"/>
              <a:t> </a:t>
            </a:r>
            <a:r>
              <a:rPr lang="en-US" dirty="0"/>
              <a:t>targets the cloud control </a:t>
            </a:r>
            <a:r>
              <a:rPr lang="en-US" dirty="0" smtClean="0"/>
              <a:t>system.</a:t>
            </a:r>
          </a:p>
          <a:p>
            <a:pPr lvl="2"/>
            <a:r>
              <a:rPr lang="en-US" dirty="0" smtClean="0"/>
              <a:t>A service </a:t>
            </a:r>
            <a:r>
              <a:rPr lang="en-US" dirty="0" smtClean="0">
                <a:sym typeface="Wingdings" pitchFamily="2" charset="2"/>
              </a:rPr>
              <a:t></a:t>
            </a:r>
            <a:r>
              <a:rPr lang="en-US" dirty="0" smtClean="0"/>
              <a:t> </a:t>
            </a:r>
            <a:r>
              <a:rPr lang="en-US" dirty="0"/>
              <a:t>requesting an excessive amount of resources and causing the exhaustion of the </a:t>
            </a:r>
            <a:r>
              <a:rPr lang="en-US" dirty="0" smtClean="0"/>
              <a:t>resources.</a:t>
            </a:r>
          </a:p>
          <a:p>
            <a:pPr lvl="1"/>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114</a:t>
            </a:fld>
            <a:endParaRPr lang="en-US"/>
          </a:p>
        </p:txBody>
      </p:sp>
    </p:spTree>
    <p:extLst>
      <p:ext uri="{BB962C8B-B14F-4D97-AF65-F5344CB8AC3E}">
        <p14:creationId xmlns:p14="http://schemas.microsoft.com/office/powerpoint/2010/main" val="33124959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79477"/>
            <a:ext cx="8229600" cy="422029"/>
          </a:xfrm>
        </p:spPr>
        <p:txBody>
          <a:bodyPr/>
          <a:lstStyle/>
          <a:p>
            <a:pPr marL="0" indent="0">
              <a:buNone/>
            </a:pPr>
            <a:r>
              <a:rPr lang="en-US" sz="1800" dirty="0" smtClean="0"/>
              <a:t>                       Surfaces </a:t>
            </a:r>
            <a:r>
              <a:rPr lang="en-US" sz="1800" dirty="0"/>
              <a:t>of attacks in a cloud computing </a:t>
            </a:r>
            <a:r>
              <a:rPr lang="en-US" sz="1800" dirty="0" smtClean="0"/>
              <a:t>environment.</a:t>
            </a:r>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263405657"/>
              </p:ext>
            </p:extLst>
          </p:nvPr>
        </p:nvGraphicFramePr>
        <p:xfrm>
          <a:off x="1559168" y="409453"/>
          <a:ext cx="6231791" cy="5334854"/>
        </p:xfrm>
        <a:graphic>
          <a:graphicData uri="http://schemas.openxmlformats.org/presentationml/2006/ole">
            <mc:AlternateContent xmlns:mc="http://schemas.openxmlformats.org/markup-compatibility/2006">
              <mc:Choice xmlns:v="urn:schemas-microsoft-com:vml" Requires="v">
                <p:oleObj spid="_x0000_s101401" name="Visio" r:id="rId3" imgW="7190669" imgH="6155717" progId="Visio.Drawing.11">
                  <p:embed/>
                </p:oleObj>
              </mc:Choice>
              <mc:Fallback>
                <p:oleObj name="Visio" r:id="rId3" imgW="7190669" imgH="6155717"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168" y="409453"/>
                        <a:ext cx="6231791" cy="53348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115</a:t>
            </a:fld>
            <a:endParaRPr lang="en-US"/>
          </a:p>
        </p:txBody>
      </p:sp>
    </p:spTree>
    <p:extLst>
      <p:ext uri="{BB962C8B-B14F-4D97-AF65-F5344CB8AC3E}">
        <p14:creationId xmlns:p14="http://schemas.microsoft.com/office/powerpoint/2010/main" val="25309865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86154"/>
          </a:xfrm>
        </p:spPr>
        <p:txBody>
          <a:bodyPr/>
          <a:lstStyle/>
          <a:p>
            <a:r>
              <a:rPr lang="en-US" sz="3200" dirty="0" smtClean="0"/>
              <a:t>Top </a:t>
            </a:r>
            <a:r>
              <a:rPr lang="en-US" sz="3200" dirty="0"/>
              <a:t>threats to cloud computing</a:t>
            </a:r>
          </a:p>
        </p:txBody>
      </p:sp>
      <p:sp>
        <p:nvSpPr>
          <p:cNvPr id="3" name="Content Placeholder 2"/>
          <p:cNvSpPr>
            <a:spLocks noGrp="1"/>
          </p:cNvSpPr>
          <p:nvPr>
            <p:ph idx="1"/>
          </p:nvPr>
        </p:nvSpPr>
        <p:spPr>
          <a:xfrm>
            <a:off x="457200" y="1195754"/>
            <a:ext cx="8229600" cy="4947138"/>
          </a:xfrm>
        </p:spPr>
        <p:txBody>
          <a:bodyPr/>
          <a:lstStyle/>
          <a:p>
            <a:r>
              <a:rPr lang="en-US" sz="2000" dirty="0" smtClean="0"/>
              <a:t>Identified by a 2010n Cloud </a:t>
            </a:r>
            <a:r>
              <a:rPr lang="en-US" sz="2000" dirty="0"/>
              <a:t>Security Alliance (CSA) </a:t>
            </a:r>
            <a:r>
              <a:rPr lang="en-US" sz="2000" dirty="0" smtClean="0"/>
              <a:t>report:</a:t>
            </a:r>
          </a:p>
          <a:p>
            <a:pPr lvl="1"/>
            <a:r>
              <a:rPr lang="en-US" sz="1800" dirty="0" smtClean="0"/>
              <a:t>The abusive </a:t>
            </a:r>
            <a:r>
              <a:rPr lang="en-US" sz="1800" dirty="0"/>
              <a:t>use of the cloud -the ability to conduct nefarious activities from the cloud  </a:t>
            </a:r>
            <a:endParaRPr lang="en-US" sz="1800" dirty="0" smtClean="0"/>
          </a:p>
          <a:p>
            <a:pPr lvl="1"/>
            <a:r>
              <a:rPr lang="en-US" sz="1800" dirty="0" smtClean="0"/>
              <a:t>APIs </a:t>
            </a:r>
            <a:r>
              <a:rPr lang="en-US" sz="1800" dirty="0"/>
              <a:t>that are not fully secure - may not protect the users during a range of activities starting with authentication and access control to monitoring and control of the application during </a:t>
            </a:r>
            <a:r>
              <a:rPr lang="en-US" sz="1800" dirty="0" smtClean="0"/>
              <a:t>runtime. </a:t>
            </a:r>
          </a:p>
          <a:p>
            <a:pPr lvl="1"/>
            <a:r>
              <a:rPr lang="en-US" sz="1800" dirty="0"/>
              <a:t>Malicious insiders - cloud service providers do not disclose their hiring standards and policies </a:t>
            </a:r>
            <a:r>
              <a:rPr lang="en-US" sz="1800" dirty="0" smtClean="0"/>
              <a:t> so this can be a serious </a:t>
            </a:r>
            <a:r>
              <a:rPr lang="en-US" sz="1800" dirty="0" smtClean="0"/>
              <a:t>threat.</a:t>
            </a:r>
            <a:endParaRPr lang="en-US" sz="1800" dirty="0" smtClean="0"/>
          </a:p>
          <a:p>
            <a:pPr lvl="1"/>
            <a:r>
              <a:rPr lang="en-US" sz="1800" dirty="0"/>
              <a:t>S</a:t>
            </a:r>
            <a:r>
              <a:rPr lang="en-US" sz="1800" dirty="0" smtClean="0"/>
              <a:t>hared technology. </a:t>
            </a:r>
          </a:p>
          <a:p>
            <a:pPr lvl="1"/>
            <a:r>
              <a:rPr lang="en-US" sz="1800" dirty="0" smtClean="0"/>
              <a:t>Account hijacking</a:t>
            </a:r>
            <a:r>
              <a:rPr lang="en-US" sz="1800" dirty="0"/>
              <a:t>.</a:t>
            </a:r>
            <a:endParaRPr lang="en-US" sz="1800" dirty="0" smtClean="0"/>
          </a:p>
          <a:p>
            <a:pPr lvl="1"/>
            <a:r>
              <a:rPr lang="en-US" sz="1800" dirty="0" smtClean="0"/>
              <a:t>Data </a:t>
            </a:r>
            <a:r>
              <a:rPr lang="en-US" sz="1800" dirty="0"/>
              <a:t>loss or leakage </a:t>
            </a:r>
            <a:r>
              <a:rPr lang="en-US" sz="1800" dirty="0" smtClean="0"/>
              <a:t>– if the </a:t>
            </a:r>
            <a:r>
              <a:rPr lang="en-US" sz="1800" dirty="0"/>
              <a:t>only copy of the data is stored on the cloud, then sensitive data is permanently lost when cloud data replication fails followed by a storage media </a:t>
            </a:r>
            <a:r>
              <a:rPr lang="en-US" sz="1800" dirty="0" smtClean="0"/>
              <a:t>failure.</a:t>
            </a:r>
            <a:endParaRPr lang="en-US" sz="1800" dirty="0"/>
          </a:p>
          <a:p>
            <a:pPr lvl="1"/>
            <a:r>
              <a:rPr lang="en-US" sz="1800" dirty="0" smtClean="0"/>
              <a:t>Unknown </a:t>
            </a:r>
            <a:r>
              <a:rPr lang="en-US" sz="1800" dirty="0"/>
              <a:t>risk profile - exposure to the ignorance or underestimation of the risks of cloud computing</a:t>
            </a:r>
            <a:r>
              <a:rPr lang="en-US" sz="1600" dirty="0" smtClean="0"/>
              <a:t> </a:t>
            </a:r>
            <a:r>
              <a:rPr lang="en-US" sz="1600" dirty="0" smtClean="0"/>
              <a:t>.</a:t>
            </a:r>
            <a:endParaRPr lang="en-US" sz="1600" dirty="0" smtClean="0"/>
          </a:p>
          <a:p>
            <a:pPr marL="400050"/>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116</a:t>
            </a:fld>
            <a:endParaRPr lang="en-US"/>
          </a:p>
        </p:txBody>
      </p:sp>
    </p:spTree>
    <p:extLst>
      <p:ext uri="{BB962C8B-B14F-4D97-AF65-F5344CB8AC3E}">
        <p14:creationId xmlns:p14="http://schemas.microsoft.com/office/powerpoint/2010/main" val="26928703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p>
            <a:r>
              <a:rPr lang="en-US" sz="3200" dirty="0" smtClean="0"/>
              <a:t>Auditability of cloud activities</a:t>
            </a:r>
            <a:endParaRPr lang="en-US" sz="3200" dirty="0"/>
          </a:p>
        </p:txBody>
      </p:sp>
      <p:sp>
        <p:nvSpPr>
          <p:cNvPr id="3" name="Content Placeholder 2"/>
          <p:cNvSpPr>
            <a:spLocks noGrp="1"/>
          </p:cNvSpPr>
          <p:nvPr>
            <p:ph idx="1"/>
          </p:nvPr>
        </p:nvSpPr>
        <p:spPr>
          <a:xfrm>
            <a:off x="457200" y="1230923"/>
            <a:ext cx="8229600" cy="4636477"/>
          </a:xfrm>
        </p:spPr>
        <p:txBody>
          <a:bodyPr/>
          <a:lstStyle/>
          <a:p>
            <a:r>
              <a:rPr lang="en-US" sz="2000" dirty="0"/>
              <a:t>The lack of transparency makes auditability a very difficult proposition for cloud computing. </a:t>
            </a:r>
            <a:endParaRPr lang="en-US" sz="2000" dirty="0" smtClean="0"/>
          </a:p>
          <a:p>
            <a:pPr marL="0" indent="0">
              <a:buNone/>
            </a:pPr>
            <a:endParaRPr lang="en-US" sz="2000" dirty="0" smtClean="0"/>
          </a:p>
          <a:p>
            <a:r>
              <a:rPr lang="en-US" sz="2000" dirty="0" smtClean="0"/>
              <a:t>Auditing </a:t>
            </a:r>
            <a:r>
              <a:rPr lang="en-US" sz="2000" dirty="0"/>
              <a:t>guidelines elaborated by  the National Institute of Standards (NIST</a:t>
            </a:r>
            <a:r>
              <a:rPr lang="en-US" sz="2000" dirty="0" smtClean="0"/>
              <a:t>) are mandatory for US Government agencies:</a:t>
            </a:r>
          </a:p>
          <a:p>
            <a:pPr lvl="1"/>
            <a:r>
              <a:rPr lang="en-US" sz="1800" dirty="0" smtClean="0"/>
              <a:t> </a:t>
            </a:r>
            <a:r>
              <a:rPr lang="en-US" sz="1800" dirty="0"/>
              <a:t>the Federal Information Processing Standard (FIPS) </a:t>
            </a:r>
            <a:endParaRPr lang="en-US" sz="1800" dirty="0" smtClean="0"/>
          </a:p>
          <a:p>
            <a:pPr lvl="1"/>
            <a:r>
              <a:rPr lang="en-US" sz="1800" dirty="0" smtClean="0"/>
              <a:t> </a:t>
            </a:r>
            <a:r>
              <a:rPr lang="en-US" sz="1800" dirty="0"/>
              <a:t>the Federal Information Security Management Act (FISMA</a:t>
            </a:r>
            <a:r>
              <a:rPr lang="en-US" sz="1800" dirty="0" smtClean="0"/>
              <a:t>)</a:t>
            </a:r>
            <a:endParaRPr lang="en-US" sz="1800" dirty="0"/>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117</a:t>
            </a:fld>
            <a:endParaRPr lang="en-US"/>
          </a:p>
        </p:txBody>
      </p:sp>
    </p:spTree>
    <p:extLst>
      <p:ext uri="{BB962C8B-B14F-4D97-AF65-F5344CB8AC3E}">
        <p14:creationId xmlns:p14="http://schemas.microsoft.com/office/powerpoint/2010/main" val="35691346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20262"/>
          </a:xfrm>
        </p:spPr>
        <p:txBody>
          <a:bodyPr/>
          <a:lstStyle/>
          <a:p>
            <a:r>
              <a:rPr lang="en-US" sz="3200" dirty="0" smtClean="0"/>
              <a:t>Security - the top concern for cloud users</a:t>
            </a:r>
            <a:endParaRPr lang="en-US" sz="3200" dirty="0"/>
          </a:p>
        </p:txBody>
      </p:sp>
      <p:sp>
        <p:nvSpPr>
          <p:cNvPr id="3" name="Content Placeholder 2"/>
          <p:cNvSpPr>
            <a:spLocks noGrp="1"/>
          </p:cNvSpPr>
          <p:nvPr>
            <p:ph idx="1"/>
          </p:nvPr>
        </p:nvSpPr>
        <p:spPr>
          <a:xfrm>
            <a:off x="273269" y="1208690"/>
            <a:ext cx="8618483" cy="4918841"/>
          </a:xfrm>
        </p:spPr>
        <p:txBody>
          <a:bodyPr/>
          <a:lstStyle/>
          <a:p>
            <a:r>
              <a:rPr lang="en-US" sz="2000" dirty="0" smtClean="0"/>
              <a:t>The unauthorized access to confidential information and the data theft top the list of user concerns. </a:t>
            </a:r>
          </a:p>
          <a:p>
            <a:pPr lvl="1"/>
            <a:r>
              <a:rPr lang="en-US" sz="1800" dirty="0" smtClean="0"/>
              <a:t>Data is more vulnerable in storage, as it is kept in storage  for extended periods of time.</a:t>
            </a:r>
          </a:p>
          <a:p>
            <a:pPr lvl="1"/>
            <a:r>
              <a:rPr lang="en-US" sz="1800" dirty="0" smtClean="0"/>
              <a:t>Threats during processing cannot be ignored;  such threats can originate from flaws in the VMM, rogue VMs, or a VMBR.</a:t>
            </a:r>
          </a:p>
          <a:p>
            <a:r>
              <a:rPr lang="en-US" sz="2000" dirty="0" smtClean="0"/>
              <a:t>There is the risk of unauthorized access and data theft posed by rogue employees of a Cloud Service Provider (CSP).</a:t>
            </a:r>
          </a:p>
          <a:p>
            <a:r>
              <a:rPr lang="en-US" sz="2000" dirty="0" smtClean="0"/>
              <a:t>Lack of standardization is also a major concern.</a:t>
            </a:r>
          </a:p>
          <a:p>
            <a:r>
              <a:rPr lang="en-US" sz="2000" dirty="0" smtClean="0"/>
              <a:t>Users are concerned about the legal framework for enforcing cloud computing security.</a:t>
            </a:r>
          </a:p>
          <a:p>
            <a:r>
              <a:rPr lang="en-US" sz="2000" dirty="0" smtClean="0"/>
              <a:t>Multi-tenancy is the root cause of many user concerns. Nevertheless,  multi-tenancy enables a higher server utilization, thus lower costs. </a:t>
            </a:r>
          </a:p>
          <a:p>
            <a:r>
              <a:rPr lang="en-US" sz="2000" dirty="0" smtClean="0"/>
              <a:t>The threats caused by multi-tenancy  differ from one cloud delivery model to another.</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83324"/>
          </a:xfrm>
        </p:spPr>
        <p:txBody>
          <a:bodyPr/>
          <a:lstStyle/>
          <a:p>
            <a:r>
              <a:rPr lang="en-US" sz="3200" dirty="0" smtClean="0"/>
              <a:t>Legal protection of cloud users</a:t>
            </a:r>
            <a:endParaRPr lang="en-US" sz="3200" dirty="0"/>
          </a:p>
        </p:txBody>
      </p:sp>
      <p:sp>
        <p:nvSpPr>
          <p:cNvPr id="3" name="Content Placeholder 2"/>
          <p:cNvSpPr>
            <a:spLocks noGrp="1"/>
          </p:cNvSpPr>
          <p:nvPr>
            <p:ph idx="1"/>
          </p:nvPr>
        </p:nvSpPr>
        <p:spPr>
          <a:xfrm>
            <a:off x="210207" y="1114097"/>
            <a:ext cx="8660523" cy="4753303"/>
          </a:xfrm>
        </p:spPr>
        <p:txBody>
          <a:bodyPr/>
          <a:lstStyle/>
          <a:p>
            <a:r>
              <a:rPr lang="en-US" sz="2000" dirty="0" smtClean="0"/>
              <a:t>The contract between the user and the Cloud Service Provider (CSP) should spell out </a:t>
            </a:r>
            <a:r>
              <a:rPr lang="en-US" sz="2000" i="1" dirty="0" smtClean="0"/>
              <a:t>explicitly</a:t>
            </a:r>
            <a:r>
              <a:rPr lang="en-US" sz="2000" dirty="0" smtClean="0"/>
              <a:t>:</a:t>
            </a:r>
          </a:p>
          <a:p>
            <a:pPr lvl="1"/>
            <a:r>
              <a:rPr lang="en-US" sz="1800" dirty="0" smtClean="0"/>
              <a:t>CSP obligations to handle securely sensitive information and its obligation to comply to privacy laws.</a:t>
            </a:r>
          </a:p>
          <a:p>
            <a:pPr lvl="1"/>
            <a:r>
              <a:rPr lang="en-US" sz="1800" dirty="0" smtClean="0"/>
              <a:t>CSP liabilities for mishandling sensitive information.</a:t>
            </a:r>
          </a:p>
          <a:p>
            <a:pPr lvl="1"/>
            <a:r>
              <a:rPr lang="en-US" sz="1800" dirty="0" smtClean="0"/>
              <a:t>CSP liabilities for data loss.</a:t>
            </a:r>
          </a:p>
          <a:p>
            <a:pPr lvl="1"/>
            <a:r>
              <a:rPr lang="en-US" sz="1800" dirty="0" smtClean="0"/>
              <a:t>The rules governing ownership of the data.</a:t>
            </a:r>
          </a:p>
          <a:p>
            <a:pPr lvl="1"/>
            <a:r>
              <a:rPr lang="en-US" sz="1800" dirty="0" smtClean="0"/>
              <a:t>The geographical regions where information and backups can be stored.</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3200" dirty="0" smtClean="0"/>
              <a:t>The “good” about cloud computing</a:t>
            </a:r>
            <a:endParaRPr lang="en-US" sz="3200" dirty="0"/>
          </a:p>
        </p:txBody>
      </p:sp>
      <p:sp>
        <p:nvSpPr>
          <p:cNvPr id="3" name="2 Marcador de contenido"/>
          <p:cNvSpPr>
            <a:spLocks noGrp="1"/>
          </p:cNvSpPr>
          <p:nvPr>
            <p:ph idx="1"/>
          </p:nvPr>
        </p:nvSpPr>
        <p:spPr>
          <a:xfrm>
            <a:off x="495300" y="1329690"/>
            <a:ext cx="8086726" cy="4960620"/>
          </a:xfrm>
        </p:spPr>
        <p:txBody>
          <a:bodyPr/>
          <a:lstStyle/>
          <a:p>
            <a:r>
              <a:rPr lang="en-US" sz="2000" dirty="0" smtClean="0"/>
              <a:t>Resources such as CPU cycles, storage, network bandwidth are shared.</a:t>
            </a:r>
          </a:p>
          <a:p>
            <a:endParaRPr lang="en-US" sz="2000" dirty="0" smtClean="0"/>
          </a:p>
          <a:p>
            <a:r>
              <a:rPr lang="en-US" sz="2000" dirty="0" smtClean="0"/>
              <a:t>When multiple applications share a system their peak demands for resources are not synchronized thus, </a:t>
            </a:r>
            <a:r>
              <a:rPr lang="en-US" sz="2000" i="1" dirty="0" smtClean="0"/>
              <a:t>multiplexing leads to a higher resource utilization</a:t>
            </a:r>
            <a:r>
              <a:rPr lang="en-US" sz="2000" dirty="0" smtClean="0"/>
              <a:t>.</a:t>
            </a:r>
          </a:p>
          <a:p>
            <a:endParaRPr lang="en-US" sz="2000" dirty="0" smtClean="0"/>
          </a:p>
          <a:p>
            <a:r>
              <a:rPr lang="en-US" sz="2000" dirty="0" smtClean="0"/>
              <a:t>Resources </a:t>
            </a:r>
            <a:r>
              <a:rPr lang="en-US" sz="2000" dirty="0"/>
              <a:t>can be aggregated to support data-intensive applications.</a:t>
            </a:r>
            <a:endParaRPr lang="en-US" sz="2000" dirty="0" smtClean="0"/>
          </a:p>
          <a:p>
            <a:endParaRPr lang="en-US" sz="2000" dirty="0" smtClean="0"/>
          </a:p>
          <a:p>
            <a:r>
              <a:rPr lang="en-US" sz="2000" dirty="0" smtClean="0"/>
              <a:t>Data sharing facilitates collaborative activities. </a:t>
            </a:r>
            <a:r>
              <a:rPr lang="en-US" sz="2000" dirty="0"/>
              <a:t>M</a:t>
            </a:r>
            <a:r>
              <a:rPr lang="en-US" sz="2000" dirty="0" smtClean="0"/>
              <a:t>any applications require multiple types of analysis of shared data sets and multiple decisions carried out by groups scattered around the globe.</a:t>
            </a:r>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99241"/>
          </a:xfrm>
        </p:spPr>
        <p:txBody>
          <a:bodyPr/>
          <a:lstStyle/>
          <a:p>
            <a:r>
              <a:rPr lang="en-US" sz="3200" dirty="0" smtClean="0"/>
              <a:t>Operating system security</a:t>
            </a:r>
            <a:endParaRPr lang="en-US" sz="3200" dirty="0"/>
          </a:p>
        </p:txBody>
      </p:sp>
      <p:sp>
        <p:nvSpPr>
          <p:cNvPr id="3" name="Content Placeholder 2"/>
          <p:cNvSpPr>
            <a:spLocks noGrp="1"/>
          </p:cNvSpPr>
          <p:nvPr>
            <p:ph idx="1"/>
          </p:nvPr>
        </p:nvSpPr>
        <p:spPr>
          <a:xfrm>
            <a:off x="457200" y="956441"/>
            <a:ext cx="8229600" cy="5223642"/>
          </a:xfrm>
        </p:spPr>
        <p:txBody>
          <a:bodyPr/>
          <a:lstStyle/>
          <a:p>
            <a:r>
              <a:rPr lang="en-US" sz="2000" dirty="0" smtClean="0"/>
              <a:t>A critical function of an OS is to protect applications against a wide range of malicious attacks e.g., unauthorized access to privileged information, tempering with executable code, and spoofing.</a:t>
            </a:r>
          </a:p>
          <a:p>
            <a:r>
              <a:rPr lang="en-US" sz="2000" dirty="0" smtClean="0"/>
              <a:t>The elements of the mandatory OS security:</a:t>
            </a:r>
          </a:p>
          <a:p>
            <a:pPr lvl="1"/>
            <a:r>
              <a:rPr lang="en-US" sz="1800" dirty="0" smtClean="0"/>
              <a:t>Access control </a:t>
            </a:r>
            <a:r>
              <a:rPr lang="en-US" sz="1800" dirty="0" smtClean="0">
                <a:sym typeface="Wingdings" pitchFamily="2" charset="2"/>
              </a:rPr>
              <a:t> mechanisms to control the access to system objects.</a:t>
            </a:r>
            <a:endParaRPr lang="en-US" sz="1800" dirty="0" smtClean="0"/>
          </a:p>
          <a:p>
            <a:pPr lvl="1"/>
            <a:r>
              <a:rPr lang="en-US" sz="1800" dirty="0" smtClean="0"/>
              <a:t>Authentication usage </a:t>
            </a:r>
            <a:r>
              <a:rPr lang="en-US" sz="1800" dirty="0" smtClean="0">
                <a:sym typeface="Wingdings" pitchFamily="2" charset="2"/>
              </a:rPr>
              <a:t> mechanisms to authenticate a principal.</a:t>
            </a:r>
            <a:endParaRPr lang="en-US" sz="1800" dirty="0" smtClean="0"/>
          </a:p>
          <a:p>
            <a:pPr lvl="1"/>
            <a:r>
              <a:rPr lang="en-US" sz="1800" dirty="0" smtClean="0"/>
              <a:t>Cryptographic usage policies </a:t>
            </a:r>
            <a:r>
              <a:rPr lang="en-US" sz="1800" dirty="0" smtClean="0">
                <a:sym typeface="Wingdings" pitchFamily="2" charset="2"/>
              </a:rPr>
              <a:t> mechanisms used to protect the data</a:t>
            </a:r>
          </a:p>
          <a:p>
            <a:r>
              <a:rPr lang="en-US" sz="2000" dirty="0" smtClean="0"/>
              <a:t>Commercial OS do not support a multi-layered security; only distinguish between a completely privileged security domain and a completely unprivileged one.</a:t>
            </a:r>
          </a:p>
          <a:p>
            <a:r>
              <a:rPr lang="en-US" sz="2000" dirty="0" smtClean="0"/>
              <a:t>Trusted paths mechanisms </a:t>
            </a:r>
            <a:r>
              <a:rPr lang="en-US" sz="2000" dirty="0" smtClean="0">
                <a:sym typeface="Wingdings" pitchFamily="2" charset="2"/>
              </a:rPr>
              <a:t></a:t>
            </a:r>
            <a:r>
              <a:rPr lang="en-US" sz="2000" dirty="0" smtClean="0"/>
              <a:t> support user interactions with trusted software. Critical for system security; if such mechanisms do not exist, then malicious software can impersonate trusted software. Some systems provide trust paths for a few functions such as login authentication and password changing and allow servers to authenticate their clients.</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67407"/>
          </a:xfrm>
        </p:spPr>
        <p:txBody>
          <a:bodyPr/>
          <a:lstStyle/>
          <a:p>
            <a:r>
              <a:rPr lang="en-US" sz="3200" dirty="0" smtClean="0"/>
              <a:t> Closed-box versus open-box platforms</a:t>
            </a:r>
            <a:endParaRPr lang="en-US" sz="3200" dirty="0"/>
          </a:p>
        </p:txBody>
      </p:sp>
      <p:sp>
        <p:nvSpPr>
          <p:cNvPr id="3" name="Content Placeholder 2"/>
          <p:cNvSpPr>
            <a:spLocks noGrp="1"/>
          </p:cNvSpPr>
          <p:nvPr>
            <p:ph idx="1"/>
          </p:nvPr>
        </p:nvSpPr>
        <p:spPr>
          <a:xfrm>
            <a:off x="220717" y="1303283"/>
            <a:ext cx="8723585" cy="4855778"/>
          </a:xfrm>
        </p:spPr>
        <p:txBody>
          <a:bodyPr/>
          <a:lstStyle/>
          <a:p>
            <a:r>
              <a:rPr lang="en-US" sz="2000" u="sng" dirty="0"/>
              <a:t>Closed-box platforms </a:t>
            </a:r>
            <a:r>
              <a:rPr lang="en-US" sz="2000" dirty="0" smtClean="0"/>
              <a:t>e.g., cellular </a:t>
            </a:r>
            <a:r>
              <a:rPr lang="en-US" sz="2000" dirty="0"/>
              <a:t>phones, game consoles and ATM  could have embedded cryptographic </a:t>
            </a:r>
            <a:r>
              <a:rPr lang="en-US" sz="2000" dirty="0" smtClean="0"/>
              <a:t>keys to reveal </a:t>
            </a:r>
            <a:r>
              <a:rPr lang="en-US" sz="2000" dirty="0"/>
              <a:t>their true identity to remote systems and authenticate the software running on them. </a:t>
            </a:r>
            <a:endParaRPr lang="en-US" sz="2000" dirty="0" smtClean="0"/>
          </a:p>
          <a:p>
            <a:r>
              <a:rPr lang="en-US" sz="2000" dirty="0" smtClean="0"/>
              <a:t>Such </a:t>
            </a:r>
            <a:r>
              <a:rPr lang="en-US" sz="2000" dirty="0"/>
              <a:t>facilities are not available to </a:t>
            </a:r>
            <a:r>
              <a:rPr lang="en-US" sz="2000" u="sng" dirty="0" smtClean="0"/>
              <a:t>open-box platforms</a:t>
            </a:r>
            <a:r>
              <a:rPr lang="en-US" sz="2000" dirty="0" smtClean="0"/>
              <a:t>, </a:t>
            </a:r>
            <a:r>
              <a:rPr lang="en-US" sz="2000" dirty="0"/>
              <a:t>the traditional hardware </a:t>
            </a:r>
            <a:r>
              <a:rPr lang="en-US" sz="2000" dirty="0" smtClean="0"/>
              <a:t>for </a:t>
            </a:r>
            <a:r>
              <a:rPr lang="en-US" sz="2000" dirty="0"/>
              <a:t>commodity operating systems</a:t>
            </a:r>
            <a:r>
              <a:rPr lang="en-US" sz="2000" dirty="0" smtClean="0"/>
              <a:t>.</a:t>
            </a:r>
          </a:p>
          <a:p>
            <a:r>
              <a:rPr lang="en-US" sz="2000" dirty="0"/>
              <a:t>Commodity operating system offer low assurance. An OS is a complex software system consisting of millions of lines of code and it is vulnerable to a wide range of malicious attacks. </a:t>
            </a:r>
          </a:p>
          <a:p>
            <a:r>
              <a:rPr lang="en-US" sz="2000" dirty="0" smtClean="0"/>
              <a:t>An OS provides weak </a:t>
            </a:r>
            <a:r>
              <a:rPr lang="en-US" sz="2000" dirty="0"/>
              <a:t>mechanisms for applications to authenticate to one another </a:t>
            </a:r>
            <a:r>
              <a:rPr lang="en-US" sz="2000" dirty="0" smtClean="0"/>
              <a:t>and create a </a:t>
            </a:r>
            <a:r>
              <a:rPr lang="en-US" sz="2000" dirty="0"/>
              <a:t>trusted path between users and applications. </a:t>
            </a:r>
            <a:endParaRPr lang="en-US" sz="2000" dirty="0" smtClean="0"/>
          </a:p>
          <a:p>
            <a:r>
              <a:rPr lang="en-US" sz="2000" dirty="0" smtClean="0"/>
              <a:t>An </a:t>
            </a:r>
            <a:r>
              <a:rPr lang="en-US" sz="2000" dirty="0"/>
              <a:t>OS poorly isolates one application from another, once an application is compromised, the entire physical platform and all applications running on it can be affected. The platform security level </a:t>
            </a:r>
            <a:r>
              <a:rPr lang="en-US" sz="2000" dirty="0" smtClean="0"/>
              <a:t>is </a:t>
            </a:r>
            <a:r>
              <a:rPr lang="en-US" sz="2000" dirty="0"/>
              <a:t>reduced to the security level of the most vulnerable application running on the platform</a:t>
            </a:r>
            <a:r>
              <a:rPr lang="en-US" sz="2000" dirty="0" smtClean="0"/>
              <a:t>.</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121</a:t>
            </a:fld>
            <a:endParaRPr lang="en-US"/>
          </a:p>
        </p:txBody>
      </p:sp>
    </p:spTree>
    <p:extLst>
      <p:ext uri="{BB962C8B-B14F-4D97-AF65-F5344CB8AC3E}">
        <p14:creationId xmlns:p14="http://schemas.microsoft.com/office/powerpoint/2010/main" val="28771498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4345"/>
          </a:xfrm>
        </p:spPr>
        <p:txBody>
          <a:bodyPr/>
          <a:lstStyle/>
          <a:p>
            <a:r>
              <a:rPr lang="en-US" sz="3200" dirty="0"/>
              <a:t>Virtual machine security</a:t>
            </a:r>
          </a:p>
        </p:txBody>
      </p:sp>
      <p:sp>
        <p:nvSpPr>
          <p:cNvPr id="3" name="Content Placeholder 2"/>
          <p:cNvSpPr>
            <a:spLocks noGrp="1"/>
          </p:cNvSpPr>
          <p:nvPr>
            <p:ph idx="1"/>
          </p:nvPr>
        </p:nvSpPr>
        <p:spPr>
          <a:xfrm>
            <a:off x="446689" y="1072053"/>
            <a:ext cx="8466083" cy="5171092"/>
          </a:xfrm>
        </p:spPr>
        <p:txBody>
          <a:bodyPr/>
          <a:lstStyle/>
          <a:p>
            <a:r>
              <a:rPr lang="en-US" sz="2000" dirty="0"/>
              <a:t>H</a:t>
            </a:r>
            <a:r>
              <a:rPr lang="en-US" sz="2000" dirty="0" smtClean="0"/>
              <a:t>ybrid </a:t>
            </a:r>
            <a:r>
              <a:rPr lang="en-US" sz="2000" dirty="0"/>
              <a:t>and </a:t>
            </a:r>
            <a:r>
              <a:rPr lang="en-US" sz="2000" dirty="0" smtClean="0"/>
              <a:t>hosted VMs, </a:t>
            </a:r>
            <a:r>
              <a:rPr lang="en-US" sz="2000" dirty="0"/>
              <a:t>expose the entire system to the vulnerability of the host OS. </a:t>
            </a:r>
            <a:endParaRPr lang="en-US" sz="2000" dirty="0" smtClean="0"/>
          </a:p>
          <a:p>
            <a:r>
              <a:rPr lang="en-US" sz="2000" dirty="0" smtClean="0"/>
              <a:t>In a traditional </a:t>
            </a:r>
            <a:r>
              <a:rPr lang="en-US" sz="2000" dirty="0"/>
              <a:t>VM </a:t>
            </a:r>
            <a:r>
              <a:rPr lang="en-US" sz="2000" dirty="0" smtClean="0"/>
              <a:t>the </a:t>
            </a:r>
            <a:r>
              <a:rPr lang="en-US" sz="2000" dirty="0"/>
              <a:t>Virtual Machine </a:t>
            </a:r>
            <a:r>
              <a:rPr lang="en-US" sz="2000" dirty="0" smtClean="0"/>
              <a:t>Monitor (VMM) </a:t>
            </a:r>
            <a:r>
              <a:rPr lang="en-US" sz="2000" dirty="0"/>
              <a:t>controls the access to the hardware </a:t>
            </a:r>
            <a:r>
              <a:rPr lang="en-US" sz="2000" dirty="0" smtClean="0"/>
              <a:t>and provides </a:t>
            </a:r>
            <a:r>
              <a:rPr lang="en-US" sz="2000" dirty="0"/>
              <a:t>a stricter isolation of </a:t>
            </a:r>
            <a:r>
              <a:rPr lang="en-US" sz="2000" dirty="0" smtClean="0"/>
              <a:t>VMs </a:t>
            </a:r>
            <a:r>
              <a:rPr lang="en-US" sz="2000" dirty="0"/>
              <a:t>from one another than the isolation of processes in a traditional </a:t>
            </a:r>
            <a:r>
              <a:rPr lang="en-US" sz="2000" dirty="0" smtClean="0"/>
              <a:t>OS.</a:t>
            </a:r>
          </a:p>
          <a:p>
            <a:pPr lvl="1"/>
            <a:r>
              <a:rPr lang="en-US" sz="1800" dirty="0" smtClean="0"/>
              <a:t>A VMM controls </a:t>
            </a:r>
            <a:r>
              <a:rPr lang="en-US" sz="1800" dirty="0"/>
              <a:t>the execution of privileged operations and </a:t>
            </a:r>
            <a:r>
              <a:rPr lang="en-US" sz="1800" dirty="0" smtClean="0"/>
              <a:t>can </a:t>
            </a:r>
            <a:r>
              <a:rPr lang="en-US" sz="1800" dirty="0"/>
              <a:t>enforce memory isolation as well as disk and network access. </a:t>
            </a:r>
            <a:endParaRPr lang="en-US" sz="1800" dirty="0" smtClean="0"/>
          </a:p>
          <a:p>
            <a:pPr lvl="1"/>
            <a:r>
              <a:rPr lang="en-US" sz="1800" dirty="0" smtClean="0"/>
              <a:t>The </a:t>
            </a:r>
            <a:r>
              <a:rPr lang="en-US" sz="1800" dirty="0"/>
              <a:t>VMMs are considerably less complex and better structured than traditional operating systems thus, in a better position to respond to security attacks.  </a:t>
            </a:r>
            <a:endParaRPr lang="en-US" sz="1800" dirty="0" smtClean="0"/>
          </a:p>
          <a:p>
            <a:pPr lvl="1"/>
            <a:r>
              <a:rPr lang="en-US" sz="1800" dirty="0" smtClean="0"/>
              <a:t>A </a:t>
            </a:r>
            <a:r>
              <a:rPr lang="en-US" sz="1800" dirty="0"/>
              <a:t>major challenge </a:t>
            </a:r>
            <a:r>
              <a:rPr lang="en-US" sz="1800" dirty="0" smtClean="0">
                <a:sym typeface="Wingdings" pitchFamily="2" charset="2"/>
              </a:rPr>
              <a:t></a:t>
            </a:r>
            <a:r>
              <a:rPr lang="en-US" sz="1800" dirty="0" smtClean="0"/>
              <a:t> </a:t>
            </a:r>
            <a:r>
              <a:rPr lang="en-US" sz="1800" dirty="0"/>
              <a:t>a VMM sees only raw data regarding the state of a guest operating system while security services typically operate at a higher logical level, e.g., at the level of a file rather than a disk block</a:t>
            </a:r>
            <a:r>
              <a:rPr lang="en-US" sz="1800" dirty="0" smtClean="0"/>
              <a:t>.</a:t>
            </a:r>
          </a:p>
          <a:p>
            <a:r>
              <a:rPr lang="en-US" sz="2000" dirty="0"/>
              <a:t>A secure TCB (Trusted Computing Base) is a necessary condition for security in a virtual machine environment; if the TCB is compromised then the security of the entire system is affected.</a:t>
            </a:r>
            <a:endParaRPr lang="en-US" sz="2000" dirty="0" smtClean="0"/>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122</a:t>
            </a:fld>
            <a:endParaRPr lang="en-US"/>
          </a:p>
        </p:txBody>
      </p:sp>
    </p:spTree>
    <p:extLst>
      <p:ext uri="{BB962C8B-B14F-4D97-AF65-F5344CB8AC3E}">
        <p14:creationId xmlns:p14="http://schemas.microsoft.com/office/powerpoint/2010/main" val="34691135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29047"/>
            <a:ext cx="8229600" cy="945931"/>
          </a:xfrm>
        </p:spPr>
        <p:txBody>
          <a:bodyPr/>
          <a:lstStyle/>
          <a:p>
            <a:pPr marL="0" indent="0">
              <a:buNone/>
            </a:pPr>
            <a:r>
              <a:rPr lang="en-US" sz="2000" dirty="0"/>
              <a:t>(a) Virtual security services provided by the VMM; (b) A  dedicated security VM.</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449431568"/>
              </p:ext>
            </p:extLst>
          </p:nvPr>
        </p:nvGraphicFramePr>
        <p:xfrm>
          <a:off x="808038" y="1868488"/>
          <a:ext cx="7527925" cy="3121025"/>
        </p:xfrm>
        <a:graphic>
          <a:graphicData uri="http://schemas.openxmlformats.org/presentationml/2006/ole">
            <mc:AlternateContent xmlns:mc="http://schemas.openxmlformats.org/markup-compatibility/2006">
              <mc:Choice xmlns:v="urn:schemas-microsoft-com:vml" Requires="v">
                <p:oleObj spid="_x0000_s102425" name="Visio" r:id="rId3" imgW="7527524" imgH="3120957" progId="Visio.Drawing.11">
                  <p:embed/>
                </p:oleObj>
              </mc:Choice>
              <mc:Fallback>
                <p:oleObj name="Visio" r:id="rId3" imgW="7527524" imgH="3120957"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1868488"/>
                        <a:ext cx="7527925" cy="312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123</a:t>
            </a:fld>
            <a:endParaRPr lang="en-US"/>
          </a:p>
        </p:txBody>
      </p:sp>
    </p:spTree>
    <p:extLst>
      <p:ext uri="{BB962C8B-B14F-4D97-AF65-F5344CB8AC3E}">
        <p14:creationId xmlns:p14="http://schemas.microsoft.com/office/powerpoint/2010/main" val="20639925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VMM-based threats </a:t>
            </a:r>
            <a:endParaRPr lang="en-US" sz="3200" dirty="0"/>
          </a:p>
        </p:txBody>
      </p:sp>
      <p:sp>
        <p:nvSpPr>
          <p:cNvPr id="3" name="Content Placeholder 2"/>
          <p:cNvSpPr>
            <a:spLocks noGrp="1"/>
          </p:cNvSpPr>
          <p:nvPr>
            <p:ph idx="1"/>
          </p:nvPr>
        </p:nvSpPr>
        <p:spPr>
          <a:xfrm>
            <a:off x="457200" y="1114425"/>
            <a:ext cx="8229600" cy="5076167"/>
          </a:xfrm>
        </p:spPr>
        <p:txBody>
          <a:bodyPr/>
          <a:lstStyle/>
          <a:p>
            <a:r>
              <a:rPr lang="en-US" sz="2000" dirty="0" smtClean="0"/>
              <a:t>Starvation </a:t>
            </a:r>
            <a:r>
              <a:rPr lang="en-US" sz="2000" dirty="0"/>
              <a:t>of resources and denial of service for some VMs. Probable causes: </a:t>
            </a:r>
            <a:endParaRPr lang="en-US" sz="2000" dirty="0" smtClean="0"/>
          </a:p>
          <a:p>
            <a:pPr lvl="1"/>
            <a:r>
              <a:rPr lang="en-US" sz="1800" dirty="0" smtClean="0"/>
              <a:t>(a) </a:t>
            </a:r>
            <a:r>
              <a:rPr lang="en-US" sz="1800" dirty="0"/>
              <a:t>badly configured resource limits for some VMs; </a:t>
            </a:r>
            <a:endParaRPr lang="en-US" sz="1800" dirty="0" smtClean="0"/>
          </a:p>
          <a:p>
            <a:pPr lvl="1"/>
            <a:r>
              <a:rPr lang="en-US" sz="1800" dirty="0" smtClean="0"/>
              <a:t>(</a:t>
            </a:r>
            <a:r>
              <a:rPr lang="en-US" sz="1800" dirty="0"/>
              <a:t>b) a rogue VM with the capability to bypass resource limits set in VMM</a:t>
            </a:r>
            <a:r>
              <a:rPr lang="en-US" sz="1800" dirty="0" smtClean="0"/>
              <a:t>.</a:t>
            </a:r>
          </a:p>
          <a:p>
            <a:pPr lvl="1"/>
            <a:endParaRPr lang="en-US" sz="1800" dirty="0"/>
          </a:p>
          <a:p>
            <a:r>
              <a:rPr lang="en-US" sz="2000" dirty="0"/>
              <a:t>VM side-channel attacks: malicious attack on one or more VMs by a rogue VM under the same VMM. Probable causes: </a:t>
            </a:r>
            <a:endParaRPr lang="en-US" sz="2000" dirty="0" smtClean="0"/>
          </a:p>
          <a:p>
            <a:pPr lvl="1"/>
            <a:r>
              <a:rPr lang="en-US" sz="1600" dirty="0" smtClean="0"/>
              <a:t>(</a:t>
            </a:r>
            <a:r>
              <a:rPr lang="en-US" sz="1800" dirty="0"/>
              <a:t>a) lack of proper isolation of inter-VM traffic due to misconfiguration of the virtual network residing in the VMM; </a:t>
            </a:r>
            <a:endParaRPr lang="en-US" sz="1800" dirty="0" smtClean="0"/>
          </a:p>
          <a:p>
            <a:pPr lvl="1"/>
            <a:r>
              <a:rPr lang="en-US" sz="1800" dirty="0" smtClean="0"/>
              <a:t>(</a:t>
            </a:r>
            <a:r>
              <a:rPr lang="en-US" sz="1800" dirty="0"/>
              <a:t>b) limitation of packet inspection devices to handle high speed traffic, e.g., video traffic; </a:t>
            </a:r>
            <a:endParaRPr lang="en-US" sz="1800" dirty="0" smtClean="0"/>
          </a:p>
          <a:p>
            <a:pPr lvl="1"/>
            <a:r>
              <a:rPr lang="en-US" sz="1800" dirty="0" smtClean="0"/>
              <a:t>(</a:t>
            </a:r>
            <a:r>
              <a:rPr lang="en-US" sz="1800" dirty="0"/>
              <a:t>c) presence of VM instances built from insecure VM images, e.g., a VM image having a guest OS without the latest patches</a:t>
            </a:r>
            <a:r>
              <a:rPr lang="en-US" sz="1800" dirty="0" smtClean="0"/>
              <a:t>.</a:t>
            </a:r>
          </a:p>
          <a:p>
            <a:pPr marL="457200" lvl="1" indent="0">
              <a:buNone/>
            </a:pPr>
            <a:endParaRPr lang="en-US" sz="1800" dirty="0"/>
          </a:p>
          <a:p>
            <a:r>
              <a:rPr lang="en-US" sz="2000" dirty="0"/>
              <a:t>Buffer overflow attacks</a:t>
            </a:r>
            <a:r>
              <a:rPr lang="en-US" sz="2000" dirty="0" smtClean="0"/>
              <a:t>.</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124</a:t>
            </a:fld>
            <a:endParaRPr lang="en-US"/>
          </a:p>
        </p:txBody>
      </p:sp>
    </p:spTree>
    <p:extLst>
      <p:ext uri="{BB962C8B-B14F-4D97-AF65-F5344CB8AC3E}">
        <p14:creationId xmlns:p14="http://schemas.microsoft.com/office/powerpoint/2010/main" val="33225142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VM-based threats</a:t>
            </a:r>
          </a:p>
        </p:txBody>
      </p:sp>
      <p:sp>
        <p:nvSpPr>
          <p:cNvPr id="3" name="Content Placeholder 2"/>
          <p:cNvSpPr>
            <a:spLocks noGrp="1"/>
          </p:cNvSpPr>
          <p:nvPr>
            <p:ph idx="1"/>
          </p:nvPr>
        </p:nvSpPr>
        <p:spPr>
          <a:xfrm>
            <a:off x="457200" y="1271752"/>
            <a:ext cx="8229600" cy="4887310"/>
          </a:xfrm>
        </p:spPr>
        <p:txBody>
          <a:bodyPr/>
          <a:lstStyle/>
          <a:p>
            <a:r>
              <a:rPr lang="en-US" sz="2000" dirty="0"/>
              <a:t>Deployment of rogue or insecure VM; unauthorized users may create insecure instances from images or may perform unauthorized administrative actions on existing VMs. Probable cause</a:t>
            </a:r>
            <a:r>
              <a:rPr lang="en-US" sz="2000" dirty="0" smtClean="0"/>
              <a:t>:</a:t>
            </a:r>
          </a:p>
          <a:p>
            <a:pPr lvl="1"/>
            <a:r>
              <a:rPr lang="en-US" sz="1800" dirty="0" smtClean="0"/>
              <a:t> </a:t>
            </a:r>
            <a:r>
              <a:rPr lang="en-US" sz="1800" dirty="0"/>
              <a:t>improper configuration of access controls on VM administrative tasks such as  instance creation, launching, suspension, re-activation and so on</a:t>
            </a:r>
            <a:r>
              <a:rPr lang="en-US" sz="1800" dirty="0" smtClean="0"/>
              <a:t>.</a:t>
            </a:r>
          </a:p>
          <a:p>
            <a:pPr marL="457200" lvl="1" indent="0">
              <a:buNone/>
            </a:pPr>
            <a:endParaRPr lang="en-US" sz="1800" dirty="0"/>
          </a:p>
          <a:p>
            <a:r>
              <a:rPr lang="en-US" sz="2000" dirty="0"/>
              <a:t>Presence of insecure and tampered VM images in the VM image repository. Probable causes: </a:t>
            </a:r>
            <a:endParaRPr lang="en-US" sz="2000" dirty="0" smtClean="0"/>
          </a:p>
          <a:p>
            <a:pPr lvl="1"/>
            <a:r>
              <a:rPr lang="en-US" sz="1800" dirty="0" smtClean="0"/>
              <a:t>(</a:t>
            </a:r>
            <a:r>
              <a:rPr lang="en-US" sz="1800" dirty="0"/>
              <a:t>a) lack of access control to the VM image repository; </a:t>
            </a:r>
            <a:endParaRPr lang="en-US" sz="1800" dirty="0" smtClean="0"/>
          </a:p>
          <a:p>
            <a:pPr lvl="1"/>
            <a:r>
              <a:rPr lang="en-US" sz="1800" dirty="0" smtClean="0"/>
              <a:t>(</a:t>
            </a:r>
            <a:r>
              <a:rPr lang="en-US" sz="1800" dirty="0"/>
              <a:t>b) lack of mechanisms to verify the integrity of the images, e.g., digitally signed image.</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125</a:t>
            </a:fld>
            <a:endParaRPr lang="en-US"/>
          </a:p>
        </p:txBody>
      </p:sp>
    </p:spTree>
    <p:extLst>
      <p:ext uri="{BB962C8B-B14F-4D97-AF65-F5344CB8AC3E}">
        <p14:creationId xmlns:p14="http://schemas.microsoft.com/office/powerpoint/2010/main" val="34662309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09752"/>
          </a:xfrm>
        </p:spPr>
        <p:txBody>
          <a:bodyPr/>
          <a:lstStyle/>
          <a:p>
            <a:r>
              <a:rPr lang="en-US" sz="3200" dirty="0"/>
              <a:t>Security of virtualization</a:t>
            </a:r>
          </a:p>
        </p:txBody>
      </p:sp>
      <p:sp>
        <p:nvSpPr>
          <p:cNvPr id="3" name="Content Placeholder 2"/>
          <p:cNvSpPr>
            <a:spLocks noGrp="1"/>
          </p:cNvSpPr>
          <p:nvPr>
            <p:ph idx="1"/>
          </p:nvPr>
        </p:nvSpPr>
        <p:spPr>
          <a:xfrm>
            <a:off x="457199" y="1219200"/>
            <a:ext cx="8476593" cy="5013434"/>
          </a:xfrm>
        </p:spPr>
        <p:txBody>
          <a:bodyPr/>
          <a:lstStyle/>
          <a:p>
            <a:r>
              <a:rPr lang="en-US" sz="2000" dirty="0"/>
              <a:t>T</a:t>
            </a:r>
            <a:r>
              <a:rPr lang="en-US" sz="2000" dirty="0" smtClean="0"/>
              <a:t>he </a:t>
            </a:r>
            <a:r>
              <a:rPr lang="en-US" sz="2000" dirty="0"/>
              <a:t>complete state of an operating system running under a virtual machine is captured by the VM; </a:t>
            </a:r>
            <a:r>
              <a:rPr lang="en-US" sz="2000" dirty="0" smtClean="0"/>
              <a:t>this </a:t>
            </a:r>
            <a:r>
              <a:rPr lang="en-US" sz="2000" dirty="0"/>
              <a:t>state can be saved in a file and then the file can be copied and </a:t>
            </a:r>
            <a:r>
              <a:rPr lang="en-US" sz="2000" dirty="0" smtClean="0"/>
              <a:t>shared. Implications:</a:t>
            </a:r>
          </a:p>
          <a:p>
            <a:pPr lvl="1"/>
            <a:r>
              <a:rPr lang="en-US" sz="1800" dirty="0"/>
              <a:t>Ability to support the </a:t>
            </a:r>
            <a:r>
              <a:rPr lang="en-US" sz="1800" dirty="0" err="1" smtClean="0"/>
              <a:t>IaaS</a:t>
            </a:r>
            <a:r>
              <a:rPr lang="en-US" sz="1800" dirty="0" smtClean="0"/>
              <a:t> </a:t>
            </a:r>
            <a:r>
              <a:rPr lang="en-US" sz="1800" dirty="0"/>
              <a:t>delivery model; in this model a user selects an image matching the local environment used by the application and then uploads and runs the application on the cloud using this image</a:t>
            </a:r>
            <a:r>
              <a:rPr lang="en-US" sz="1800" dirty="0" smtClean="0"/>
              <a:t>.</a:t>
            </a:r>
            <a:endParaRPr lang="en-US" sz="1800" dirty="0"/>
          </a:p>
          <a:p>
            <a:pPr lvl="1"/>
            <a:r>
              <a:rPr lang="en-US" sz="1800" dirty="0"/>
              <a:t>Increased reliability; an operating system with all the applications running under it can be replicated and switched to a </a:t>
            </a:r>
            <a:r>
              <a:rPr lang="en-US" sz="1800" dirty="0" smtClean="0"/>
              <a:t>hot standby</a:t>
            </a:r>
          </a:p>
          <a:p>
            <a:pPr lvl="1"/>
            <a:r>
              <a:rPr lang="en-US" sz="1800" dirty="0" smtClean="0"/>
              <a:t>Improved </a:t>
            </a:r>
            <a:r>
              <a:rPr lang="en-US" sz="1800" dirty="0"/>
              <a:t>intrusion prevention and detection; </a:t>
            </a:r>
            <a:r>
              <a:rPr lang="en-US" sz="1800" dirty="0" smtClean="0"/>
              <a:t>a </a:t>
            </a:r>
            <a:r>
              <a:rPr lang="en-US" sz="1800" dirty="0"/>
              <a:t>clone can look for known patterns in system activity and detect intrusion. The operator can switch to a hot standby when suspicious events are </a:t>
            </a:r>
            <a:r>
              <a:rPr lang="en-US" sz="1800" dirty="0" smtClean="0"/>
              <a:t>detected.</a:t>
            </a:r>
            <a:endParaRPr lang="en-US" sz="1800" dirty="0"/>
          </a:p>
          <a:p>
            <a:pPr lvl="1"/>
            <a:r>
              <a:rPr lang="en-US" sz="1800" dirty="0"/>
              <a:t>More efficient and flexible software testing; instead of very large number of dedicated systems running under different </a:t>
            </a:r>
            <a:r>
              <a:rPr lang="en-US" sz="1800" dirty="0" smtClean="0"/>
              <a:t>OS, </a:t>
            </a:r>
            <a:r>
              <a:rPr lang="en-US" sz="1800" dirty="0"/>
              <a:t>different version of each </a:t>
            </a:r>
            <a:r>
              <a:rPr lang="en-US" sz="1800" dirty="0" smtClean="0"/>
              <a:t>OS, </a:t>
            </a:r>
            <a:r>
              <a:rPr lang="en-US" sz="1800" dirty="0"/>
              <a:t>and different patches for each version, virtualization allows the multitude of OS instances to share a small number of physical systems.</a:t>
            </a:r>
            <a:endParaRPr lang="en-US" sz="1800" dirty="0" smtClean="0"/>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126</a:t>
            </a:fld>
            <a:endParaRPr lang="en-US"/>
          </a:p>
        </p:txBody>
      </p:sp>
    </p:spTree>
    <p:extLst>
      <p:ext uri="{BB962C8B-B14F-4D97-AF65-F5344CB8AC3E}">
        <p14:creationId xmlns:p14="http://schemas.microsoft.com/office/powerpoint/2010/main" val="11795682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67407"/>
          </a:xfrm>
        </p:spPr>
        <p:txBody>
          <a:bodyPr/>
          <a:lstStyle/>
          <a:p>
            <a:r>
              <a:rPr lang="en-US" sz="3200" dirty="0" smtClean="0"/>
              <a:t>More advantages of virtualization</a:t>
            </a:r>
            <a:endParaRPr lang="en-US" sz="3200" dirty="0"/>
          </a:p>
        </p:txBody>
      </p:sp>
      <p:sp>
        <p:nvSpPr>
          <p:cNvPr id="3" name="Content Placeholder 2"/>
          <p:cNvSpPr>
            <a:spLocks noGrp="1"/>
          </p:cNvSpPr>
          <p:nvPr>
            <p:ph idx="1"/>
          </p:nvPr>
        </p:nvSpPr>
        <p:spPr>
          <a:xfrm>
            <a:off x="457199" y="1450428"/>
            <a:ext cx="8602717" cy="4416972"/>
          </a:xfrm>
        </p:spPr>
        <p:txBody>
          <a:bodyPr/>
          <a:lstStyle/>
          <a:p>
            <a:r>
              <a:rPr lang="en-US" sz="2000" dirty="0"/>
              <a:t>Straightforward mechanisms to implement resource management </a:t>
            </a:r>
            <a:r>
              <a:rPr lang="en-US" sz="2000" dirty="0" smtClean="0"/>
              <a:t>policies</a:t>
            </a:r>
            <a:r>
              <a:rPr lang="en-US" sz="2000" dirty="0"/>
              <a:t>:</a:t>
            </a:r>
            <a:endParaRPr lang="en-US" sz="2000" dirty="0" smtClean="0"/>
          </a:p>
          <a:p>
            <a:pPr lvl="1"/>
            <a:r>
              <a:rPr lang="en-US" sz="1800" dirty="0"/>
              <a:t>To balance the load of a system, </a:t>
            </a:r>
            <a:r>
              <a:rPr lang="en-US" sz="1800" dirty="0" smtClean="0"/>
              <a:t>a VMM can move an </a:t>
            </a:r>
            <a:r>
              <a:rPr lang="en-US" sz="1800" dirty="0"/>
              <a:t>OS and the applications running under </a:t>
            </a:r>
            <a:r>
              <a:rPr lang="en-US" sz="1800" dirty="0" smtClean="0"/>
              <a:t>it </a:t>
            </a:r>
            <a:r>
              <a:rPr lang="en-US" sz="1800" dirty="0"/>
              <a:t>to another server when the load on the current server exceeds a high water mark</a:t>
            </a:r>
            <a:r>
              <a:rPr lang="en-US" sz="1800" dirty="0" smtClean="0"/>
              <a:t>.</a:t>
            </a:r>
            <a:endParaRPr lang="en-US" sz="1800" dirty="0"/>
          </a:p>
          <a:p>
            <a:pPr lvl="1"/>
            <a:r>
              <a:rPr lang="en-US" sz="1800" dirty="0"/>
              <a:t>To reduce power consumption the load of lightly loaded servers can be moved to other servers  and then turn off or set on standby mode the lightly loaded servers</a:t>
            </a:r>
            <a:r>
              <a:rPr lang="en-US" sz="1800" dirty="0" smtClean="0"/>
              <a:t>.</a:t>
            </a:r>
          </a:p>
          <a:p>
            <a:r>
              <a:rPr lang="en-US" sz="2000" dirty="0"/>
              <a:t>When </a:t>
            </a:r>
            <a:r>
              <a:rPr lang="en-US" sz="2000" dirty="0" smtClean="0"/>
              <a:t> secure </a:t>
            </a:r>
            <a:r>
              <a:rPr lang="en-US" sz="2000" dirty="0"/>
              <a:t>logging and intrusion </a:t>
            </a:r>
            <a:r>
              <a:rPr lang="en-US" sz="2000" dirty="0" smtClean="0"/>
              <a:t>protection </a:t>
            </a:r>
            <a:r>
              <a:rPr lang="en-US" sz="2000" dirty="0"/>
              <a:t>are implemented at the </a:t>
            </a:r>
            <a:r>
              <a:rPr lang="en-US" sz="2000" dirty="0" smtClean="0"/>
              <a:t>VMM </a:t>
            </a:r>
            <a:r>
              <a:rPr lang="en-US" sz="2000" dirty="0"/>
              <a:t>layer, the services cannot be disabled or modified</a:t>
            </a:r>
            <a:r>
              <a:rPr lang="en-US" sz="2000" dirty="0" smtClean="0"/>
              <a:t>; </a:t>
            </a:r>
            <a:r>
              <a:rPr lang="en-US" sz="2000" dirty="0"/>
              <a:t>intrusion detection can be disabled and logging can be modified by an intruder when implemented at the OS level. </a:t>
            </a:r>
            <a:r>
              <a:rPr lang="en-US" sz="2000" dirty="0" smtClean="0"/>
              <a:t>A VMM </a:t>
            </a:r>
            <a:r>
              <a:rPr lang="en-US" sz="2000" dirty="0"/>
              <a:t>may be able to log </a:t>
            </a:r>
            <a:r>
              <a:rPr lang="en-US" sz="2000" dirty="0" smtClean="0"/>
              <a:t>only </a:t>
            </a:r>
            <a:r>
              <a:rPr lang="en-US" sz="2000" dirty="0"/>
              <a:t>events of interest for a post-attack analysis.</a:t>
            </a:r>
            <a:endParaRPr lang="en-US" sz="2000" dirty="0" smtClean="0"/>
          </a:p>
          <a:p>
            <a:endParaRPr lang="en-US" sz="2200" dirty="0"/>
          </a:p>
          <a:p>
            <a:pPr lvl="1"/>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127</a:t>
            </a:fld>
            <a:endParaRPr lang="en-US"/>
          </a:p>
        </p:txBody>
      </p:sp>
    </p:spTree>
    <p:extLst>
      <p:ext uri="{BB962C8B-B14F-4D97-AF65-F5344CB8AC3E}">
        <p14:creationId xmlns:p14="http://schemas.microsoft.com/office/powerpoint/2010/main" val="212757395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2303"/>
          </a:xfrm>
        </p:spPr>
        <p:txBody>
          <a:bodyPr/>
          <a:lstStyle/>
          <a:p>
            <a:r>
              <a:rPr lang="en-US" sz="3200" dirty="0" smtClean="0"/>
              <a:t>Undesirable </a:t>
            </a:r>
            <a:r>
              <a:rPr lang="en-US" sz="3200" dirty="0"/>
              <a:t>effects of virtualization</a:t>
            </a:r>
          </a:p>
        </p:txBody>
      </p:sp>
      <p:sp>
        <p:nvSpPr>
          <p:cNvPr id="3" name="Content Placeholder 2"/>
          <p:cNvSpPr>
            <a:spLocks noGrp="1"/>
          </p:cNvSpPr>
          <p:nvPr>
            <p:ph idx="1"/>
          </p:nvPr>
        </p:nvSpPr>
        <p:spPr>
          <a:xfrm>
            <a:off x="436179" y="1072055"/>
            <a:ext cx="8487104" cy="5486400"/>
          </a:xfrm>
        </p:spPr>
        <p:txBody>
          <a:bodyPr/>
          <a:lstStyle/>
          <a:p>
            <a:r>
              <a:rPr lang="en-US" sz="2000" dirty="0" smtClean="0"/>
              <a:t>Diminished ability </a:t>
            </a:r>
            <a:r>
              <a:rPr lang="en-US" sz="2000" dirty="0"/>
              <a:t>to manage </a:t>
            </a:r>
            <a:r>
              <a:rPr lang="en-US" sz="2000" dirty="0" smtClean="0"/>
              <a:t>the </a:t>
            </a:r>
            <a:r>
              <a:rPr lang="en-US" sz="2000" dirty="0"/>
              <a:t>systems and track their </a:t>
            </a:r>
            <a:r>
              <a:rPr lang="en-US" sz="2000" dirty="0" smtClean="0"/>
              <a:t>status.</a:t>
            </a:r>
          </a:p>
          <a:p>
            <a:pPr lvl="1"/>
            <a:r>
              <a:rPr lang="en-US" sz="1800" dirty="0"/>
              <a:t>The number of physical systems in the inventory of an organization is limited by cost, space, energy consumption, and human support. Creating a virtual machine (VM) reduces ultimately to copying a file, therefore the  explosion of the number of </a:t>
            </a:r>
            <a:r>
              <a:rPr lang="en-US" sz="1800" dirty="0" smtClean="0"/>
              <a:t>VMs. </a:t>
            </a:r>
            <a:r>
              <a:rPr lang="en-US" sz="1800" dirty="0"/>
              <a:t>The only limitation for the number of VMs is the amount of storage space available</a:t>
            </a:r>
            <a:r>
              <a:rPr lang="en-US" sz="1800" dirty="0" smtClean="0"/>
              <a:t>.</a:t>
            </a:r>
            <a:endParaRPr lang="en-US" sz="1800" dirty="0"/>
          </a:p>
          <a:p>
            <a:pPr lvl="1"/>
            <a:r>
              <a:rPr lang="en-US" sz="1800" dirty="0"/>
              <a:t>Q</a:t>
            </a:r>
            <a:r>
              <a:rPr lang="en-US" sz="1800" dirty="0" smtClean="0"/>
              <a:t>ualitative </a:t>
            </a:r>
            <a:r>
              <a:rPr lang="en-US" sz="1800" dirty="0"/>
              <a:t>aspect of the explosion of the number of </a:t>
            </a:r>
            <a:r>
              <a:rPr lang="en-US" sz="1800" dirty="0" smtClean="0"/>
              <a:t>VMs </a:t>
            </a:r>
            <a:r>
              <a:rPr lang="en-US" sz="1800" dirty="0" smtClean="0">
                <a:sym typeface="Wingdings" pitchFamily="2" charset="2"/>
              </a:rPr>
              <a:t> t</a:t>
            </a:r>
            <a:r>
              <a:rPr lang="en-US" sz="1800" dirty="0" smtClean="0"/>
              <a:t>raditionally</a:t>
            </a:r>
            <a:r>
              <a:rPr lang="en-US" sz="1800" dirty="0"/>
              <a:t>, organizations install and maintain the same version of system software. In a virtual </a:t>
            </a:r>
            <a:r>
              <a:rPr lang="en-US" sz="1800" dirty="0" smtClean="0"/>
              <a:t>environment  the </a:t>
            </a:r>
            <a:r>
              <a:rPr lang="en-US" sz="1800" dirty="0"/>
              <a:t>number of different operating systems, their versions, and the patch status of each version will be very </a:t>
            </a:r>
            <a:r>
              <a:rPr lang="en-US" sz="1800" dirty="0" smtClean="0"/>
              <a:t>diverse. </a:t>
            </a:r>
            <a:r>
              <a:rPr lang="en-US" sz="1800" dirty="0"/>
              <a:t>H</a:t>
            </a:r>
            <a:r>
              <a:rPr lang="en-US" sz="1800" dirty="0" smtClean="0"/>
              <a:t>eterogeneity </a:t>
            </a:r>
            <a:r>
              <a:rPr lang="en-US" sz="1800" dirty="0"/>
              <a:t>will tax the support team</a:t>
            </a:r>
            <a:r>
              <a:rPr lang="en-US" sz="1800" dirty="0" smtClean="0"/>
              <a:t>.</a:t>
            </a:r>
            <a:endParaRPr lang="en-US" sz="1800" dirty="0"/>
          </a:p>
          <a:p>
            <a:pPr lvl="1"/>
            <a:r>
              <a:rPr lang="en-US" sz="1800" dirty="0"/>
              <a:t>T</a:t>
            </a:r>
            <a:r>
              <a:rPr lang="en-US" sz="1800" dirty="0" smtClean="0"/>
              <a:t>he </a:t>
            </a:r>
            <a:r>
              <a:rPr lang="en-US" sz="1800" dirty="0"/>
              <a:t>software </a:t>
            </a:r>
            <a:r>
              <a:rPr lang="en-US" sz="1800" dirty="0" smtClean="0"/>
              <a:t>lifecycle </a:t>
            </a:r>
            <a:r>
              <a:rPr lang="en-US" sz="1800" dirty="0"/>
              <a:t>has serious implication on security</a:t>
            </a:r>
            <a:r>
              <a:rPr lang="en-US" sz="1800" dirty="0" smtClean="0"/>
              <a:t>. The traditional </a:t>
            </a:r>
            <a:r>
              <a:rPr lang="en-US" sz="1800" dirty="0"/>
              <a:t>assumption  </a:t>
            </a:r>
            <a:r>
              <a:rPr lang="en-US" sz="1800" dirty="0" smtClean="0">
                <a:sym typeface="Wingdings" pitchFamily="2" charset="2"/>
              </a:rPr>
              <a:t></a:t>
            </a:r>
            <a:r>
              <a:rPr lang="en-US" sz="1800" dirty="0">
                <a:sym typeface="Wingdings" pitchFamily="2" charset="2"/>
              </a:rPr>
              <a:t> </a:t>
            </a:r>
            <a:r>
              <a:rPr lang="en-US" sz="1800" dirty="0" smtClean="0"/>
              <a:t>the </a:t>
            </a:r>
            <a:r>
              <a:rPr lang="en-US" sz="1800" dirty="0"/>
              <a:t>software lifecycle is a </a:t>
            </a:r>
            <a:r>
              <a:rPr lang="en-US" sz="1800" u="sng" dirty="0"/>
              <a:t>straight line</a:t>
            </a:r>
            <a:r>
              <a:rPr lang="en-US" sz="1800" dirty="0"/>
              <a:t>, hence the patch management is based on  a monotonic forward progress. The virtual execution model </a:t>
            </a:r>
            <a:r>
              <a:rPr lang="en-US" sz="1800" dirty="0" smtClean="0"/>
              <a:t>maps </a:t>
            </a:r>
            <a:r>
              <a:rPr lang="en-US" sz="1800" dirty="0"/>
              <a:t>to a </a:t>
            </a:r>
            <a:r>
              <a:rPr lang="en-US" sz="1800" u="sng" dirty="0"/>
              <a:t>tree </a:t>
            </a:r>
            <a:r>
              <a:rPr lang="en-US" sz="1800" u="sng" dirty="0" smtClean="0"/>
              <a:t>structure</a:t>
            </a:r>
            <a:r>
              <a:rPr lang="en-US" sz="1800" dirty="0" smtClean="0"/>
              <a:t> </a:t>
            </a:r>
            <a:r>
              <a:rPr lang="en-US" sz="1800" dirty="0"/>
              <a:t>rather than a line; indeed, at any point in time multiple instances of the VM can be created and then each one of them can be updated, different patches installed, and so on. </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128</a:t>
            </a:fld>
            <a:endParaRPr lang="en-US"/>
          </a:p>
        </p:txBody>
      </p:sp>
    </p:spTree>
    <p:extLst>
      <p:ext uri="{BB962C8B-B14F-4D97-AF65-F5344CB8AC3E}">
        <p14:creationId xmlns:p14="http://schemas.microsoft.com/office/powerpoint/2010/main" val="5153507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1793"/>
          </a:xfrm>
        </p:spPr>
        <p:txBody>
          <a:bodyPr/>
          <a:lstStyle/>
          <a:p>
            <a:r>
              <a:rPr lang="en-US" sz="3200" dirty="0" smtClean="0"/>
              <a:t>Implications </a:t>
            </a:r>
            <a:r>
              <a:rPr lang="en-US" sz="3200" dirty="0"/>
              <a:t>of virtualization on security</a:t>
            </a:r>
          </a:p>
        </p:txBody>
      </p:sp>
      <p:sp>
        <p:nvSpPr>
          <p:cNvPr id="3" name="Content Placeholder 2"/>
          <p:cNvSpPr>
            <a:spLocks noGrp="1"/>
          </p:cNvSpPr>
          <p:nvPr>
            <p:ph idx="1"/>
          </p:nvPr>
        </p:nvSpPr>
        <p:spPr>
          <a:xfrm>
            <a:off x="467709" y="1303283"/>
            <a:ext cx="8466083" cy="4876800"/>
          </a:xfrm>
        </p:spPr>
        <p:txBody>
          <a:bodyPr/>
          <a:lstStyle/>
          <a:p>
            <a:r>
              <a:rPr lang="en-US" sz="2000" dirty="0" smtClean="0"/>
              <a:t>Infection </a:t>
            </a:r>
            <a:r>
              <a:rPr lang="en-US" sz="2000" dirty="0"/>
              <a:t>may last </a:t>
            </a:r>
            <a:r>
              <a:rPr lang="en-US" sz="2000" dirty="0" smtClean="0"/>
              <a:t>indefinitely </a:t>
            </a:r>
            <a:r>
              <a:rPr lang="en-US" sz="2000" dirty="0">
                <a:sym typeface="Wingdings" pitchFamily="2" charset="2"/>
              </a:rPr>
              <a:t> </a:t>
            </a:r>
            <a:r>
              <a:rPr lang="en-US" sz="2000" dirty="0" smtClean="0">
                <a:sym typeface="Wingdings" pitchFamily="2" charset="2"/>
              </a:rPr>
              <a:t>some </a:t>
            </a:r>
            <a:r>
              <a:rPr lang="en-US" sz="2000" dirty="0">
                <a:sym typeface="Wingdings" pitchFamily="2" charset="2"/>
              </a:rPr>
              <a:t>of the infected VMs may be dormant at the time when the measures to clean up the systems are taken and then, at a later time, wake up and infect other systems; the scenario can repeat </a:t>
            </a:r>
            <a:r>
              <a:rPr lang="en-US" sz="2000" dirty="0" smtClean="0">
                <a:sym typeface="Wingdings" pitchFamily="2" charset="2"/>
              </a:rPr>
              <a:t>itself.</a:t>
            </a:r>
          </a:p>
          <a:p>
            <a:r>
              <a:rPr lang="en-US" sz="2000" dirty="0" smtClean="0"/>
              <a:t>In </a:t>
            </a:r>
            <a:r>
              <a:rPr lang="en-US" sz="2000" dirty="0"/>
              <a:t>a traditional computing environment a </a:t>
            </a:r>
            <a:r>
              <a:rPr lang="en-US" sz="2000" u="sng" dirty="0"/>
              <a:t>steady st</a:t>
            </a:r>
            <a:r>
              <a:rPr lang="en-US" sz="2000" dirty="0"/>
              <a:t>ate can be reached. In this steady state all systems are brought up to a </a:t>
            </a:r>
            <a:r>
              <a:rPr lang="en-US" sz="2000" u="sng" dirty="0" smtClean="0"/>
              <a:t>desirable state</a:t>
            </a:r>
            <a:r>
              <a:rPr lang="en-US" sz="2000" dirty="0" smtClean="0"/>
              <a:t>. This </a:t>
            </a:r>
            <a:r>
              <a:rPr lang="en-US" sz="2000" dirty="0"/>
              <a:t>desirable state is reached by installing the latest version of the system software and then applying to all systems the latest </a:t>
            </a:r>
            <a:r>
              <a:rPr lang="en-US" sz="2000" dirty="0" smtClean="0"/>
              <a:t>patches. Due </a:t>
            </a:r>
            <a:r>
              <a:rPr lang="en-US" sz="2000" dirty="0"/>
              <a:t>to the lack of control, a virtual environment may never reach such a steady state</a:t>
            </a:r>
            <a:r>
              <a:rPr lang="en-US" sz="2000" dirty="0" smtClean="0"/>
              <a:t>.</a:t>
            </a:r>
          </a:p>
          <a:p>
            <a:r>
              <a:rPr lang="en-US" sz="2000" dirty="0"/>
              <a:t>A side effect of the ability to record in a file the complete state of a VM is the possibility to roll back a VM. This </a:t>
            </a:r>
            <a:r>
              <a:rPr lang="en-US" sz="2000" dirty="0" smtClean="0"/>
              <a:t>allows </a:t>
            </a:r>
            <a:r>
              <a:rPr lang="en-US" sz="2000" dirty="0"/>
              <a:t>a new type of vulnerability caused by events recorded in the memory of an attacker</a:t>
            </a:r>
            <a:r>
              <a:rPr lang="en-US" sz="2000" dirty="0" smtClean="0"/>
              <a:t>.</a:t>
            </a:r>
          </a:p>
          <a:p>
            <a:r>
              <a:rPr lang="en-US" sz="2000" dirty="0"/>
              <a:t>Virtualization undermines the basic principle </a:t>
            </a:r>
            <a:r>
              <a:rPr lang="en-US" sz="2000" dirty="0" smtClean="0"/>
              <a:t>that </a:t>
            </a:r>
            <a:r>
              <a:rPr lang="en-US" sz="2000" dirty="0"/>
              <a:t>time sensitive data </a:t>
            </a:r>
            <a:r>
              <a:rPr lang="en-US" sz="2000" dirty="0" smtClean="0"/>
              <a:t>stored </a:t>
            </a:r>
            <a:r>
              <a:rPr lang="en-US" sz="2000" dirty="0"/>
              <a:t>on any system should be reduced to a minimum.</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129</a:t>
            </a:fld>
            <a:endParaRPr lang="en-US"/>
          </a:p>
        </p:txBody>
      </p:sp>
    </p:spTree>
    <p:extLst>
      <p:ext uri="{BB962C8B-B14F-4D97-AF65-F5344CB8AC3E}">
        <p14:creationId xmlns:p14="http://schemas.microsoft.com/office/powerpoint/2010/main" val="194124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More “good” about cloud computing</a:t>
            </a:r>
            <a:endParaRPr lang="en-US" sz="3200" dirty="0"/>
          </a:p>
        </p:txBody>
      </p:sp>
      <p:sp>
        <p:nvSpPr>
          <p:cNvPr id="3" name="Content Placeholder 2"/>
          <p:cNvSpPr>
            <a:spLocks noGrp="1"/>
          </p:cNvSpPr>
          <p:nvPr>
            <p:ph idx="1"/>
          </p:nvPr>
        </p:nvSpPr>
        <p:spPr>
          <a:xfrm>
            <a:off x="457200" y="1676400"/>
            <a:ext cx="8229600" cy="4191000"/>
          </a:xfrm>
        </p:spPr>
        <p:txBody>
          <a:bodyPr/>
          <a:lstStyle/>
          <a:p>
            <a:r>
              <a:rPr lang="en-US" sz="2000" dirty="0"/>
              <a:t>Eliminate the initial investment costs for a private computing infrastructure and the maintenance and operation costs</a:t>
            </a:r>
            <a:r>
              <a:rPr lang="en-US" sz="2000" dirty="0" smtClean="0"/>
              <a:t>.</a:t>
            </a:r>
          </a:p>
          <a:p>
            <a:endParaRPr lang="en-US" sz="2000" dirty="0"/>
          </a:p>
          <a:p>
            <a:r>
              <a:rPr lang="en-US" sz="2000" dirty="0" smtClean="0"/>
              <a:t>Cost reduction: </a:t>
            </a:r>
            <a:r>
              <a:rPr lang="en-US" sz="2000" dirty="0"/>
              <a:t>concentration of resources creates the opportunity to pay as you go for  computing and thus </a:t>
            </a:r>
            <a:endParaRPr lang="en-US" sz="2000" dirty="0" smtClean="0"/>
          </a:p>
          <a:p>
            <a:endParaRPr lang="en-US" sz="2000" dirty="0" smtClean="0"/>
          </a:p>
          <a:p>
            <a:r>
              <a:rPr lang="en-US" sz="2000" dirty="0" smtClean="0"/>
              <a:t>Elasticity: </a:t>
            </a:r>
            <a:r>
              <a:rPr lang="en-US" sz="2000" dirty="0"/>
              <a:t>the ability to accommodate workloads with very large peak-to-average ratios</a:t>
            </a:r>
            <a:r>
              <a:rPr lang="en-US" sz="2000" dirty="0" smtClean="0"/>
              <a:t>.</a:t>
            </a:r>
          </a:p>
          <a:p>
            <a:endParaRPr lang="en-US" sz="2000" dirty="0" smtClean="0"/>
          </a:p>
          <a:p>
            <a:r>
              <a:rPr lang="en-US" sz="2000" dirty="0" smtClean="0"/>
              <a:t>User convenience: virtualization allows users to operate in familiar environments rather than in idiosyncratic ones.</a:t>
            </a:r>
            <a:endParaRPr lang="en-US" sz="2000" dirty="0"/>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13</a:t>
            </a:fld>
            <a:endParaRPr lang="en-US"/>
          </a:p>
        </p:txBody>
      </p:sp>
    </p:spTree>
    <p:extLst>
      <p:ext uri="{BB962C8B-B14F-4D97-AF65-F5344CB8AC3E}">
        <p14:creationId xmlns:p14="http://schemas.microsoft.com/office/powerpoint/2010/main" val="272049787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Security risks posed by shared images</a:t>
            </a:r>
          </a:p>
        </p:txBody>
      </p:sp>
      <p:sp>
        <p:nvSpPr>
          <p:cNvPr id="3" name="Content Placeholder 2"/>
          <p:cNvSpPr>
            <a:spLocks noGrp="1"/>
          </p:cNvSpPr>
          <p:nvPr>
            <p:ph idx="1"/>
          </p:nvPr>
        </p:nvSpPr>
        <p:spPr>
          <a:xfrm>
            <a:off x="457200" y="1334814"/>
            <a:ext cx="8229600" cy="4532586"/>
          </a:xfrm>
        </p:spPr>
        <p:txBody>
          <a:bodyPr/>
          <a:lstStyle/>
          <a:p>
            <a:r>
              <a:rPr lang="en-US" sz="2000" dirty="0" smtClean="0"/>
              <a:t>Image sharing is critical </a:t>
            </a:r>
            <a:r>
              <a:rPr lang="en-US" sz="2000" dirty="0"/>
              <a:t>for </a:t>
            </a:r>
            <a:r>
              <a:rPr lang="en-US" sz="2000" dirty="0" smtClean="0"/>
              <a:t>the </a:t>
            </a:r>
            <a:r>
              <a:rPr lang="en-US" sz="2000" dirty="0" err="1" smtClean="0"/>
              <a:t>IaaS</a:t>
            </a:r>
            <a:r>
              <a:rPr lang="en-US" sz="2000" dirty="0" smtClean="0"/>
              <a:t> </a:t>
            </a:r>
            <a:r>
              <a:rPr lang="en-US" sz="2000" dirty="0"/>
              <a:t>cloud delivery </a:t>
            </a:r>
            <a:r>
              <a:rPr lang="en-US" sz="2000" dirty="0" smtClean="0"/>
              <a:t>model. For </a:t>
            </a:r>
            <a:r>
              <a:rPr lang="en-US" sz="2000" dirty="0"/>
              <a:t>example, a user of AWS has the option to choose </a:t>
            </a:r>
            <a:r>
              <a:rPr lang="en-US" sz="2000" dirty="0" smtClean="0"/>
              <a:t>between</a:t>
            </a:r>
          </a:p>
          <a:p>
            <a:pPr lvl="1"/>
            <a:r>
              <a:rPr lang="en-US" sz="1800" dirty="0" smtClean="0"/>
              <a:t> </a:t>
            </a:r>
            <a:r>
              <a:rPr lang="en-US" sz="1800" dirty="0"/>
              <a:t>Amazon Machine Images (AMIs) accessible through the </a:t>
            </a:r>
            <a:r>
              <a:rPr lang="en-US" sz="1800" dirty="0" smtClean="0"/>
              <a:t>Quick Start.</a:t>
            </a:r>
          </a:p>
          <a:p>
            <a:pPr lvl="1"/>
            <a:r>
              <a:rPr lang="en-US" sz="1800" dirty="0" smtClean="0"/>
              <a:t> Community AMI </a:t>
            </a:r>
            <a:r>
              <a:rPr lang="en-US" sz="1800" dirty="0"/>
              <a:t>menus of the </a:t>
            </a:r>
            <a:r>
              <a:rPr lang="en-US" sz="1800" dirty="0" smtClean="0"/>
              <a:t>EC2 </a:t>
            </a:r>
            <a:r>
              <a:rPr lang="en-US" sz="1800" dirty="0"/>
              <a:t>service. </a:t>
            </a:r>
            <a:endParaRPr lang="en-US" sz="1800" dirty="0" smtClean="0"/>
          </a:p>
          <a:p>
            <a:r>
              <a:rPr lang="en-US" sz="2000" dirty="0"/>
              <a:t>Many of the images </a:t>
            </a:r>
            <a:r>
              <a:rPr lang="en-US" sz="2000" dirty="0" smtClean="0"/>
              <a:t>analyzed by a recent report </a:t>
            </a:r>
            <a:r>
              <a:rPr lang="en-US" sz="2000" dirty="0"/>
              <a:t>allowed a user to </a:t>
            </a:r>
            <a:r>
              <a:rPr lang="en-US" sz="2000" dirty="0" smtClean="0"/>
              <a:t> undelete </a:t>
            </a:r>
            <a:r>
              <a:rPr lang="en-US" sz="2000" dirty="0"/>
              <a:t>files, recover credentials, private keys, or other types of sensitive information with little effort and using standard tools</a:t>
            </a:r>
            <a:r>
              <a:rPr lang="en-US" sz="2000" dirty="0" smtClean="0"/>
              <a:t>.</a:t>
            </a:r>
          </a:p>
          <a:p>
            <a:r>
              <a:rPr lang="en-US" sz="2000" dirty="0"/>
              <a:t>A</a:t>
            </a:r>
            <a:r>
              <a:rPr lang="en-US" sz="2000" dirty="0" smtClean="0"/>
              <a:t> </a:t>
            </a:r>
            <a:r>
              <a:rPr lang="en-US" sz="2000" dirty="0"/>
              <a:t>software </a:t>
            </a:r>
            <a:r>
              <a:rPr lang="en-US" sz="2000" dirty="0" smtClean="0"/>
              <a:t>vulnerability </a:t>
            </a:r>
            <a:r>
              <a:rPr lang="en-US" sz="2000" dirty="0"/>
              <a:t>audit revealed that </a:t>
            </a:r>
            <a:r>
              <a:rPr lang="en-US" sz="2000" dirty="0" smtClean="0"/>
              <a:t>98% </a:t>
            </a:r>
            <a:r>
              <a:rPr lang="en-US" sz="2000" dirty="0"/>
              <a:t>of the Windows </a:t>
            </a:r>
            <a:r>
              <a:rPr lang="en-US" sz="2000" dirty="0" smtClean="0"/>
              <a:t>AMIs </a:t>
            </a:r>
            <a:r>
              <a:rPr lang="en-US" sz="2000" dirty="0"/>
              <a:t>and </a:t>
            </a:r>
            <a:r>
              <a:rPr lang="en-US" sz="2000" dirty="0" smtClean="0"/>
              <a:t>58% of </a:t>
            </a:r>
            <a:r>
              <a:rPr lang="en-US" sz="2000" dirty="0"/>
              <a:t>Linux AMIs audited had critical vulnerabilities</a:t>
            </a:r>
            <a:r>
              <a:rPr lang="en-US" sz="2000" dirty="0" smtClean="0"/>
              <a:t>.</a:t>
            </a:r>
          </a:p>
          <a:p>
            <a:r>
              <a:rPr lang="en-US" sz="2000" dirty="0"/>
              <a:t> </a:t>
            </a:r>
            <a:r>
              <a:rPr lang="en-US" sz="2000" dirty="0" smtClean="0"/>
              <a:t>Security risks:</a:t>
            </a:r>
          </a:p>
          <a:p>
            <a:pPr lvl="1"/>
            <a:r>
              <a:rPr lang="en-US" sz="1800" dirty="0"/>
              <a:t>B</a:t>
            </a:r>
            <a:r>
              <a:rPr lang="en-US" sz="1800" dirty="0" smtClean="0"/>
              <a:t>ackdoors </a:t>
            </a:r>
            <a:r>
              <a:rPr lang="en-US" sz="1800" dirty="0"/>
              <a:t>and leftover </a:t>
            </a:r>
            <a:r>
              <a:rPr lang="en-US" sz="1800" dirty="0" smtClean="0"/>
              <a:t>credentials. </a:t>
            </a:r>
          </a:p>
          <a:p>
            <a:pPr lvl="1"/>
            <a:r>
              <a:rPr lang="en-US" sz="1800" dirty="0"/>
              <a:t>U</a:t>
            </a:r>
            <a:r>
              <a:rPr lang="en-US" sz="1800" dirty="0" smtClean="0"/>
              <a:t>nsolicited connections</a:t>
            </a:r>
            <a:r>
              <a:rPr lang="en-US" sz="1800" dirty="0"/>
              <a:t>.</a:t>
            </a:r>
            <a:endParaRPr lang="en-US" sz="1800" dirty="0" smtClean="0"/>
          </a:p>
          <a:p>
            <a:pPr lvl="1"/>
            <a:r>
              <a:rPr lang="en-US" sz="1800" dirty="0"/>
              <a:t>M</a:t>
            </a:r>
            <a:r>
              <a:rPr lang="en-US" sz="1800" dirty="0" smtClean="0"/>
              <a:t>alware</a:t>
            </a:r>
            <a:r>
              <a:rPr lang="en-US" sz="1800" dirty="0"/>
              <a:t>. </a:t>
            </a:r>
            <a:endParaRPr lang="en-US" sz="1800" dirty="0" smtClean="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130</a:t>
            </a:fld>
            <a:endParaRPr lang="en-US"/>
          </a:p>
        </p:txBody>
      </p:sp>
    </p:spTree>
    <p:extLst>
      <p:ext uri="{BB962C8B-B14F-4D97-AF65-F5344CB8AC3E}">
        <p14:creationId xmlns:p14="http://schemas.microsoft.com/office/powerpoint/2010/main" val="1488828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711" y="373117"/>
            <a:ext cx="8229600" cy="800100"/>
          </a:xfrm>
        </p:spPr>
        <p:txBody>
          <a:bodyPr/>
          <a:lstStyle/>
          <a:p>
            <a:r>
              <a:rPr lang="en-US" sz="3200" dirty="0"/>
              <a:t>Security risks posed by a management OS</a:t>
            </a:r>
          </a:p>
        </p:txBody>
      </p:sp>
      <p:sp>
        <p:nvSpPr>
          <p:cNvPr id="3" name="Content Placeholder 2"/>
          <p:cNvSpPr>
            <a:spLocks noGrp="1"/>
          </p:cNvSpPr>
          <p:nvPr>
            <p:ph idx="1"/>
          </p:nvPr>
        </p:nvSpPr>
        <p:spPr>
          <a:xfrm>
            <a:off x="325820" y="1292773"/>
            <a:ext cx="8544909" cy="4939861"/>
          </a:xfrm>
        </p:spPr>
        <p:txBody>
          <a:bodyPr/>
          <a:lstStyle/>
          <a:p>
            <a:r>
              <a:rPr lang="en-US" sz="2000" dirty="0" smtClean="0"/>
              <a:t>A virtual </a:t>
            </a:r>
            <a:r>
              <a:rPr lang="en-US" sz="2000" dirty="0"/>
              <a:t>machine monitor or hypervisor is considerably smaller than an operating </a:t>
            </a:r>
            <a:r>
              <a:rPr lang="en-US" sz="2000" dirty="0" smtClean="0"/>
              <a:t>system e.g., </a:t>
            </a:r>
            <a:r>
              <a:rPr lang="en-US" sz="2000" dirty="0"/>
              <a:t>the </a:t>
            </a:r>
            <a:r>
              <a:rPr lang="en-US" sz="2000" dirty="0" err="1" smtClean="0"/>
              <a:t>Xen</a:t>
            </a:r>
            <a:r>
              <a:rPr lang="en-US" sz="2000" dirty="0" smtClean="0"/>
              <a:t> </a:t>
            </a:r>
            <a:r>
              <a:rPr lang="en-US" sz="2000" dirty="0"/>
              <a:t>VMM </a:t>
            </a:r>
            <a:r>
              <a:rPr lang="en-US" sz="2000" dirty="0" smtClean="0"/>
              <a:t>has ~ 60,000 </a:t>
            </a:r>
            <a:r>
              <a:rPr lang="en-US" sz="2000" dirty="0"/>
              <a:t>lines of </a:t>
            </a:r>
            <a:r>
              <a:rPr lang="en-US" sz="2000" dirty="0" smtClean="0"/>
              <a:t>code.</a:t>
            </a:r>
            <a:endParaRPr lang="en-US" sz="2000" dirty="0"/>
          </a:p>
          <a:p>
            <a:r>
              <a:rPr lang="en-US" sz="2000" dirty="0" smtClean="0"/>
              <a:t>The </a:t>
            </a:r>
            <a:r>
              <a:rPr lang="en-US" sz="2000" dirty="0"/>
              <a:t>Trusted Computer Base (</a:t>
            </a:r>
            <a:r>
              <a:rPr lang="en-US" sz="2000" dirty="0" smtClean="0"/>
              <a:t>TCB) </a:t>
            </a:r>
            <a:r>
              <a:rPr lang="en-US" sz="2000" dirty="0"/>
              <a:t>of a cloud computing environment includes not only the hypervisor but also the management OS. </a:t>
            </a:r>
            <a:endParaRPr lang="en-US" sz="2000" dirty="0" smtClean="0"/>
          </a:p>
          <a:p>
            <a:r>
              <a:rPr lang="en-US" sz="2000" dirty="0" smtClean="0"/>
              <a:t>The </a:t>
            </a:r>
            <a:r>
              <a:rPr lang="en-US" sz="2000" dirty="0"/>
              <a:t>management OS supports administrative tools, live migration, device drivers, and device emulators</a:t>
            </a:r>
            <a:r>
              <a:rPr lang="en-US" sz="2000" dirty="0" smtClean="0"/>
              <a:t>.</a:t>
            </a:r>
          </a:p>
          <a:p>
            <a:r>
              <a:rPr lang="en-US" sz="2000" dirty="0" smtClean="0"/>
              <a:t>In </a:t>
            </a:r>
            <a:r>
              <a:rPr lang="en-US" sz="2000" dirty="0" err="1" smtClean="0"/>
              <a:t>Xen</a:t>
            </a:r>
            <a:r>
              <a:rPr lang="en-US" sz="2000" dirty="0" smtClean="0"/>
              <a:t> the </a:t>
            </a:r>
            <a:r>
              <a:rPr lang="en-US" sz="2000" dirty="0"/>
              <a:t>management operating system </a:t>
            </a:r>
            <a:r>
              <a:rPr lang="en-US" sz="2000" dirty="0" smtClean="0"/>
              <a:t>runs in  Dom0; it </a:t>
            </a:r>
            <a:r>
              <a:rPr lang="en-US" sz="2000" dirty="0"/>
              <a:t>manages the building of all user </a:t>
            </a:r>
            <a:r>
              <a:rPr lang="en-US" sz="2000" dirty="0" smtClean="0"/>
              <a:t>domains, </a:t>
            </a:r>
            <a:r>
              <a:rPr lang="en-US" sz="2000" dirty="0"/>
              <a:t>a process consisting of several </a:t>
            </a:r>
            <a:r>
              <a:rPr lang="en-US" sz="2000" dirty="0" smtClean="0"/>
              <a:t>steps:</a:t>
            </a:r>
          </a:p>
          <a:p>
            <a:pPr lvl="1"/>
            <a:r>
              <a:rPr lang="en-US" sz="1800" dirty="0"/>
              <a:t>Allocate memory in the </a:t>
            </a:r>
            <a:r>
              <a:rPr lang="en-US" sz="1800" dirty="0" smtClean="0"/>
              <a:t>Dom0 </a:t>
            </a:r>
            <a:r>
              <a:rPr lang="en-US" sz="1800" dirty="0"/>
              <a:t>address space  and  load the kernel of the guest operating system from the secondary storage</a:t>
            </a:r>
            <a:r>
              <a:rPr lang="en-US" sz="1800" dirty="0" smtClean="0"/>
              <a:t>.</a:t>
            </a:r>
            <a:endParaRPr lang="en-US" sz="1800" dirty="0"/>
          </a:p>
          <a:p>
            <a:pPr lvl="1"/>
            <a:r>
              <a:rPr lang="en-US" sz="1800" dirty="0"/>
              <a:t>Allocate memory for the new VM and use foreign </a:t>
            </a:r>
            <a:r>
              <a:rPr lang="en-US" sz="1800" dirty="0" smtClean="0"/>
              <a:t>mapping to </a:t>
            </a:r>
            <a:r>
              <a:rPr lang="en-US" sz="1800" dirty="0"/>
              <a:t>load the kernel to the new VM</a:t>
            </a:r>
            <a:r>
              <a:rPr lang="en-US" sz="1800" dirty="0" smtClean="0"/>
              <a:t>.</a:t>
            </a:r>
            <a:endParaRPr lang="en-US" sz="1800" dirty="0"/>
          </a:p>
          <a:p>
            <a:pPr lvl="1"/>
            <a:r>
              <a:rPr lang="en-US" sz="1800" dirty="0"/>
              <a:t>Set up the initial page tables for the new VM</a:t>
            </a:r>
            <a:r>
              <a:rPr lang="en-US" sz="1800" dirty="0" smtClean="0"/>
              <a:t>.</a:t>
            </a:r>
            <a:endParaRPr lang="en-US" sz="1800" dirty="0"/>
          </a:p>
          <a:p>
            <a:pPr lvl="1"/>
            <a:r>
              <a:rPr lang="en-US" sz="1800" dirty="0"/>
              <a:t>Release the foreign mapping on the new VM memory, set up the virtual CPU registers and launch the new VM.</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131</a:t>
            </a:fld>
            <a:endParaRPr lang="en-US"/>
          </a:p>
        </p:txBody>
      </p:sp>
    </p:spTree>
    <p:extLst>
      <p:ext uri="{BB962C8B-B14F-4D97-AF65-F5344CB8AC3E}">
        <p14:creationId xmlns:p14="http://schemas.microsoft.com/office/powerpoint/2010/main" val="24357592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45268"/>
            <a:ext cx="8382000" cy="1429407"/>
          </a:xfrm>
        </p:spPr>
        <p:txBody>
          <a:bodyPr/>
          <a:lstStyle/>
          <a:p>
            <a:pPr marL="0" indent="0">
              <a:buNone/>
            </a:pPr>
            <a:r>
              <a:rPr lang="en-US" sz="1800" dirty="0" smtClean="0"/>
              <a:t>The </a:t>
            </a:r>
            <a:r>
              <a:rPr lang="en-US" sz="1800" dirty="0"/>
              <a:t>trusted computing base of a </a:t>
            </a:r>
            <a:r>
              <a:rPr lang="en-US" sz="1800" dirty="0" err="1" smtClean="0"/>
              <a:t>Xen</a:t>
            </a:r>
            <a:r>
              <a:rPr lang="en-US" sz="1800" dirty="0" smtClean="0"/>
              <a:t>-based </a:t>
            </a:r>
            <a:r>
              <a:rPr lang="en-US" sz="1800" dirty="0"/>
              <a:t>environment includes the hardware, </a:t>
            </a:r>
            <a:r>
              <a:rPr lang="en-US" sz="1800" dirty="0" err="1" smtClean="0"/>
              <a:t>Xen</a:t>
            </a:r>
            <a:r>
              <a:rPr lang="en-US" sz="1800" dirty="0" smtClean="0"/>
              <a:t>, </a:t>
            </a:r>
            <a:r>
              <a:rPr lang="en-US" sz="1800" dirty="0"/>
              <a:t>and the management operating system running in </a:t>
            </a:r>
            <a:r>
              <a:rPr lang="en-US" sz="1800" dirty="0" smtClean="0"/>
              <a:t>Dom0. </a:t>
            </a:r>
            <a:r>
              <a:rPr lang="en-US" sz="1800" dirty="0"/>
              <a:t>The management OS supports administrative tools, live migration, device drivers, and device emulators. A guest operating system and applications running under it reside in </a:t>
            </a:r>
            <a:r>
              <a:rPr lang="en-US" sz="1800" dirty="0" smtClean="0"/>
              <a:t>a </a:t>
            </a:r>
            <a:r>
              <a:rPr lang="en-US" sz="1800" dirty="0" err="1" smtClean="0"/>
              <a:t>DomU</a:t>
            </a:r>
            <a:r>
              <a:rPr lang="en-US" sz="1800" dirty="0" smtClean="0"/>
              <a:t>.</a:t>
            </a:r>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783067631"/>
              </p:ext>
            </p:extLst>
          </p:nvPr>
        </p:nvGraphicFramePr>
        <p:xfrm>
          <a:off x="1129096" y="624435"/>
          <a:ext cx="6927850" cy="3927475"/>
        </p:xfrm>
        <a:graphic>
          <a:graphicData uri="http://schemas.openxmlformats.org/presentationml/2006/ole">
            <mc:AlternateContent xmlns:mc="http://schemas.openxmlformats.org/markup-compatibility/2006">
              <mc:Choice xmlns:v="urn:schemas-microsoft-com:vml" Requires="v">
                <p:oleObj spid="_x0000_s103449" name="Visio" r:id="rId3" imgW="6927829" imgH="3928083" progId="Visio.Drawing.11">
                  <p:embed/>
                </p:oleObj>
              </mc:Choice>
              <mc:Fallback>
                <p:oleObj name="Visio" r:id="rId3" imgW="6927829" imgH="392808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096" y="624435"/>
                        <a:ext cx="6927850" cy="392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132</a:t>
            </a:fld>
            <a:endParaRPr lang="en-US"/>
          </a:p>
        </p:txBody>
      </p:sp>
    </p:spTree>
    <p:extLst>
      <p:ext uri="{BB962C8B-B14F-4D97-AF65-F5344CB8AC3E}">
        <p14:creationId xmlns:p14="http://schemas.microsoft.com/office/powerpoint/2010/main" val="26523979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99241"/>
          </a:xfrm>
        </p:spPr>
        <p:txBody>
          <a:bodyPr/>
          <a:lstStyle/>
          <a:p>
            <a:r>
              <a:rPr lang="en-US" sz="3200" dirty="0" smtClean="0"/>
              <a:t> Possible actions of a </a:t>
            </a:r>
            <a:r>
              <a:rPr lang="en-US" sz="3200" dirty="0"/>
              <a:t>malicious Dom0 </a:t>
            </a:r>
          </a:p>
        </p:txBody>
      </p:sp>
      <p:sp>
        <p:nvSpPr>
          <p:cNvPr id="3" name="Content Placeholder 2"/>
          <p:cNvSpPr>
            <a:spLocks noGrp="1"/>
          </p:cNvSpPr>
          <p:nvPr>
            <p:ph idx="1"/>
          </p:nvPr>
        </p:nvSpPr>
        <p:spPr>
          <a:xfrm>
            <a:off x="436180" y="1082565"/>
            <a:ext cx="8229600" cy="5044965"/>
          </a:xfrm>
        </p:spPr>
        <p:txBody>
          <a:bodyPr/>
          <a:lstStyle/>
          <a:p>
            <a:r>
              <a:rPr lang="en-US" sz="2000" dirty="0" smtClean="0"/>
              <a:t>At the time </a:t>
            </a:r>
            <a:r>
              <a:rPr lang="en-US" sz="2000" dirty="0"/>
              <a:t>it creates a </a:t>
            </a:r>
            <a:r>
              <a:rPr lang="en-US" sz="2000" dirty="0" smtClean="0"/>
              <a:t> </a:t>
            </a:r>
            <a:r>
              <a:rPr lang="en-US" sz="2000" dirty="0" err="1" smtClean="0"/>
              <a:t>DomU</a:t>
            </a:r>
            <a:r>
              <a:rPr lang="en-US" sz="2000" dirty="0" smtClean="0"/>
              <a:t>:</a:t>
            </a:r>
          </a:p>
          <a:p>
            <a:pPr lvl="1"/>
            <a:r>
              <a:rPr lang="en-US" sz="1800" dirty="0"/>
              <a:t>Refuse to carry out the steps necessary to start the new </a:t>
            </a:r>
            <a:r>
              <a:rPr lang="en-US" sz="1800" dirty="0" smtClean="0"/>
              <a:t>VM.</a:t>
            </a:r>
            <a:endParaRPr lang="en-US" sz="1800" dirty="0"/>
          </a:p>
          <a:p>
            <a:pPr lvl="1"/>
            <a:r>
              <a:rPr lang="en-US" sz="1800" dirty="0"/>
              <a:t>Modify the kernel of the guest </a:t>
            </a:r>
            <a:r>
              <a:rPr lang="en-US" sz="1800" dirty="0" smtClean="0"/>
              <a:t>OS to </a:t>
            </a:r>
            <a:r>
              <a:rPr lang="en-US" sz="1800" dirty="0"/>
              <a:t>allow a third party to monitor and control the execution of applications running under the new VM</a:t>
            </a:r>
            <a:r>
              <a:rPr lang="en-US" sz="1800" dirty="0" smtClean="0"/>
              <a:t>.</a:t>
            </a:r>
            <a:endParaRPr lang="en-US" sz="1800" dirty="0"/>
          </a:p>
          <a:p>
            <a:pPr lvl="1"/>
            <a:r>
              <a:rPr lang="en-US" sz="1800" dirty="0"/>
              <a:t>Undermine the integrity of the new VM by setting the wrong page tables and/or setup wrong virtual CPU registers</a:t>
            </a:r>
            <a:r>
              <a:rPr lang="en-US" sz="1800" dirty="0" smtClean="0"/>
              <a:t>.</a:t>
            </a:r>
            <a:endParaRPr lang="en-US" sz="1800" dirty="0"/>
          </a:p>
          <a:p>
            <a:pPr lvl="1"/>
            <a:r>
              <a:rPr lang="en-US" sz="1800" dirty="0"/>
              <a:t>Refuse to release the foreign mapping and access the memory while the new VM is running</a:t>
            </a:r>
            <a:r>
              <a:rPr lang="en-US" sz="1800" dirty="0" smtClean="0"/>
              <a:t>.</a:t>
            </a:r>
          </a:p>
          <a:p>
            <a:r>
              <a:rPr lang="en-US" sz="2000" dirty="0" smtClean="0"/>
              <a:t>At run time:</a:t>
            </a:r>
          </a:p>
          <a:p>
            <a:pPr lvl="1"/>
            <a:r>
              <a:rPr lang="en-US" sz="1800" dirty="0" smtClean="0"/>
              <a:t>Dom0 </a:t>
            </a:r>
            <a:r>
              <a:rPr lang="en-US" sz="1800" dirty="0"/>
              <a:t>exposes a set of abstract devices to the guest operating systems using </a:t>
            </a:r>
            <a:r>
              <a:rPr lang="en-US" sz="1800" dirty="0" smtClean="0"/>
              <a:t>split drivers with </a:t>
            </a:r>
            <a:r>
              <a:rPr lang="en-US" sz="1800" dirty="0"/>
              <a:t>the frontend </a:t>
            </a:r>
            <a:r>
              <a:rPr lang="en-US" sz="1800" dirty="0" smtClean="0"/>
              <a:t>of in a </a:t>
            </a:r>
            <a:r>
              <a:rPr lang="en-US" sz="1800" dirty="0" err="1" smtClean="0"/>
              <a:t>DomU</a:t>
            </a:r>
            <a:r>
              <a:rPr lang="en-US" sz="1800" dirty="0" smtClean="0"/>
              <a:t> </a:t>
            </a:r>
            <a:r>
              <a:rPr lang="en-US" sz="1800" dirty="0"/>
              <a:t>and </a:t>
            </a:r>
            <a:r>
              <a:rPr lang="en-US" sz="1800" dirty="0" smtClean="0"/>
              <a:t>the </a:t>
            </a:r>
            <a:r>
              <a:rPr lang="en-US" sz="1800" dirty="0"/>
              <a:t>backend in </a:t>
            </a:r>
            <a:r>
              <a:rPr lang="en-US" sz="1800" dirty="0" smtClean="0"/>
              <a:t> Dom0. We </a:t>
            </a:r>
            <a:r>
              <a:rPr lang="en-US" sz="1800" dirty="0"/>
              <a:t>have to ensure that run time communication </a:t>
            </a:r>
            <a:r>
              <a:rPr lang="en-US" sz="1800" dirty="0" smtClean="0"/>
              <a:t>through Dom0 </a:t>
            </a:r>
            <a:r>
              <a:rPr lang="en-US" sz="1800" dirty="0"/>
              <a:t>is encrypted. </a:t>
            </a:r>
            <a:r>
              <a:rPr lang="en-US" sz="1800" dirty="0" smtClean="0"/>
              <a:t> </a:t>
            </a:r>
            <a:r>
              <a:rPr lang="en-US" sz="1800" dirty="0"/>
              <a:t>Transport Layer Security (TLS) does not guarantee that </a:t>
            </a:r>
            <a:r>
              <a:rPr lang="en-US" sz="1800" dirty="0" smtClean="0"/>
              <a:t>Dom0 </a:t>
            </a:r>
            <a:r>
              <a:rPr lang="en-US" sz="1800" dirty="0"/>
              <a:t>cannot extract cryptographic keys from the memory of the OS and applications running in </a:t>
            </a:r>
            <a:r>
              <a:rPr lang="en-US" sz="1800" dirty="0" err="1" smtClean="0"/>
              <a:t>DomU</a:t>
            </a:r>
            <a:endParaRPr lang="en-US" sz="1800" dirty="0" smtClean="0"/>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133</a:t>
            </a:fld>
            <a:endParaRPr lang="en-US"/>
          </a:p>
        </p:txBody>
      </p:sp>
    </p:spTree>
    <p:extLst>
      <p:ext uri="{BB962C8B-B14F-4D97-AF65-F5344CB8AC3E}">
        <p14:creationId xmlns:p14="http://schemas.microsoft.com/office/powerpoint/2010/main" val="39857519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1793"/>
          </a:xfrm>
        </p:spPr>
        <p:txBody>
          <a:bodyPr/>
          <a:lstStyle/>
          <a:p>
            <a:r>
              <a:rPr lang="en-US" sz="3200" dirty="0" smtClean="0"/>
              <a:t>A major weakness of </a:t>
            </a:r>
            <a:r>
              <a:rPr lang="en-US" sz="3200" dirty="0" err="1" smtClean="0"/>
              <a:t>Xen</a:t>
            </a:r>
            <a:endParaRPr lang="en-US" sz="3200" dirty="0"/>
          </a:p>
        </p:txBody>
      </p:sp>
      <p:sp>
        <p:nvSpPr>
          <p:cNvPr id="3" name="Content Placeholder 2"/>
          <p:cNvSpPr>
            <a:spLocks noGrp="1"/>
          </p:cNvSpPr>
          <p:nvPr>
            <p:ph idx="1"/>
          </p:nvPr>
        </p:nvSpPr>
        <p:spPr>
          <a:xfrm>
            <a:off x="457200" y="1576551"/>
            <a:ext cx="8434552" cy="4582511"/>
          </a:xfrm>
        </p:spPr>
        <p:txBody>
          <a:bodyPr/>
          <a:lstStyle/>
          <a:p>
            <a:r>
              <a:rPr lang="en-US" sz="2000" dirty="0" smtClean="0"/>
              <a:t>The </a:t>
            </a:r>
            <a:r>
              <a:rPr lang="en-US" sz="2000" dirty="0"/>
              <a:t>entire state of the system is maintained by  </a:t>
            </a:r>
            <a:r>
              <a:rPr lang="en-US" sz="2000" dirty="0" err="1" smtClean="0"/>
              <a:t>XenStore</a:t>
            </a:r>
            <a:r>
              <a:rPr lang="en-US" sz="2000" dirty="0" smtClean="0"/>
              <a:t>.</a:t>
            </a:r>
          </a:p>
          <a:p>
            <a:r>
              <a:rPr lang="en-US" sz="2000" dirty="0"/>
              <a:t>A malicious VM can deny to other VMs </a:t>
            </a:r>
            <a:r>
              <a:rPr lang="en-US" sz="2000" dirty="0" smtClean="0"/>
              <a:t>access to </a:t>
            </a:r>
            <a:r>
              <a:rPr lang="en-US" sz="2000" dirty="0" err="1" smtClean="0"/>
              <a:t>XenStore</a:t>
            </a:r>
            <a:r>
              <a:rPr lang="en-US" sz="2000" dirty="0" smtClean="0"/>
              <a:t>; </a:t>
            </a:r>
            <a:r>
              <a:rPr lang="en-US" sz="2000" dirty="0"/>
              <a:t>it can also gain access to the memory of </a:t>
            </a:r>
            <a:r>
              <a:rPr lang="en-US" sz="2000" dirty="0" smtClean="0"/>
              <a:t>a </a:t>
            </a:r>
            <a:r>
              <a:rPr lang="en-US" sz="2000" dirty="0" err="1" smtClean="0"/>
              <a:t>DomU</a:t>
            </a:r>
            <a:r>
              <a:rPr lang="en-US" sz="2000" dirty="0" smtClean="0"/>
              <a:t>.</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134</a:t>
            </a:fld>
            <a:endParaRPr lang="en-US"/>
          </a:p>
        </p:txBody>
      </p:sp>
    </p:spTree>
    <p:extLst>
      <p:ext uri="{BB962C8B-B14F-4D97-AF65-F5344CB8AC3E}">
        <p14:creationId xmlns:p14="http://schemas.microsoft.com/office/powerpoint/2010/main" val="12818065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90" y="457200"/>
            <a:ext cx="8671034" cy="604345"/>
          </a:xfrm>
        </p:spPr>
        <p:txBody>
          <a:bodyPr/>
          <a:lstStyle/>
          <a:p>
            <a:r>
              <a:rPr lang="en-US" sz="3200" dirty="0" smtClean="0"/>
              <a:t>How to deal with run-time vulnerability of Dom0</a:t>
            </a:r>
            <a:endParaRPr lang="en-US" sz="3200" dirty="0"/>
          </a:p>
        </p:txBody>
      </p:sp>
      <p:sp>
        <p:nvSpPr>
          <p:cNvPr id="3" name="Content Placeholder 2"/>
          <p:cNvSpPr>
            <a:spLocks noGrp="1"/>
          </p:cNvSpPr>
          <p:nvPr>
            <p:ph idx="1"/>
          </p:nvPr>
        </p:nvSpPr>
        <p:spPr>
          <a:xfrm>
            <a:off x="457199" y="1124605"/>
            <a:ext cx="8466083" cy="5087008"/>
          </a:xfrm>
        </p:spPr>
        <p:txBody>
          <a:bodyPr/>
          <a:lstStyle/>
          <a:p>
            <a:r>
              <a:rPr lang="en-US" sz="2000" dirty="0"/>
              <a:t>To implement a secure run-time system we have to intercept and control the </a:t>
            </a:r>
            <a:r>
              <a:rPr lang="en-US" sz="2000" dirty="0" err="1"/>
              <a:t>hypercalls</a:t>
            </a:r>
            <a:r>
              <a:rPr lang="en-US" sz="2000" dirty="0"/>
              <a:t> used for communication between a Dom0 that cannot be trusted and a </a:t>
            </a:r>
            <a:r>
              <a:rPr lang="en-US" sz="2000" dirty="0" err="1"/>
              <a:t>DomU</a:t>
            </a:r>
            <a:r>
              <a:rPr lang="en-US" sz="2000" dirty="0"/>
              <a:t> we want to protect.</a:t>
            </a:r>
          </a:p>
          <a:p>
            <a:r>
              <a:rPr lang="en-US" sz="2000" dirty="0"/>
              <a:t>New </a:t>
            </a:r>
            <a:r>
              <a:rPr lang="en-US" sz="2000" dirty="0" err="1"/>
              <a:t>hypercalls</a:t>
            </a:r>
            <a:r>
              <a:rPr lang="en-US" sz="2000" dirty="0"/>
              <a:t> are necessary to protect:</a:t>
            </a:r>
          </a:p>
          <a:p>
            <a:pPr lvl="1"/>
            <a:r>
              <a:rPr lang="en-US" sz="1800" u="sng" dirty="0"/>
              <a:t>The privacy and integrity of the virtual CPU of a VM</a:t>
            </a:r>
            <a:r>
              <a:rPr lang="en-US" sz="1800" dirty="0"/>
              <a:t>. When Dom0 wants to save the state of the VM the </a:t>
            </a:r>
            <a:r>
              <a:rPr lang="en-US" sz="1800" dirty="0" err="1"/>
              <a:t>hypercall</a:t>
            </a:r>
            <a:r>
              <a:rPr lang="en-US" sz="1800" dirty="0"/>
              <a:t> should be intercepted and  the contents of the virtual CPU registers should be encrypted. When </a:t>
            </a:r>
            <a:r>
              <a:rPr lang="en-US" sz="1800" dirty="0" err="1"/>
              <a:t>DomU</a:t>
            </a:r>
            <a:r>
              <a:rPr lang="en-US" sz="1800" dirty="0"/>
              <a:t> is restored the virtual CPU context should be decrypted and then an integrity check should be carried out.</a:t>
            </a:r>
          </a:p>
          <a:p>
            <a:pPr lvl="1"/>
            <a:r>
              <a:rPr lang="en-US" sz="1800" u="sng" dirty="0"/>
              <a:t>The privacy and integrity of the VM virtual memory</a:t>
            </a:r>
            <a:r>
              <a:rPr lang="en-US" sz="1800" dirty="0"/>
              <a:t>. The page table update </a:t>
            </a:r>
            <a:r>
              <a:rPr lang="en-US" sz="1800" dirty="0" err="1"/>
              <a:t>hypercall</a:t>
            </a:r>
            <a:r>
              <a:rPr lang="en-US" sz="1800" dirty="0"/>
              <a:t> should be intercepted and the page should be encrypted so that </a:t>
            </a:r>
            <a:r>
              <a:rPr lang="en-US" sz="1800" dirty="0" smtClean="0"/>
              <a:t> Dom0 handles </a:t>
            </a:r>
            <a:r>
              <a:rPr lang="en-US" sz="1800" dirty="0"/>
              <a:t>only encrypted pages of the VM. To guarantee the integrity the hypervisor should calculate a hash of all the memory pages before they are saved by </a:t>
            </a:r>
            <a:r>
              <a:rPr lang="en-US" sz="1800" dirty="0" smtClean="0"/>
              <a:t>Dom0. An </a:t>
            </a:r>
            <a:r>
              <a:rPr lang="en-US" sz="1800" dirty="0"/>
              <a:t>address translation is necessary </a:t>
            </a:r>
            <a:r>
              <a:rPr lang="en-US" sz="1800" dirty="0" smtClean="0"/>
              <a:t> as </a:t>
            </a:r>
            <a:r>
              <a:rPr lang="en-US" sz="1800" dirty="0"/>
              <a:t>a restored </a:t>
            </a:r>
            <a:r>
              <a:rPr lang="en-US" sz="1800" dirty="0" err="1" smtClean="0"/>
              <a:t>DomU</a:t>
            </a:r>
            <a:r>
              <a:rPr lang="en-US" sz="1800" dirty="0"/>
              <a:t> </a:t>
            </a:r>
            <a:r>
              <a:rPr lang="en-US" sz="1800" dirty="0" smtClean="0"/>
              <a:t>may </a:t>
            </a:r>
            <a:r>
              <a:rPr lang="en-US" sz="1800" dirty="0"/>
              <a:t>be allocated a different memory </a:t>
            </a:r>
            <a:r>
              <a:rPr lang="en-US" sz="1800" dirty="0" smtClean="0"/>
              <a:t>region.</a:t>
            </a:r>
            <a:endParaRPr lang="en-US" sz="1800" dirty="0"/>
          </a:p>
          <a:p>
            <a:pPr lvl="1"/>
            <a:r>
              <a:rPr lang="en-US" sz="1800" u="sng" dirty="0"/>
              <a:t>The freshness of the virtual CPU and the memory of the VM</a:t>
            </a:r>
            <a:r>
              <a:rPr lang="en-US" sz="1800" dirty="0"/>
              <a:t>. The solution is to add to the hash a version number.</a:t>
            </a:r>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135</a:t>
            </a:fld>
            <a:endParaRPr lang="en-US"/>
          </a:p>
        </p:txBody>
      </p:sp>
    </p:spTree>
    <p:extLst>
      <p:ext uri="{BB962C8B-B14F-4D97-AF65-F5344CB8AC3E}">
        <p14:creationId xmlns:p14="http://schemas.microsoft.com/office/powerpoint/2010/main" val="35748919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45062" cy="499241"/>
          </a:xfrm>
        </p:spPr>
        <p:txBody>
          <a:bodyPr/>
          <a:lstStyle/>
          <a:p>
            <a:r>
              <a:rPr lang="en-US" sz="3200" dirty="0" err="1" smtClean="0"/>
              <a:t>Xoar</a:t>
            </a:r>
            <a:r>
              <a:rPr lang="en-US" sz="3200" dirty="0" smtClean="0"/>
              <a:t> </a:t>
            </a:r>
            <a:r>
              <a:rPr lang="en-US" sz="3200" dirty="0"/>
              <a:t>- breaking the monolithic design of </a:t>
            </a:r>
            <a:r>
              <a:rPr lang="en-US" sz="3200" dirty="0" smtClean="0"/>
              <a:t> </a:t>
            </a:r>
            <a:r>
              <a:rPr lang="en-US" sz="3200" dirty="0"/>
              <a:t>TCB</a:t>
            </a:r>
          </a:p>
        </p:txBody>
      </p:sp>
      <p:sp>
        <p:nvSpPr>
          <p:cNvPr id="3" name="Content Placeholder 2"/>
          <p:cNvSpPr>
            <a:spLocks noGrp="1"/>
          </p:cNvSpPr>
          <p:nvPr>
            <p:ph idx="1"/>
          </p:nvPr>
        </p:nvSpPr>
        <p:spPr>
          <a:xfrm>
            <a:off x="478220" y="987972"/>
            <a:ext cx="8434553" cy="5234151"/>
          </a:xfrm>
        </p:spPr>
        <p:txBody>
          <a:bodyPr/>
          <a:lstStyle/>
          <a:p>
            <a:r>
              <a:rPr lang="en-US" sz="2000" dirty="0" err="1"/>
              <a:t>Xoar</a:t>
            </a:r>
            <a:r>
              <a:rPr lang="en-US" sz="2000" dirty="0" smtClean="0"/>
              <a:t> </a:t>
            </a:r>
            <a:r>
              <a:rPr lang="en-US" sz="2000" dirty="0"/>
              <a:t>is </a:t>
            </a:r>
            <a:r>
              <a:rPr lang="en-US" sz="2000" dirty="0" smtClean="0"/>
              <a:t>a </a:t>
            </a:r>
            <a:r>
              <a:rPr lang="en-US" sz="2000" dirty="0"/>
              <a:t>version on </a:t>
            </a:r>
            <a:r>
              <a:rPr lang="en-US" sz="2000" dirty="0" err="1" smtClean="0"/>
              <a:t>Xen</a:t>
            </a:r>
            <a:r>
              <a:rPr lang="en-US" sz="2000" dirty="0" smtClean="0"/>
              <a:t> </a:t>
            </a:r>
            <a:r>
              <a:rPr lang="en-US" sz="2000" dirty="0"/>
              <a:t>designed to boost system security; based on </a:t>
            </a:r>
            <a:r>
              <a:rPr lang="en-US" sz="2000" dirty="0" smtClean="0"/>
              <a:t>micro-kernel design principles. The design goals are:</a:t>
            </a:r>
          </a:p>
          <a:p>
            <a:pPr lvl="1"/>
            <a:r>
              <a:rPr lang="en-US" sz="1800" dirty="0"/>
              <a:t>Maintain the functionality provided by </a:t>
            </a:r>
            <a:r>
              <a:rPr lang="en-US" sz="1800" dirty="0" smtClean="0"/>
              <a:t> </a:t>
            </a:r>
            <a:r>
              <a:rPr lang="en-US" sz="1800" dirty="0" err="1" smtClean="0"/>
              <a:t>Xen</a:t>
            </a:r>
            <a:r>
              <a:rPr lang="en-US" sz="1800" dirty="0" smtClean="0"/>
              <a:t>.</a:t>
            </a:r>
            <a:endParaRPr lang="en-US" sz="1800" dirty="0"/>
          </a:p>
          <a:p>
            <a:pPr lvl="1"/>
            <a:r>
              <a:rPr lang="en-US" sz="1800" dirty="0"/>
              <a:t>Ensure transparency with existing management and VM interfaces</a:t>
            </a:r>
            <a:r>
              <a:rPr lang="en-US" sz="1800" dirty="0" smtClean="0"/>
              <a:t>.</a:t>
            </a:r>
            <a:endParaRPr lang="en-US" sz="1800" dirty="0"/>
          </a:p>
          <a:p>
            <a:pPr lvl="1"/>
            <a:r>
              <a:rPr lang="en-US" sz="1800" dirty="0"/>
              <a:t>Tight control of privileges, each component should only have the privileges required by its function</a:t>
            </a:r>
            <a:r>
              <a:rPr lang="en-US" sz="1800" dirty="0" smtClean="0"/>
              <a:t>.</a:t>
            </a:r>
            <a:endParaRPr lang="en-US" sz="1800" dirty="0"/>
          </a:p>
          <a:p>
            <a:pPr lvl="1"/>
            <a:r>
              <a:rPr lang="en-US" sz="1800" dirty="0"/>
              <a:t>Minimize the interfaces of all components to reduce the possibility that a component can be used by an attacker</a:t>
            </a:r>
            <a:r>
              <a:rPr lang="en-US" sz="1800" dirty="0" smtClean="0"/>
              <a:t>.</a:t>
            </a:r>
            <a:endParaRPr lang="en-US" sz="1800" dirty="0"/>
          </a:p>
          <a:p>
            <a:pPr lvl="1"/>
            <a:r>
              <a:rPr lang="en-US" sz="1800" dirty="0"/>
              <a:t>Eliminate sharing. Make sharing explicit whenever it cannot be eliminated to allow meaningful logging and auditing</a:t>
            </a:r>
            <a:r>
              <a:rPr lang="en-US" sz="1800" dirty="0" smtClean="0"/>
              <a:t>.</a:t>
            </a:r>
            <a:endParaRPr lang="en-US" sz="1800" dirty="0"/>
          </a:p>
          <a:p>
            <a:pPr lvl="1"/>
            <a:r>
              <a:rPr lang="en-US" sz="1800" dirty="0"/>
              <a:t>Reduce the opportunity of an attack targeting a system component by limiting the time window when  the component runs.</a:t>
            </a:r>
            <a:endParaRPr lang="en-US" sz="1800" dirty="0" smtClean="0"/>
          </a:p>
          <a:p>
            <a:r>
              <a:rPr lang="en-US" sz="2000" dirty="0" smtClean="0"/>
              <a:t>The security model of </a:t>
            </a:r>
            <a:r>
              <a:rPr lang="en-US" sz="2000" dirty="0" err="1" smtClean="0"/>
              <a:t>Xoar</a:t>
            </a:r>
            <a:r>
              <a:rPr lang="en-US" sz="2000" dirty="0" smtClean="0"/>
              <a:t> assumes that threats come from:</a:t>
            </a:r>
          </a:p>
          <a:p>
            <a:pPr lvl="1"/>
            <a:r>
              <a:rPr lang="en-US" sz="1800" dirty="0"/>
              <a:t>A</a:t>
            </a:r>
            <a:r>
              <a:rPr lang="en-US" sz="1800" dirty="0" smtClean="0"/>
              <a:t> </a:t>
            </a:r>
            <a:r>
              <a:rPr lang="en-US" sz="1800" dirty="0"/>
              <a:t>guest VM </a:t>
            </a:r>
            <a:r>
              <a:rPr lang="en-US" sz="1800" dirty="0" smtClean="0"/>
              <a:t>attempting </a:t>
            </a:r>
            <a:r>
              <a:rPr lang="en-US" sz="1800" dirty="0"/>
              <a:t>to violate </a:t>
            </a:r>
            <a:r>
              <a:rPr lang="en-US" sz="1800" dirty="0" smtClean="0"/>
              <a:t>data </a:t>
            </a:r>
            <a:r>
              <a:rPr lang="en-US" sz="1800" dirty="0"/>
              <a:t>integrity or </a:t>
            </a:r>
            <a:r>
              <a:rPr lang="en-US" sz="1800" dirty="0" smtClean="0"/>
              <a:t>confidentiality </a:t>
            </a:r>
            <a:r>
              <a:rPr lang="en-US" sz="1800" dirty="0"/>
              <a:t>of another guest VM on the same platform, or to exploit the code of the guest. </a:t>
            </a:r>
            <a:endParaRPr lang="en-US" sz="1800" dirty="0" smtClean="0"/>
          </a:p>
          <a:p>
            <a:pPr lvl="1"/>
            <a:r>
              <a:rPr lang="en-US" sz="1800" dirty="0"/>
              <a:t>B</a:t>
            </a:r>
            <a:r>
              <a:rPr lang="en-US" sz="1800" dirty="0" smtClean="0"/>
              <a:t>ugs </a:t>
            </a:r>
            <a:r>
              <a:rPr lang="en-US" sz="1800" dirty="0"/>
              <a:t>in initialization code of the management virtual machine</a:t>
            </a:r>
            <a:r>
              <a:rPr lang="en-US" sz="1800" dirty="0" smtClean="0"/>
              <a:t>.</a:t>
            </a:r>
          </a:p>
          <a:p>
            <a:pPr lvl="1"/>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136</a:t>
            </a:fld>
            <a:endParaRPr lang="en-US"/>
          </a:p>
        </p:txBody>
      </p:sp>
    </p:spTree>
    <p:extLst>
      <p:ext uri="{BB962C8B-B14F-4D97-AF65-F5344CB8AC3E}">
        <p14:creationId xmlns:p14="http://schemas.microsoft.com/office/powerpoint/2010/main" val="20552380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67710"/>
          </a:xfrm>
        </p:spPr>
        <p:txBody>
          <a:bodyPr/>
          <a:lstStyle/>
          <a:p>
            <a:r>
              <a:rPr lang="en-US" sz="3200" dirty="0" err="1" smtClean="0"/>
              <a:t>Xoar</a:t>
            </a:r>
            <a:r>
              <a:rPr lang="en-US" sz="3200" dirty="0" smtClean="0"/>
              <a:t> system components</a:t>
            </a:r>
            <a:endParaRPr lang="en-US" sz="3200" dirty="0"/>
          </a:p>
        </p:txBody>
      </p:sp>
      <p:sp>
        <p:nvSpPr>
          <p:cNvPr id="3" name="Content Placeholder 2"/>
          <p:cNvSpPr>
            <a:spLocks noGrp="1"/>
          </p:cNvSpPr>
          <p:nvPr>
            <p:ph idx="1"/>
          </p:nvPr>
        </p:nvSpPr>
        <p:spPr>
          <a:xfrm>
            <a:off x="378373" y="1082566"/>
            <a:ext cx="8671033" cy="5108028"/>
          </a:xfrm>
        </p:spPr>
        <p:txBody>
          <a:bodyPr/>
          <a:lstStyle/>
          <a:p>
            <a:r>
              <a:rPr lang="en-US" sz="1800" dirty="0"/>
              <a:t>Permanent </a:t>
            </a:r>
            <a:r>
              <a:rPr lang="en-US" sz="1800" dirty="0" smtClean="0"/>
              <a:t>components </a:t>
            </a:r>
            <a:r>
              <a:rPr lang="en-US" sz="1800" dirty="0" smtClean="0">
                <a:sym typeface="Wingdings" pitchFamily="2" charset="2"/>
              </a:rPr>
              <a:t> </a:t>
            </a:r>
            <a:r>
              <a:rPr lang="en-US" sz="1800" dirty="0" err="1" smtClean="0"/>
              <a:t>XenStore</a:t>
            </a:r>
            <a:r>
              <a:rPr lang="en-US" sz="1800" dirty="0" smtClean="0"/>
              <a:t>-State</a:t>
            </a:r>
            <a:r>
              <a:rPr lang="en-US" sz="1800" dirty="0"/>
              <a:t>} maintains all information regarding the state of the system</a:t>
            </a:r>
            <a:r>
              <a:rPr lang="en-US" sz="1800" dirty="0" smtClean="0"/>
              <a:t>.</a:t>
            </a:r>
            <a:endParaRPr lang="en-US" sz="1800" dirty="0"/>
          </a:p>
          <a:p>
            <a:r>
              <a:rPr lang="en-US" sz="1800" dirty="0"/>
              <a:t>Components used to boot the system; they self-destruct before any user VM is started. </a:t>
            </a:r>
            <a:r>
              <a:rPr lang="en-US" sz="1800" dirty="0" smtClean="0"/>
              <a:t>They discover </a:t>
            </a:r>
            <a:r>
              <a:rPr lang="en-US" sz="1800" dirty="0"/>
              <a:t>the hardware configuration of the server including the PCI drivers and then boot the system</a:t>
            </a:r>
            <a:r>
              <a:rPr lang="en-US" sz="1800" dirty="0" smtClean="0"/>
              <a:t>:</a:t>
            </a:r>
          </a:p>
          <a:p>
            <a:pPr lvl="1"/>
            <a:r>
              <a:rPr lang="en-US" sz="1800" dirty="0" err="1" smtClean="0"/>
              <a:t>PCIBack</a:t>
            </a:r>
            <a:r>
              <a:rPr lang="en-US" sz="1800" dirty="0" smtClean="0"/>
              <a:t> </a:t>
            </a:r>
            <a:r>
              <a:rPr lang="en-US" sz="1800" dirty="0"/>
              <a:t>- virtualizes access to PCI bus configuration</a:t>
            </a:r>
            <a:r>
              <a:rPr lang="en-US" sz="1800" dirty="0" smtClean="0"/>
              <a:t>.</a:t>
            </a:r>
            <a:endParaRPr lang="en-US" sz="1800" dirty="0"/>
          </a:p>
          <a:p>
            <a:pPr lvl="1"/>
            <a:r>
              <a:rPr lang="en-US" sz="1800" dirty="0" err="1" smtClean="0"/>
              <a:t>Bootstrapper</a:t>
            </a:r>
            <a:r>
              <a:rPr lang="en-US" sz="1800" dirty="0" smtClean="0"/>
              <a:t> </a:t>
            </a:r>
            <a:r>
              <a:rPr lang="en-US" sz="1800" dirty="0"/>
              <a:t>- coordinates booting of the system</a:t>
            </a:r>
            <a:r>
              <a:rPr lang="en-US" sz="1800" dirty="0" smtClean="0"/>
              <a:t>.</a:t>
            </a:r>
          </a:p>
          <a:p>
            <a:r>
              <a:rPr lang="en-US" sz="1800" dirty="0"/>
              <a:t>Components restarted on each request</a:t>
            </a:r>
            <a:r>
              <a:rPr lang="en-US" sz="1800" dirty="0" smtClean="0"/>
              <a:t>:</a:t>
            </a:r>
          </a:p>
          <a:p>
            <a:pPr lvl="1"/>
            <a:r>
              <a:rPr lang="en-US" sz="1800" dirty="0" err="1" smtClean="0"/>
              <a:t>XenStore</a:t>
            </a:r>
            <a:r>
              <a:rPr lang="en-US" sz="1800" dirty="0" smtClean="0"/>
              <a:t>-Logic</a:t>
            </a:r>
            <a:endParaRPr lang="en-US" sz="1800" dirty="0"/>
          </a:p>
          <a:p>
            <a:pPr lvl="1"/>
            <a:r>
              <a:rPr lang="en-US" sz="1800" dirty="0" err="1" smtClean="0"/>
              <a:t>Toolstack</a:t>
            </a:r>
            <a:r>
              <a:rPr lang="en-US" sz="1800" dirty="0" smtClean="0"/>
              <a:t> </a:t>
            </a:r>
            <a:r>
              <a:rPr lang="en-US" sz="1800" dirty="0"/>
              <a:t>- handles VM management requests, e.g., it requests </a:t>
            </a:r>
            <a:r>
              <a:rPr lang="en-US" sz="1800" dirty="0" smtClean="0"/>
              <a:t>the Builder </a:t>
            </a:r>
            <a:r>
              <a:rPr lang="en-US" sz="1800" dirty="0"/>
              <a:t>to create a new guest VM in response to a user request</a:t>
            </a:r>
            <a:r>
              <a:rPr lang="en-US" sz="1800" dirty="0" smtClean="0"/>
              <a:t>.</a:t>
            </a:r>
            <a:endParaRPr lang="en-US" sz="1800" dirty="0"/>
          </a:p>
          <a:p>
            <a:pPr lvl="1"/>
            <a:r>
              <a:rPr lang="en-US" sz="1800" dirty="0" smtClean="0"/>
              <a:t>Builder </a:t>
            </a:r>
            <a:r>
              <a:rPr lang="en-US" sz="1800" dirty="0"/>
              <a:t>- initiates user VMs</a:t>
            </a:r>
            <a:r>
              <a:rPr lang="en-US" sz="1800" dirty="0" smtClean="0"/>
              <a:t>.</a:t>
            </a:r>
          </a:p>
          <a:p>
            <a:r>
              <a:rPr lang="en-US" sz="1800" dirty="0"/>
              <a:t>Components restarted on a timer: the two components export physical storage device drivers and the physical network driver to a guest VM</a:t>
            </a:r>
            <a:r>
              <a:rPr lang="en-US" sz="1800" dirty="0" smtClean="0"/>
              <a:t>.</a:t>
            </a:r>
          </a:p>
          <a:p>
            <a:pPr lvl="1"/>
            <a:r>
              <a:rPr lang="en-US" sz="1800" dirty="0" err="1" smtClean="0"/>
              <a:t>Blk</a:t>
            </a:r>
            <a:r>
              <a:rPr lang="en-US" sz="1800" dirty="0" smtClean="0"/>
              <a:t>-Back </a:t>
            </a:r>
            <a:r>
              <a:rPr lang="en-US" sz="1800" dirty="0"/>
              <a:t>- exports physical </a:t>
            </a:r>
            <a:r>
              <a:rPr lang="en-US" sz="1800" dirty="0" smtClean="0"/>
              <a:t>storage </a:t>
            </a:r>
            <a:r>
              <a:rPr lang="en-US" sz="1800" dirty="0"/>
              <a:t>device drivers using </a:t>
            </a:r>
            <a:r>
              <a:rPr lang="en-US" sz="1800" u="sng" dirty="0" err="1" smtClean="0"/>
              <a:t>udev</a:t>
            </a:r>
            <a:r>
              <a:rPr lang="en-US" sz="1800" dirty="0" smtClean="0"/>
              <a:t> rules</a:t>
            </a:r>
            <a:r>
              <a:rPr lang="en-US" sz="1800" dirty="0"/>
              <a:t>.</a:t>
            </a:r>
          </a:p>
          <a:p>
            <a:pPr lvl="1"/>
            <a:r>
              <a:rPr lang="en-US" sz="1800" dirty="0" smtClean="0"/>
              <a:t> </a:t>
            </a:r>
            <a:r>
              <a:rPr lang="en-US" sz="1800" dirty="0" err="1" smtClean="0"/>
              <a:t>NetBack</a:t>
            </a:r>
            <a:r>
              <a:rPr lang="en-US" sz="1800" dirty="0" smtClean="0"/>
              <a:t> </a:t>
            </a:r>
            <a:r>
              <a:rPr lang="en-US" sz="1800" dirty="0"/>
              <a:t>- exports the physical network driver.</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137</a:t>
            </a:fld>
            <a:endParaRPr lang="en-US"/>
          </a:p>
        </p:txBody>
      </p:sp>
    </p:spTree>
    <p:extLst>
      <p:ext uri="{BB962C8B-B14F-4D97-AF65-F5344CB8AC3E}">
        <p14:creationId xmlns:p14="http://schemas.microsoft.com/office/powerpoint/2010/main" val="3434511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731" y="4792716"/>
            <a:ext cx="8434552" cy="1397877"/>
          </a:xfrm>
        </p:spPr>
        <p:txBody>
          <a:bodyPr/>
          <a:lstStyle/>
          <a:p>
            <a:pPr marL="0" indent="0">
              <a:buNone/>
            </a:pPr>
            <a:r>
              <a:rPr lang="en-US" sz="1800" dirty="0" err="1" smtClean="0"/>
              <a:t>Xoar</a:t>
            </a:r>
            <a:r>
              <a:rPr lang="en-US" sz="1800" dirty="0" smtClean="0"/>
              <a:t>  </a:t>
            </a:r>
            <a:r>
              <a:rPr lang="en-US" sz="1800" dirty="0"/>
              <a:t>has nine classes of components of four types: permanent, self-destructing,  restarted upon request, and restarted on timer. A guest VM is started using </a:t>
            </a:r>
            <a:r>
              <a:rPr lang="en-US" sz="1800" dirty="0" smtClean="0"/>
              <a:t>the </a:t>
            </a:r>
            <a:r>
              <a:rPr lang="en-US" sz="1800" dirty="0"/>
              <a:t>by the </a:t>
            </a:r>
            <a:r>
              <a:rPr lang="en-US" sz="1800" dirty="0" smtClean="0"/>
              <a:t>Builder using the </a:t>
            </a:r>
            <a:r>
              <a:rPr lang="en-US" sz="1800" dirty="0" err="1" smtClean="0"/>
              <a:t>Toolstack</a:t>
            </a:r>
            <a:r>
              <a:rPr lang="en-US" sz="1800" dirty="0" smtClean="0"/>
              <a:t>; </a:t>
            </a:r>
            <a:r>
              <a:rPr lang="en-US" sz="1800" dirty="0"/>
              <a:t>it is controlled by the </a:t>
            </a:r>
            <a:r>
              <a:rPr lang="en-US" sz="1800" dirty="0" err="1" smtClean="0"/>
              <a:t>XenStore</a:t>
            </a:r>
            <a:r>
              <a:rPr lang="en-US" sz="1800" dirty="0" smtClean="0"/>
              <a:t>-Logic. </a:t>
            </a:r>
            <a:r>
              <a:rPr lang="en-US" sz="1800" dirty="0"/>
              <a:t>The devices used by the guest VM are emulated by the </a:t>
            </a:r>
            <a:r>
              <a:rPr lang="en-US" sz="1800" dirty="0" smtClean="0"/>
              <a:t> </a:t>
            </a:r>
            <a:r>
              <a:rPr lang="en-US" sz="1800" dirty="0" err="1" smtClean="0"/>
              <a:t>Qemu</a:t>
            </a:r>
            <a:r>
              <a:rPr lang="en-US" sz="1800" dirty="0" smtClean="0"/>
              <a:t> </a:t>
            </a:r>
            <a:r>
              <a:rPr lang="en-US" sz="1800" dirty="0"/>
              <a:t>component. </a:t>
            </a:r>
            <a:r>
              <a:rPr lang="en-US" sz="1800" dirty="0" err="1" smtClean="0"/>
              <a:t>Qemu</a:t>
            </a:r>
            <a:r>
              <a:rPr lang="en-US" sz="1800" dirty="0" smtClean="0"/>
              <a:t> </a:t>
            </a:r>
            <a:r>
              <a:rPr lang="en-US" sz="1800" dirty="0"/>
              <a:t>is responsible for device emulation</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501314260"/>
              </p:ext>
            </p:extLst>
          </p:nvPr>
        </p:nvGraphicFramePr>
        <p:xfrm>
          <a:off x="1432034" y="467493"/>
          <a:ext cx="6554788" cy="4178300"/>
        </p:xfrm>
        <a:graphic>
          <a:graphicData uri="http://schemas.openxmlformats.org/presentationml/2006/ole">
            <mc:AlternateContent xmlns:mc="http://schemas.openxmlformats.org/markup-compatibility/2006">
              <mc:Choice xmlns:v="urn:schemas-microsoft-com:vml" Requires="v">
                <p:oleObj spid="_x0000_s104473" name="Visio" r:id="rId3" imgW="6555316" imgH="4178030" progId="Visio.Drawing.11">
                  <p:embed/>
                </p:oleObj>
              </mc:Choice>
              <mc:Fallback>
                <p:oleObj name="Visio" r:id="rId3" imgW="6555316" imgH="417803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2034" y="467493"/>
                        <a:ext cx="6554788" cy="417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138</a:t>
            </a:fld>
            <a:endParaRPr lang="en-US"/>
          </a:p>
        </p:txBody>
      </p:sp>
    </p:spTree>
    <p:extLst>
      <p:ext uri="{BB962C8B-B14F-4D97-AF65-F5344CB8AC3E}">
        <p14:creationId xmlns:p14="http://schemas.microsoft.com/office/powerpoint/2010/main" val="4730567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07725"/>
            <a:ext cx="8229600" cy="935420"/>
          </a:xfrm>
        </p:spPr>
        <p:txBody>
          <a:bodyPr/>
          <a:lstStyle/>
          <a:p>
            <a:pPr marL="0" indent="0">
              <a:buNone/>
            </a:pPr>
            <a:r>
              <a:rPr lang="en-US" sz="1800" dirty="0"/>
              <a:t>Component sharing between guest VM in </a:t>
            </a:r>
            <a:r>
              <a:rPr lang="en-US" sz="1800" dirty="0" smtClean="0"/>
              <a:t> </a:t>
            </a:r>
            <a:r>
              <a:rPr lang="en-US" sz="1800" dirty="0" err="1" smtClean="0"/>
              <a:t>Xoar</a:t>
            </a:r>
            <a:r>
              <a:rPr lang="en-US" sz="1800" dirty="0" smtClean="0"/>
              <a:t>. </a:t>
            </a:r>
            <a:r>
              <a:rPr lang="en-US" sz="1800" dirty="0"/>
              <a:t>Two VM share only the </a:t>
            </a:r>
            <a:r>
              <a:rPr lang="en-US" sz="1800" dirty="0" smtClean="0"/>
              <a:t> </a:t>
            </a:r>
            <a:r>
              <a:rPr lang="en-US" sz="1800" dirty="0" err="1" smtClean="0"/>
              <a:t>XenStore</a:t>
            </a:r>
            <a:r>
              <a:rPr lang="en-US" sz="1800" dirty="0" smtClean="0"/>
              <a:t> </a:t>
            </a:r>
            <a:r>
              <a:rPr lang="en-US" sz="1800" dirty="0"/>
              <a:t>components. Each one has a private version of </a:t>
            </a:r>
            <a:r>
              <a:rPr lang="en-US" sz="1800" dirty="0" smtClean="0"/>
              <a:t>the </a:t>
            </a:r>
            <a:r>
              <a:rPr lang="en-US" sz="1800" dirty="0" err="1"/>
              <a:t>BlkBack</a:t>
            </a:r>
            <a:r>
              <a:rPr lang="en-US" sz="1800" dirty="0"/>
              <a:t>, </a:t>
            </a:r>
            <a:r>
              <a:rPr lang="en-US" sz="1800" dirty="0" err="1" smtClean="0"/>
              <a:t>NetBack</a:t>
            </a:r>
            <a:r>
              <a:rPr lang="en-US" sz="1800" dirty="0" smtClean="0"/>
              <a:t> </a:t>
            </a:r>
            <a:r>
              <a:rPr lang="en-US" sz="1800" dirty="0"/>
              <a:t>and </a:t>
            </a:r>
            <a:r>
              <a:rPr lang="en-US" sz="1800" dirty="0" err="1" smtClean="0"/>
              <a:t>Toolstack</a:t>
            </a:r>
            <a:r>
              <a:rPr lang="en-US" sz="1800" dirty="0" smtClean="0"/>
              <a:t>.</a:t>
            </a:r>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676546906"/>
              </p:ext>
            </p:extLst>
          </p:nvPr>
        </p:nvGraphicFramePr>
        <p:xfrm>
          <a:off x="1182702" y="651642"/>
          <a:ext cx="7055821" cy="4510635"/>
        </p:xfrm>
        <a:graphic>
          <a:graphicData uri="http://schemas.openxmlformats.org/presentationml/2006/ole">
            <mc:AlternateContent xmlns:mc="http://schemas.openxmlformats.org/markup-compatibility/2006">
              <mc:Choice xmlns:v="urn:schemas-microsoft-com:vml" Requires="v">
                <p:oleObj spid="_x0000_s105497" name="Visio" r:id="rId3" imgW="7921378" imgH="5064057" progId="Visio.Drawing.11">
                  <p:embed/>
                </p:oleObj>
              </mc:Choice>
              <mc:Fallback>
                <p:oleObj name="Visio" r:id="rId3" imgW="7921378" imgH="5064057"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702" y="651642"/>
                        <a:ext cx="7055821" cy="4510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139</a:t>
            </a:fld>
            <a:endParaRPr lang="en-US"/>
          </a:p>
        </p:txBody>
      </p:sp>
    </p:spTree>
    <p:extLst>
      <p:ext uri="{BB962C8B-B14F-4D97-AF65-F5344CB8AC3E}">
        <p14:creationId xmlns:p14="http://schemas.microsoft.com/office/powerpoint/2010/main" val="128593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2925" y="457200"/>
            <a:ext cx="7800976" cy="933450"/>
          </a:xfrm>
        </p:spPr>
        <p:txBody>
          <a:bodyPr/>
          <a:lstStyle/>
          <a:p>
            <a:r>
              <a:rPr lang="en-US" sz="2800" dirty="0" smtClean="0"/>
              <a:t>Why cloud computing could be successful when other paradigms have failed?</a:t>
            </a:r>
            <a:endParaRPr lang="en-US" sz="2800" dirty="0"/>
          </a:p>
        </p:txBody>
      </p:sp>
      <p:sp>
        <p:nvSpPr>
          <p:cNvPr id="3" name="2 Marcador de contenido"/>
          <p:cNvSpPr>
            <a:spLocks noGrp="1"/>
          </p:cNvSpPr>
          <p:nvPr>
            <p:ph idx="1"/>
          </p:nvPr>
        </p:nvSpPr>
        <p:spPr>
          <a:xfrm>
            <a:off x="238125" y="1619250"/>
            <a:ext cx="8905875" cy="4560569"/>
          </a:xfrm>
        </p:spPr>
        <p:txBody>
          <a:bodyPr/>
          <a:lstStyle/>
          <a:p>
            <a:r>
              <a:rPr lang="en-US" sz="2000" dirty="0" smtClean="0"/>
              <a:t>It is in a better position to </a:t>
            </a:r>
            <a:r>
              <a:rPr lang="en-US" sz="2000" u="sng" dirty="0" smtClean="0"/>
              <a:t>exploit recent advances </a:t>
            </a:r>
            <a:r>
              <a:rPr lang="en-US" sz="2000" dirty="0" smtClean="0"/>
              <a:t>in software, networking, storage, and processor technologies promoted by the same companies who provide cloud services. </a:t>
            </a:r>
          </a:p>
          <a:p>
            <a:r>
              <a:rPr lang="en-US" sz="2000" dirty="0" smtClean="0"/>
              <a:t>It is </a:t>
            </a:r>
            <a:r>
              <a:rPr lang="en-US" sz="2000" u="sng" dirty="0" smtClean="0"/>
              <a:t>focused on enterprise computing</a:t>
            </a:r>
            <a:r>
              <a:rPr lang="en-US" sz="2000" dirty="0" smtClean="0"/>
              <a:t>; its adoption by industrial organizations, financial institutions, government, and so on could have a huge impact on the economy. </a:t>
            </a:r>
          </a:p>
          <a:p>
            <a:r>
              <a:rPr lang="en-US" sz="2000" dirty="0" smtClean="0"/>
              <a:t>A cloud consists of a </a:t>
            </a:r>
            <a:r>
              <a:rPr lang="en-US" sz="2000" u="sng" dirty="0" smtClean="0"/>
              <a:t>homogeneous</a:t>
            </a:r>
            <a:r>
              <a:rPr lang="en-US" sz="2000" dirty="0" smtClean="0"/>
              <a:t> set of hardware and software resources.</a:t>
            </a:r>
          </a:p>
          <a:p>
            <a:r>
              <a:rPr lang="en-US" sz="2000" dirty="0" smtClean="0"/>
              <a:t>The resources are in a </a:t>
            </a:r>
            <a:r>
              <a:rPr lang="en-US" sz="2000" u="sng" dirty="0" smtClean="0"/>
              <a:t>single</a:t>
            </a:r>
            <a:r>
              <a:rPr lang="en-US" sz="2000" dirty="0" smtClean="0"/>
              <a:t> administrative domain (AD). Security, resource management, fault-tolerance, and quality of service are less challenging than in a heterogeneous environment with resources in multiple ADs.</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57200"/>
            <a:ext cx="8229600" cy="617220"/>
          </a:xfrm>
        </p:spPr>
        <p:txBody>
          <a:bodyPr/>
          <a:lstStyle/>
          <a:p>
            <a:r>
              <a:rPr lang="en-US" sz="3200" dirty="0" smtClean="0"/>
              <a:t>Challenges for cloud computing</a:t>
            </a:r>
            <a:endParaRPr lang="en-US" sz="3200" dirty="0"/>
          </a:p>
        </p:txBody>
      </p:sp>
      <p:sp>
        <p:nvSpPr>
          <p:cNvPr id="3" name="2 Marcador de contenido"/>
          <p:cNvSpPr>
            <a:spLocks noGrp="1"/>
          </p:cNvSpPr>
          <p:nvPr>
            <p:ph idx="1"/>
          </p:nvPr>
        </p:nvSpPr>
        <p:spPr>
          <a:xfrm>
            <a:off x="466724" y="1562100"/>
            <a:ext cx="8020051" cy="4754880"/>
          </a:xfrm>
        </p:spPr>
        <p:txBody>
          <a:bodyPr/>
          <a:lstStyle/>
          <a:p>
            <a:r>
              <a:rPr lang="en-US" sz="2000" dirty="0" smtClean="0"/>
              <a:t>Availability of service; what happens when the service provider cannot deliver?</a:t>
            </a:r>
          </a:p>
          <a:p>
            <a:pPr marL="0" indent="0">
              <a:buNone/>
            </a:pPr>
            <a:endParaRPr lang="en-US" sz="2000" dirty="0" smtClean="0"/>
          </a:p>
          <a:p>
            <a:r>
              <a:rPr lang="en-US" sz="2000" dirty="0" smtClean="0"/>
              <a:t>Diversity of  services, data organization, user interfaces available at different service providers limit user mobility</a:t>
            </a:r>
            <a:r>
              <a:rPr lang="en-US" sz="2000" dirty="0"/>
              <a:t>;</a:t>
            </a:r>
            <a:r>
              <a:rPr lang="en-US" sz="2000" dirty="0" smtClean="0"/>
              <a:t> once a customer is hooked to one provider it is hard to move to another. </a:t>
            </a:r>
            <a:r>
              <a:rPr lang="en-US" sz="2000" dirty="0"/>
              <a:t>Standardization efforts at NIST</a:t>
            </a:r>
            <a:r>
              <a:rPr lang="en-US" sz="2000" dirty="0" smtClean="0"/>
              <a:t>!</a:t>
            </a:r>
          </a:p>
          <a:p>
            <a:pPr marL="0" indent="0">
              <a:buNone/>
            </a:pPr>
            <a:endParaRPr lang="en-US" sz="2000" dirty="0" smtClean="0"/>
          </a:p>
          <a:p>
            <a:r>
              <a:rPr lang="en-US" sz="2000" dirty="0" smtClean="0"/>
              <a:t>Data confidentiality and auditability, a serious problem.</a:t>
            </a:r>
          </a:p>
          <a:p>
            <a:pPr marL="0" indent="0">
              <a:buNone/>
            </a:pPr>
            <a:endParaRPr lang="en-US" sz="2000" dirty="0" smtClean="0"/>
          </a:p>
          <a:p>
            <a:r>
              <a:rPr lang="en-US" sz="2000" dirty="0" smtClean="0"/>
              <a:t>Data transfer bottleneck; many applications are data-intensive.</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More challenges</a:t>
            </a:r>
            <a:endParaRPr lang="en-US" sz="3200" dirty="0"/>
          </a:p>
        </p:txBody>
      </p:sp>
      <p:sp>
        <p:nvSpPr>
          <p:cNvPr id="3" name="Content Placeholder 2"/>
          <p:cNvSpPr>
            <a:spLocks noGrp="1"/>
          </p:cNvSpPr>
          <p:nvPr>
            <p:ph idx="1"/>
          </p:nvPr>
        </p:nvSpPr>
        <p:spPr>
          <a:xfrm>
            <a:off x="457200" y="1419225"/>
            <a:ext cx="8229600" cy="4543425"/>
          </a:xfrm>
        </p:spPr>
        <p:txBody>
          <a:bodyPr/>
          <a:lstStyle/>
          <a:p>
            <a:r>
              <a:rPr lang="en-US" sz="2000" dirty="0"/>
              <a:t>Performance unpredictability, one of the consequences of resource </a:t>
            </a:r>
            <a:r>
              <a:rPr lang="en-US" sz="2000" dirty="0" smtClean="0"/>
              <a:t>sharing. </a:t>
            </a:r>
          </a:p>
          <a:p>
            <a:pPr lvl="1"/>
            <a:r>
              <a:rPr lang="en-US" sz="1800" dirty="0" smtClean="0"/>
              <a:t>How </a:t>
            </a:r>
            <a:r>
              <a:rPr lang="en-US" sz="1800" dirty="0"/>
              <a:t>to use resource virtualization and performance isolation for </a:t>
            </a:r>
            <a:r>
              <a:rPr lang="en-US" sz="1800" dirty="0" err="1"/>
              <a:t>QoS</a:t>
            </a:r>
            <a:r>
              <a:rPr lang="en-US" sz="1800" dirty="0"/>
              <a:t> guarantees?</a:t>
            </a:r>
          </a:p>
          <a:p>
            <a:pPr lvl="1"/>
            <a:r>
              <a:rPr lang="en-US" sz="1800" dirty="0" smtClean="0"/>
              <a:t>How to support elasticity</a:t>
            </a:r>
            <a:r>
              <a:rPr lang="en-US" sz="1800" dirty="0"/>
              <a:t>, the ability to scale up and down </a:t>
            </a:r>
            <a:r>
              <a:rPr lang="en-US" sz="1800" dirty="0" smtClean="0"/>
              <a:t>quickly?</a:t>
            </a:r>
          </a:p>
          <a:p>
            <a:pPr marL="457200" lvl="1" indent="0">
              <a:buNone/>
            </a:pPr>
            <a:endParaRPr lang="en-US" sz="1800" dirty="0"/>
          </a:p>
          <a:p>
            <a:r>
              <a:rPr lang="en-US" sz="2000" dirty="0"/>
              <a:t>Resource </a:t>
            </a:r>
            <a:r>
              <a:rPr lang="en-US" sz="2000" dirty="0" smtClean="0"/>
              <a:t>management;</a:t>
            </a:r>
            <a:r>
              <a:rPr lang="en-US" sz="2000" dirty="0" smtClean="0">
                <a:sym typeface="Wingdings" pitchFamily="2" charset="2"/>
              </a:rPr>
              <a:t> </a:t>
            </a:r>
            <a:r>
              <a:rPr lang="en-US" sz="2000" dirty="0">
                <a:sym typeface="Wingdings" pitchFamily="2" charset="2"/>
              </a:rPr>
              <a:t>is self-organization and self-management a solution</a:t>
            </a:r>
            <a:r>
              <a:rPr lang="en-US" sz="2000" dirty="0" smtClean="0">
                <a:sym typeface="Wingdings" pitchFamily="2" charset="2"/>
              </a:rPr>
              <a:t>?</a:t>
            </a:r>
          </a:p>
          <a:p>
            <a:pPr marL="0" indent="0">
              <a:buNone/>
            </a:pPr>
            <a:endParaRPr lang="en-US" sz="2000" dirty="0">
              <a:sym typeface="Wingdings" pitchFamily="2" charset="2"/>
            </a:endParaRPr>
          </a:p>
          <a:p>
            <a:r>
              <a:rPr lang="en-US" sz="2000" dirty="0">
                <a:sym typeface="Wingdings" pitchFamily="2" charset="2"/>
              </a:rPr>
              <a:t>Security and </a:t>
            </a:r>
            <a:r>
              <a:rPr lang="en-US" sz="2000" dirty="0" smtClean="0">
                <a:sym typeface="Wingdings" pitchFamily="2" charset="2"/>
              </a:rPr>
              <a:t>confidentiality; major concern.</a:t>
            </a:r>
          </a:p>
          <a:p>
            <a:pPr marL="0" indent="0">
              <a:buNone/>
            </a:pPr>
            <a:endParaRPr lang="en-US" sz="2000" dirty="0" smtClean="0">
              <a:sym typeface="Wingdings" pitchFamily="2" charset="2"/>
            </a:endParaRPr>
          </a:p>
          <a:p>
            <a:r>
              <a:rPr lang="en-US" sz="2000" dirty="0" smtClean="0">
                <a:sym typeface="Wingdings" pitchFamily="2" charset="2"/>
              </a:rPr>
              <a:t>Addressing these  challenges provides good research opportunities!!</a:t>
            </a:r>
            <a:endParaRPr lang="en-US" sz="2000" dirty="0" smtClean="0"/>
          </a:p>
          <a:p>
            <a:endParaRPr lang="en-US" dirty="0"/>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16</a:t>
            </a:fld>
            <a:endParaRPr lang="en-US"/>
          </a:p>
        </p:txBody>
      </p:sp>
    </p:spTree>
    <p:extLst>
      <p:ext uri="{BB962C8B-B14F-4D97-AF65-F5344CB8AC3E}">
        <p14:creationId xmlns:p14="http://schemas.microsoft.com/office/powerpoint/2010/main" val="304313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Cloud Computing - RCIS  May 2013 </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04969749"/>
              </p:ext>
            </p:extLst>
          </p:nvPr>
        </p:nvGraphicFramePr>
        <p:xfrm>
          <a:off x="825500" y="723900"/>
          <a:ext cx="7756490" cy="5233988"/>
        </p:xfrm>
        <a:graphic>
          <a:graphicData uri="http://schemas.openxmlformats.org/presentationml/2006/ole">
            <mc:AlternateContent xmlns:mc="http://schemas.openxmlformats.org/markup-compatibility/2006">
              <mc:Choice xmlns:v="urn:schemas-microsoft-com:vml" Requires="v">
                <p:oleObj spid="_x0000_s1075" name="Visio" r:id="rId3" imgW="7492677" imgH="5055951" progId="Visio.Drawing.11">
                  <p:embed/>
                </p:oleObj>
              </mc:Choice>
              <mc:Fallback>
                <p:oleObj name="Visio" r:id="rId3" imgW="7492677" imgH="5055951" progId="Visio.Drawing.11">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723900"/>
                        <a:ext cx="7756490" cy="5233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5087BA48-CD3C-4B57-A835-2FFB72602AEA}"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Cloud delivery models</a:t>
            </a:r>
            <a:endParaRPr lang="en-US" sz="3200" dirty="0"/>
          </a:p>
        </p:txBody>
      </p:sp>
      <p:sp>
        <p:nvSpPr>
          <p:cNvPr id="7" name="Content Placeholder 6"/>
          <p:cNvSpPr>
            <a:spLocks noGrp="1"/>
          </p:cNvSpPr>
          <p:nvPr>
            <p:ph idx="1"/>
          </p:nvPr>
        </p:nvSpPr>
        <p:spPr/>
        <p:txBody>
          <a:bodyPr/>
          <a:lstStyle/>
          <a:p>
            <a:r>
              <a:rPr lang="en-US" sz="2000" dirty="0"/>
              <a:t>Software as a Service (</a:t>
            </a:r>
            <a:r>
              <a:rPr lang="en-US" sz="2000" dirty="0" err="1"/>
              <a:t>SaaS</a:t>
            </a:r>
            <a:r>
              <a:rPr lang="en-US" sz="2000" dirty="0" smtClean="0"/>
              <a:t>)</a:t>
            </a:r>
          </a:p>
          <a:p>
            <a:r>
              <a:rPr lang="en-US" sz="2000" dirty="0"/>
              <a:t>Platform as a Service (</a:t>
            </a:r>
            <a:r>
              <a:rPr lang="en-US" sz="2000" dirty="0" err="1"/>
              <a:t>PaaS</a:t>
            </a:r>
            <a:r>
              <a:rPr lang="en-US" sz="2000" dirty="0" smtClean="0"/>
              <a:t>)</a:t>
            </a:r>
          </a:p>
          <a:p>
            <a:r>
              <a:rPr lang="en-US" sz="2000" dirty="0" smtClean="0"/>
              <a:t>Infrastructure </a:t>
            </a:r>
            <a:r>
              <a:rPr lang="en-US" sz="2000" dirty="0"/>
              <a:t>as a Service </a:t>
            </a:r>
            <a:r>
              <a:rPr lang="en-US" sz="2000" dirty="0" smtClean="0"/>
              <a:t>(</a:t>
            </a:r>
            <a:r>
              <a:rPr lang="en-US" sz="2000" dirty="0" err="1" smtClean="0"/>
              <a:t>IaaS</a:t>
            </a:r>
            <a:r>
              <a:rPr lang="en-US" sz="2000" dirty="0"/>
              <a:t>)</a:t>
            </a:r>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18</a:t>
            </a:fld>
            <a:endParaRPr lang="en-US"/>
          </a:p>
        </p:txBody>
      </p:sp>
    </p:spTree>
    <p:extLst>
      <p:ext uri="{BB962C8B-B14F-4D97-AF65-F5344CB8AC3E}">
        <p14:creationId xmlns:p14="http://schemas.microsoft.com/office/powerpoint/2010/main" val="422753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04850"/>
          </a:xfrm>
        </p:spPr>
        <p:txBody>
          <a:bodyPr/>
          <a:lstStyle/>
          <a:p>
            <a:r>
              <a:rPr lang="en-US" sz="3200" dirty="0"/>
              <a:t>Software as a Service (</a:t>
            </a:r>
            <a:r>
              <a:rPr lang="en-US" sz="3200" dirty="0" err="1"/>
              <a:t>SaaS</a:t>
            </a:r>
            <a:r>
              <a:rPr lang="en-US" sz="3200" dirty="0"/>
              <a:t>)</a:t>
            </a:r>
          </a:p>
        </p:txBody>
      </p:sp>
      <p:sp>
        <p:nvSpPr>
          <p:cNvPr id="6" name="Content Placeholder 5"/>
          <p:cNvSpPr>
            <a:spLocks noGrp="1"/>
          </p:cNvSpPr>
          <p:nvPr>
            <p:ph idx="1"/>
          </p:nvPr>
        </p:nvSpPr>
        <p:spPr>
          <a:xfrm>
            <a:off x="457200" y="1266825"/>
            <a:ext cx="8229600" cy="4848225"/>
          </a:xfrm>
        </p:spPr>
        <p:txBody>
          <a:bodyPr/>
          <a:lstStyle/>
          <a:p>
            <a:r>
              <a:rPr lang="en-US" sz="2000" dirty="0" smtClean="0"/>
              <a:t>Applications are supplied </a:t>
            </a:r>
            <a:r>
              <a:rPr lang="en-US" sz="2000" dirty="0"/>
              <a:t>by the </a:t>
            </a:r>
            <a:r>
              <a:rPr lang="en-US" sz="2000" dirty="0" smtClean="0"/>
              <a:t>service provider.</a:t>
            </a:r>
          </a:p>
          <a:p>
            <a:r>
              <a:rPr lang="en-US" sz="2000" dirty="0"/>
              <a:t>The user does not manage or control the underlying cloud infrastructure </a:t>
            </a:r>
            <a:r>
              <a:rPr lang="en-US" sz="2000" dirty="0" smtClean="0"/>
              <a:t>or </a:t>
            </a:r>
            <a:r>
              <a:rPr lang="en-US" sz="2000" dirty="0"/>
              <a:t>individual application </a:t>
            </a:r>
            <a:r>
              <a:rPr lang="en-US" sz="2000" dirty="0" smtClean="0"/>
              <a:t>capabilities. </a:t>
            </a:r>
            <a:endParaRPr lang="en-US" sz="2000" dirty="0"/>
          </a:p>
          <a:p>
            <a:r>
              <a:rPr lang="en-US" sz="2000" dirty="0" smtClean="0"/>
              <a:t>Services offered include: </a:t>
            </a:r>
          </a:p>
          <a:p>
            <a:pPr lvl="1"/>
            <a:r>
              <a:rPr lang="en-US" sz="1800" dirty="0"/>
              <a:t>Enterprise services such as: workflow management, group-ware and collaborative, supply chain, communications, digital signature, customer relationship management (CRM), desktop software, financial management, geo-spatial, and search</a:t>
            </a:r>
            <a:r>
              <a:rPr lang="en-US" sz="1800" dirty="0" smtClean="0"/>
              <a:t>.</a:t>
            </a:r>
          </a:p>
          <a:p>
            <a:pPr lvl="1"/>
            <a:r>
              <a:rPr lang="en-US" sz="1800" dirty="0"/>
              <a:t>Web 2.0 applications such as: metadata management, social networking, blogs, wiki services, and portal services</a:t>
            </a:r>
            <a:r>
              <a:rPr lang="en-US" sz="1800" dirty="0" smtClean="0"/>
              <a:t>.</a:t>
            </a:r>
          </a:p>
          <a:p>
            <a:r>
              <a:rPr lang="en-US" sz="2000" dirty="0" smtClean="0"/>
              <a:t>Not </a:t>
            </a:r>
            <a:r>
              <a:rPr lang="en-US" sz="2000" dirty="0"/>
              <a:t>suitable </a:t>
            </a:r>
            <a:r>
              <a:rPr lang="en-US" sz="2000" dirty="0" smtClean="0"/>
              <a:t>for </a:t>
            </a:r>
            <a:r>
              <a:rPr lang="en-US" sz="2000" dirty="0"/>
              <a:t>real-time</a:t>
            </a:r>
            <a:r>
              <a:rPr lang="en-US" sz="2000" dirty="0" smtClean="0"/>
              <a:t> </a:t>
            </a:r>
            <a:r>
              <a:rPr lang="en-US" sz="2000" dirty="0"/>
              <a:t>applications </a:t>
            </a:r>
            <a:r>
              <a:rPr lang="en-US" sz="2000" dirty="0" smtClean="0"/>
              <a:t>or </a:t>
            </a:r>
            <a:r>
              <a:rPr lang="en-US" sz="2000" dirty="0"/>
              <a:t>those where data is not allowed to be hosted </a:t>
            </a:r>
            <a:r>
              <a:rPr lang="en-US" sz="2000" dirty="0" smtClean="0"/>
              <a:t>externally.</a:t>
            </a:r>
          </a:p>
          <a:p>
            <a:r>
              <a:rPr lang="en-US" sz="2000" dirty="0" smtClean="0"/>
              <a:t>Examples: Gmail, Google search engine.</a:t>
            </a:r>
          </a:p>
          <a:p>
            <a:pPr lvl="1"/>
            <a:endParaRPr lang="en-US"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4" name="Slide Number Placeholder 3"/>
          <p:cNvSpPr>
            <a:spLocks noGrp="1"/>
          </p:cNvSpPr>
          <p:nvPr>
            <p:ph type="sldNum" sz="quarter" idx="11"/>
          </p:nvPr>
        </p:nvSpPr>
        <p:spPr/>
        <p:txBody>
          <a:bodyPr/>
          <a:lstStyle/>
          <a:p>
            <a:pPr>
              <a:defRPr/>
            </a:pPr>
            <a:fld id="{CB1E956D-D9E7-4FA9-A346-BB84C9BA9367}" type="slidenum">
              <a:rPr lang="en-US" smtClean="0"/>
              <a:pPr>
                <a:defRPr/>
              </a:pPr>
              <a:t>19</a:t>
            </a:fld>
            <a:endParaRPr lang="en-US"/>
          </a:p>
        </p:txBody>
      </p:sp>
    </p:spTree>
    <p:extLst>
      <p:ext uri="{BB962C8B-B14F-4D97-AF65-F5344CB8AC3E}">
        <p14:creationId xmlns:p14="http://schemas.microsoft.com/office/powerpoint/2010/main" val="150937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800099"/>
            <a:ext cx="8229600" cy="2695575"/>
          </a:xfrm>
        </p:spPr>
        <p:txBody>
          <a:bodyPr/>
          <a:lstStyle/>
          <a:p>
            <a:pPr marL="0" indent="0"/>
            <a:r>
              <a:rPr lang="en-US" sz="2000" dirty="0" smtClean="0"/>
              <a:t>The tutorial is based on the book</a:t>
            </a:r>
            <a:r>
              <a:rPr lang="en-US" sz="2400" dirty="0" smtClean="0"/>
              <a:t/>
            </a:r>
            <a:br>
              <a:rPr lang="en-US" sz="2400" dirty="0" smtClean="0"/>
            </a:br>
            <a:r>
              <a:rPr lang="en-US" sz="2400" dirty="0" smtClean="0"/>
              <a:t/>
            </a:r>
            <a:br>
              <a:rPr lang="en-US" sz="2400" dirty="0" smtClean="0"/>
            </a:br>
            <a:r>
              <a:rPr lang="en-US" sz="2800" i="1" dirty="0" smtClean="0"/>
              <a:t>Cloud Computing: Theory and Practice</a:t>
            </a:r>
            <a:r>
              <a:rPr lang="en-US" sz="2400" i="1" dirty="0" smtClean="0"/>
              <a:t/>
            </a:r>
            <a:br>
              <a:rPr lang="en-US" sz="2400" i="1" dirty="0" smtClean="0"/>
            </a:br>
            <a:r>
              <a:rPr lang="en-US" sz="2000" dirty="0" smtClean="0"/>
              <a:t>ISBN-13:</a:t>
            </a:r>
            <a:r>
              <a:rPr lang="en-US" sz="2000" b="1" dirty="0" smtClean="0"/>
              <a:t> 978-0124046276</a:t>
            </a:r>
            <a:r>
              <a:rPr lang="en-US" sz="2000" dirty="0" smtClean="0"/>
              <a:t/>
            </a:r>
            <a:br>
              <a:rPr lang="en-US" sz="2000" dirty="0" smtClean="0"/>
            </a:br>
            <a:r>
              <a:rPr lang="en-US" sz="2000" dirty="0" smtClean="0"/>
              <a:t>Published by Morgan Kaufmann in May-June 2013</a:t>
            </a:r>
            <a:r>
              <a:rPr lang="en-US" sz="2400" dirty="0" smtClean="0"/>
              <a:t/>
            </a:r>
            <a:br>
              <a:rPr lang="en-US" sz="2400" dirty="0" smtClean="0"/>
            </a:br>
            <a:r>
              <a:rPr lang="en-US" sz="2400" dirty="0" smtClean="0"/>
              <a:t/>
            </a:r>
            <a:br>
              <a:rPr lang="en-US" sz="2400" dirty="0" smtClean="0"/>
            </a:br>
            <a:r>
              <a:rPr lang="en-US" sz="1200" dirty="0">
                <a:hlinkClick r:id="rId2"/>
              </a:rPr>
              <a:t>http://www.amazon.com/Cloud-Computing-Practice-Dan-Marinescu/dp/0124046274/ref=sr_1_4?s=books&amp;ie=UTF8&amp;qid=1365357500&amp;sr=1-4&amp;keywords=Dan+C.+Marinescu</a:t>
            </a:r>
            <a:endParaRPr lang="en-US" sz="1200" dirty="0"/>
          </a:p>
        </p:txBody>
      </p:sp>
      <p:sp>
        <p:nvSpPr>
          <p:cNvPr id="4" name="Footer Placeholder 3"/>
          <p:cNvSpPr>
            <a:spLocks noGrp="1"/>
          </p:cNvSpPr>
          <p:nvPr>
            <p:ph type="ftr" sz="quarter" idx="10"/>
          </p:nvPr>
        </p:nvSpPr>
        <p:spPr/>
        <p:txBody>
          <a:bodyPr/>
          <a:lstStyle/>
          <a:p>
            <a:r>
              <a:rPr lang="en-US" smtClean="0"/>
              <a:t>Cloud Computing - RCIS  May 2013 </a:t>
            </a:r>
            <a:endParaRPr lang="en-US" dirty="0"/>
          </a:p>
        </p:txBody>
      </p:sp>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2</a:t>
            </a:fld>
            <a:endParaRPr lang="en-US"/>
          </a:p>
        </p:txBody>
      </p:sp>
    </p:spTree>
    <p:extLst>
      <p:ext uri="{BB962C8B-B14F-4D97-AF65-F5344CB8AC3E}">
        <p14:creationId xmlns:p14="http://schemas.microsoft.com/office/powerpoint/2010/main" val="371181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Platform as a Service (</a:t>
            </a:r>
            <a:r>
              <a:rPr lang="en-US" sz="3200" dirty="0" err="1"/>
              <a:t>PaaS</a:t>
            </a:r>
            <a:r>
              <a:rPr lang="en-US" sz="3200" dirty="0"/>
              <a:t>)</a:t>
            </a:r>
          </a:p>
        </p:txBody>
      </p:sp>
      <p:sp>
        <p:nvSpPr>
          <p:cNvPr id="3" name="Content Placeholder 2"/>
          <p:cNvSpPr>
            <a:spLocks noGrp="1"/>
          </p:cNvSpPr>
          <p:nvPr>
            <p:ph idx="1"/>
          </p:nvPr>
        </p:nvSpPr>
        <p:spPr>
          <a:xfrm>
            <a:off x="495300" y="1247775"/>
            <a:ext cx="8229600" cy="4991100"/>
          </a:xfrm>
        </p:spPr>
        <p:txBody>
          <a:bodyPr/>
          <a:lstStyle/>
          <a:p>
            <a:r>
              <a:rPr lang="en-US" sz="2000" dirty="0" smtClean="0"/>
              <a:t>Allows a cloud user  to </a:t>
            </a:r>
            <a:r>
              <a:rPr lang="en-US" sz="2000" dirty="0"/>
              <a:t>deploy consumer-created or acquired applications using programming languages and tools supported by the </a:t>
            </a:r>
            <a:r>
              <a:rPr lang="en-US" sz="2000" dirty="0" smtClean="0"/>
              <a:t>service provider.</a:t>
            </a:r>
          </a:p>
          <a:p>
            <a:pPr marL="0" indent="0">
              <a:buNone/>
            </a:pPr>
            <a:endParaRPr lang="en-US" sz="2000" dirty="0"/>
          </a:p>
          <a:p>
            <a:r>
              <a:rPr lang="en-US" sz="2000" dirty="0"/>
              <a:t>The </a:t>
            </a:r>
            <a:r>
              <a:rPr lang="en-US" sz="2000" dirty="0" smtClean="0"/>
              <a:t>user:</a:t>
            </a:r>
          </a:p>
          <a:p>
            <a:pPr lvl="1"/>
            <a:r>
              <a:rPr lang="en-US" sz="1800" dirty="0" smtClean="0"/>
              <a:t>has </a:t>
            </a:r>
            <a:r>
              <a:rPr lang="en-US" sz="1800" dirty="0"/>
              <a:t>control over the deployed applications and, possibly, application hosting environment </a:t>
            </a:r>
            <a:r>
              <a:rPr lang="en-US" sz="1800" dirty="0" smtClean="0"/>
              <a:t>configurations</a:t>
            </a:r>
            <a:r>
              <a:rPr lang="en-US" sz="1800" dirty="0"/>
              <a:t>;</a:t>
            </a:r>
            <a:endParaRPr lang="en-US" sz="1800" dirty="0" smtClean="0"/>
          </a:p>
          <a:p>
            <a:pPr lvl="1"/>
            <a:r>
              <a:rPr lang="en-US" sz="1800" dirty="0" smtClean="0"/>
              <a:t>does </a:t>
            </a:r>
            <a:r>
              <a:rPr lang="en-US" sz="1800" dirty="0"/>
              <a:t>not manage or control the underlying cloud infrastructure including network, servers, operating systems, or storage. </a:t>
            </a:r>
            <a:endParaRPr lang="en-US" sz="1800" dirty="0" smtClean="0"/>
          </a:p>
          <a:p>
            <a:pPr marL="457200" lvl="1" indent="0">
              <a:buNone/>
            </a:pPr>
            <a:endParaRPr lang="en-US" sz="1800" dirty="0" smtClean="0"/>
          </a:p>
          <a:p>
            <a:r>
              <a:rPr lang="en-US" sz="2000" dirty="0" smtClean="0"/>
              <a:t>Not particularly </a:t>
            </a:r>
            <a:r>
              <a:rPr lang="en-US" sz="2000" dirty="0"/>
              <a:t>useful </a:t>
            </a:r>
            <a:r>
              <a:rPr lang="en-US" sz="2000" dirty="0" smtClean="0"/>
              <a:t>when: </a:t>
            </a:r>
          </a:p>
          <a:p>
            <a:pPr lvl="1"/>
            <a:r>
              <a:rPr lang="en-US" sz="1800" dirty="0" smtClean="0"/>
              <a:t>the </a:t>
            </a:r>
            <a:r>
              <a:rPr lang="en-US" sz="1800" dirty="0"/>
              <a:t>application must be </a:t>
            </a:r>
            <a:r>
              <a:rPr lang="en-US" sz="1800" dirty="0" smtClean="0"/>
              <a:t>portable;</a:t>
            </a:r>
          </a:p>
          <a:p>
            <a:pPr lvl="1"/>
            <a:r>
              <a:rPr lang="en-US" sz="1800" dirty="0" smtClean="0"/>
              <a:t>proprietary </a:t>
            </a:r>
            <a:r>
              <a:rPr lang="en-US" sz="1800" dirty="0"/>
              <a:t>programming languages are </a:t>
            </a:r>
            <a:r>
              <a:rPr lang="en-US" sz="1800" dirty="0" smtClean="0"/>
              <a:t>used</a:t>
            </a:r>
            <a:r>
              <a:rPr lang="en-US" sz="1800" dirty="0"/>
              <a:t>;</a:t>
            </a:r>
            <a:endParaRPr lang="en-US" sz="1800" dirty="0" smtClean="0"/>
          </a:p>
          <a:p>
            <a:pPr lvl="1"/>
            <a:r>
              <a:rPr lang="en-US" sz="1800" dirty="0" smtClean="0"/>
              <a:t>the hardware </a:t>
            </a:r>
            <a:r>
              <a:rPr lang="en-US" sz="1800" dirty="0"/>
              <a:t>and software must be customized to improve the performance of the </a:t>
            </a:r>
            <a:r>
              <a:rPr lang="en-US" sz="1800" dirty="0" smtClean="0"/>
              <a:t>application.</a:t>
            </a:r>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20</a:t>
            </a:fld>
            <a:endParaRPr lang="en-US"/>
          </a:p>
        </p:txBody>
      </p:sp>
    </p:spTree>
    <p:extLst>
      <p:ext uri="{BB962C8B-B14F-4D97-AF65-F5344CB8AC3E}">
        <p14:creationId xmlns:p14="http://schemas.microsoft.com/office/powerpoint/2010/main" val="293704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Infrastructure as a Service (</a:t>
            </a:r>
            <a:r>
              <a:rPr lang="en-US" sz="3200" dirty="0" err="1"/>
              <a:t>IaaS</a:t>
            </a:r>
            <a:r>
              <a:rPr lang="en-US" sz="3200" dirty="0"/>
              <a:t>)</a:t>
            </a:r>
          </a:p>
        </p:txBody>
      </p:sp>
      <p:sp>
        <p:nvSpPr>
          <p:cNvPr id="3" name="Content Placeholder 2"/>
          <p:cNvSpPr>
            <a:spLocks noGrp="1"/>
          </p:cNvSpPr>
          <p:nvPr>
            <p:ph idx="1"/>
          </p:nvPr>
        </p:nvSpPr>
        <p:spPr>
          <a:xfrm>
            <a:off x="457200" y="1466850"/>
            <a:ext cx="8229600" cy="4686300"/>
          </a:xfrm>
        </p:spPr>
        <p:txBody>
          <a:bodyPr/>
          <a:lstStyle/>
          <a:p>
            <a:r>
              <a:rPr lang="en-US" sz="2000" dirty="0" smtClean="0"/>
              <a:t>The user is </a:t>
            </a:r>
            <a:r>
              <a:rPr lang="en-US" sz="2000" dirty="0"/>
              <a:t>able to deploy and run arbitrary software, which can include operating systems and </a:t>
            </a:r>
            <a:r>
              <a:rPr lang="en-US" sz="2000" dirty="0" smtClean="0"/>
              <a:t>applications.</a:t>
            </a:r>
          </a:p>
          <a:p>
            <a:pPr marL="0" indent="0">
              <a:buNone/>
            </a:pPr>
            <a:endParaRPr lang="en-US" sz="2000" dirty="0" smtClean="0"/>
          </a:p>
          <a:p>
            <a:r>
              <a:rPr lang="en-US" sz="2000" dirty="0"/>
              <a:t>The </a:t>
            </a:r>
            <a:r>
              <a:rPr lang="en-US" sz="2000" dirty="0" smtClean="0"/>
              <a:t>user </a:t>
            </a:r>
            <a:r>
              <a:rPr lang="en-US" sz="2000" dirty="0"/>
              <a:t>does not manage or control the underlying cloud infrastructure but has control over operating systems, storage, deployed applications, and possibly limited control of some networking components, e.g., host firewalls. </a:t>
            </a:r>
            <a:endParaRPr lang="en-US" sz="2000" dirty="0" smtClean="0"/>
          </a:p>
          <a:p>
            <a:pPr marL="0" indent="0">
              <a:buNone/>
            </a:pPr>
            <a:endParaRPr lang="en-US" sz="2000" dirty="0" smtClean="0"/>
          </a:p>
          <a:p>
            <a:r>
              <a:rPr lang="en-US" sz="2000" dirty="0"/>
              <a:t>Services offered by this delivery model </a:t>
            </a:r>
            <a:r>
              <a:rPr lang="en-US" sz="2000" dirty="0" smtClean="0"/>
              <a:t>include: server </a:t>
            </a:r>
            <a:r>
              <a:rPr lang="en-US" sz="2000" dirty="0"/>
              <a:t>hosting, web servers, storage, computing hardware, operating systems, virtual instances, load balancing, Internet access, and bandwidth provisioning. </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21</a:t>
            </a:fld>
            <a:endParaRPr lang="en-US"/>
          </a:p>
        </p:txBody>
      </p:sp>
    </p:spTree>
    <p:extLst>
      <p:ext uri="{BB962C8B-B14F-4D97-AF65-F5344CB8AC3E}">
        <p14:creationId xmlns:p14="http://schemas.microsoft.com/office/powerpoint/2010/main" val="2995755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600869606"/>
              </p:ext>
            </p:extLst>
          </p:nvPr>
        </p:nvGraphicFramePr>
        <p:xfrm>
          <a:off x="1266825" y="437533"/>
          <a:ext cx="6296025" cy="5751591"/>
        </p:xfrm>
        <a:graphic>
          <a:graphicData uri="http://schemas.openxmlformats.org/presentationml/2006/ole">
            <mc:AlternateContent xmlns:mc="http://schemas.openxmlformats.org/markup-compatibility/2006">
              <mc:Choice xmlns:v="urn:schemas-microsoft-com:vml" Requires="v">
                <p:oleObj spid="_x0000_s4138" name="Visio" r:id="rId3" imgW="7019945" imgH="6413500" progId="Visio.Drawing.11">
                  <p:embed/>
                </p:oleObj>
              </mc:Choice>
              <mc:Fallback>
                <p:oleObj name="Visio" r:id="rId3" imgW="7019945" imgH="6413500" progId="Visio.Drawing.11">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437533"/>
                        <a:ext cx="6296025" cy="57515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5087BA48-CD3C-4B57-A835-2FFB72602AEA}" type="slidenum">
              <a:rPr lang="en-US" smtClean="0"/>
              <a:pPr>
                <a:defRPr/>
              </a:pPr>
              <a:t>22</a:t>
            </a:fld>
            <a:endParaRPr lang="en-US"/>
          </a:p>
        </p:txBody>
      </p:sp>
    </p:spTree>
    <p:extLst>
      <p:ext uri="{BB962C8B-B14F-4D97-AF65-F5344CB8AC3E}">
        <p14:creationId xmlns:p14="http://schemas.microsoft.com/office/powerpoint/2010/main" val="2055173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28625"/>
            <a:ext cx="8229600" cy="609600"/>
          </a:xfrm>
        </p:spPr>
        <p:txBody>
          <a:bodyPr/>
          <a:lstStyle/>
          <a:p>
            <a:r>
              <a:rPr lang="en-US" sz="3200" dirty="0" smtClean="0"/>
              <a:t>NIST cloud reference model</a:t>
            </a:r>
            <a:endParaRPr lang="en-US" sz="32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314484378"/>
              </p:ext>
            </p:extLst>
          </p:nvPr>
        </p:nvGraphicFramePr>
        <p:xfrm>
          <a:off x="1230313" y="1098869"/>
          <a:ext cx="6561137" cy="5070155"/>
        </p:xfrm>
        <a:graphic>
          <a:graphicData uri="http://schemas.openxmlformats.org/presentationml/2006/ole">
            <mc:AlternateContent xmlns:mc="http://schemas.openxmlformats.org/markup-compatibility/2006">
              <mc:Choice xmlns:v="urn:schemas-microsoft-com:vml" Requires="v">
                <p:oleObj spid="_x0000_s2095" name="Visio" r:id="rId3" imgW="7656918" imgH="5916849" progId="Visio.Drawing.11">
                  <p:embed/>
                </p:oleObj>
              </mc:Choice>
              <mc:Fallback>
                <p:oleObj name="Visio" r:id="rId3" imgW="7656918" imgH="5916849" progId="Visio.Drawing.11">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13" y="1098869"/>
                        <a:ext cx="6561137" cy="5070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2AE531AF-64F4-45BA-B940-7142D2FE0749}" type="slidenum">
              <a:rPr lang="en-US" smtClean="0"/>
              <a:pPr>
                <a:defRPr/>
              </a:pPr>
              <a:t>23</a:t>
            </a:fld>
            <a:endParaRPr lang="en-US"/>
          </a:p>
        </p:txBody>
      </p:sp>
    </p:spTree>
    <p:extLst>
      <p:ext uri="{BB962C8B-B14F-4D97-AF65-F5344CB8AC3E}">
        <p14:creationId xmlns:p14="http://schemas.microsoft.com/office/powerpoint/2010/main" val="6445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Ethical issues</a:t>
            </a:r>
            <a:endParaRPr lang="en-US" sz="3200" dirty="0"/>
          </a:p>
        </p:txBody>
      </p:sp>
      <p:sp>
        <p:nvSpPr>
          <p:cNvPr id="6" name="Content Placeholder 5"/>
          <p:cNvSpPr>
            <a:spLocks noGrp="1"/>
          </p:cNvSpPr>
          <p:nvPr>
            <p:ph idx="1"/>
          </p:nvPr>
        </p:nvSpPr>
        <p:spPr>
          <a:xfrm>
            <a:off x="457200" y="1504950"/>
            <a:ext cx="8229600" cy="4638674"/>
          </a:xfrm>
        </p:spPr>
        <p:txBody>
          <a:bodyPr/>
          <a:lstStyle/>
          <a:p>
            <a:r>
              <a:rPr lang="en-US" sz="2000" dirty="0"/>
              <a:t>P</a:t>
            </a:r>
            <a:r>
              <a:rPr lang="en-US" sz="2000" dirty="0" smtClean="0"/>
              <a:t>aradigm </a:t>
            </a:r>
            <a:r>
              <a:rPr lang="en-US" sz="2000" dirty="0"/>
              <a:t>shift with </a:t>
            </a:r>
            <a:r>
              <a:rPr lang="en-US" sz="2000" dirty="0" smtClean="0"/>
              <a:t> </a:t>
            </a:r>
            <a:r>
              <a:rPr lang="en-US" sz="2000" dirty="0"/>
              <a:t>implications on computing </a:t>
            </a:r>
            <a:r>
              <a:rPr lang="en-US" sz="2000" dirty="0" smtClean="0"/>
              <a:t>ethics: </a:t>
            </a:r>
          </a:p>
          <a:p>
            <a:pPr lvl="1"/>
            <a:r>
              <a:rPr lang="en-US" sz="1800" dirty="0" smtClean="0"/>
              <a:t>the </a:t>
            </a:r>
            <a:r>
              <a:rPr lang="en-US" sz="1800" dirty="0"/>
              <a:t>control is relinquished to third party services; </a:t>
            </a:r>
          </a:p>
          <a:p>
            <a:pPr lvl="1"/>
            <a:r>
              <a:rPr lang="en-US" sz="1800" dirty="0" smtClean="0"/>
              <a:t>the </a:t>
            </a:r>
            <a:r>
              <a:rPr lang="en-US" sz="1800" dirty="0"/>
              <a:t>data is stored on multiple sites administered by several </a:t>
            </a:r>
            <a:r>
              <a:rPr lang="en-US" sz="1800" dirty="0" smtClean="0"/>
              <a:t>organizations; </a:t>
            </a:r>
          </a:p>
          <a:p>
            <a:pPr lvl="1"/>
            <a:r>
              <a:rPr lang="en-US" sz="1800" dirty="0" smtClean="0"/>
              <a:t>multiple </a:t>
            </a:r>
            <a:r>
              <a:rPr lang="en-US" sz="1800" dirty="0"/>
              <a:t>services interoperate across the network</a:t>
            </a:r>
            <a:r>
              <a:rPr lang="en-US" sz="1800" dirty="0" smtClean="0"/>
              <a:t>.</a:t>
            </a:r>
          </a:p>
          <a:p>
            <a:pPr lvl="1"/>
            <a:endParaRPr lang="en-US" sz="1800" dirty="0" smtClean="0"/>
          </a:p>
          <a:p>
            <a:r>
              <a:rPr lang="en-US" sz="2000" dirty="0" smtClean="0"/>
              <a:t>Implications</a:t>
            </a:r>
          </a:p>
          <a:p>
            <a:pPr lvl="1"/>
            <a:r>
              <a:rPr lang="en-US" sz="1800" dirty="0" smtClean="0"/>
              <a:t>unauthorized access; </a:t>
            </a:r>
          </a:p>
          <a:p>
            <a:pPr lvl="1"/>
            <a:r>
              <a:rPr lang="en-US" sz="1800" dirty="0" smtClean="0"/>
              <a:t>data corruption; </a:t>
            </a:r>
          </a:p>
          <a:p>
            <a:pPr lvl="1"/>
            <a:r>
              <a:rPr lang="en-US" sz="1800" dirty="0" smtClean="0"/>
              <a:t>infrastructure </a:t>
            </a:r>
            <a:r>
              <a:rPr lang="en-US" sz="1800" dirty="0"/>
              <a:t>failure, and service </a:t>
            </a:r>
            <a:r>
              <a:rPr lang="en-US" sz="1800" dirty="0" smtClean="0"/>
              <a:t>unavailability.</a:t>
            </a:r>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4" name="Slide Number Placeholder 3"/>
          <p:cNvSpPr>
            <a:spLocks noGrp="1"/>
          </p:cNvSpPr>
          <p:nvPr>
            <p:ph type="sldNum" sz="quarter" idx="11"/>
          </p:nvPr>
        </p:nvSpPr>
        <p:spPr/>
        <p:txBody>
          <a:bodyPr/>
          <a:lstStyle/>
          <a:p>
            <a:pPr>
              <a:defRPr/>
            </a:pPr>
            <a:fld id="{CB1E956D-D9E7-4FA9-A346-BB84C9BA9367}" type="slidenum">
              <a:rPr lang="en-US" smtClean="0"/>
              <a:pPr>
                <a:defRPr/>
              </a:pPr>
              <a:t>24</a:t>
            </a:fld>
            <a:endParaRPr lang="en-US"/>
          </a:p>
        </p:txBody>
      </p:sp>
    </p:spTree>
    <p:extLst>
      <p:ext uri="{BB962C8B-B14F-4D97-AF65-F5344CB8AC3E}">
        <p14:creationId xmlns:p14="http://schemas.microsoft.com/office/powerpoint/2010/main" val="2032158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19125"/>
          </a:xfrm>
        </p:spPr>
        <p:txBody>
          <a:bodyPr/>
          <a:lstStyle/>
          <a:p>
            <a:r>
              <a:rPr lang="en-US" sz="3200" dirty="0" smtClean="0"/>
              <a:t>De-</a:t>
            </a:r>
            <a:r>
              <a:rPr lang="en-US" sz="3200" dirty="0" err="1" smtClean="0"/>
              <a:t>perimeterisation</a:t>
            </a:r>
            <a:endParaRPr lang="en-US" sz="3200" dirty="0"/>
          </a:p>
        </p:txBody>
      </p:sp>
      <p:sp>
        <p:nvSpPr>
          <p:cNvPr id="3" name="Content Placeholder 2"/>
          <p:cNvSpPr>
            <a:spLocks noGrp="1"/>
          </p:cNvSpPr>
          <p:nvPr>
            <p:ph idx="1"/>
          </p:nvPr>
        </p:nvSpPr>
        <p:spPr>
          <a:xfrm>
            <a:off x="457200" y="1819274"/>
            <a:ext cx="8229600" cy="4048125"/>
          </a:xfrm>
        </p:spPr>
        <p:txBody>
          <a:bodyPr/>
          <a:lstStyle/>
          <a:p>
            <a:r>
              <a:rPr lang="en-US" sz="2000" dirty="0"/>
              <a:t>Systems </a:t>
            </a:r>
            <a:r>
              <a:rPr lang="en-US" sz="2000" dirty="0" smtClean="0"/>
              <a:t>can span </a:t>
            </a:r>
            <a:r>
              <a:rPr lang="en-US" sz="2000" dirty="0"/>
              <a:t>the boundaries of multiple organizations and cross the security </a:t>
            </a:r>
            <a:r>
              <a:rPr lang="en-US" sz="2000" dirty="0" smtClean="0"/>
              <a:t>borders.</a:t>
            </a:r>
          </a:p>
          <a:p>
            <a:r>
              <a:rPr lang="en-US" sz="2000" dirty="0"/>
              <a:t>The complex structure of cloud services can make it difficult to </a:t>
            </a:r>
            <a:r>
              <a:rPr lang="en-US" sz="2000" dirty="0" smtClean="0"/>
              <a:t>determine who </a:t>
            </a:r>
            <a:r>
              <a:rPr lang="en-US" sz="2000" dirty="0"/>
              <a:t>is responsible in case something undesirable happens</a:t>
            </a:r>
            <a:r>
              <a:rPr lang="en-US" sz="2000" dirty="0" smtClean="0"/>
              <a:t>.</a:t>
            </a:r>
          </a:p>
          <a:p>
            <a:r>
              <a:rPr lang="en-US" sz="2000" dirty="0"/>
              <a:t>Identity fraud and theft are made possible by the unauthorized access to personal data in circulation and by new forms of dissemination through social networks and they could also pose a danger to cloud computing.</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25</a:t>
            </a:fld>
            <a:endParaRPr lang="en-US"/>
          </a:p>
        </p:txBody>
      </p:sp>
    </p:spTree>
    <p:extLst>
      <p:ext uri="{BB962C8B-B14F-4D97-AF65-F5344CB8AC3E}">
        <p14:creationId xmlns:p14="http://schemas.microsoft.com/office/powerpoint/2010/main" val="199646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57225"/>
          </a:xfrm>
        </p:spPr>
        <p:txBody>
          <a:bodyPr/>
          <a:lstStyle/>
          <a:p>
            <a:r>
              <a:rPr lang="en-US" sz="3200" dirty="0" smtClean="0"/>
              <a:t>Privacy issues</a:t>
            </a:r>
            <a:endParaRPr lang="en-US" sz="3200" dirty="0"/>
          </a:p>
        </p:txBody>
      </p:sp>
      <p:sp>
        <p:nvSpPr>
          <p:cNvPr id="3" name="Content Placeholder 2"/>
          <p:cNvSpPr>
            <a:spLocks noGrp="1"/>
          </p:cNvSpPr>
          <p:nvPr>
            <p:ph idx="1"/>
          </p:nvPr>
        </p:nvSpPr>
        <p:spPr>
          <a:xfrm>
            <a:off x="457200" y="1238250"/>
            <a:ext cx="8229600" cy="4629150"/>
          </a:xfrm>
        </p:spPr>
        <p:txBody>
          <a:bodyPr/>
          <a:lstStyle/>
          <a:p>
            <a:r>
              <a:rPr lang="en-US" sz="2000" dirty="0"/>
              <a:t>Cloud service providers have already collected petabytes of sensitive personal information stored in data centers around the world. The acceptance of cloud computing therefore will be determined </a:t>
            </a:r>
            <a:r>
              <a:rPr lang="en-US" sz="2000" dirty="0" smtClean="0"/>
              <a:t>by privacy </a:t>
            </a:r>
            <a:r>
              <a:rPr lang="en-US" sz="2000" dirty="0"/>
              <a:t>issues addressed by these companies and the countries where the data centers are located. </a:t>
            </a:r>
            <a:endParaRPr lang="en-US" sz="2000" dirty="0" smtClean="0"/>
          </a:p>
          <a:p>
            <a:pPr marL="0" indent="0">
              <a:buNone/>
            </a:pPr>
            <a:endParaRPr lang="en-US" sz="2000" dirty="0" smtClean="0"/>
          </a:p>
          <a:p>
            <a:r>
              <a:rPr lang="en-US" sz="2000" dirty="0" smtClean="0"/>
              <a:t>Privacy </a:t>
            </a:r>
            <a:r>
              <a:rPr lang="en-US" sz="2000" dirty="0"/>
              <a:t>is affected by cultural </a:t>
            </a:r>
            <a:r>
              <a:rPr lang="en-US" sz="2000" dirty="0" smtClean="0"/>
              <a:t>differences; some </a:t>
            </a:r>
            <a:r>
              <a:rPr lang="en-US" sz="2000" dirty="0"/>
              <a:t>cultures favor privacy, </a:t>
            </a:r>
            <a:r>
              <a:rPr lang="en-US" sz="2000" dirty="0" smtClean="0"/>
              <a:t>others  </a:t>
            </a:r>
            <a:r>
              <a:rPr lang="en-US" sz="2000" dirty="0"/>
              <a:t>emphasize </a:t>
            </a:r>
            <a:r>
              <a:rPr lang="en-US" sz="2000" dirty="0" smtClean="0"/>
              <a:t>community. </a:t>
            </a:r>
            <a:r>
              <a:rPr lang="en-US" sz="2000" dirty="0"/>
              <a:t>T</a:t>
            </a:r>
            <a:r>
              <a:rPr lang="en-US" sz="2000" dirty="0" smtClean="0"/>
              <a:t>his </a:t>
            </a:r>
            <a:r>
              <a:rPr lang="en-US" sz="2000" dirty="0"/>
              <a:t>leads  to an ambivalent attitude towards privacy in the Internet which is a global system.</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26</a:t>
            </a:fld>
            <a:endParaRPr lang="en-US"/>
          </a:p>
        </p:txBody>
      </p:sp>
    </p:spTree>
    <p:extLst>
      <p:ext uri="{BB962C8B-B14F-4D97-AF65-F5344CB8AC3E}">
        <p14:creationId xmlns:p14="http://schemas.microsoft.com/office/powerpoint/2010/main" val="3277937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Cloud vulnerabilities</a:t>
            </a:r>
            <a:endParaRPr lang="en-US" sz="3200" dirty="0"/>
          </a:p>
        </p:txBody>
      </p:sp>
      <p:sp>
        <p:nvSpPr>
          <p:cNvPr id="3" name="Content Placeholder 2"/>
          <p:cNvSpPr>
            <a:spLocks noGrp="1"/>
          </p:cNvSpPr>
          <p:nvPr>
            <p:ph idx="1"/>
          </p:nvPr>
        </p:nvSpPr>
        <p:spPr>
          <a:xfrm>
            <a:off x="457200" y="1400174"/>
            <a:ext cx="8229600" cy="4467225"/>
          </a:xfrm>
        </p:spPr>
        <p:txBody>
          <a:bodyPr/>
          <a:lstStyle/>
          <a:p>
            <a:r>
              <a:rPr lang="en-US" sz="2000" dirty="0"/>
              <a:t>Clouds are affected by malicious attacks and failures of the infrastructure, e.g., power failures</a:t>
            </a:r>
            <a:r>
              <a:rPr lang="en-US" sz="2000" dirty="0" smtClean="0"/>
              <a:t>.</a:t>
            </a:r>
          </a:p>
          <a:p>
            <a:pPr marL="0" indent="0">
              <a:buNone/>
            </a:pPr>
            <a:r>
              <a:rPr lang="en-US" sz="2000" dirty="0" smtClean="0"/>
              <a:t> </a:t>
            </a:r>
          </a:p>
          <a:p>
            <a:r>
              <a:rPr lang="en-US" sz="2000" dirty="0"/>
              <a:t>Such events can affect the Internet domain name servers and prevent access to a cloud or can directly affect the clouds</a:t>
            </a:r>
            <a:endParaRPr lang="en-US" sz="2000" dirty="0" smtClean="0"/>
          </a:p>
          <a:p>
            <a:pPr lvl="1"/>
            <a:r>
              <a:rPr lang="en-US" sz="1800" dirty="0"/>
              <a:t>i</a:t>
            </a:r>
            <a:r>
              <a:rPr lang="en-US" sz="1800" dirty="0" smtClean="0"/>
              <a:t>n 2004 </a:t>
            </a:r>
            <a:r>
              <a:rPr lang="en-US" sz="1800" dirty="0"/>
              <a:t>an attack at Akamai </a:t>
            </a:r>
            <a:r>
              <a:rPr lang="en-US" sz="1800" dirty="0" smtClean="0"/>
              <a:t>caused </a:t>
            </a:r>
            <a:r>
              <a:rPr lang="en-US" sz="1800" dirty="0"/>
              <a:t>a domain name outage and a major blackout that affected Google, Yahoo, </a:t>
            </a:r>
            <a:r>
              <a:rPr lang="en-US" sz="1800" dirty="0" smtClean="0"/>
              <a:t>and </a:t>
            </a:r>
            <a:r>
              <a:rPr lang="en-US" sz="1800" dirty="0"/>
              <a:t>other sites. </a:t>
            </a:r>
            <a:endParaRPr lang="en-US" sz="1800" dirty="0" smtClean="0"/>
          </a:p>
          <a:p>
            <a:pPr lvl="1"/>
            <a:r>
              <a:rPr lang="en-US" sz="1800" dirty="0"/>
              <a:t>i</a:t>
            </a:r>
            <a:r>
              <a:rPr lang="en-US" sz="1800" dirty="0" smtClean="0"/>
              <a:t>n 2009, </a:t>
            </a:r>
            <a:r>
              <a:rPr lang="en-US" sz="1800" dirty="0"/>
              <a:t>Google was the target of a </a:t>
            </a:r>
            <a:r>
              <a:rPr lang="en-US" sz="1800" dirty="0" smtClean="0"/>
              <a:t>denial </a:t>
            </a:r>
            <a:r>
              <a:rPr lang="en-US" sz="1800" dirty="0"/>
              <a:t>of service attack which took down </a:t>
            </a:r>
            <a:r>
              <a:rPr lang="en-US" sz="1800" dirty="0" smtClean="0"/>
              <a:t>Google </a:t>
            </a:r>
            <a:r>
              <a:rPr lang="en-US" sz="1800" dirty="0"/>
              <a:t>News and Gmail for several </a:t>
            </a:r>
            <a:r>
              <a:rPr lang="en-US" sz="1800" dirty="0" smtClean="0"/>
              <a:t>days;</a:t>
            </a:r>
          </a:p>
          <a:p>
            <a:pPr lvl="1"/>
            <a:r>
              <a:rPr lang="en-US" sz="1800" dirty="0"/>
              <a:t>i</a:t>
            </a:r>
            <a:r>
              <a:rPr lang="en-US" sz="1800" dirty="0" smtClean="0"/>
              <a:t>n 2012 lightning </a:t>
            </a:r>
            <a:r>
              <a:rPr lang="en-US" sz="1800" dirty="0"/>
              <a:t>caused a prolonged down time at </a:t>
            </a:r>
            <a:r>
              <a:rPr lang="en-US" sz="1800" dirty="0" smtClean="0"/>
              <a:t>Amazon. </a:t>
            </a:r>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27</a:t>
            </a:fld>
            <a:endParaRPr lang="en-US"/>
          </a:p>
        </p:txBody>
      </p:sp>
    </p:spTree>
    <p:extLst>
      <p:ext uri="{BB962C8B-B14F-4D97-AF65-F5344CB8AC3E}">
        <p14:creationId xmlns:p14="http://schemas.microsoft.com/office/powerpoint/2010/main" val="336727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2. Cloud infrastructure</a:t>
            </a:r>
            <a:endParaRPr lang="en-US" sz="3200" dirty="0"/>
          </a:p>
        </p:txBody>
      </p:sp>
      <p:sp>
        <p:nvSpPr>
          <p:cNvPr id="3" name="Content Placeholder 2"/>
          <p:cNvSpPr>
            <a:spLocks noGrp="1"/>
          </p:cNvSpPr>
          <p:nvPr>
            <p:ph idx="1"/>
          </p:nvPr>
        </p:nvSpPr>
        <p:spPr>
          <a:xfrm>
            <a:off x="457200" y="1504950"/>
            <a:ext cx="8229600" cy="4362450"/>
          </a:xfrm>
        </p:spPr>
        <p:txBody>
          <a:bodyPr/>
          <a:lstStyle/>
          <a:p>
            <a:r>
              <a:rPr lang="en-US" sz="2000" dirty="0" err="1"/>
              <a:t>IaaS</a:t>
            </a:r>
            <a:r>
              <a:rPr lang="en-US" sz="2000" dirty="0"/>
              <a:t> services from Amazon</a:t>
            </a:r>
          </a:p>
          <a:p>
            <a:r>
              <a:rPr lang="en-US" sz="2000" dirty="0" smtClean="0"/>
              <a:t>Open-source </a:t>
            </a:r>
            <a:r>
              <a:rPr lang="en-US" sz="2000" dirty="0"/>
              <a:t>platforms for private clouds</a:t>
            </a:r>
          </a:p>
          <a:p>
            <a:r>
              <a:rPr lang="en-US" sz="2000" dirty="0"/>
              <a:t>Cloud storage diversity and vendor lock-in</a:t>
            </a:r>
          </a:p>
          <a:p>
            <a:r>
              <a:rPr lang="en-US" sz="2000" dirty="0"/>
              <a:t>Cloud interoperability; the </a:t>
            </a:r>
            <a:r>
              <a:rPr lang="en-US" sz="2000" dirty="0" err="1" smtClean="0"/>
              <a:t>Intercloud</a:t>
            </a:r>
            <a:endParaRPr lang="en-US" sz="2000" dirty="0" smtClean="0"/>
          </a:p>
          <a:p>
            <a:r>
              <a:rPr lang="en-US" sz="2000" dirty="0"/>
              <a:t>Energy use and ecological impact large datacenters </a:t>
            </a:r>
          </a:p>
          <a:p>
            <a:r>
              <a:rPr lang="en-US" sz="2000" dirty="0"/>
              <a:t>Service and compliance level agreements</a:t>
            </a:r>
          </a:p>
          <a:p>
            <a:r>
              <a:rPr lang="en-US" sz="2000" dirty="0"/>
              <a:t>Responsibility sharing between user and the cloud service provider </a:t>
            </a:r>
            <a:endParaRPr lang="en-US" sz="2000" dirty="0" smtClean="0"/>
          </a:p>
          <a:p>
            <a:pPr marL="0" indent="0">
              <a:buNone/>
            </a:pPr>
            <a:endParaRPr lang="en-US" dirty="0"/>
          </a:p>
          <a:p>
            <a:pPr marL="0" indent="0">
              <a:buNone/>
            </a:pPr>
            <a:endParaRPr lang="en-US" dirty="0"/>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28</a:t>
            </a:fld>
            <a:endParaRPr lang="en-US"/>
          </a:p>
        </p:txBody>
      </p:sp>
    </p:spTree>
    <p:extLst>
      <p:ext uri="{BB962C8B-B14F-4D97-AF65-F5344CB8AC3E}">
        <p14:creationId xmlns:p14="http://schemas.microsoft.com/office/powerpoint/2010/main" val="4021954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Existing cloud infrastructure</a:t>
            </a:r>
            <a:endParaRPr lang="en-US" sz="3200" dirty="0"/>
          </a:p>
        </p:txBody>
      </p:sp>
      <p:sp>
        <p:nvSpPr>
          <p:cNvPr id="3" name="Content Placeholder 2"/>
          <p:cNvSpPr>
            <a:spLocks noGrp="1"/>
          </p:cNvSpPr>
          <p:nvPr>
            <p:ph idx="1"/>
          </p:nvPr>
        </p:nvSpPr>
        <p:spPr>
          <a:xfrm>
            <a:off x="409574" y="1190625"/>
            <a:ext cx="8429625" cy="5019675"/>
          </a:xfrm>
        </p:spPr>
        <p:txBody>
          <a:bodyPr/>
          <a:lstStyle/>
          <a:p>
            <a:r>
              <a:rPr lang="en-US" sz="2000" dirty="0"/>
              <a:t>T</a:t>
            </a:r>
            <a:r>
              <a:rPr lang="en-US" sz="2000" dirty="0" smtClean="0"/>
              <a:t>he cloud computing infrastructure at Amazon, Google, and Microsoft (as of mid 2012</a:t>
            </a:r>
            <a:r>
              <a:rPr lang="en-US" sz="2000" dirty="0" smtClean="0"/>
              <a:t>)</a:t>
            </a:r>
            <a:endParaRPr lang="en-US" sz="2000" dirty="0" smtClean="0"/>
          </a:p>
          <a:p>
            <a:pPr lvl="1"/>
            <a:r>
              <a:rPr lang="en-US" sz="1800" dirty="0" smtClean="0"/>
              <a:t>Amazon is a pioneer in Infrastructure-as-a-Service (</a:t>
            </a:r>
            <a:r>
              <a:rPr lang="en-US" sz="1800" dirty="0" err="1" smtClean="0"/>
              <a:t>IaaS</a:t>
            </a:r>
            <a:r>
              <a:rPr lang="en-US" sz="1800" dirty="0" smtClean="0"/>
              <a:t>)</a:t>
            </a:r>
          </a:p>
          <a:p>
            <a:pPr lvl="1"/>
            <a:r>
              <a:rPr lang="en-US" sz="1800" dirty="0" smtClean="0"/>
              <a:t>Google's efforts are focused on Software-as-a-Service (</a:t>
            </a:r>
            <a:r>
              <a:rPr lang="en-US" sz="1800" dirty="0" err="1" smtClean="0"/>
              <a:t>SaaS</a:t>
            </a:r>
            <a:r>
              <a:rPr lang="en-US" sz="1800" dirty="0" smtClean="0"/>
              <a:t>) and Platform-as-a-Service (</a:t>
            </a:r>
            <a:r>
              <a:rPr lang="en-US" sz="1800" dirty="0" err="1" smtClean="0"/>
              <a:t>PaaS</a:t>
            </a:r>
            <a:r>
              <a:rPr lang="en-US" sz="1800" dirty="0" smtClean="0"/>
              <a:t>)</a:t>
            </a:r>
          </a:p>
          <a:p>
            <a:pPr lvl="1"/>
            <a:r>
              <a:rPr lang="en-US" sz="1800" dirty="0" smtClean="0"/>
              <a:t>Microsoft is involved in </a:t>
            </a:r>
            <a:r>
              <a:rPr lang="en-US" sz="1800" dirty="0" err="1" smtClean="0"/>
              <a:t>PaaS</a:t>
            </a:r>
            <a:endParaRPr lang="en-US" sz="1800" dirty="0" smtClean="0"/>
          </a:p>
          <a:p>
            <a:r>
              <a:rPr lang="en-US" sz="2000" dirty="0" smtClean="0"/>
              <a:t>Private clouds are an alternative to public clouds. Open-source cloud computing platforms such as </a:t>
            </a:r>
          </a:p>
          <a:p>
            <a:pPr lvl="1"/>
            <a:r>
              <a:rPr lang="en-US" sz="1800" dirty="0" smtClean="0"/>
              <a:t>Eucalyptus </a:t>
            </a:r>
          </a:p>
          <a:p>
            <a:pPr lvl="1"/>
            <a:r>
              <a:rPr lang="en-US" sz="1800" dirty="0" err="1" smtClean="0"/>
              <a:t>OpenNebula</a:t>
            </a:r>
            <a:endParaRPr lang="en-US" sz="1800" dirty="0" smtClean="0"/>
          </a:p>
          <a:p>
            <a:pPr lvl="1"/>
            <a:r>
              <a:rPr lang="en-US" sz="1800" dirty="0" smtClean="0"/>
              <a:t>Nimbus </a:t>
            </a:r>
          </a:p>
          <a:p>
            <a:pPr lvl="1"/>
            <a:r>
              <a:rPr lang="en-US" sz="1800" dirty="0" err="1" smtClean="0"/>
              <a:t>OpenStack</a:t>
            </a:r>
            <a:r>
              <a:rPr lang="en-US" dirty="0" smtClean="0"/>
              <a:t> </a:t>
            </a:r>
          </a:p>
          <a:p>
            <a:pPr>
              <a:buNone/>
            </a:pPr>
            <a:r>
              <a:rPr lang="en-US" sz="2000" dirty="0" smtClean="0"/>
              <a:t>     can be used as a control infrastructure for a private cloud.</a:t>
            </a:r>
            <a:r>
              <a:rPr lang="en-US" dirty="0" smtClean="0"/>
              <a:t> </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29</a:t>
            </a:fld>
            <a:endParaRPr lang="en-US"/>
          </a:p>
        </p:txBody>
      </p:sp>
    </p:spTree>
    <p:extLst>
      <p:ext uri="{BB962C8B-B14F-4D97-AF65-F5344CB8AC3E}">
        <p14:creationId xmlns:p14="http://schemas.microsoft.com/office/powerpoint/2010/main" val="52444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14350"/>
          </a:xfrm>
        </p:spPr>
        <p:txBody>
          <a:bodyPr/>
          <a:lstStyle/>
          <a:p>
            <a:r>
              <a:rPr lang="en-US" sz="3200" dirty="0" smtClean="0"/>
              <a:t>Contents</a:t>
            </a:r>
            <a:endParaRPr lang="en-US" sz="3200" dirty="0"/>
          </a:p>
        </p:txBody>
      </p:sp>
      <p:sp>
        <p:nvSpPr>
          <p:cNvPr id="3" name="Content Placeholder 2"/>
          <p:cNvSpPr>
            <a:spLocks noGrp="1"/>
          </p:cNvSpPr>
          <p:nvPr>
            <p:ph idx="1"/>
          </p:nvPr>
        </p:nvSpPr>
        <p:spPr>
          <a:xfrm>
            <a:off x="457200" y="1590675"/>
            <a:ext cx="8229600" cy="2609850"/>
          </a:xfrm>
        </p:spPr>
        <p:txBody>
          <a:bodyPr/>
          <a:lstStyle/>
          <a:p>
            <a:pPr marL="457200" indent="-457200">
              <a:buFont typeface="+mj-lt"/>
              <a:buAutoNum type="arabicPeriod"/>
            </a:pPr>
            <a:r>
              <a:rPr lang="en-US" sz="2000" dirty="0" smtClean="0"/>
              <a:t>Basic concepts</a:t>
            </a:r>
          </a:p>
          <a:p>
            <a:pPr marL="457200" indent="-457200">
              <a:buFont typeface="+mj-lt"/>
              <a:buAutoNum type="arabicPeriod"/>
            </a:pPr>
            <a:r>
              <a:rPr lang="en-US" sz="2000" dirty="0" smtClean="0"/>
              <a:t>Cloud computing infrastructure</a:t>
            </a:r>
          </a:p>
          <a:p>
            <a:pPr marL="457200" indent="-457200">
              <a:buFont typeface="+mj-lt"/>
              <a:buAutoNum type="arabicPeriod"/>
            </a:pPr>
            <a:r>
              <a:rPr lang="en-US" sz="2000" dirty="0" smtClean="0"/>
              <a:t>Cloud applications</a:t>
            </a:r>
          </a:p>
          <a:p>
            <a:pPr marL="457200" indent="-457200">
              <a:buFont typeface="+mj-lt"/>
              <a:buAutoNum type="arabicPeriod"/>
            </a:pPr>
            <a:r>
              <a:rPr lang="en-US" sz="2000" dirty="0" smtClean="0"/>
              <a:t>Virtualization</a:t>
            </a:r>
          </a:p>
          <a:p>
            <a:pPr marL="457200" indent="-457200">
              <a:buFont typeface="+mj-lt"/>
              <a:buAutoNum type="arabicPeriod"/>
            </a:pPr>
            <a:r>
              <a:rPr lang="en-US" sz="2000" dirty="0" smtClean="0"/>
              <a:t>Resource management</a:t>
            </a:r>
          </a:p>
          <a:p>
            <a:pPr marL="457200" indent="-457200">
              <a:buFont typeface="+mj-lt"/>
              <a:buAutoNum type="arabicPeriod"/>
            </a:pPr>
            <a:r>
              <a:rPr lang="en-US" sz="2000" dirty="0" smtClean="0"/>
              <a:t>Security</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3</a:t>
            </a:fld>
            <a:endParaRPr lang="en-US"/>
          </a:p>
        </p:txBody>
      </p:sp>
    </p:spTree>
    <p:extLst>
      <p:ext uri="{BB962C8B-B14F-4D97-AF65-F5344CB8AC3E}">
        <p14:creationId xmlns:p14="http://schemas.microsoft.com/office/powerpoint/2010/main" val="3355090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077200" cy="676275"/>
          </a:xfrm>
        </p:spPr>
        <p:txBody>
          <a:bodyPr/>
          <a:lstStyle/>
          <a:p>
            <a:r>
              <a:rPr lang="en-US" sz="3200" dirty="0" smtClean="0"/>
              <a:t>AWS regions and availability zones</a:t>
            </a:r>
            <a:endParaRPr lang="en-US" sz="3200" dirty="0"/>
          </a:p>
        </p:txBody>
      </p:sp>
      <p:sp>
        <p:nvSpPr>
          <p:cNvPr id="3" name="Content Placeholder 2"/>
          <p:cNvSpPr>
            <a:spLocks noGrp="1"/>
          </p:cNvSpPr>
          <p:nvPr>
            <p:ph idx="1"/>
          </p:nvPr>
        </p:nvSpPr>
        <p:spPr>
          <a:xfrm>
            <a:off x="457200" y="1209675"/>
            <a:ext cx="8229600" cy="5029200"/>
          </a:xfrm>
        </p:spPr>
        <p:txBody>
          <a:bodyPr/>
          <a:lstStyle/>
          <a:p>
            <a:r>
              <a:rPr lang="en-US" sz="2000" dirty="0"/>
              <a:t>Amazon offers cloud services through a network of data centers on several continents</a:t>
            </a:r>
            <a:r>
              <a:rPr lang="en-US" sz="2000" dirty="0" smtClean="0"/>
              <a:t>.</a:t>
            </a:r>
          </a:p>
          <a:p>
            <a:r>
              <a:rPr lang="en-US" sz="2000" dirty="0" smtClean="0"/>
              <a:t>In </a:t>
            </a:r>
            <a:r>
              <a:rPr lang="en-US" sz="2000" dirty="0"/>
              <a:t>each </a:t>
            </a:r>
            <a:r>
              <a:rPr lang="en-US" sz="2000" i="1" dirty="0"/>
              <a:t>region</a:t>
            </a:r>
            <a:r>
              <a:rPr lang="en-US" sz="2000" dirty="0"/>
              <a:t> there are several availability zones interconnected by high-speed networks.</a:t>
            </a:r>
          </a:p>
          <a:p>
            <a:r>
              <a:rPr lang="en-US" sz="2000" dirty="0"/>
              <a:t>An </a:t>
            </a:r>
            <a:r>
              <a:rPr lang="en-US" sz="2000" i="1" dirty="0"/>
              <a:t>availability zone</a:t>
            </a:r>
            <a:r>
              <a:rPr lang="en-US" sz="2000" dirty="0"/>
              <a:t> is a data center consisting of a large number of servers</a:t>
            </a:r>
            <a:r>
              <a:rPr lang="en-US" sz="2000" dirty="0" smtClean="0"/>
              <a:t>.</a:t>
            </a:r>
          </a:p>
          <a:p>
            <a:endParaRPr lang="en-US" sz="2000" dirty="0"/>
          </a:p>
          <a:p>
            <a:endParaRPr lang="en-US" sz="2000" dirty="0" smtClean="0"/>
          </a:p>
          <a:p>
            <a:endParaRPr lang="en-US" sz="2000" dirty="0"/>
          </a:p>
          <a:p>
            <a:pPr marL="0" indent="0">
              <a:buNone/>
            </a:pPr>
            <a:endParaRPr lang="en-US" sz="2000" dirty="0"/>
          </a:p>
          <a:p>
            <a:endParaRPr lang="en-US" sz="2000" dirty="0" smtClean="0"/>
          </a:p>
          <a:p>
            <a:r>
              <a:rPr lang="en-US" sz="2000" dirty="0" smtClean="0"/>
              <a:t>Regions do not share resources and communicate through the Internet.</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pic>
        <p:nvPicPr>
          <p:cNvPr id="2050" name="Picture 2" descr="C:\CloudComputing\LectureNotesDecember6\Slides\snapshots\AWS-reg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255" y="3214688"/>
            <a:ext cx="5693345" cy="17764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30</a:t>
            </a:fld>
            <a:endParaRPr lang="en-US"/>
          </a:p>
        </p:txBody>
      </p:sp>
    </p:spTree>
    <p:extLst>
      <p:ext uri="{BB962C8B-B14F-4D97-AF65-F5344CB8AC3E}">
        <p14:creationId xmlns:p14="http://schemas.microsoft.com/office/powerpoint/2010/main" val="4137533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567945278"/>
              </p:ext>
            </p:extLst>
          </p:nvPr>
        </p:nvGraphicFramePr>
        <p:xfrm>
          <a:off x="1409700" y="400156"/>
          <a:ext cx="5791200" cy="5784421"/>
        </p:xfrm>
        <a:graphic>
          <a:graphicData uri="http://schemas.openxmlformats.org/presentationml/2006/ole">
            <mc:AlternateContent xmlns:mc="http://schemas.openxmlformats.org/markup-compatibility/2006">
              <mc:Choice xmlns:v="urn:schemas-microsoft-com:vml" Requires="v">
                <p:oleObj spid="_x0000_s5146" name="Visio" r:id="rId3" imgW="7488625" imgH="7478409" progId="Visio.Drawing.11">
                  <p:embed/>
                </p:oleObj>
              </mc:Choice>
              <mc:Fallback>
                <p:oleObj name="Visio" r:id="rId3" imgW="7488625" imgH="7478409"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400156"/>
                        <a:ext cx="5791200" cy="5784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5087BA48-CD3C-4B57-A835-2FFB72602AEA}" type="slidenum">
              <a:rPr lang="en-US" smtClean="0"/>
              <a:pPr>
                <a:defRPr/>
              </a:pPr>
              <a:t>31</a:t>
            </a:fld>
            <a:endParaRPr lang="en-US"/>
          </a:p>
        </p:txBody>
      </p:sp>
    </p:spTree>
    <p:extLst>
      <p:ext uri="{BB962C8B-B14F-4D97-AF65-F5344CB8AC3E}">
        <p14:creationId xmlns:p14="http://schemas.microsoft.com/office/powerpoint/2010/main" val="4205203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296275" cy="504825"/>
          </a:xfrm>
        </p:spPr>
        <p:txBody>
          <a:bodyPr/>
          <a:lstStyle/>
          <a:p>
            <a:r>
              <a:rPr lang="en-US" sz="3200" dirty="0"/>
              <a:t>S</a:t>
            </a:r>
            <a:r>
              <a:rPr lang="en-US" sz="3200" dirty="0" smtClean="0"/>
              <a:t>teps to run an application</a:t>
            </a:r>
            <a:endParaRPr lang="en-US" sz="3200" dirty="0"/>
          </a:p>
        </p:txBody>
      </p:sp>
      <p:sp>
        <p:nvSpPr>
          <p:cNvPr id="3" name="Content Placeholder 2"/>
          <p:cNvSpPr>
            <a:spLocks noGrp="1"/>
          </p:cNvSpPr>
          <p:nvPr>
            <p:ph idx="1"/>
          </p:nvPr>
        </p:nvSpPr>
        <p:spPr>
          <a:xfrm>
            <a:off x="371475" y="1866899"/>
            <a:ext cx="8229600" cy="3743325"/>
          </a:xfrm>
        </p:spPr>
        <p:txBody>
          <a:bodyPr/>
          <a:lstStyle/>
          <a:p>
            <a:r>
              <a:rPr lang="en-US" sz="2000" dirty="0" smtClean="0"/>
              <a:t>Retrieve the user input from the front-end.</a:t>
            </a:r>
          </a:p>
          <a:p>
            <a:pPr marL="0" indent="0">
              <a:buNone/>
            </a:pPr>
            <a:endParaRPr lang="en-US" sz="2000" dirty="0" smtClean="0"/>
          </a:p>
          <a:p>
            <a:r>
              <a:rPr lang="en-US" sz="2000" dirty="0" smtClean="0"/>
              <a:t>Retrieve the disk image of a VM (Virtual Machine) from a </a:t>
            </a:r>
            <a:r>
              <a:rPr lang="en-US" sz="2000" dirty="0" smtClean="0"/>
              <a:t>repository (AMI – Amazon Machine Image).</a:t>
            </a:r>
            <a:endParaRPr lang="en-US" sz="2000" dirty="0" smtClean="0"/>
          </a:p>
          <a:p>
            <a:endParaRPr lang="en-US" sz="2000" dirty="0" smtClean="0"/>
          </a:p>
          <a:p>
            <a:r>
              <a:rPr lang="en-US" sz="2000" dirty="0" smtClean="0"/>
              <a:t>Locate a system and requests the VMM (Virtual Machine Monitor) running on that system to setup a VM.</a:t>
            </a:r>
          </a:p>
          <a:p>
            <a:endParaRPr lang="en-US" sz="2000" dirty="0" smtClean="0"/>
          </a:p>
          <a:p>
            <a:r>
              <a:rPr lang="en-US" sz="2000" dirty="0" smtClean="0"/>
              <a:t>Invoke the Dynamic Host Configuration Protocol (DHCP) and the IP bridging software to set up a MAC and IP address for the VM.</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32</a:t>
            </a:fld>
            <a:endParaRPr lang="en-US"/>
          </a:p>
        </p:txBody>
      </p:sp>
    </p:spTree>
    <p:extLst>
      <p:ext uri="{BB962C8B-B14F-4D97-AF65-F5344CB8AC3E}">
        <p14:creationId xmlns:p14="http://schemas.microsoft.com/office/powerpoint/2010/main" val="722920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90550" y="457200"/>
            <a:ext cx="8096250" cy="800100"/>
          </a:xfrm>
        </p:spPr>
        <p:txBody>
          <a:bodyPr/>
          <a:lstStyle/>
          <a:p>
            <a:r>
              <a:rPr lang="en-US" sz="3200" dirty="0"/>
              <a:t>I</a:t>
            </a:r>
            <a:r>
              <a:rPr lang="en-US" sz="3200" dirty="0" smtClean="0"/>
              <a:t>nstance cost</a:t>
            </a:r>
            <a:endParaRPr lang="en-US" sz="3200" dirty="0"/>
          </a:p>
        </p:txBody>
      </p:sp>
      <p:sp>
        <p:nvSpPr>
          <p:cNvPr id="8" name="Content Placeholder 7"/>
          <p:cNvSpPr>
            <a:spLocks noGrp="1"/>
          </p:cNvSpPr>
          <p:nvPr>
            <p:ph idx="1"/>
          </p:nvPr>
        </p:nvSpPr>
        <p:spPr>
          <a:xfrm>
            <a:off x="180975" y="1419225"/>
            <a:ext cx="8505825" cy="1543050"/>
          </a:xfrm>
        </p:spPr>
        <p:txBody>
          <a:bodyPr/>
          <a:lstStyle/>
          <a:p>
            <a:r>
              <a:rPr lang="en-US" sz="2000" dirty="0" smtClean="0"/>
              <a:t>There are several classes of instances with different  CPU bandwidth, size of primary and secondary storage, and I/O bandwidth. </a:t>
            </a:r>
          </a:p>
          <a:p>
            <a:r>
              <a:rPr lang="en-US" sz="2000" dirty="0"/>
              <a:t>T</a:t>
            </a:r>
            <a:r>
              <a:rPr lang="en-US" sz="2000" dirty="0" smtClean="0"/>
              <a:t>he more powerful the instance the higher the cost.</a:t>
            </a:r>
          </a:p>
          <a:p>
            <a:r>
              <a:rPr lang="en-US" sz="2000" dirty="0" smtClean="0"/>
              <a:t>A </a:t>
            </a:r>
            <a:r>
              <a:rPr lang="en-US" sz="2000" dirty="0"/>
              <a:t>main attraction of the Amazon cloud computing is the low </a:t>
            </a:r>
            <a:r>
              <a:rPr lang="en-US" sz="2000" dirty="0" smtClean="0"/>
              <a:t>cost.</a:t>
            </a:r>
            <a:endParaRPr lang="en-US" sz="2000" dirty="0"/>
          </a:p>
          <a:p>
            <a:endParaRPr lang="en-US" sz="2000" dirty="0"/>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pic>
        <p:nvPicPr>
          <p:cNvPr id="5123" name="Picture 3" descr="C:\CloudComputing\LectureNotesDecember6\Slides\snapshots\AWS-InstanceCos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971798"/>
            <a:ext cx="3732289" cy="304000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33</a:t>
            </a:fld>
            <a:endParaRPr lang="en-US"/>
          </a:p>
        </p:txBody>
      </p:sp>
    </p:spTree>
    <p:extLst>
      <p:ext uri="{BB962C8B-B14F-4D97-AF65-F5344CB8AC3E}">
        <p14:creationId xmlns:p14="http://schemas.microsoft.com/office/powerpoint/2010/main" val="3866935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 </a:t>
            </a:r>
            <a:r>
              <a:rPr lang="en-US" sz="3200" dirty="0" smtClean="0"/>
              <a:t>AWS  services prior to 2012.</a:t>
            </a:r>
            <a:endParaRPr lang="en-US" sz="32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34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74836103"/>
              </p:ext>
            </p:extLst>
          </p:nvPr>
        </p:nvGraphicFramePr>
        <p:xfrm>
          <a:off x="2428874" y="1189008"/>
          <a:ext cx="4027489" cy="5116809"/>
        </p:xfrm>
        <a:graphic>
          <a:graphicData uri="http://schemas.openxmlformats.org/presentationml/2006/ole">
            <mc:AlternateContent xmlns:mc="http://schemas.openxmlformats.org/markup-compatibility/2006">
              <mc:Choice xmlns:v="urn:schemas-microsoft-com:vml" Requires="v">
                <p:oleObj spid="_x0000_s106515" name="Visio" r:id="rId3" imgW="6619878" imgH="8410643" progId="Visio.Drawing.11">
                  <p:embed/>
                </p:oleObj>
              </mc:Choice>
              <mc:Fallback>
                <p:oleObj name="Visio" r:id="rId3" imgW="6619878" imgH="8410643" progId="Visio.Drawing.11">
                  <p:embed/>
                  <p:pic>
                    <p:nvPicPr>
                      <p:cNvPr id="0" name=""/>
                      <p:cNvPicPr/>
                      <p:nvPr/>
                    </p:nvPicPr>
                    <p:blipFill>
                      <a:blip r:embed="rId4"/>
                      <a:stretch>
                        <a:fillRect/>
                      </a:stretch>
                    </p:blipFill>
                    <p:spPr>
                      <a:xfrm>
                        <a:off x="2428874" y="1189008"/>
                        <a:ext cx="4027489" cy="5116809"/>
                      </a:xfrm>
                      <a:prstGeom prst="rect">
                        <a:avLst/>
                      </a:prstGeom>
                    </p:spPr>
                  </p:pic>
                </p:oleObj>
              </mc:Fallback>
            </mc:AlternateContent>
          </a:graphicData>
        </a:graphic>
      </p:graphicFrame>
    </p:spTree>
    <p:extLst>
      <p:ext uri="{BB962C8B-B14F-4D97-AF65-F5344CB8AC3E}">
        <p14:creationId xmlns:p14="http://schemas.microsoft.com/office/powerpoint/2010/main" val="1977849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666750"/>
          </a:xfrm>
        </p:spPr>
        <p:txBody>
          <a:bodyPr/>
          <a:lstStyle/>
          <a:p>
            <a:r>
              <a:rPr lang="en-US" sz="3200" dirty="0" smtClean="0"/>
              <a:t>New AWS </a:t>
            </a:r>
            <a:r>
              <a:rPr lang="en-US" sz="3200" dirty="0" smtClean="0"/>
              <a:t>services </a:t>
            </a:r>
            <a:r>
              <a:rPr lang="en-US" sz="3200" dirty="0" smtClean="0"/>
              <a:t>(introduced </a:t>
            </a:r>
            <a:r>
              <a:rPr lang="en-US" sz="3200" dirty="0" smtClean="0"/>
              <a:t>in </a:t>
            </a:r>
            <a:r>
              <a:rPr lang="en-US" sz="3200" dirty="0" smtClean="0"/>
              <a:t>2012)</a:t>
            </a:r>
            <a:endParaRPr lang="en-US" sz="3200" dirty="0"/>
          </a:p>
        </p:txBody>
      </p:sp>
      <p:sp>
        <p:nvSpPr>
          <p:cNvPr id="6" name="Content Placeholder 5"/>
          <p:cNvSpPr>
            <a:spLocks noGrp="1"/>
          </p:cNvSpPr>
          <p:nvPr>
            <p:ph idx="1"/>
          </p:nvPr>
        </p:nvSpPr>
        <p:spPr>
          <a:xfrm>
            <a:off x="314325" y="1190624"/>
            <a:ext cx="8524875" cy="5400676"/>
          </a:xfrm>
        </p:spPr>
        <p:txBody>
          <a:bodyPr/>
          <a:lstStyle/>
          <a:p>
            <a:r>
              <a:rPr lang="en-US" sz="2000" i="1" dirty="0" smtClean="0"/>
              <a:t>Route 53 </a:t>
            </a:r>
            <a:r>
              <a:rPr lang="en-US" sz="2000" dirty="0" smtClean="0"/>
              <a:t>- low-latency DNS service used to manage user's DNS public records.</a:t>
            </a:r>
          </a:p>
          <a:p>
            <a:endParaRPr lang="en-US" sz="2000" dirty="0" smtClean="0"/>
          </a:p>
          <a:p>
            <a:r>
              <a:rPr lang="en-US" sz="2000" i="1" dirty="0" smtClean="0"/>
              <a:t>Elastic </a:t>
            </a:r>
            <a:r>
              <a:rPr lang="en-US" sz="2000" i="1" dirty="0" err="1" smtClean="0"/>
              <a:t>MapReduce</a:t>
            </a:r>
            <a:r>
              <a:rPr lang="en-US" sz="2000" i="1" dirty="0" smtClean="0"/>
              <a:t> (EMR) </a:t>
            </a:r>
            <a:r>
              <a:rPr lang="en-US" sz="2000" dirty="0" smtClean="0"/>
              <a:t>- supports processing of large amounts of data using a hosted </a:t>
            </a:r>
            <a:r>
              <a:rPr lang="en-US" sz="2000" dirty="0" err="1" smtClean="0"/>
              <a:t>Hadoop</a:t>
            </a:r>
            <a:r>
              <a:rPr lang="en-US" sz="2000" dirty="0" smtClean="0"/>
              <a:t> running on EC2. </a:t>
            </a:r>
          </a:p>
          <a:p>
            <a:endParaRPr lang="en-US" sz="2000" dirty="0" smtClean="0"/>
          </a:p>
          <a:p>
            <a:r>
              <a:rPr lang="en-US" sz="2000" i="1" dirty="0" smtClean="0"/>
              <a:t>Simple Workflow Service (SWF)</a:t>
            </a:r>
            <a:r>
              <a:rPr lang="en-US" sz="2000" dirty="0" smtClean="0"/>
              <a:t> - supports workflow management; allows scheduling, management of dependencies, and coordination of multiple EC2 instances.</a:t>
            </a:r>
          </a:p>
          <a:p>
            <a:endParaRPr lang="en-US" sz="2000" dirty="0" smtClean="0"/>
          </a:p>
          <a:p>
            <a:r>
              <a:rPr lang="en-US" sz="2000" dirty="0" smtClean="0"/>
              <a:t> </a:t>
            </a:r>
            <a:r>
              <a:rPr lang="en-US" sz="2000" i="1" dirty="0" err="1" smtClean="0"/>
              <a:t>ElastiCache</a:t>
            </a:r>
            <a:r>
              <a:rPr lang="en-US" sz="2000" dirty="0" smtClean="0"/>
              <a:t> -  enables web applications to retrieve data from a managed in-memory caching system rather than a much slower disk-based database.</a:t>
            </a:r>
          </a:p>
          <a:p>
            <a:endParaRPr lang="en-US" sz="2000" dirty="0" smtClean="0"/>
          </a:p>
          <a:p>
            <a:r>
              <a:rPr lang="en-US" sz="2000" i="1" dirty="0" err="1" smtClean="0"/>
              <a:t>DynamoDB</a:t>
            </a:r>
            <a:r>
              <a:rPr lang="en-US" sz="2000" dirty="0" smtClean="0"/>
              <a:t> - scalable and low-latency fully managed </a:t>
            </a:r>
            <a:r>
              <a:rPr lang="en-US" sz="2000" dirty="0" err="1" smtClean="0"/>
              <a:t>NoSQL</a:t>
            </a:r>
            <a:r>
              <a:rPr lang="en-US" sz="2000" dirty="0" smtClean="0"/>
              <a:t> database service;  </a:t>
            </a:r>
            <a:endParaRPr lang="en-US" sz="2000" dirty="0"/>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35</a:t>
            </a:fld>
            <a:endParaRPr lang="en-US"/>
          </a:p>
        </p:txBody>
      </p:sp>
    </p:spTree>
    <p:extLst>
      <p:ext uri="{BB962C8B-B14F-4D97-AF65-F5344CB8AC3E}">
        <p14:creationId xmlns:p14="http://schemas.microsoft.com/office/powerpoint/2010/main" val="1362104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438150"/>
            <a:ext cx="8229600" cy="542925"/>
          </a:xfrm>
        </p:spPr>
        <p:txBody>
          <a:bodyPr/>
          <a:lstStyle/>
          <a:p>
            <a:r>
              <a:rPr lang="en-US" sz="3200" dirty="0" smtClean="0"/>
              <a:t>AWS </a:t>
            </a:r>
            <a:r>
              <a:rPr lang="en-US" sz="3200" dirty="0" smtClean="0"/>
              <a:t>services introduced in 2012 (cont’d)</a:t>
            </a:r>
            <a:endParaRPr lang="en-US" sz="3200" dirty="0"/>
          </a:p>
        </p:txBody>
      </p:sp>
      <p:sp>
        <p:nvSpPr>
          <p:cNvPr id="3" name="Content Placeholder 2"/>
          <p:cNvSpPr>
            <a:spLocks noGrp="1"/>
          </p:cNvSpPr>
          <p:nvPr>
            <p:ph idx="1"/>
          </p:nvPr>
        </p:nvSpPr>
        <p:spPr>
          <a:xfrm>
            <a:off x="457200" y="1200150"/>
            <a:ext cx="8229600" cy="4667250"/>
          </a:xfrm>
        </p:spPr>
        <p:txBody>
          <a:bodyPr/>
          <a:lstStyle/>
          <a:p>
            <a:r>
              <a:rPr lang="en-US" sz="2000" i="1" dirty="0" err="1" smtClean="0"/>
              <a:t>CloudFront</a:t>
            </a:r>
            <a:r>
              <a:rPr lang="en-US" sz="2000" dirty="0" smtClean="0"/>
              <a:t> - web service for content delivery. </a:t>
            </a:r>
          </a:p>
          <a:p>
            <a:pPr marL="0" indent="0">
              <a:buNone/>
            </a:pPr>
            <a:endParaRPr lang="en-US" sz="2000" dirty="0" smtClean="0"/>
          </a:p>
          <a:p>
            <a:r>
              <a:rPr lang="en-US" sz="2000" i="1" dirty="0" smtClean="0"/>
              <a:t>Elastic Load Balancer </a:t>
            </a:r>
            <a:r>
              <a:rPr lang="en-US" sz="2000" dirty="0" smtClean="0"/>
              <a:t>- automatically distributes the incoming  requests across multiple instances of the application.</a:t>
            </a:r>
          </a:p>
          <a:p>
            <a:endParaRPr lang="en-US" sz="2000" i="1" dirty="0" smtClean="0"/>
          </a:p>
          <a:p>
            <a:r>
              <a:rPr lang="en-US" sz="2000" i="1" dirty="0" smtClean="0"/>
              <a:t>Elastic Beanstalk </a:t>
            </a:r>
            <a:r>
              <a:rPr lang="en-US" sz="2000" dirty="0" smtClean="0"/>
              <a:t>- handles automatically deployment, capacity provisioning, load balancing, auto-scaling, and application monitoring functions.</a:t>
            </a:r>
          </a:p>
          <a:p>
            <a:pPr marL="0" indent="0">
              <a:buNone/>
            </a:pPr>
            <a:endParaRPr lang="en-US" sz="2000" dirty="0" smtClean="0"/>
          </a:p>
          <a:p>
            <a:r>
              <a:rPr lang="en-US" sz="2000" dirty="0" smtClean="0"/>
              <a:t> </a:t>
            </a:r>
            <a:r>
              <a:rPr lang="en-US" sz="2000" i="1" dirty="0" err="1" smtClean="0"/>
              <a:t>CloudFormation</a:t>
            </a:r>
            <a:r>
              <a:rPr lang="en-US" sz="2000" i="1" dirty="0" smtClean="0"/>
              <a:t> </a:t>
            </a:r>
            <a:r>
              <a:rPr lang="en-US" sz="2000" dirty="0" smtClean="0"/>
              <a:t>- allows the creation of a stack describing the infrastructure for an application. </a:t>
            </a:r>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36</a:t>
            </a:fld>
            <a:endParaRPr lang="en-US"/>
          </a:p>
        </p:txBody>
      </p:sp>
    </p:spTree>
    <p:extLst>
      <p:ext uri="{BB962C8B-B14F-4D97-AF65-F5344CB8AC3E}">
        <p14:creationId xmlns:p14="http://schemas.microsoft.com/office/powerpoint/2010/main" val="228625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14350"/>
          </a:xfrm>
        </p:spPr>
        <p:txBody>
          <a:bodyPr/>
          <a:lstStyle/>
          <a:p>
            <a:r>
              <a:rPr lang="en-US" sz="3200" dirty="0"/>
              <a:t>Elastic Beanstalk</a:t>
            </a:r>
          </a:p>
        </p:txBody>
      </p:sp>
      <p:sp>
        <p:nvSpPr>
          <p:cNvPr id="3" name="Content Placeholder 2"/>
          <p:cNvSpPr>
            <a:spLocks noGrp="1"/>
          </p:cNvSpPr>
          <p:nvPr>
            <p:ph idx="1"/>
          </p:nvPr>
        </p:nvSpPr>
        <p:spPr>
          <a:xfrm>
            <a:off x="352426" y="1133475"/>
            <a:ext cx="8791574" cy="5200650"/>
          </a:xfrm>
        </p:spPr>
        <p:txBody>
          <a:bodyPr/>
          <a:lstStyle/>
          <a:p>
            <a:r>
              <a:rPr lang="en-US" sz="2000" dirty="0" smtClean="0"/>
              <a:t>Handles </a:t>
            </a:r>
            <a:r>
              <a:rPr lang="en-US" sz="2000" dirty="0"/>
              <a:t>automatically the deployment, </a:t>
            </a:r>
            <a:r>
              <a:rPr lang="en-US" sz="2000" dirty="0" smtClean="0"/>
              <a:t>capacity provisioning</a:t>
            </a:r>
            <a:r>
              <a:rPr lang="en-US" sz="2000" dirty="0"/>
              <a:t>, load balancing, auto-scaling, and </a:t>
            </a:r>
            <a:r>
              <a:rPr lang="en-US" sz="2000" dirty="0" smtClean="0"/>
              <a:t>monitoring functions</a:t>
            </a:r>
            <a:r>
              <a:rPr lang="en-US" sz="2000" dirty="0" smtClean="0"/>
              <a:t>.</a:t>
            </a:r>
          </a:p>
          <a:p>
            <a:pPr marL="0" indent="0">
              <a:buNone/>
            </a:pPr>
            <a:endParaRPr lang="en-US" sz="2000" dirty="0" smtClean="0"/>
          </a:p>
          <a:p>
            <a:r>
              <a:rPr lang="en-US" sz="2000" dirty="0" smtClean="0"/>
              <a:t>Interacts </a:t>
            </a:r>
            <a:r>
              <a:rPr lang="en-US" sz="2000" dirty="0"/>
              <a:t>with </a:t>
            </a:r>
            <a:r>
              <a:rPr lang="en-US" sz="2000" dirty="0" smtClean="0"/>
              <a:t>other services </a:t>
            </a:r>
            <a:r>
              <a:rPr lang="en-US" sz="2000" dirty="0"/>
              <a:t>including </a:t>
            </a:r>
            <a:r>
              <a:rPr lang="en-US" sz="2000" dirty="0" smtClean="0"/>
              <a:t>EC2</a:t>
            </a:r>
            <a:r>
              <a:rPr lang="en-US" sz="2000" dirty="0"/>
              <a:t>, S3, SNS, Elastic Load </a:t>
            </a:r>
            <a:r>
              <a:rPr lang="en-US" sz="2000" dirty="0" smtClean="0"/>
              <a:t>Balance </a:t>
            </a:r>
            <a:r>
              <a:rPr lang="en-US" sz="2000" dirty="0"/>
              <a:t>and </a:t>
            </a:r>
            <a:r>
              <a:rPr lang="en-US" sz="2000" dirty="0" err="1" smtClean="0"/>
              <a:t>AutoScaling</a:t>
            </a:r>
            <a:r>
              <a:rPr lang="en-US" sz="2000" dirty="0" smtClean="0"/>
              <a:t>. </a:t>
            </a:r>
            <a:endParaRPr lang="en-US" sz="2000" dirty="0" smtClean="0"/>
          </a:p>
          <a:p>
            <a:pPr marL="0" indent="0">
              <a:buNone/>
            </a:pPr>
            <a:endParaRPr lang="en-US" sz="2000" dirty="0" smtClean="0"/>
          </a:p>
          <a:p>
            <a:r>
              <a:rPr lang="en-US" sz="2000" dirty="0" smtClean="0"/>
              <a:t>The management </a:t>
            </a:r>
            <a:r>
              <a:rPr lang="en-US" sz="2000" dirty="0"/>
              <a:t>functions provided by the service are: </a:t>
            </a:r>
            <a:endParaRPr lang="en-US" sz="2000" dirty="0" smtClean="0"/>
          </a:p>
          <a:p>
            <a:pPr lvl="1"/>
            <a:r>
              <a:rPr lang="en-US" sz="1800" dirty="0" smtClean="0"/>
              <a:t>deploy </a:t>
            </a:r>
            <a:r>
              <a:rPr lang="en-US" sz="1800" dirty="0"/>
              <a:t>a new application version (or rollback to a previous version); </a:t>
            </a:r>
            <a:endParaRPr lang="en-US" sz="1800" dirty="0" smtClean="0"/>
          </a:p>
          <a:p>
            <a:pPr lvl="1"/>
            <a:r>
              <a:rPr lang="en-US" sz="1800" dirty="0" smtClean="0"/>
              <a:t>access </a:t>
            </a:r>
            <a:r>
              <a:rPr lang="en-US" sz="1800" dirty="0"/>
              <a:t>to the results reported by </a:t>
            </a:r>
            <a:r>
              <a:rPr lang="en-US" sz="1800" dirty="0" err="1" smtClean="0"/>
              <a:t>CloudWatch</a:t>
            </a:r>
            <a:r>
              <a:rPr lang="en-US" sz="1800" dirty="0" smtClean="0"/>
              <a:t> monitoring </a:t>
            </a:r>
            <a:r>
              <a:rPr lang="en-US" sz="1800" dirty="0"/>
              <a:t>service; </a:t>
            </a:r>
            <a:endParaRPr lang="en-US" sz="1800" dirty="0" smtClean="0"/>
          </a:p>
          <a:p>
            <a:pPr lvl="1"/>
            <a:r>
              <a:rPr lang="en-US" sz="1800" dirty="0" smtClean="0"/>
              <a:t>email </a:t>
            </a:r>
            <a:r>
              <a:rPr lang="en-US" sz="1800" dirty="0"/>
              <a:t>notifications when application status changes or application servers are added or removed; and </a:t>
            </a:r>
            <a:endParaRPr lang="en-US" sz="1800" dirty="0" smtClean="0"/>
          </a:p>
          <a:p>
            <a:pPr lvl="1"/>
            <a:r>
              <a:rPr lang="en-US" sz="1800" dirty="0" smtClean="0"/>
              <a:t>access </a:t>
            </a:r>
            <a:r>
              <a:rPr lang="en-US" sz="1800" dirty="0"/>
              <a:t>to server log files without needing to login to the application servers</a:t>
            </a:r>
            <a:r>
              <a:rPr lang="en-US" sz="1800" dirty="0" smtClean="0"/>
              <a:t>.</a:t>
            </a:r>
          </a:p>
          <a:p>
            <a:pPr lvl="1"/>
            <a:endParaRPr lang="en-US" sz="1800" dirty="0" smtClean="0"/>
          </a:p>
          <a:p>
            <a:r>
              <a:rPr lang="en-US" sz="2000" dirty="0" smtClean="0"/>
              <a:t>The service </a:t>
            </a:r>
            <a:r>
              <a:rPr lang="en-US" sz="2000" dirty="0"/>
              <a:t>is available </a:t>
            </a:r>
            <a:r>
              <a:rPr lang="en-US" sz="2000" dirty="0" smtClean="0"/>
              <a:t>using: </a:t>
            </a:r>
            <a:r>
              <a:rPr lang="en-US" sz="2000" dirty="0"/>
              <a:t>a </a:t>
            </a:r>
            <a:r>
              <a:rPr lang="en-US" sz="2000" dirty="0" smtClean="0"/>
              <a:t>Java </a:t>
            </a:r>
            <a:r>
              <a:rPr lang="en-US" sz="2000" dirty="0"/>
              <a:t>platform, </a:t>
            </a:r>
            <a:r>
              <a:rPr lang="en-US" sz="2000" dirty="0" smtClean="0"/>
              <a:t>the  PHP </a:t>
            </a:r>
            <a:r>
              <a:rPr lang="en-US" sz="2000" dirty="0"/>
              <a:t>server-side description language, </a:t>
            </a:r>
            <a:r>
              <a:rPr lang="en-US" sz="2000" dirty="0" smtClean="0"/>
              <a:t>or the .NET framework.</a:t>
            </a:r>
            <a:endParaRPr lang="en-US" sz="2000" dirty="0"/>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37</a:t>
            </a:fld>
            <a:endParaRPr lang="en-US"/>
          </a:p>
        </p:txBody>
      </p:sp>
    </p:spTree>
    <p:extLst>
      <p:ext uri="{BB962C8B-B14F-4D97-AF65-F5344CB8AC3E}">
        <p14:creationId xmlns:p14="http://schemas.microsoft.com/office/powerpoint/2010/main" val="3380001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57200"/>
            <a:ext cx="8229600" cy="590550"/>
          </a:xfrm>
        </p:spPr>
        <p:txBody>
          <a:bodyPr/>
          <a:lstStyle/>
          <a:p>
            <a:r>
              <a:rPr lang="en-US" sz="3200" dirty="0" smtClean="0"/>
              <a:t>Open-source platforms for private clouds</a:t>
            </a:r>
            <a:endParaRPr lang="en-US" sz="3200" dirty="0"/>
          </a:p>
        </p:txBody>
      </p:sp>
      <p:sp>
        <p:nvSpPr>
          <p:cNvPr id="7" name="Content Placeholder 6"/>
          <p:cNvSpPr>
            <a:spLocks noGrp="1"/>
          </p:cNvSpPr>
          <p:nvPr>
            <p:ph idx="1"/>
          </p:nvPr>
        </p:nvSpPr>
        <p:spPr>
          <a:xfrm>
            <a:off x="457200" y="1314450"/>
            <a:ext cx="8229600" cy="4552950"/>
          </a:xfrm>
        </p:spPr>
        <p:txBody>
          <a:bodyPr/>
          <a:lstStyle/>
          <a:p>
            <a:r>
              <a:rPr lang="en-US" sz="2000" dirty="0" smtClean="0"/>
              <a:t>Eucalyptus - can be regarded as an open-source counterpart of Amazon's EC2.</a:t>
            </a:r>
          </a:p>
          <a:p>
            <a:pPr marL="0" indent="0">
              <a:buNone/>
            </a:pPr>
            <a:endParaRPr lang="en-US" sz="2000" dirty="0" smtClean="0"/>
          </a:p>
          <a:p>
            <a:r>
              <a:rPr lang="en-US" sz="2000" i="1" dirty="0" smtClean="0"/>
              <a:t>Open-Nebula</a:t>
            </a:r>
            <a:r>
              <a:rPr lang="en-US" sz="2000" dirty="0" smtClean="0"/>
              <a:t> - a private cloud with users actually logging into the head node to access cloud functions. The system is centralized and its default configuration uses the NFS </a:t>
            </a:r>
            <a:r>
              <a:rPr lang="en-US" sz="2000" dirty="0" err="1" smtClean="0"/>
              <a:t>filesystem</a:t>
            </a:r>
            <a:r>
              <a:rPr lang="en-US" sz="2000" dirty="0" smtClean="0"/>
              <a:t>.</a:t>
            </a:r>
          </a:p>
          <a:p>
            <a:pPr marL="0" indent="0">
              <a:buNone/>
            </a:pPr>
            <a:endParaRPr lang="en-US" sz="2000" dirty="0" smtClean="0"/>
          </a:p>
          <a:p>
            <a:r>
              <a:rPr lang="en-US" sz="2000" i="1" dirty="0" smtClean="0"/>
              <a:t>Nimbus</a:t>
            </a:r>
            <a:r>
              <a:rPr lang="en-US" sz="2000" dirty="0" smtClean="0"/>
              <a:t> - a cloud solution for scientific applications based on </a:t>
            </a:r>
            <a:r>
              <a:rPr lang="en-US" sz="2000" dirty="0" err="1" smtClean="0"/>
              <a:t>Globus</a:t>
            </a:r>
            <a:r>
              <a:rPr lang="en-US" sz="2000" dirty="0" smtClean="0"/>
              <a:t> software; inherits from </a:t>
            </a:r>
            <a:r>
              <a:rPr lang="en-US" sz="2000" dirty="0" err="1" smtClean="0"/>
              <a:t>Globus</a:t>
            </a:r>
            <a:r>
              <a:rPr lang="en-US" sz="2000" dirty="0" smtClean="0"/>
              <a:t> </a:t>
            </a:r>
          </a:p>
          <a:p>
            <a:pPr lvl="1"/>
            <a:r>
              <a:rPr lang="en-US" dirty="0" smtClean="0"/>
              <a:t>the image storage, </a:t>
            </a:r>
          </a:p>
          <a:p>
            <a:pPr lvl="1"/>
            <a:r>
              <a:rPr lang="en-US" dirty="0" smtClean="0"/>
              <a:t>the credentials for user authentication, </a:t>
            </a:r>
          </a:p>
          <a:p>
            <a:pPr lvl="1"/>
            <a:r>
              <a:rPr lang="en-US" dirty="0" smtClean="0"/>
              <a:t>the requirement that a running Nimbus process can </a:t>
            </a:r>
            <a:r>
              <a:rPr lang="en-US" dirty="0" err="1" smtClean="0"/>
              <a:t>ssh</a:t>
            </a:r>
            <a:r>
              <a:rPr lang="en-US" dirty="0" smtClean="0"/>
              <a:t> into all compute nodes.</a:t>
            </a:r>
          </a:p>
          <a:p>
            <a:pPr marL="0" indent="0">
              <a:buNone/>
            </a:pPr>
            <a:endParaRPr lang="en-US"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38</a:t>
            </a:fld>
            <a:endParaRPr lang="en-US"/>
          </a:p>
        </p:txBody>
      </p:sp>
    </p:spTree>
    <p:extLst>
      <p:ext uri="{BB962C8B-B14F-4D97-AF65-F5344CB8AC3E}">
        <p14:creationId xmlns:p14="http://schemas.microsoft.com/office/powerpoint/2010/main" val="1511049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Cloud Computing - RCIS  May 2013 </a:t>
            </a:r>
            <a:endParaRPr lang="en-US"/>
          </a:p>
        </p:txBody>
      </p:sp>
      <p:pic>
        <p:nvPicPr>
          <p:cNvPr id="33794" name="Picture 2" descr="C:\CloudComputing\LectureNotesDecember6\Slides\snapshots\OpenSourcePlatform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162" y="1971675"/>
            <a:ext cx="7664551" cy="297656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1"/>
          </p:nvPr>
        </p:nvSpPr>
        <p:spPr/>
        <p:txBody>
          <a:bodyPr/>
          <a:lstStyle/>
          <a:p>
            <a:pPr>
              <a:defRPr/>
            </a:pPr>
            <a:fld id="{5087BA48-CD3C-4B57-A835-2FFB72602AEA}" type="slidenum">
              <a:rPr lang="en-US" smtClean="0"/>
              <a:pPr>
                <a:defRPr/>
              </a:pPr>
              <a:t>39</a:t>
            </a:fld>
            <a:endParaRPr lang="en-US"/>
          </a:p>
        </p:txBody>
      </p:sp>
    </p:spTree>
    <p:extLst>
      <p:ext uri="{BB962C8B-B14F-4D97-AF65-F5344CB8AC3E}">
        <p14:creationId xmlns:p14="http://schemas.microsoft.com/office/powerpoint/2010/main" val="391162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1. Basic concepts</a:t>
            </a:r>
            <a:endParaRPr lang="en-US" sz="3200" dirty="0"/>
          </a:p>
        </p:txBody>
      </p:sp>
      <p:sp>
        <p:nvSpPr>
          <p:cNvPr id="3" name="Content Placeholder 2"/>
          <p:cNvSpPr>
            <a:spLocks noGrp="1"/>
          </p:cNvSpPr>
          <p:nvPr>
            <p:ph idx="1"/>
          </p:nvPr>
        </p:nvSpPr>
        <p:spPr>
          <a:xfrm>
            <a:off x="457200" y="1419225"/>
            <a:ext cx="8229600" cy="4752975"/>
          </a:xfrm>
        </p:spPr>
        <p:txBody>
          <a:bodyPr/>
          <a:lstStyle/>
          <a:p>
            <a:r>
              <a:rPr lang="en-US" sz="2000" dirty="0" smtClean="0"/>
              <a:t>Network centric computing and network centric content.</a:t>
            </a:r>
          </a:p>
          <a:p>
            <a:r>
              <a:rPr lang="en-US" sz="2000" dirty="0" smtClean="0"/>
              <a:t>Cloud computing:  the good, challenges, and vulnerabilities.</a:t>
            </a:r>
          </a:p>
          <a:p>
            <a:r>
              <a:rPr lang="en-US" sz="2000" dirty="0" smtClean="0"/>
              <a:t>Types of clouds.</a:t>
            </a:r>
          </a:p>
          <a:p>
            <a:r>
              <a:rPr lang="en-US" sz="2000" dirty="0" smtClean="0"/>
              <a:t>Cloud delivery models.</a:t>
            </a:r>
          </a:p>
          <a:p>
            <a:endParaRPr lang="en-US" sz="2000" dirty="0" smtClean="0"/>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Cloud storage diversity and vendor lock-in</a:t>
            </a:r>
            <a:endParaRPr lang="en-US" sz="3200" dirty="0"/>
          </a:p>
        </p:txBody>
      </p:sp>
      <p:sp>
        <p:nvSpPr>
          <p:cNvPr id="6" name="Content Placeholder 5"/>
          <p:cNvSpPr>
            <a:spLocks noGrp="1"/>
          </p:cNvSpPr>
          <p:nvPr>
            <p:ph idx="1"/>
          </p:nvPr>
        </p:nvSpPr>
        <p:spPr>
          <a:xfrm>
            <a:off x="457200" y="1381125"/>
            <a:ext cx="8229600" cy="4486275"/>
          </a:xfrm>
        </p:spPr>
        <p:txBody>
          <a:bodyPr/>
          <a:lstStyle/>
          <a:p>
            <a:r>
              <a:rPr lang="en-US" sz="2000" dirty="0" smtClean="0"/>
              <a:t>Risks when a large organization relies on a single cloud service provider:</a:t>
            </a:r>
          </a:p>
          <a:p>
            <a:pPr lvl="1"/>
            <a:r>
              <a:rPr lang="en-US" sz="1800" dirty="0" smtClean="0"/>
              <a:t>cloud services may be unavailable for a short, or an extended period of time;</a:t>
            </a:r>
          </a:p>
          <a:p>
            <a:pPr lvl="1"/>
            <a:r>
              <a:rPr lang="en-US" sz="1800" dirty="0" smtClean="0"/>
              <a:t>permanent data loss in case of a catastrophic system failure;</a:t>
            </a:r>
          </a:p>
          <a:p>
            <a:pPr lvl="1"/>
            <a:r>
              <a:rPr lang="en-US" sz="1800" dirty="0" smtClean="0"/>
              <a:t>the provider may increase the prices for service</a:t>
            </a:r>
            <a:r>
              <a:rPr lang="en-US" sz="1800" dirty="0" smtClean="0"/>
              <a:t>.</a:t>
            </a:r>
          </a:p>
          <a:p>
            <a:pPr lvl="1"/>
            <a:endParaRPr lang="en-US" sz="1800" dirty="0" smtClean="0"/>
          </a:p>
          <a:p>
            <a:r>
              <a:rPr lang="en-US" sz="2000" dirty="0" smtClean="0"/>
              <a:t>Switching to another provider could be  very costly due to the large volume of data to be transferred from the old to the new provider</a:t>
            </a:r>
            <a:r>
              <a:rPr lang="en-US" sz="2000" dirty="0" smtClean="0"/>
              <a:t>.</a:t>
            </a:r>
          </a:p>
          <a:p>
            <a:pPr marL="0" indent="0">
              <a:buNone/>
            </a:pPr>
            <a:endParaRPr lang="en-US" sz="2000" dirty="0" smtClean="0"/>
          </a:p>
          <a:p>
            <a:r>
              <a:rPr lang="en-US" sz="2000" dirty="0" smtClean="0"/>
              <a:t>A solution is to replicate the data to multiple cloud service providers, similar to data replication in RAID.</a:t>
            </a:r>
            <a:endParaRPr lang="en-US" sz="2000"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4" name="Slide Number Placeholder 3"/>
          <p:cNvSpPr>
            <a:spLocks noGrp="1"/>
          </p:cNvSpPr>
          <p:nvPr>
            <p:ph type="sldNum" sz="quarter" idx="11"/>
          </p:nvPr>
        </p:nvSpPr>
        <p:spPr/>
        <p:txBody>
          <a:bodyPr/>
          <a:lstStyle/>
          <a:p>
            <a:pPr>
              <a:defRPr/>
            </a:pPr>
            <a:fld id="{CB1E956D-D9E7-4FA9-A346-BB84C9BA9367}" type="slidenum">
              <a:rPr lang="en-US" smtClean="0"/>
              <a:pPr>
                <a:defRPr/>
              </a:pPr>
              <a:t>40</a:t>
            </a:fld>
            <a:endParaRPr lang="en-US"/>
          </a:p>
        </p:txBody>
      </p:sp>
    </p:spTree>
    <p:extLst>
      <p:ext uri="{BB962C8B-B14F-4D97-AF65-F5344CB8AC3E}">
        <p14:creationId xmlns:p14="http://schemas.microsoft.com/office/powerpoint/2010/main" val="1473791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30722" name="Object 2"/>
          <p:cNvGraphicFramePr>
            <a:graphicFrameLocks noChangeAspect="1"/>
          </p:cNvGraphicFramePr>
          <p:nvPr/>
        </p:nvGraphicFramePr>
        <p:xfrm>
          <a:off x="2476500" y="301501"/>
          <a:ext cx="4162425" cy="5952965"/>
        </p:xfrm>
        <a:graphic>
          <a:graphicData uri="http://schemas.openxmlformats.org/presentationml/2006/ole">
            <mc:AlternateContent xmlns:mc="http://schemas.openxmlformats.org/markup-compatibility/2006">
              <mc:Choice xmlns:v="urn:schemas-microsoft-com:vml" Requires="v">
                <p:oleObj spid="_x0000_s7194" name="Visio" r:id="rId3" imgW="6670196" imgH="9541545" progId="Visio.Drawing.11">
                  <p:embed/>
                </p:oleObj>
              </mc:Choice>
              <mc:Fallback>
                <p:oleObj name="Visio" r:id="rId3" imgW="6670196" imgH="9541545"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301501"/>
                        <a:ext cx="4162425" cy="595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5087BA48-CD3C-4B57-A835-2FFB72602AEA}" type="slidenum">
              <a:rPr lang="en-US" smtClean="0"/>
              <a:pPr>
                <a:defRPr/>
              </a:pPr>
              <a:t>41</a:t>
            </a:fld>
            <a:endParaRPr lang="en-US"/>
          </a:p>
        </p:txBody>
      </p:sp>
    </p:spTree>
    <p:extLst>
      <p:ext uri="{BB962C8B-B14F-4D97-AF65-F5344CB8AC3E}">
        <p14:creationId xmlns:p14="http://schemas.microsoft.com/office/powerpoint/2010/main" val="3243260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514350"/>
          </a:xfrm>
        </p:spPr>
        <p:txBody>
          <a:bodyPr/>
          <a:lstStyle/>
          <a:p>
            <a:r>
              <a:rPr lang="en-US" sz="3200" dirty="0" smtClean="0"/>
              <a:t>Cloud interoperability; the </a:t>
            </a:r>
            <a:r>
              <a:rPr lang="en-US" sz="3200" dirty="0" err="1" smtClean="0"/>
              <a:t>Intercloud</a:t>
            </a:r>
            <a:endParaRPr lang="en-US" sz="3200" dirty="0"/>
          </a:p>
        </p:txBody>
      </p:sp>
      <p:sp>
        <p:nvSpPr>
          <p:cNvPr id="6" name="Content Placeholder 5"/>
          <p:cNvSpPr>
            <a:spLocks noGrp="1"/>
          </p:cNvSpPr>
          <p:nvPr>
            <p:ph idx="1"/>
          </p:nvPr>
        </p:nvSpPr>
        <p:spPr>
          <a:xfrm>
            <a:off x="457200" y="1209675"/>
            <a:ext cx="8229600" cy="4657725"/>
          </a:xfrm>
        </p:spPr>
        <p:txBody>
          <a:bodyPr/>
          <a:lstStyle/>
          <a:p>
            <a:r>
              <a:rPr lang="en-US" sz="2000" dirty="0" smtClean="0"/>
              <a:t>Is an </a:t>
            </a:r>
            <a:r>
              <a:rPr lang="en-US" sz="2000" dirty="0" err="1" smtClean="0"/>
              <a:t>Intercloud</a:t>
            </a:r>
            <a:r>
              <a:rPr lang="en-US" sz="2000" dirty="0" smtClean="0"/>
              <a:t>, a federation of clouds that cooperate to provide a better user experience feasible</a:t>
            </a:r>
            <a:r>
              <a:rPr lang="en-US" sz="2000" dirty="0" smtClean="0"/>
              <a:t>?</a:t>
            </a:r>
          </a:p>
          <a:p>
            <a:pPr marL="0" indent="0">
              <a:buNone/>
            </a:pPr>
            <a:endParaRPr lang="en-US" sz="2000" dirty="0" smtClean="0"/>
          </a:p>
          <a:p>
            <a:r>
              <a:rPr lang="en-US" sz="2000" dirty="0" smtClean="0"/>
              <a:t>Not likely at this time:</a:t>
            </a:r>
          </a:p>
          <a:p>
            <a:pPr lvl="1"/>
            <a:r>
              <a:rPr lang="en-US" sz="1800" dirty="0" smtClean="0"/>
              <a:t>there are no standards for either storage  of processing; </a:t>
            </a:r>
          </a:p>
          <a:p>
            <a:pPr lvl="1"/>
            <a:r>
              <a:rPr lang="en-US" sz="1800" dirty="0" smtClean="0"/>
              <a:t>the clouds are based on different delivery models;</a:t>
            </a:r>
          </a:p>
          <a:p>
            <a:pPr lvl="1"/>
            <a:r>
              <a:rPr lang="en-US" sz="1800" dirty="0" smtClean="0"/>
              <a:t>the set of services supported by these delivery models is large and open; new services are offered every few months;</a:t>
            </a:r>
          </a:p>
          <a:p>
            <a:pPr lvl="1"/>
            <a:r>
              <a:rPr lang="en-US" sz="1800" dirty="0" smtClean="0"/>
              <a:t>CSPs (Cloud Service Providers) </a:t>
            </a:r>
            <a:r>
              <a:rPr lang="en-US" sz="1800" dirty="0" err="1" smtClean="0"/>
              <a:t>belive</a:t>
            </a:r>
            <a:r>
              <a:rPr lang="en-US" sz="1800" dirty="0" smtClean="0"/>
              <a:t> that they have a competitive advantage due to the uniqueness of the added value of their services;</a:t>
            </a:r>
          </a:p>
          <a:p>
            <a:pPr lvl="1"/>
            <a:r>
              <a:rPr lang="en-US" sz="1800" dirty="0" smtClean="0"/>
              <a:t>Security is a major concern for cloud users and an </a:t>
            </a:r>
            <a:r>
              <a:rPr lang="en-US" sz="1800" dirty="0" err="1" smtClean="0"/>
              <a:t>Intercloud</a:t>
            </a:r>
            <a:r>
              <a:rPr lang="en-US" sz="1800" dirty="0" smtClean="0"/>
              <a:t> could only create new threats.</a:t>
            </a:r>
            <a:endParaRPr lang="en-US" sz="1800" dirty="0"/>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42</a:t>
            </a:fld>
            <a:endParaRPr lang="en-US"/>
          </a:p>
        </p:txBody>
      </p:sp>
    </p:spTree>
    <p:extLst>
      <p:ext uri="{BB962C8B-B14F-4D97-AF65-F5344CB8AC3E}">
        <p14:creationId xmlns:p14="http://schemas.microsoft.com/office/powerpoint/2010/main" val="3472308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3200" dirty="0" smtClean="0"/>
              <a:t>Energy use and ecological impact</a:t>
            </a:r>
            <a:endParaRPr lang="en-US" sz="3200" dirty="0"/>
          </a:p>
        </p:txBody>
      </p:sp>
      <p:sp>
        <p:nvSpPr>
          <p:cNvPr id="3" name="Content Placeholder 2"/>
          <p:cNvSpPr>
            <a:spLocks noGrp="1"/>
          </p:cNvSpPr>
          <p:nvPr>
            <p:ph idx="1"/>
          </p:nvPr>
        </p:nvSpPr>
        <p:spPr>
          <a:xfrm>
            <a:off x="285749" y="1095374"/>
            <a:ext cx="8743951" cy="5162551"/>
          </a:xfrm>
        </p:spPr>
        <p:txBody>
          <a:bodyPr/>
          <a:lstStyle/>
          <a:p>
            <a:r>
              <a:rPr lang="en-US" sz="2000" dirty="0" smtClean="0"/>
              <a:t>The energy consumption of large-scale data centers and their costs for energy and for cooling are significant</a:t>
            </a:r>
            <a:r>
              <a:rPr lang="en-US" sz="2000" dirty="0" smtClean="0"/>
              <a:t>.</a:t>
            </a:r>
          </a:p>
          <a:p>
            <a:pPr marL="0" indent="0">
              <a:buNone/>
            </a:pPr>
            <a:endParaRPr lang="en-US" sz="2000" dirty="0" smtClean="0"/>
          </a:p>
          <a:p>
            <a:r>
              <a:rPr lang="en-US" sz="2000" dirty="0" smtClean="0"/>
              <a:t>In 2006, the 6,000 data centers in the U.S consumed 61x10</a:t>
            </a:r>
            <a:r>
              <a:rPr lang="en-US" sz="2000" baseline="30000" dirty="0" smtClean="0"/>
              <a:t>9 </a:t>
            </a:r>
            <a:r>
              <a:rPr lang="en-US" sz="2000" dirty="0" smtClean="0"/>
              <a:t>KWh of energy, 1.5% of all electricity consumption, at a cost of $4.5 billion</a:t>
            </a:r>
            <a:r>
              <a:rPr lang="en-US" sz="2000" dirty="0" smtClean="0"/>
              <a:t>.</a:t>
            </a:r>
          </a:p>
          <a:p>
            <a:pPr marL="0" indent="0">
              <a:buNone/>
            </a:pPr>
            <a:endParaRPr lang="en-US" sz="2000" dirty="0" smtClean="0"/>
          </a:p>
          <a:p>
            <a:r>
              <a:rPr lang="en-US" sz="2000" dirty="0"/>
              <a:t>E</a:t>
            </a:r>
            <a:r>
              <a:rPr lang="en-US" sz="2000" dirty="0" smtClean="0"/>
              <a:t>nergy </a:t>
            </a:r>
            <a:r>
              <a:rPr lang="en-US" sz="2000" dirty="0" smtClean="0"/>
              <a:t>consumed by the data centers was expected to double from 2006 to 2011 and peak </a:t>
            </a:r>
            <a:r>
              <a:rPr lang="en-US" sz="2000" dirty="0" smtClean="0"/>
              <a:t> </a:t>
            </a:r>
            <a:r>
              <a:rPr lang="en-US" sz="2000" dirty="0" smtClean="0"/>
              <a:t>demand  to increase from 7 GW  to 12 GW</a:t>
            </a:r>
            <a:r>
              <a:rPr lang="en-US" sz="2000" dirty="0" smtClean="0"/>
              <a:t>.</a:t>
            </a:r>
          </a:p>
          <a:p>
            <a:endParaRPr lang="en-US" sz="2000" dirty="0" smtClean="0"/>
          </a:p>
          <a:p>
            <a:r>
              <a:rPr lang="en-US" sz="2000" dirty="0" smtClean="0"/>
              <a:t>The greenhouse gas emission due to the data centers is estimated to increase from 116 x10</a:t>
            </a:r>
            <a:r>
              <a:rPr lang="en-US" sz="2000" baseline="30000" dirty="0" smtClean="0"/>
              <a:t>9 </a:t>
            </a:r>
            <a:r>
              <a:rPr lang="en-US" sz="2000" dirty="0" smtClean="0"/>
              <a:t>tones of CO</a:t>
            </a:r>
            <a:r>
              <a:rPr lang="en-US" sz="2000" baseline="-25000" dirty="0" smtClean="0"/>
              <a:t>2</a:t>
            </a:r>
            <a:r>
              <a:rPr lang="en-US" sz="2000" dirty="0" smtClean="0"/>
              <a:t> in 2007 to 257 tones in 2020 due to increased consumer demand</a:t>
            </a:r>
            <a:r>
              <a:rPr lang="en-US" sz="2000" dirty="0" smtClean="0"/>
              <a:t>.</a:t>
            </a:r>
          </a:p>
          <a:p>
            <a:endParaRPr lang="en-US" sz="2000" dirty="0" smtClean="0"/>
          </a:p>
          <a:p>
            <a:r>
              <a:rPr lang="en-US" sz="2000" dirty="0" smtClean="0"/>
              <a:t>The effort to reduce energy use is focused on computing, networking, and storage activities of a data center.</a:t>
            </a:r>
          </a:p>
          <a:p>
            <a:pPr marL="0" indent="0">
              <a:buNone/>
            </a:pPr>
            <a:endParaRPr lang="en-US" sz="2000" dirty="0" smtClean="0"/>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43</a:t>
            </a:fld>
            <a:endParaRPr lang="en-US"/>
          </a:p>
        </p:txBody>
      </p:sp>
    </p:spTree>
    <p:extLst>
      <p:ext uri="{BB962C8B-B14F-4D97-AF65-F5344CB8AC3E}">
        <p14:creationId xmlns:p14="http://schemas.microsoft.com/office/powerpoint/2010/main" val="4154248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00075"/>
            <a:ext cx="8229600" cy="476250"/>
          </a:xfrm>
        </p:spPr>
        <p:txBody>
          <a:bodyPr/>
          <a:lstStyle/>
          <a:p>
            <a:r>
              <a:rPr lang="en-US" sz="3200" dirty="0" smtClean="0"/>
              <a:t>Energy use and ecological impact (cont’d)</a:t>
            </a:r>
            <a:endParaRPr lang="en-US" sz="3200" dirty="0"/>
          </a:p>
        </p:txBody>
      </p:sp>
      <p:sp>
        <p:nvSpPr>
          <p:cNvPr id="3" name="Content Placeholder 2"/>
          <p:cNvSpPr>
            <a:spLocks noGrp="1"/>
          </p:cNvSpPr>
          <p:nvPr>
            <p:ph idx="1"/>
          </p:nvPr>
        </p:nvSpPr>
        <p:spPr>
          <a:xfrm>
            <a:off x="457200" y="1609724"/>
            <a:ext cx="8229600" cy="4457699"/>
          </a:xfrm>
        </p:spPr>
        <p:txBody>
          <a:bodyPr/>
          <a:lstStyle/>
          <a:p>
            <a:r>
              <a:rPr lang="en-US" sz="2000" dirty="0" smtClean="0"/>
              <a:t>Operating efficiency of a system is captured by the </a:t>
            </a:r>
            <a:r>
              <a:rPr lang="en-US" sz="2000" i="1" u="sng" dirty="0" smtClean="0"/>
              <a:t>performance per Watt of power</a:t>
            </a:r>
            <a:r>
              <a:rPr lang="en-US" sz="2000" dirty="0" smtClean="0"/>
              <a:t>.</a:t>
            </a:r>
          </a:p>
          <a:p>
            <a:pPr marL="0" indent="0">
              <a:buNone/>
            </a:pPr>
            <a:endParaRPr lang="en-US" sz="2000" dirty="0" smtClean="0"/>
          </a:p>
          <a:p>
            <a:r>
              <a:rPr lang="en-US" sz="2000" dirty="0" smtClean="0"/>
              <a:t>The performance of supercomputers has increased 3.5 times faster than their operating efficiency - 7000% versus 2,000% during the period 1998 – 2007</a:t>
            </a:r>
            <a:r>
              <a:rPr lang="en-US" sz="2000" dirty="0" smtClean="0"/>
              <a:t>.</a:t>
            </a:r>
          </a:p>
          <a:p>
            <a:pPr marL="0" indent="0">
              <a:buNone/>
            </a:pPr>
            <a:endParaRPr lang="en-US" sz="2000" dirty="0" smtClean="0"/>
          </a:p>
          <a:p>
            <a:r>
              <a:rPr lang="en-US" sz="2000" dirty="0" smtClean="0"/>
              <a:t>A  typical Google cluster spends most of its time within the 10-50% CPU utilization range; there is a mismatch between server workload profile and server energy efficiency. </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44</a:t>
            </a:fld>
            <a:endParaRPr lang="en-US"/>
          </a:p>
        </p:txBody>
      </p:sp>
    </p:spTree>
    <p:extLst>
      <p:ext uri="{BB962C8B-B14F-4D97-AF65-F5344CB8AC3E}">
        <p14:creationId xmlns:p14="http://schemas.microsoft.com/office/powerpoint/2010/main" val="2932019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4" y="457200"/>
            <a:ext cx="8067675" cy="542925"/>
          </a:xfrm>
        </p:spPr>
        <p:txBody>
          <a:bodyPr/>
          <a:lstStyle/>
          <a:p>
            <a:r>
              <a:rPr lang="en-US" sz="3200" dirty="0" smtClean="0"/>
              <a:t>Energy-proportional systems</a:t>
            </a:r>
            <a:endParaRPr lang="en-US" sz="3200" dirty="0"/>
          </a:p>
        </p:txBody>
      </p:sp>
      <p:sp>
        <p:nvSpPr>
          <p:cNvPr id="3" name="Content Placeholder 2"/>
          <p:cNvSpPr>
            <a:spLocks noGrp="1"/>
          </p:cNvSpPr>
          <p:nvPr>
            <p:ph idx="1"/>
          </p:nvPr>
        </p:nvSpPr>
        <p:spPr>
          <a:xfrm>
            <a:off x="457200" y="1143000"/>
            <a:ext cx="8229600" cy="5410200"/>
          </a:xfrm>
        </p:spPr>
        <p:txBody>
          <a:bodyPr/>
          <a:lstStyle/>
          <a:p>
            <a:r>
              <a:rPr lang="en-US" sz="2000" dirty="0" smtClean="0"/>
              <a:t>An energy-proportional system consumes no power when idle, very little power under a light load and, gradually, more power as the load increases. </a:t>
            </a:r>
            <a:endParaRPr lang="en-US" sz="2000" dirty="0" smtClean="0"/>
          </a:p>
          <a:p>
            <a:pPr marL="0" indent="0">
              <a:buNone/>
            </a:pPr>
            <a:endParaRPr lang="en-US" sz="2000" dirty="0" smtClean="0"/>
          </a:p>
          <a:p>
            <a:r>
              <a:rPr lang="en-US" sz="2000" dirty="0" smtClean="0"/>
              <a:t>By definition, an ideal energy-proportional system is always operating at 100% efficiency. </a:t>
            </a:r>
            <a:endParaRPr lang="en-US" sz="2000" dirty="0" smtClean="0"/>
          </a:p>
          <a:p>
            <a:endParaRPr lang="en-US" sz="2000" dirty="0" smtClean="0"/>
          </a:p>
          <a:p>
            <a:r>
              <a:rPr lang="en-US" sz="2000" dirty="0" smtClean="0"/>
              <a:t>Humans are a good approximation of an ideal energy proportional system; about 70 W at rest, 120 W on average on a daily basis, and </a:t>
            </a:r>
            <a:r>
              <a:rPr lang="en-US" sz="2000" dirty="0" smtClean="0"/>
              <a:t> </a:t>
            </a:r>
            <a:r>
              <a:rPr lang="en-US" sz="2000" dirty="0" smtClean="0"/>
              <a:t>1,000 – 2,000 W during a strenuous, short time effort</a:t>
            </a:r>
            <a:r>
              <a:rPr lang="en-US" sz="2000" dirty="0" smtClean="0"/>
              <a:t>.</a:t>
            </a:r>
          </a:p>
          <a:p>
            <a:pPr marL="0" indent="0">
              <a:buNone/>
            </a:pPr>
            <a:endParaRPr lang="en-US" sz="2000" dirty="0" smtClean="0"/>
          </a:p>
          <a:p>
            <a:r>
              <a:rPr lang="en-US" sz="2000" dirty="0" smtClean="0"/>
              <a:t>Even when power requirements scale linearly with the load, the energy efficiency of a computing system is not a linear function of the load; even when idle, a system may use 50% of the power corresponding to the full load</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45</a:t>
            </a:fld>
            <a:endParaRPr lang="en-US"/>
          </a:p>
        </p:txBody>
      </p:sp>
    </p:spTree>
    <p:extLst>
      <p:ext uri="{BB962C8B-B14F-4D97-AF65-F5344CB8AC3E}">
        <p14:creationId xmlns:p14="http://schemas.microsoft.com/office/powerpoint/2010/main" val="809875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31746" name="Object 2"/>
          <p:cNvGraphicFramePr>
            <a:graphicFrameLocks noChangeAspect="1"/>
          </p:cNvGraphicFramePr>
          <p:nvPr/>
        </p:nvGraphicFramePr>
        <p:xfrm>
          <a:off x="835025" y="425450"/>
          <a:ext cx="7475538" cy="5761038"/>
        </p:xfrm>
        <a:graphic>
          <a:graphicData uri="http://schemas.openxmlformats.org/presentationml/2006/ole">
            <mc:AlternateContent xmlns:mc="http://schemas.openxmlformats.org/markup-compatibility/2006">
              <mc:Choice xmlns:v="urn:schemas-microsoft-com:vml" Requires="v">
                <p:oleObj spid="_x0000_s8218" name="Visio" r:id="rId3" imgW="7476275" imgH="5761777" progId="Visio.Drawing.11">
                  <p:embed/>
                </p:oleObj>
              </mc:Choice>
              <mc:Fallback>
                <p:oleObj name="Visio" r:id="rId3" imgW="7476275" imgH="5761777"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425450"/>
                        <a:ext cx="7475538"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5087BA48-CD3C-4B57-A835-2FFB72602AEA}" type="slidenum">
              <a:rPr lang="en-US" smtClean="0"/>
              <a:pPr>
                <a:defRPr/>
              </a:pPr>
              <a:t>46</a:t>
            </a:fld>
            <a:endParaRPr lang="en-US"/>
          </a:p>
        </p:txBody>
      </p:sp>
    </p:spTree>
    <p:extLst>
      <p:ext uri="{BB962C8B-B14F-4D97-AF65-F5344CB8AC3E}">
        <p14:creationId xmlns:p14="http://schemas.microsoft.com/office/powerpoint/2010/main" val="146179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485775"/>
          </a:xfrm>
        </p:spPr>
        <p:txBody>
          <a:bodyPr/>
          <a:lstStyle/>
          <a:p>
            <a:r>
              <a:rPr lang="en-US" sz="3200" dirty="0" smtClean="0"/>
              <a:t>Service Level Agreement (SLA)</a:t>
            </a:r>
            <a:endParaRPr lang="en-US" sz="3200" dirty="0"/>
          </a:p>
        </p:txBody>
      </p:sp>
      <p:sp>
        <p:nvSpPr>
          <p:cNvPr id="6" name="Content Placeholder 5"/>
          <p:cNvSpPr>
            <a:spLocks noGrp="1"/>
          </p:cNvSpPr>
          <p:nvPr>
            <p:ph idx="1"/>
          </p:nvPr>
        </p:nvSpPr>
        <p:spPr>
          <a:xfrm>
            <a:off x="428624" y="1238250"/>
            <a:ext cx="8296275" cy="4762500"/>
          </a:xfrm>
        </p:spPr>
        <p:txBody>
          <a:bodyPr/>
          <a:lstStyle/>
          <a:p>
            <a:r>
              <a:rPr lang="en-US" sz="2000" dirty="0" smtClean="0"/>
              <a:t>SLA - a negotiated contract between the customer and CSP; can be legally binding or informal. Objectives:</a:t>
            </a:r>
          </a:p>
          <a:p>
            <a:pPr lvl="1"/>
            <a:r>
              <a:rPr lang="en-US" sz="1800" dirty="0" smtClean="0"/>
              <a:t>Identify and define the customer’s needs and constraints including the level of resources, security, timing, and </a:t>
            </a:r>
            <a:r>
              <a:rPr lang="en-US" sz="1800" dirty="0" err="1" smtClean="0"/>
              <a:t>QoS</a:t>
            </a:r>
            <a:r>
              <a:rPr lang="en-US" sz="1800" dirty="0" smtClean="0"/>
              <a:t>.</a:t>
            </a:r>
          </a:p>
          <a:p>
            <a:pPr lvl="1"/>
            <a:r>
              <a:rPr lang="en-US" sz="1800" dirty="0" smtClean="0"/>
              <a:t>Provide a framework for understanding; a critical aspect of this framework is a clear definition of classes of service and the costs.</a:t>
            </a:r>
          </a:p>
          <a:p>
            <a:pPr lvl="1"/>
            <a:r>
              <a:rPr lang="en-US" sz="1800" dirty="0" smtClean="0"/>
              <a:t>Simplify complex issues; clarify the boundaries between the responsibilities of clients and CSP in case of failures.</a:t>
            </a:r>
          </a:p>
          <a:p>
            <a:pPr lvl="1"/>
            <a:r>
              <a:rPr lang="en-US" sz="1800" dirty="0" smtClean="0"/>
              <a:t>Reduce areas of conflict.</a:t>
            </a:r>
          </a:p>
          <a:p>
            <a:pPr lvl="1"/>
            <a:r>
              <a:rPr lang="en-US" sz="1800" dirty="0" smtClean="0"/>
              <a:t>Encourage dialog in the event of disputes.</a:t>
            </a:r>
          </a:p>
          <a:p>
            <a:pPr lvl="1"/>
            <a:r>
              <a:rPr lang="en-US" sz="1800" dirty="0" smtClean="0"/>
              <a:t>Eliminate unrealistic expectations</a:t>
            </a:r>
            <a:r>
              <a:rPr lang="en-US" sz="1800" dirty="0" smtClean="0"/>
              <a:t>.</a:t>
            </a:r>
          </a:p>
          <a:p>
            <a:pPr marL="457200" lvl="1" indent="0">
              <a:buNone/>
            </a:pPr>
            <a:endParaRPr lang="en-US" sz="1800" dirty="0" smtClean="0"/>
          </a:p>
          <a:p>
            <a:r>
              <a:rPr lang="en-US" sz="2000" dirty="0" smtClean="0"/>
              <a:t> Specifies the services that the customer receives, rather than how the cloud service provider delivers the services.</a:t>
            </a:r>
            <a:endParaRPr lang="en-US" sz="2000" dirty="0"/>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47</a:t>
            </a:fld>
            <a:endParaRPr lang="en-US"/>
          </a:p>
        </p:txBody>
      </p:sp>
    </p:spTree>
    <p:extLst>
      <p:ext uri="{BB962C8B-B14F-4D97-AF65-F5344CB8AC3E}">
        <p14:creationId xmlns:p14="http://schemas.microsoft.com/office/powerpoint/2010/main" val="1792424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4" y="371475"/>
            <a:ext cx="8505825" cy="523875"/>
          </a:xfrm>
        </p:spPr>
        <p:txBody>
          <a:bodyPr/>
          <a:lstStyle/>
          <a:p>
            <a:r>
              <a:rPr lang="en-US" sz="3200" dirty="0" smtClean="0"/>
              <a:t>Responsibility sharing between user and CSP</a:t>
            </a:r>
            <a:endParaRPr lang="en-US" sz="32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32770" name="Object 2"/>
          <p:cNvGraphicFramePr>
            <a:graphicFrameLocks noChangeAspect="1"/>
          </p:cNvGraphicFramePr>
          <p:nvPr/>
        </p:nvGraphicFramePr>
        <p:xfrm>
          <a:off x="1819275" y="847725"/>
          <a:ext cx="5114933" cy="5424287"/>
        </p:xfrm>
        <a:graphic>
          <a:graphicData uri="http://schemas.openxmlformats.org/presentationml/2006/ole">
            <mc:AlternateContent xmlns:mc="http://schemas.openxmlformats.org/markup-compatibility/2006">
              <mc:Choice xmlns:v="urn:schemas-microsoft-com:vml" Requires="v">
                <p:oleObj spid="_x0000_s9242" name="Visio" r:id="rId3" imgW="7612732" imgH="8070363" progId="Visio.Drawing.11">
                  <p:embed/>
                </p:oleObj>
              </mc:Choice>
              <mc:Fallback>
                <p:oleObj name="Visio" r:id="rId3" imgW="7612732" imgH="807036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275" y="847725"/>
                        <a:ext cx="5114933" cy="5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AE531AF-64F4-45BA-B940-7142D2FE0749}" type="slidenum">
              <a:rPr lang="en-US" smtClean="0"/>
              <a:pPr>
                <a:defRPr/>
              </a:pPr>
              <a:t>48</a:t>
            </a:fld>
            <a:endParaRPr lang="en-US"/>
          </a:p>
        </p:txBody>
      </p:sp>
    </p:spTree>
    <p:extLst>
      <p:ext uri="{BB962C8B-B14F-4D97-AF65-F5344CB8AC3E}">
        <p14:creationId xmlns:p14="http://schemas.microsoft.com/office/powerpoint/2010/main" val="2400559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User security concerns</a:t>
            </a:r>
            <a:endParaRPr lang="en-US" sz="3200" dirty="0"/>
          </a:p>
        </p:txBody>
      </p:sp>
      <p:sp>
        <p:nvSpPr>
          <p:cNvPr id="7" name="Content Placeholder 6"/>
          <p:cNvSpPr>
            <a:spLocks noGrp="1"/>
          </p:cNvSpPr>
          <p:nvPr>
            <p:ph idx="1"/>
          </p:nvPr>
        </p:nvSpPr>
        <p:spPr>
          <a:xfrm>
            <a:off x="457199" y="1285875"/>
            <a:ext cx="8562975" cy="4581525"/>
          </a:xfrm>
        </p:spPr>
        <p:txBody>
          <a:bodyPr/>
          <a:lstStyle/>
          <a:p>
            <a:r>
              <a:rPr lang="en-US" sz="2000" dirty="0"/>
              <a:t>Potential loss of control/ownership of data</a:t>
            </a:r>
            <a:r>
              <a:rPr lang="en-US" sz="2000" dirty="0" smtClean="0"/>
              <a:t>.</a:t>
            </a:r>
            <a:endParaRPr lang="en-US" sz="2000" dirty="0"/>
          </a:p>
          <a:p>
            <a:r>
              <a:rPr lang="en-US" sz="2000" dirty="0"/>
              <a:t>Data integration, privacy enforcement, data encryption</a:t>
            </a:r>
            <a:r>
              <a:rPr lang="en-US" sz="2000" dirty="0" smtClean="0"/>
              <a:t>.</a:t>
            </a:r>
            <a:endParaRPr lang="en-US" sz="2000" dirty="0"/>
          </a:p>
          <a:p>
            <a:r>
              <a:rPr lang="en-US" sz="2000" dirty="0"/>
              <a:t>Data </a:t>
            </a:r>
            <a:r>
              <a:rPr lang="en-US" sz="2000" dirty="0" err="1"/>
              <a:t>remanence</a:t>
            </a:r>
            <a:r>
              <a:rPr lang="en-US" sz="2000" dirty="0"/>
              <a:t> after de-provisioning</a:t>
            </a:r>
            <a:r>
              <a:rPr lang="en-US" sz="2000" dirty="0" smtClean="0"/>
              <a:t>.</a:t>
            </a:r>
            <a:endParaRPr lang="en-US" sz="2000" dirty="0"/>
          </a:p>
          <a:p>
            <a:r>
              <a:rPr lang="en-US" sz="2000" dirty="0"/>
              <a:t>Multi tenant data isolation</a:t>
            </a:r>
            <a:r>
              <a:rPr lang="en-US" sz="2000" dirty="0" smtClean="0"/>
              <a:t>.</a:t>
            </a:r>
            <a:endParaRPr lang="en-US" sz="2000" dirty="0"/>
          </a:p>
          <a:p>
            <a:r>
              <a:rPr lang="en-US" sz="2000" dirty="0"/>
              <a:t>Data location requirements within national borders</a:t>
            </a:r>
            <a:r>
              <a:rPr lang="en-US" sz="2000" dirty="0" smtClean="0"/>
              <a:t>.</a:t>
            </a:r>
            <a:endParaRPr lang="en-US" sz="2000" dirty="0"/>
          </a:p>
          <a:p>
            <a:r>
              <a:rPr lang="en-US" sz="2000" dirty="0"/>
              <a:t>Hypervisor security</a:t>
            </a:r>
            <a:r>
              <a:rPr lang="en-US" sz="2000" dirty="0" smtClean="0"/>
              <a:t>.</a:t>
            </a:r>
            <a:endParaRPr lang="en-US" sz="2000" dirty="0"/>
          </a:p>
          <a:p>
            <a:r>
              <a:rPr lang="en-US" sz="2000" dirty="0"/>
              <a:t>Audit data integrity protection</a:t>
            </a:r>
            <a:r>
              <a:rPr lang="en-US" sz="2000" dirty="0" smtClean="0"/>
              <a:t>.</a:t>
            </a:r>
            <a:endParaRPr lang="en-US" sz="2000" dirty="0"/>
          </a:p>
          <a:p>
            <a:r>
              <a:rPr lang="en-US" sz="2000" dirty="0"/>
              <a:t>Verification of subscriber policies through </a:t>
            </a:r>
            <a:r>
              <a:rPr lang="en-US" sz="2000" dirty="0" smtClean="0"/>
              <a:t>provider controls.</a:t>
            </a:r>
            <a:endParaRPr lang="en-US" sz="2000" dirty="0"/>
          </a:p>
          <a:p>
            <a:r>
              <a:rPr lang="en-US" sz="2000" dirty="0"/>
              <a:t>Certification/Accreditation requirements for a given cloud service.</a:t>
            </a:r>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49</a:t>
            </a:fld>
            <a:endParaRPr lang="en-US"/>
          </a:p>
        </p:txBody>
      </p:sp>
    </p:spTree>
    <p:extLst>
      <p:ext uri="{BB962C8B-B14F-4D97-AF65-F5344CB8AC3E}">
        <p14:creationId xmlns:p14="http://schemas.microsoft.com/office/powerpoint/2010/main" val="15899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1474" y="487680"/>
            <a:ext cx="8772525" cy="800100"/>
          </a:xfrm>
        </p:spPr>
        <p:txBody>
          <a:bodyPr/>
          <a:lstStyle/>
          <a:p>
            <a:r>
              <a:rPr lang="en-US" sz="3200" dirty="0" smtClean="0"/>
              <a:t>Network-centric computing</a:t>
            </a:r>
            <a:endParaRPr lang="en-US" sz="3200" dirty="0"/>
          </a:p>
        </p:txBody>
      </p:sp>
      <p:sp>
        <p:nvSpPr>
          <p:cNvPr id="3" name="2 Marcador de contenido"/>
          <p:cNvSpPr>
            <a:spLocks noGrp="1"/>
          </p:cNvSpPr>
          <p:nvPr>
            <p:ph idx="1"/>
          </p:nvPr>
        </p:nvSpPr>
        <p:spPr>
          <a:xfrm>
            <a:off x="457200" y="1276350"/>
            <a:ext cx="8229600" cy="5116830"/>
          </a:xfrm>
        </p:spPr>
        <p:txBody>
          <a:bodyPr/>
          <a:lstStyle/>
          <a:p>
            <a:r>
              <a:rPr lang="en-US" sz="2000" dirty="0" smtClean="0"/>
              <a:t>Information processing can be done more efficiently on large farms of computing and storage systems accessible via the Internet.</a:t>
            </a:r>
          </a:p>
          <a:p>
            <a:pPr lvl="2"/>
            <a:r>
              <a:rPr lang="en-US" dirty="0" smtClean="0"/>
              <a:t>Grid computing – initiated by the National Labs in the early 1990s; targeted primarily at scientific computing</a:t>
            </a:r>
          </a:p>
          <a:p>
            <a:pPr lvl="2"/>
            <a:r>
              <a:rPr lang="en-US" dirty="0" smtClean="0"/>
              <a:t>Utility computing – initiated in 2005-2006 by IT companies and targeted at enterprise computing. </a:t>
            </a:r>
          </a:p>
          <a:p>
            <a:endParaRPr lang="en-US" sz="2000" dirty="0" smtClean="0"/>
          </a:p>
          <a:p>
            <a:r>
              <a:rPr lang="en-US" sz="2000" dirty="0" smtClean="0"/>
              <a:t>The focus of </a:t>
            </a:r>
            <a:r>
              <a:rPr lang="en-US" sz="2000" dirty="0"/>
              <a:t>utility computing </a:t>
            </a:r>
            <a:r>
              <a:rPr lang="en-US" sz="2000" dirty="0" smtClean="0"/>
              <a:t>is on the business model for providing computing services; </a:t>
            </a:r>
            <a:r>
              <a:rPr lang="en-US" sz="2000" dirty="0"/>
              <a:t>it often requires a cloud-like </a:t>
            </a:r>
            <a:r>
              <a:rPr lang="en-US" sz="2000" dirty="0" smtClean="0"/>
              <a:t>infrastructure.</a:t>
            </a:r>
          </a:p>
          <a:p>
            <a:endParaRPr lang="en-US" sz="2000" dirty="0" smtClean="0"/>
          </a:p>
          <a:p>
            <a:r>
              <a:rPr lang="en-US" sz="2000" dirty="0" smtClean="0"/>
              <a:t>Cloud computing is a path to utility computing embraced by major IT companies including: </a:t>
            </a:r>
            <a:r>
              <a:rPr lang="en-US" sz="2000" dirty="0"/>
              <a:t>Amazon, </a:t>
            </a:r>
            <a:r>
              <a:rPr lang="en-US" sz="2000" dirty="0" smtClean="0"/>
              <a:t>HP, IBM, </a:t>
            </a:r>
            <a:r>
              <a:rPr lang="en-US" sz="2000" dirty="0"/>
              <a:t>Microsoft, Oracle, and </a:t>
            </a:r>
            <a:r>
              <a:rPr lang="en-US" sz="2000" dirty="0" smtClean="0"/>
              <a:t>others.</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3. Cloud applications and paradigms</a:t>
            </a:r>
            <a:endParaRPr lang="en-US" sz="3200" dirty="0"/>
          </a:p>
        </p:txBody>
      </p:sp>
      <p:sp>
        <p:nvSpPr>
          <p:cNvPr id="3" name="Content Placeholder 2"/>
          <p:cNvSpPr>
            <a:spLocks noGrp="1"/>
          </p:cNvSpPr>
          <p:nvPr>
            <p:ph idx="1"/>
          </p:nvPr>
        </p:nvSpPr>
        <p:spPr>
          <a:xfrm>
            <a:off x="457200" y="1695450"/>
            <a:ext cx="8229600" cy="4171950"/>
          </a:xfrm>
        </p:spPr>
        <p:txBody>
          <a:bodyPr/>
          <a:lstStyle/>
          <a:p>
            <a:pPr marL="0" indent="0"/>
            <a:r>
              <a:rPr lang="en-US" sz="2000" dirty="0" smtClean="0"/>
              <a:t>  Existing cloud applications and new opportunities</a:t>
            </a:r>
          </a:p>
          <a:p>
            <a:pPr marL="0" indent="0"/>
            <a:r>
              <a:rPr lang="en-US" sz="2000" dirty="0" smtClean="0"/>
              <a:t>  Architectural styles for cloud applications</a:t>
            </a:r>
          </a:p>
          <a:p>
            <a:pPr marL="0" indent="0"/>
            <a:r>
              <a:rPr lang="en-US" sz="2000" dirty="0" smtClean="0"/>
              <a:t>  Coordination based on a state machine model – the Zookeeper</a:t>
            </a:r>
          </a:p>
          <a:p>
            <a:pPr marL="0" indent="0"/>
            <a:r>
              <a:rPr lang="en-US" sz="2000" dirty="0" smtClean="0"/>
              <a:t>  The </a:t>
            </a:r>
            <a:r>
              <a:rPr lang="en-US" sz="2000" dirty="0" err="1" smtClean="0"/>
              <a:t>MapReduce</a:t>
            </a:r>
            <a:r>
              <a:rPr lang="en-US" sz="2000" dirty="0" smtClean="0"/>
              <a:t> programming model</a:t>
            </a:r>
          </a:p>
          <a:p>
            <a:pPr marL="0" indent="0"/>
            <a:r>
              <a:rPr lang="en-US" sz="2000" dirty="0" smtClean="0"/>
              <a:t>   Clouds for science and engineering</a:t>
            </a:r>
          </a:p>
          <a:p>
            <a:pPr marL="0" indent="0"/>
            <a:r>
              <a:rPr lang="en-US" sz="2000" dirty="0" smtClean="0"/>
              <a:t>   High performance computing on a cloud</a:t>
            </a:r>
          </a:p>
          <a:p>
            <a:pPr marL="0" indent="0"/>
            <a:r>
              <a:rPr lang="en-US" sz="2000" dirty="0" smtClean="0"/>
              <a:t>   Legacy applications on a cloud</a:t>
            </a:r>
          </a:p>
          <a:p>
            <a:pPr marL="0" indent="0"/>
            <a:r>
              <a:rPr lang="en-US" sz="2000" dirty="0" smtClean="0"/>
              <a:t>   Social computing, digital content, and cloud computing</a:t>
            </a:r>
          </a:p>
          <a:p>
            <a:pPr marL="0" indent="0"/>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42925"/>
          </a:xfrm>
        </p:spPr>
        <p:txBody>
          <a:bodyPr/>
          <a:lstStyle/>
          <a:p>
            <a:r>
              <a:rPr lang="en-US" sz="3200" dirty="0" smtClean="0"/>
              <a:t>Cloud applications</a:t>
            </a:r>
            <a:endParaRPr lang="en-US" sz="3200" dirty="0"/>
          </a:p>
        </p:txBody>
      </p:sp>
      <p:sp>
        <p:nvSpPr>
          <p:cNvPr id="3" name="Content Placeholder 2"/>
          <p:cNvSpPr>
            <a:spLocks noGrp="1"/>
          </p:cNvSpPr>
          <p:nvPr>
            <p:ph idx="1"/>
          </p:nvPr>
        </p:nvSpPr>
        <p:spPr>
          <a:xfrm>
            <a:off x="609599" y="1057274"/>
            <a:ext cx="7972425" cy="5229225"/>
          </a:xfrm>
        </p:spPr>
        <p:txBody>
          <a:bodyPr/>
          <a:lstStyle/>
          <a:p>
            <a:r>
              <a:rPr lang="en-US" sz="2000" dirty="0"/>
              <a:t>Cloud computing is very attractive </a:t>
            </a:r>
            <a:r>
              <a:rPr lang="en-US" sz="2000" dirty="0" smtClean="0"/>
              <a:t>to </a:t>
            </a:r>
            <a:r>
              <a:rPr lang="en-US" sz="2000" dirty="0"/>
              <a:t>the </a:t>
            </a:r>
            <a:r>
              <a:rPr lang="en-US" sz="2000" dirty="0" smtClean="0"/>
              <a:t>users: </a:t>
            </a:r>
          </a:p>
          <a:p>
            <a:pPr lvl="1"/>
            <a:r>
              <a:rPr lang="en-US" dirty="0"/>
              <a:t>E</a:t>
            </a:r>
            <a:r>
              <a:rPr lang="en-US" dirty="0" smtClean="0"/>
              <a:t>conomic reasons</a:t>
            </a:r>
          </a:p>
          <a:p>
            <a:pPr lvl="2"/>
            <a:r>
              <a:rPr lang="en-US" dirty="0" smtClean="0"/>
              <a:t>low </a:t>
            </a:r>
            <a:r>
              <a:rPr lang="en-US" dirty="0"/>
              <a:t>infrastructure </a:t>
            </a:r>
            <a:r>
              <a:rPr lang="en-US" dirty="0" smtClean="0"/>
              <a:t>investment</a:t>
            </a:r>
          </a:p>
          <a:p>
            <a:pPr lvl="2"/>
            <a:r>
              <a:rPr lang="en-US" dirty="0" smtClean="0"/>
              <a:t>low </a:t>
            </a:r>
            <a:r>
              <a:rPr lang="en-US" dirty="0"/>
              <a:t>cost - customers are only billed for </a:t>
            </a:r>
            <a:r>
              <a:rPr lang="en-US" dirty="0" smtClean="0"/>
              <a:t>resources used</a:t>
            </a:r>
          </a:p>
          <a:p>
            <a:pPr lvl="1"/>
            <a:r>
              <a:rPr lang="en-US" dirty="0" smtClean="0"/>
              <a:t>Convenience and performance</a:t>
            </a:r>
          </a:p>
          <a:p>
            <a:pPr lvl="2"/>
            <a:r>
              <a:rPr lang="en-US" dirty="0"/>
              <a:t>application developers enjoy the advantages of </a:t>
            </a:r>
            <a:r>
              <a:rPr lang="en-US" dirty="0" smtClean="0"/>
              <a:t>a </a:t>
            </a:r>
            <a:r>
              <a:rPr lang="en-US" dirty="0"/>
              <a:t>just-in-time </a:t>
            </a:r>
            <a:r>
              <a:rPr lang="en-US" dirty="0" smtClean="0"/>
              <a:t>infrastructure </a:t>
            </a:r>
            <a:r>
              <a:rPr lang="en-US" dirty="0"/>
              <a:t>they are free to design an application without being concerned with the system where the application will run</a:t>
            </a:r>
            <a:r>
              <a:rPr lang="en-US" dirty="0" smtClean="0"/>
              <a:t>;</a:t>
            </a:r>
          </a:p>
          <a:p>
            <a:pPr lvl="2"/>
            <a:r>
              <a:rPr lang="en-US" dirty="0" smtClean="0"/>
              <a:t>the </a:t>
            </a:r>
            <a:r>
              <a:rPr lang="en-US" dirty="0"/>
              <a:t>potential to reduce the execution time of compute-intensive and data-intensive applications through parallelization. If an application can partition the workload in </a:t>
            </a:r>
            <a:r>
              <a:rPr lang="en-US" dirty="0" smtClean="0"/>
              <a:t>n </a:t>
            </a:r>
            <a:r>
              <a:rPr lang="en-US" dirty="0"/>
              <a:t>segments and spawn </a:t>
            </a:r>
            <a:r>
              <a:rPr lang="en-US" i="1" dirty="0" smtClean="0"/>
              <a:t>n</a:t>
            </a:r>
            <a:r>
              <a:rPr lang="en-US" dirty="0" smtClean="0"/>
              <a:t> </a:t>
            </a:r>
            <a:r>
              <a:rPr lang="en-US" dirty="0"/>
              <a:t>instances of itself, then the execution </a:t>
            </a:r>
            <a:r>
              <a:rPr lang="en-US" dirty="0" smtClean="0"/>
              <a:t>time could </a:t>
            </a:r>
            <a:r>
              <a:rPr lang="en-US" dirty="0"/>
              <a:t>be reduced by a factor close to </a:t>
            </a:r>
            <a:r>
              <a:rPr lang="en-US" i="1" dirty="0" smtClean="0"/>
              <a:t>n</a:t>
            </a:r>
            <a:r>
              <a:rPr lang="en-US" dirty="0" smtClean="0"/>
              <a:t>.</a:t>
            </a:r>
          </a:p>
          <a:p>
            <a:pPr lvl="2"/>
            <a:endParaRPr lang="en-US" dirty="0" smtClean="0"/>
          </a:p>
          <a:p>
            <a:r>
              <a:rPr lang="en-US" sz="2000" dirty="0"/>
              <a:t>Cloud computing is also beneficial for the providers of computing </a:t>
            </a:r>
            <a:r>
              <a:rPr lang="en-US" sz="2000" dirty="0" smtClean="0"/>
              <a:t>cycles - </a:t>
            </a:r>
            <a:r>
              <a:rPr lang="en-US" sz="2000" dirty="0"/>
              <a:t>it typically leads to a </a:t>
            </a:r>
            <a:r>
              <a:rPr lang="en-US" sz="2000" dirty="0" smtClean="0"/>
              <a:t>higher level of resource utilization.</a:t>
            </a:r>
          </a:p>
          <a:p>
            <a:pPr lvl="2"/>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81025"/>
          </a:xfrm>
        </p:spPr>
        <p:txBody>
          <a:bodyPr/>
          <a:lstStyle/>
          <a:p>
            <a:r>
              <a:rPr lang="en-US" sz="3200" dirty="0" smtClean="0"/>
              <a:t>Cloud applications (cont’d)</a:t>
            </a:r>
            <a:endParaRPr lang="en-US" sz="3200" dirty="0"/>
          </a:p>
        </p:txBody>
      </p:sp>
      <p:sp>
        <p:nvSpPr>
          <p:cNvPr id="3" name="Content Placeholder 2"/>
          <p:cNvSpPr>
            <a:spLocks noGrp="1"/>
          </p:cNvSpPr>
          <p:nvPr>
            <p:ph idx="1"/>
          </p:nvPr>
        </p:nvSpPr>
        <p:spPr>
          <a:xfrm>
            <a:off x="457199" y="1085851"/>
            <a:ext cx="8524875" cy="5124450"/>
          </a:xfrm>
        </p:spPr>
        <p:txBody>
          <a:bodyPr/>
          <a:lstStyle/>
          <a:p>
            <a:r>
              <a:rPr lang="en-US" sz="2000" dirty="0" smtClean="0"/>
              <a:t>Ideal </a:t>
            </a:r>
            <a:r>
              <a:rPr lang="en-US" sz="2000" dirty="0"/>
              <a:t>applications for cloud </a:t>
            </a:r>
            <a:r>
              <a:rPr lang="en-US" sz="2000" dirty="0" smtClean="0"/>
              <a:t>computing:</a:t>
            </a:r>
          </a:p>
          <a:p>
            <a:pPr lvl="1"/>
            <a:r>
              <a:rPr lang="en-US" sz="1800" dirty="0" smtClean="0"/>
              <a:t>Web services</a:t>
            </a:r>
            <a:r>
              <a:rPr lang="en-US" sz="1800" dirty="0"/>
              <a:t>;</a:t>
            </a:r>
            <a:endParaRPr lang="en-US" sz="1800" dirty="0" smtClean="0"/>
          </a:p>
          <a:p>
            <a:pPr lvl="1"/>
            <a:r>
              <a:rPr lang="en-US" sz="1800" dirty="0" smtClean="0"/>
              <a:t>Database services;  </a:t>
            </a:r>
          </a:p>
          <a:p>
            <a:pPr lvl="1"/>
            <a:r>
              <a:rPr lang="en-US" sz="1800" dirty="0" smtClean="0"/>
              <a:t>Transaction-based </a:t>
            </a:r>
            <a:r>
              <a:rPr lang="en-US" sz="1800" dirty="0" smtClean="0"/>
              <a:t>services</a:t>
            </a:r>
            <a:r>
              <a:rPr lang="en-US" sz="1800" dirty="0"/>
              <a:t> </a:t>
            </a:r>
            <a:r>
              <a:rPr lang="en-US" sz="1800" dirty="0" smtClean="0"/>
              <a:t>-</a:t>
            </a:r>
            <a:r>
              <a:rPr lang="en-US" sz="1800" dirty="0" smtClean="0"/>
              <a:t> the </a:t>
            </a:r>
            <a:r>
              <a:rPr lang="en-US" sz="1800" dirty="0"/>
              <a:t>resource requirements of transaction-oriented services </a:t>
            </a:r>
            <a:r>
              <a:rPr lang="en-US" sz="1800" dirty="0" smtClean="0"/>
              <a:t>benefit </a:t>
            </a:r>
            <a:r>
              <a:rPr lang="en-US" sz="1800" dirty="0"/>
              <a:t>from an elastic environment where resources are available when needed and where one pays only for the resources it consumes</a:t>
            </a:r>
            <a:r>
              <a:rPr lang="en-US" sz="1800" dirty="0" smtClean="0"/>
              <a:t>.</a:t>
            </a:r>
          </a:p>
          <a:p>
            <a:pPr lvl="1"/>
            <a:endParaRPr lang="en-US" sz="1800" dirty="0" smtClean="0"/>
          </a:p>
          <a:p>
            <a:r>
              <a:rPr lang="en-US" sz="2000" dirty="0"/>
              <a:t>A</a:t>
            </a:r>
            <a:r>
              <a:rPr lang="en-US" sz="2000" dirty="0" smtClean="0"/>
              <a:t>pplications unlikely to perform well on a cloud: </a:t>
            </a:r>
          </a:p>
          <a:p>
            <a:pPr lvl="1"/>
            <a:r>
              <a:rPr lang="en-US" dirty="0" smtClean="0"/>
              <a:t> </a:t>
            </a:r>
            <a:r>
              <a:rPr lang="en-US" sz="1800" dirty="0" smtClean="0"/>
              <a:t>Applications with </a:t>
            </a:r>
            <a:r>
              <a:rPr lang="en-US" sz="1800" dirty="0"/>
              <a:t>a complex workflow and multiple dependencies, as is often the case in high-performance </a:t>
            </a:r>
            <a:r>
              <a:rPr lang="en-US" sz="1800" dirty="0" smtClean="0"/>
              <a:t>computing.</a:t>
            </a:r>
          </a:p>
          <a:p>
            <a:pPr lvl="1"/>
            <a:r>
              <a:rPr lang="en-US" sz="1800" dirty="0" smtClean="0"/>
              <a:t>Applications which </a:t>
            </a:r>
            <a:r>
              <a:rPr lang="en-US" sz="1800" dirty="0"/>
              <a:t>require intensive communication among concurrent </a:t>
            </a:r>
            <a:r>
              <a:rPr lang="en-US" sz="1800" dirty="0" smtClean="0"/>
              <a:t>instances.</a:t>
            </a:r>
            <a:endParaRPr lang="en-US" sz="1800" dirty="0"/>
          </a:p>
          <a:p>
            <a:pPr lvl="1"/>
            <a:r>
              <a:rPr lang="en-US" sz="1800" dirty="0" smtClean="0"/>
              <a:t>When </a:t>
            </a:r>
            <a:r>
              <a:rPr lang="en-US" sz="1800" dirty="0"/>
              <a:t> </a:t>
            </a:r>
            <a:r>
              <a:rPr lang="en-US" sz="1800" dirty="0" smtClean="0"/>
              <a:t>the </a:t>
            </a:r>
            <a:r>
              <a:rPr lang="en-US" sz="1800" dirty="0"/>
              <a:t>workload cannot be arbitrarily </a:t>
            </a:r>
            <a:r>
              <a:rPr lang="en-US" sz="1800" dirty="0" smtClean="0"/>
              <a:t>partitioned.</a:t>
            </a:r>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52</a:t>
            </a:fld>
            <a:endParaRPr lang="en-US"/>
          </a:p>
        </p:txBody>
      </p:sp>
    </p:spTree>
    <p:extLst>
      <p:ext uri="{BB962C8B-B14F-4D97-AF65-F5344CB8AC3E}">
        <p14:creationId xmlns:p14="http://schemas.microsoft.com/office/powerpoint/2010/main" val="849092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8096250" cy="523875"/>
          </a:xfrm>
        </p:spPr>
        <p:txBody>
          <a:bodyPr/>
          <a:lstStyle/>
          <a:p>
            <a:r>
              <a:rPr lang="en-US" sz="3200" dirty="0"/>
              <a:t> </a:t>
            </a:r>
            <a:r>
              <a:rPr lang="en-US" sz="3200" dirty="0" smtClean="0"/>
              <a:t>Challenges for </a:t>
            </a:r>
            <a:r>
              <a:rPr lang="en-US" sz="3200" dirty="0" smtClean="0"/>
              <a:t>application </a:t>
            </a:r>
            <a:r>
              <a:rPr lang="en-US" sz="3200" dirty="0" smtClean="0"/>
              <a:t>development</a:t>
            </a:r>
            <a:endParaRPr lang="en-US" sz="3200" dirty="0"/>
          </a:p>
        </p:txBody>
      </p:sp>
      <p:sp>
        <p:nvSpPr>
          <p:cNvPr id="3" name="Content Placeholder 2"/>
          <p:cNvSpPr>
            <a:spLocks noGrp="1"/>
          </p:cNvSpPr>
          <p:nvPr>
            <p:ph idx="1"/>
          </p:nvPr>
        </p:nvSpPr>
        <p:spPr>
          <a:xfrm>
            <a:off x="523874" y="1295400"/>
            <a:ext cx="8105775" cy="4572000"/>
          </a:xfrm>
        </p:spPr>
        <p:txBody>
          <a:bodyPr/>
          <a:lstStyle/>
          <a:p>
            <a:r>
              <a:rPr lang="en-US" sz="2000" u="sng" dirty="0" smtClean="0"/>
              <a:t>Performance </a:t>
            </a:r>
            <a:r>
              <a:rPr lang="en-US" sz="2000" u="sng" dirty="0"/>
              <a:t>isolation </a:t>
            </a:r>
            <a:r>
              <a:rPr lang="en-US" sz="2000" dirty="0" smtClean="0"/>
              <a:t>is </a:t>
            </a:r>
            <a:r>
              <a:rPr lang="en-US" sz="2000" dirty="0"/>
              <a:t>nearly impossible to reach in a real system, especially when the system is heavily loaded</a:t>
            </a:r>
            <a:r>
              <a:rPr lang="en-US" sz="2000" dirty="0" smtClean="0"/>
              <a:t>.</a:t>
            </a:r>
          </a:p>
          <a:p>
            <a:pPr marL="0" indent="0">
              <a:buNone/>
            </a:pPr>
            <a:endParaRPr lang="en-US" sz="2000" dirty="0" smtClean="0"/>
          </a:p>
          <a:p>
            <a:r>
              <a:rPr lang="en-US" sz="2000" u="sng" dirty="0"/>
              <a:t>Reliability</a:t>
            </a:r>
            <a:r>
              <a:rPr lang="en-US" sz="2000" dirty="0"/>
              <a:t> -</a:t>
            </a:r>
            <a:r>
              <a:rPr lang="en-US" sz="2000" dirty="0" smtClean="0"/>
              <a:t> </a:t>
            </a:r>
            <a:r>
              <a:rPr lang="en-US" sz="2000" dirty="0"/>
              <a:t>major concern; </a:t>
            </a:r>
            <a:r>
              <a:rPr lang="en-US" sz="2000" dirty="0" smtClean="0"/>
              <a:t>server failures expected when </a:t>
            </a:r>
            <a:r>
              <a:rPr lang="en-US" sz="2000" dirty="0"/>
              <a:t>a large number of </a:t>
            </a:r>
            <a:r>
              <a:rPr lang="en-US" sz="2000" dirty="0" smtClean="0"/>
              <a:t>servers </a:t>
            </a:r>
            <a:r>
              <a:rPr lang="en-US" sz="2000" dirty="0"/>
              <a:t>cooperate for the computations</a:t>
            </a:r>
            <a:r>
              <a:rPr lang="en-US" sz="2000" dirty="0" smtClean="0"/>
              <a:t>.</a:t>
            </a:r>
          </a:p>
          <a:p>
            <a:pPr marL="0" indent="0">
              <a:buNone/>
            </a:pPr>
            <a:endParaRPr lang="en-US" sz="2000" dirty="0" smtClean="0"/>
          </a:p>
          <a:p>
            <a:r>
              <a:rPr lang="en-US" sz="2000" dirty="0" smtClean="0"/>
              <a:t>Cloud infrastructure exhibits </a:t>
            </a:r>
            <a:r>
              <a:rPr lang="en-US" sz="2000" u="sng" dirty="0" smtClean="0"/>
              <a:t>latency </a:t>
            </a:r>
            <a:r>
              <a:rPr lang="en-US" sz="2000" u="sng" dirty="0"/>
              <a:t>and bandwidth fluctuations </a:t>
            </a:r>
            <a:r>
              <a:rPr lang="en-US" sz="2000" dirty="0"/>
              <a:t>which affect the application </a:t>
            </a:r>
            <a:r>
              <a:rPr lang="en-US" sz="2000" dirty="0" smtClean="0"/>
              <a:t>performance</a:t>
            </a:r>
            <a:r>
              <a:rPr lang="en-US" sz="2000" dirty="0" smtClean="0"/>
              <a:t>.</a:t>
            </a:r>
          </a:p>
          <a:p>
            <a:endParaRPr lang="en-US" sz="2000" dirty="0" smtClean="0"/>
          </a:p>
          <a:p>
            <a:r>
              <a:rPr lang="en-US" sz="2000" dirty="0"/>
              <a:t>Performance </a:t>
            </a:r>
            <a:r>
              <a:rPr lang="en-US" sz="2000" dirty="0" smtClean="0"/>
              <a:t>considerations limit </a:t>
            </a:r>
            <a:r>
              <a:rPr lang="en-US" sz="2000" dirty="0"/>
              <a:t>the amount of </a:t>
            </a:r>
            <a:r>
              <a:rPr lang="en-US" sz="2000" i="1" dirty="0"/>
              <a:t>data </a:t>
            </a:r>
            <a:r>
              <a:rPr lang="en-US" sz="2000" i="1" dirty="0" smtClean="0"/>
              <a:t>logging</a:t>
            </a:r>
            <a:r>
              <a:rPr lang="en-US" sz="2000" dirty="0"/>
              <a:t>;</a:t>
            </a:r>
            <a:r>
              <a:rPr lang="en-US" sz="2000" dirty="0" smtClean="0"/>
              <a:t> </a:t>
            </a:r>
            <a:r>
              <a:rPr lang="en-US" sz="2000" dirty="0"/>
              <a:t>the ability to identify the source of unexpected results and errors is helped by frequent </a:t>
            </a:r>
            <a:r>
              <a:rPr lang="en-US" sz="2000" dirty="0" smtClean="0"/>
              <a:t>logging.</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53</a:t>
            </a:fld>
            <a:endParaRPr lang="en-US"/>
          </a:p>
        </p:txBody>
      </p:sp>
    </p:spTree>
    <p:extLst>
      <p:ext uri="{BB962C8B-B14F-4D97-AF65-F5344CB8AC3E}">
        <p14:creationId xmlns:p14="http://schemas.microsoft.com/office/powerpoint/2010/main" val="1119920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382000" cy="561975"/>
          </a:xfrm>
        </p:spPr>
        <p:txBody>
          <a:bodyPr/>
          <a:lstStyle/>
          <a:p>
            <a:r>
              <a:rPr lang="en-US" sz="3200" dirty="0"/>
              <a:t>Existing </a:t>
            </a:r>
            <a:r>
              <a:rPr lang="en-US" sz="3200" dirty="0" smtClean="0"/>
              <a:t>and new application opportunities</a:t>
            </a:r>
            <a:endParaRPr lang="en-US" sz="3200" dirty="0"/>
          </a:p>
        </p:txBody>
      </p:sp>
      <p:sp>
        <p:nvSpPr>
          <p:cNvPr id="3" name="Content Placeholder 2"/>
          <p:cNvSpPr>
            <a:spLocks noGrp="1"/>
          </p:cNvSpPr>
          <p:nvPr>
            <p:ph idx="1"/>
          </p:nvPr>
        </p:nvSpPr>
        <p:spPr>
          <a:xfrm>
            <a:off x="609600" y="1333500"/>
            <a:ext cx="8077200" cy="4791075"/>
          </a:xfrm>
        </p:spPr>
        <p:txBody>
          <a:bodyPr/>
          <a:lstStyle/>
          <a:p>
            <a:r>
              <a:rPr lang="en-US" sz="2000" dirty="0" smtClean="0"/>
              <a:t>Three broad categories of existing applications:</a:t>
            </a:r>
          </a:p>
          <a:p>
            <a:pPr lvl="1"/>
            <a:r>
              <a:rPr lang="en-US" sz="1800" dirty="0" smtClean="0"/>
              <a:t>Processing </a:t>
            </a:r>
            <a:r>
              <a:rPr lang="en-US" sz="1800" dirty="0"/>
              <a:t>pipelines; </a:t>
            </a:r>
            <a:endParaRPr lang="en-US" sz="1800" dirty="0" smtClean="0"/>
          </a:p>
          <a:p>
            <a:pPr lvl="1"/>
            <a:r>
              <a:rPr lang="en-US" sz="1800" dirty="0" smtClean="0"/>
              <a:t>Batch </a:t>
            </a:r>
            <a:r>
              <a:rPr lang="en-US" sz="1800" dirty="0"/>
              <a:t>processing systems; </a:t>
            </a:r>
            <a:r>
              <a:rPr lang="en-US" sz="1800" dirty="0" smtClean="0"/>
              <a:t> </a:t>
            </a:r>
            <a:endParaRPr lang="en-US" sz="1800" dirty="0" smtClean="0"/>
          </a:p>
          <a:p>
            <a:pPr lvl="1"/>
            <a:r>
              <a:rPr lang="en-US" sz="1800" dirty="0" smtClean="0"/>
              <a:t>Web </a:t>
            </a:r>
            <a:r>
              <a:rPr lang="en-US" sz="1800" dirty="0" smtClean="0"/>
              <a:t>applications.</a:t>
            </a:r>
          </a:p>
          <a:p>
            <a:pPr marL="457200" lvl="1" indent="0">
              <a:buNone/>
            </a:pPr>
            <a:endParaRPr lang="en-US" dirty="0" smtClean="0"/>
          </a:p>
          <a:p>
            <a:r>
              <a:rPr lang="en-US" sz="2000" dirty="0" smtClean="0"/>
              <a:t>Potentially new applications</a:t>
            </a:r>
          </a:p>
          <a:p>
            <a:pPr lvl="1"/>
            <a:r>
              <a:rPr lang="en-US" sz="1800" dirty="0" smtClean="0"/>
              <a:t>Batch </a:t>
            </a:r>
            <a:r>
              <a:rPr lang="en-US" sz="1800" dirty="0"/>
              <a:t>processing for decision support systems </a:t>
            </a:r>
            <a:r>
              <a:rPr lang="en-US" sz="1800" dirty="0" smtClean="0"/>
              <a:t>and </a:t>
            </a:r>
            <a:r>
              <a:rPr lang="en-US" sz="1800" dirty="0"/>
              <a:t>business </a:t>
            </a:r>
            <a:r>
              <a:rPr lang="en-US" sz="1800" dirty="0" smtClean="0"/>
              <a:t>analytics.</a:t>
            </a:r>
            <a:endParaRPr lang="en-US" sz="1800" dirty="0" smtClean="0"/>
          </a:p>
          <a:p>
            <a:pPr lvl="1"/>
            <a:r>
              <a:rPr lang="en-US" sz="1800" dirty="0"/>
              <a:t>Mobile interactive applications which process large volumes of data from different types of </a:t>
            </a:r>
            <a:r>
              <a:rPr lang="en-US" sz="1800" dirty="0" smtClean="0"/>
              <a:t>sensors.</a:t>
            </a:r>
            <a:endParaRPr lang="en-US" sz="1800" dirty="0" smtClean="0"/>
          </a:p>
          <a:p>
            <a:pPr lvl="1"/>
            <a:r>
              <a:rPr lang="en-US" sz="1800" dirty="0"/>
              <a:t>Science and engineering could greatly benefit from cloud computing as many applications in these areas are  compute-intensive and </a:t>
            </a:r>
            <a:r>
              <a:rPr lang="en-US" sz="1800" dirty="0" smtClean="0"/>
              <a:t>data-intensive.</a:t>
            </a:r>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54</a:t>
            </a:fld>
            <a:endParaRPr lang="en-US"/>
          </a:p>
        </p:txBody>
      </p:sp>
    </p:spTree>
    <p:extLst>
      <p:ext uri="{BB962C8B-B14F-4D97-AF65-F5344CB8AC3E}">
        <p14:creationId xmlns:p14="http://schemas.microsoft.com/office/powerpoint/2010/main" val="650831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428626"/>
            <a:ext cx="7753350" cy="495300"/>
          </a:xfrm>
        </p:spPr>
        <p:txBody>
          <a:bodyPr/>
          <a:lstStyle/>
          <a:p>
            <a:r>
              <a:rPr lang="en-US" sz="3200" dirty="0" smtClean="0"/>
              <a:t>Processing </a:t>
            </a:r>
            <a:r>
              <a:rPr lang="en-US" sz="3200" dirty="0"/>
              <a:t>pipelines</a:t>
            </a:r>
          </a:p>
        </p:txBody>
      </p:sp>
      <p:sp>
        <p:nvSpPr>
          <p:cNvPr id="3" name="Content Placeholder 2"/>
          <p:cNvSpPr>
            <a:spLocks noGrp="1"/>
          </p:cNvSpPr>
          <p:nvPr>
            <p:ph idx="1"/>
          </p:nvPr>
        </p:nvSpPr>
        <p:spPr>
          <a:xfrm>
            <a:off x="400050" y="933451"/>
            <a:ext cx="8543925" cy="5448300"/>
          </a:xfrm>
        </p:spPr>
        <p:txBody>
          <a:bodyPr/>
          <a:lstStyle/>
          <a:p>
            <a:r>
              <a:rPr lang="en-US" sz="2000" dirty="0" smtClean="0"/>
              <a:t>Indexing large </a:t>
            </a:r>
            <a:r>
              <a:rPr lang="en-US" sz="2000" dirty="0"/>
              <a:t>datasets created by web crawler </a:t>
            </a:r>
            <a:r>
              <a:rPr lang="en-US" sz="2000" dirty="0" smtClean="0"/>
              <a:t>engines.</a:t>
            </a:r>
            <a:endParaRPr lang="en-US" sz="2000" dirty="0"/>
          </a:p>
          <a:p>
            <a:r>
              <a:rPr lang="en-US" sz="2000" dirty="0"/>
              <a:t>Data </a:t>
            </a:r>
            <a:r>
              <a:rPr lang="en-US" sz="2000" dirty="0" smtClean="0"/>
              <a:t>mining - searching large </a:t>
            </a:r>
            <a:r>
              <a:rPr lang="en-US" sz="2000" dirty="0"/>
              <a:t>collections of records to locate items of interests</a:t>
            </a:r>
            <a:r>
              <a:rPr lang="en-US" sz="2000" dirty="0" smtClean="0"/>
              <a:t>.</a:t>
            </a:r>
          </a:p>
          <a:p>
            <a:pPr marL="0" indent="0">
              <a:buNone/>
            </a:pPr>
            <a:endParaRPr lang="en-US" sz="2000" dirty="0"/>
          </a:p>
          <a:p>
            <a:r>
              <a:rPr lang="en-US" sz="2000" dirty="0"/>
              <a:t>Image </a:t>
            </a:r>
            <a:r>
              <a:rPr lang="en-US" sz="2000" dirty="0" smtClean="0"/>
              <a:t>processing </a:t>
            </a:r>
            <a:endParaRPr lang="en-US" sz="2000" dirty="0"/>
          </a:p>
          <a:p>
            <a:pPr lvl="1"/>
            <a:r>
              <a:rPr lang="en-US" sz="1800" dirty="0" smtClean="0"/>
              <a:t>image </a:t>
            </a:r>
            <a:r>
              <a:rPr lang="en-US" sz="1800" dirty="0"/>
              <a:t>conversion, e.g., enlarge an image or create thumbnails</a:t>
            </a:r>
            <a:r>
              <a:rPr lang="en-US" sz="1800" dirty="0" smtClean="0"/>
              <a:t>; </a:t>
            </a:r>
          </a:p>
          <a:p>
            <a:pPr lvl="1"/>
            <a:r>
              <a:rPr lang="en-US" sz="1800" dirty="0" smtClean="0"/>
              <a:t>compress </a:t>
            </a:r>
            <a:r>
              <a:rPr lang="en-US" sz="1800" dirty="0"/>
              <a:t>or encrypt images</a:t>
            </a:r>
            <a:r>
              <a:rPr lang="en-US" sz="1800" dirty="0" smtClean="0"/>
              <a:t>.</a:t>
            </a:r>
          </a:p>
          <a:p>
            <a:pPr marL="457200" lvl="1" indent="0">
              <a:buNone/>
            </a:pPr>
            <a:endParaRPr lang="en-US" sz="1800" dirty="0"/>
          </a:p>
          <a:p>
            <a:r>
              <a:rPr lang="en-US" sz="2000" dirty="0"/>
              <a:t>Video </a:t>
            </a:r>
            <a:r>
              <a:rPr lang="en-US" sz="2000" dirty="0" smtClean="0"/>
              <a:t>transcoding from </a:t>
            </a:r>
            <a:r>
              <a:rPr lang="en-US" sz="2000" dirty="0"/>
              <a:t>one video format to another, e.g., from AVI to MPEG</a:t>
            </a:r>
            <a:r>
              <a:rPr lang="en-US" sz="2000" dirty="0" smtClean="0"/>
              <a:t>.</a:t>
            </a:r>
          </a:p>
          <a:p>
            <a:pPr marL="0" indent="0">
              <a:buNone/>
            </a:pPr>
            <a:endParaRPr lang="en-US" sz="2000" dirty="0"/>
          </a:p>
          <a:p>
            <a:r>
              <a:rPr lang="en-US" sz="2000" dirty="0"/>
              <a:t>Document processing; </a:t>
            </a:r>
            <a:endParaRPr lang="en-US" sz="2000" dirty="0" smtClean="0"/>
          </a:p>
          <a:p>
            <a:pPr lvl="1"/>
            <a:r>
              <a:rPr lang="en-US" sz="1800" dirty="0" smtClean="0"/>
              <a:t>convert large </a:t>
            </a:r>
            <a:r>
              <a:rPr lang="en-US" sz="1800" dirty="0"/>
              <a:t>collection of documents from one format to </a:t>
            </a:r>
            <a:r>
              <a:rPr lang="en-US" sz="1800" dirty="0" smtClean="0"/>
              <a:t>another, e.g</a:t>
            </a:r>
            <a:r>
              <a:rPr lang="en-US" sz="1800" dirty="0"/>
              <a:t>., from </a:t>
            </a:r>
            <a:r>
              <a:rPr lang="en-US" sz="1800" dirty="0" smtClean="0"/>
              <a:t>Word </a:t>
            </a:r>
            <a:r>
              <a:rPr lang="en-US" sz="1800" dirty="0"/>
              <a:t>to </a:t>
            </a:r>
            <a:r>
              <a:rPr lang="en-US" sz="1800" dirty="0" smtClean="0"/>
              <a:t>PDF </a:t>
            </a:r>
            <a:endParaRPr lang="en-US" sz="1800" dirty="0"/>
          </a:p>
          <a:p>
            <a:pPr lvl="1"/>
            <a:r>
              <a:rPr lang="en-US" sz="1800" dirty="0" smtClean="0"/>
              <a:t>encrypt </a:t>
            </a:r>
            <a:r>
              <a:rPr lang="en-US" sz="1800" dirty="0"/>
              <a:t>the documents; </a:t>
            </a:r>
            <a:endParaRPr lang="en-US" sz="1800" dirty="0" smtClean="0"/>
          </a:p>
          <a:p>
            <a:pPr lvl="1"/>
            <a:r>
              <a:rPr lang="en-US" sz="1800" dirty="0" smtClean="0"/>
              <a:t>use Optical </a:t>
            </a:r>
            <a:r>
              <a:rPr lang="en-US" sz="1800" dirty="0"/>
              <a:t>Character </a:t>
            </a:r>
            <a:r>
              <a:rPr lang="en-US" sz="1800" dirty="0" smtClean="0"/>
              <a:t>Recognition </a:t>
            </a:r>
            <a:r>
              <a:rPr lang="en-US" sz="1800" dirty="0"/>
              <a:t>to produce digital images of documents.</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55</a:t>
            </a:fld>
            <a:endParaRPr lang="en-US"/>
          </a:p>
        </p:txBody>
      </p:sp>
    </p:spTree>
    <p:extLst>
      <p:ext uri="{BB962C8B-B14F-4D97-AF65-F5344CB8AC3E}">
        <p14:creationId xmlns:p14="http://schemas.microsoft.com/office/powerpoint/2010/main" val="2560854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Batch </a:t>
            </a:r>
            <a:r>
              <a:rPr lang="en-US" sz="3200" dirty="0"/>
              <a:t>processing applications</a:t>
            </a:r>
          </a:p>
        </p:txBody>
      </p:sp>
      <p:sp>
        <p:nvSpPr>
          <p:cNvPr id="3" name="Content Placeholder 2"/>
          <p:cNvSpPr>
            <a:spLocks noGrp="1"/>
          </p:cNvSpPr>
          <p:nvPr>
            <p:ph idx="1"/>
          </p:nvPr>
        </p:nvSpPr>
        <p:spPr>
          <a:xfrm>
            <a:off x="381000" y="1295399"/>
            <a:ext cx="8391525" cy="4752975"/>
          </a:xfrm>
        </p:spPr>
        <p:txBody>
          <a:bodyPr/>
          <a:lstStyle/>
          <a:p>
            <a:r>
              <a:rPr lang="en-US" sz="2000" dirty="0"/>
              <a:t>Generation of daily, weekly, monthly, and annual activity reports for </a:t>
            </a:r>
            <a:r>
              <a:rPr lang="en-US" sz="2000" dirty="0" smtClean="0"/>
              <a:t>retail</a:t>
            </a:r>
            <a:r>
              <a:rPr lang="en-US" sz="2000" dirty="0"/>
              <a:t>, manufacturing, </a:t>
            </a:r>
            <a:r>
              <a:rPr lang="en-US" sz="2000" dirty="0" smtClean="0"/>
              <a:t>other </a:t>
            </a:r>
            <a:r>
              <a:rPr lang="en-US" sz="2000" dirty="0"/>
              <a:t>economical sectors</a:t>
            </a:r>
            <a:r>
              <a:rPr lang="en-US" sz="2000" dirty="0" smtClean="0"/>
              <a:t>.</a:t>
            </a:r>
          </a:p>
          <a:p>
            <a:pPr marL="0" indent="0">
              <a:buNone/>
            </a:pPr>
            <a:endParaRPr lang="en-US" sz="2000" dirty="0" smtClean="0"/>
          </a:p>
          <a:p>
            <a:r>
              <a:rPr lang="en-US" sz="2000" dirty="0"/>
              <a:t>Processing, aggregation, and summaries of daily transactions for financial institutions, insurance companies, and healthcare organizations</a:t>
            </a:r>
            <a:r>
              <a:rPr lang="en-US" sz="2000" dirty="0" smtClean="0"/>
              <a:t>.</a:t>
            </a:r>
          </a:p>
          <a:p>
            <a:pPr marL="0" indent="0">
              <a:buNone/>
            </a:pPr>
            <a:endParaRPr lang="en-US" sz="2000" dirty="0" smtClean="0"/>
          </a:p>
          <a:p>
            <a:r>
              <a:rPr lang="en-US" sz="2000" dirty="0"/>
              <a:t>Processing billing and payroll records</a:t>
            </a:r>
            <a:r>
              <a:rPr lang="en-US" sz="2000" dirty="0" smtClean="0"/>
              <a:t>.</a:t>
            </a:r>
          </a:p>
          <a:p>
            <a:pPr marL="0" indent="0">
              <a:buNone/>
            </a:pPr>
            <a:endParaRPr lang="en-US" sz="2000" dirty="0" smtClean="0"/>
          </a:p>
          <a:p>
            <a:r>
              <a:rPr lang="en-US" sz="2000" dirty="0"/>
              <a:t>Management of the software development, e.g., nightly updates of software repositories</a:t>
            </a:r>
            <a:r>
              <a:rPr lang="en-US" sz="2000" dirty="0" smtClean="0"/>
              <a:t>.</a:t>
            </a:r>
          </a:p>
          <a:p>
            <a:endParaRPr lang="en-US" sz="2000" dirty="0" smtClean="0"/>
          </a:p>
          <a:p>
            <a:r>
              <a:rPr lang="en-US" sz="2000" dirty="0"/>
              <a:t>Automatic testing and verification of software and hardware systems.</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56</a:t>
            </a:fld>
            <a:endParaRPr lang="en-US"/>
          </a:p>
        </p:txBody>
      </p:sp>
    </p:spTree>
    <p:extLst>
      <p:ext uri="{BB962C8B-B14F-4D97-AF65-F5344CB8AC3E}">
        <p14:creationId xmlns:p14="http://schemas.microsoft.com/office/powerpoint/2010/main" val="34019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457200"/>
            <a:ext cx="7753349" cy="800100"/>
          </a:xfrm>
        </p:spPr>
        <p:txBody>
          <a:bodyPr/>
          <a:lstStyle/>
          <a:p>
            <a:r>
              <a:rPr lang="en-US" sz="3200" dirty="0" smtClean="0"/>
              <a:t>Web </a:t>
            </a:r>
            <a:r>
              <a:rPr lang="en-US" sz="3200" dirty="0"/>
              <a:t>access</a:t>
            </a:r>
          </a:p>
        </p:txBody>
      </p:sp>
      <p:sp>
        <p:nvSpPr>
          <p:cNvPr id="3" name="Content Placeholder 2"/>
          <p:cNvSpPr>
            <a:spLocks noGrp="1"/>
          </p:cNvSpPr>
          <p:nvPr>
            <p:ph idx="1"/>
          </p:nvPr>
        </p:nvSpPr>
        <p:spPr>
          <a:xfrm>
            <a:off x="838200" y="1638300"/>
            <a:ext cx="7772400" cy="4457700"/>
          </a:xfrm>
        </p:spPr>
        <p:txBody>
          <a:bodyPr/>
          <a:lstStyle/>
          <a:p>
            <a:r>
              <a:rPr lang="en-US" sz="2000" dirty="0" smtClean="0"/>
              <a:t>Sites for online </a:t>
            </a:r>
            <a:r>
              <a:rPr lang="en-US" sz="2000" dirty="0" smtClean="0"/>
              <a:t>commerce</a:t>
            </a:r>
          </a:p>
          <a:p>
            <a:pPr marL="0" indent="0">
              <a:buNone/>
            </a:pPr>
            <a:endParaRPr lang="en-US" sz="2000" dirty="0" smtClean="0"/>
          </a:p>
          <a:p>
            <a:r>
              <a:rPr lang="en-US" sz="2000" dirty="0" smtClean="0"/>
              <a:t>Sites with </a:t>
            </a:r>
            <a:r>
              <a:rPr lang="en-US" sz="2000" dirty="0"/>
              <a:t>a periodic or temporary presence. </a:t>
            </a:r>
            <a:endParaRPr lang="en-US" sz="2000" dirty="0" smtClean="0"/>
          </a:p>
          <a:p>
            <a:pPr lvl="1"/>
            <a:r>
              <a:rPr lang="en-US" sz="1800" dirty="0"/>
              <a:t>C</a:t>
            </a:r>
            <a:r>
              <a:rPr lang="en-US" sz="1800" dirty="0" smtClean="0"/>
              <a:t>onferences </a:t>
            </a:r>
            <a:r>
              <a:rPr lang="en-US" sz="1800" dirty="0"/>
              <a:t>or other events</a:t>
            </a:r>
            <a:r>
              <a:rPr lang="en-US" sz="1800" dirty="0" smtClean="0"/>
              <a:t>.</a:t>
            </a:r>
          </a:p>
          <a:p>
            <a:pPr lvl="1"/>
            <a:r>
              <a:rPr lang="en-US" sz="1800" dirty="0"/>
              <a:t>A</a:t>
            </a:r>
            <a:r>
              <a:rPr lang="en-US" sz="1800" dirty="0" smtClean="0"/>
              <a:t>ctive </a:t>
            </a:r>
            <a:r>
              <a:rPr lang="en-US" sz="1800" dirty="0"/>
              <a:t>during a particular season (e.g., the Holidays Season) or </a:t>
            </a:r>
            <a:r>
              <a:rPr lang="en-US" sz="1800" dirty="0" smtClean="0"/>
              <a:t> </a:t>
            </a:r>
            <a:r>
              <a:rPr lang="en-US" sz="1800" dirty="0"/>
              <a:t>income tax </a:t>
            </a:r>
            <a:r>
              <a:rPr lang="en-US" sz="1800" dirty="0" smtClean="0"/>
              <a:t>reporting</a:t>
            </a:r>
            <a:r>
              <a:rPr lang="en-US" sz="1800" dirty="0" smtClean="0"/>
              <a:t>.</a:t>
            </a:r>
          </a:p>
          <a:p>
            <a:pPr marL="457200" lvl="1" indent="0">
              <a:buNone/>
            </a:pPr>
            <a:r>
              <a:rPr lang="en-US" sz="1800" dirty="0" smtClean="0"/>
              <a:t> </a:t>
            </a:r>
            <a:endParaRPr lang="en-US" sz="1800" dirty="0" smtClean="0"/>
          </a:p>
          <a:p>
            <a:r>
              <a:rPr lang="en-US" sz="2000" dirty="0" smtClean="0"/>
              <a:t>Sites for </a:t>
            </a:r>
            <a:r>
              <a:rPr lang="en-US" sz="2000" dirty="0"/>
              <a:t>promotional </a:t>
            </a:r>
            <a:r>
              <a:rPr lang="en-US" sz="2000" dirty="0" smtClean="0"/>
              <a:t>activities.</a:t>
            </a:r>
          </a:p>
          <a:p>
            <a:pPr marL="0" indent="0">
              <a:buNone/>
            </a:pPr>
            <a:endParaRPr lang="en-US" sz="2000" dirty="0" smtClean="0"/>
          </a:p>
          <a:p>
            <a:r>
              <a:rPr lang="en-US" sz="2000" dirty="0"/>
              <a:t>S</a:t>
            </a:r>
            <a:r>
              <a:rPr lang="en-US" sz="2000" dirty="0" smtClean="0"/>
              <a:t>ites </a:t>
            </a:r>
            <a:r>
              <a:rPr lang="en-US" sz="2000" dirty="0"/>
              <a:t>that ``sleep'' during the night and auto-scale during the day.</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57</a:t>
            </a:fld>
            <a:endParaRPr lang="en-US"/>
          </a:p>
        </p:txBody>
      </p:sp>
    </p:spTree>
    <p:extLst>
      <p:ext uri="{BB962C8B-B14F-4D97-AF65-F5344CB8AC3E}">
        <p14:creationId xmlns:p14="http://schemas.microsoft.com/office/powerpoint/2010/main" val="917145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57200"/>
            <a:ext cx="7886700" cy="504825"/>
          </a:xfrm>
        </p:spPr>
        <p:txBody>
          <a:bodyPr/>
          <a:lstStyle/>
          <a:p>
            <a:r>
              <a:rPr lang="en-US" sz="3200" dirty="0"/>
              <a:t>Architectural styles for cloud applications</a:t>
            </a:r>
          </a:p>
        </p:txBody>
      </p:sp>
      <p:sp>
        <p:nvSpPr>
          <p:cNvPr id="3" name="Content Placeholder 2"/>
          <p:cNvSpPr>
            <a:spLocks noGrp="1"/>
          </p:cNvSpPr>
          <p:nvPr>
            <p:ph idx="1"/>
          </p:nvPr>
        </p:nvSpPr>
        <p:spPr>
          <a:xfrm>
            <a:off x="409575" y="1133475"/>
            <a:ext cx="8105775" cy="5372100"/>
          </a:xfrm>
        </p:spPr>
        <p:txBody>
          <a:bodyPr/>
          <a:lstStyle/>
          <a:p>
            <a:r>
              <a:rPr lang="en-US" sz="2000" dirty="0"/>
              <a:t>Based on the client-server paradigm. </a:t>
            </a:r>
            <a:r>
              <a:rPr lang="en-US" sz="2000" dirty="0"/>
              <a:t>Often clients and servers communicate using Remote Procedure Calls (RPCs</a:t>
            </a:r>
            <a:r>
              <a:rPr lang="en-US" sz="2000" dirty="0" smtClean="0"/>
              <a:t>).</a:t>
            </a:r>
            <a:endParaRPr lang="en-US" sz="2000" dirty="0" smtClean="0"/>
          </a:p>
          <a:p>
            <a:pPr marL="0" indent="0">
              <a:buNone/>
            </a:pPr>
            <a:endParaRPr lang="en-US" sz="2000" dirty="0" smtClean="0"/>
          </a:p>
          <a:p>
            <a:r>
              <a:rPr lang="en-US" sz="2000" dirty="0" smtClean="0"/>
              <a:t>Stateless servers - view </a:t>
            </a:r>
            <a:r>
              <a:rPr lang="en-US" sz="2000" dirty="0"/>
              <a:t>a client request as an independent transaction and </a:t>
            </a:r>
            <a:r>
              <a:rPr lang="en-US" sz="2000" dirty="0" smtClean="0"/>
              <a:t>respond </a:t>
            </a:r>
            <a:r>
              <a:rPr lang="en-US" sz="2000" dirty="0"/>
              <a:t>to </a:t>
            </a:r>
            <a:r>
              <a:rPr lang="en-US" sz="2000" dirty="0" smtClean="0"/>
              <a:t>it;  the client is not required </a:t>
            </a:r>
            <a:r>
              <a:rPr lang="en-US" sz="2000" dirty="0"/>
              <a:t>to first establish a connection to the </a:t>
            </a:r>
            <a:r>
              <a:rPr lang="en-US" sz="2000" dirty="0" smtClean="0"/>
              <a:t>server</a:t>
            </a:r>
            <a:r>
              <a:rPr lang="en-US" sz="2000" dirty="0" smtClean="0"/>
              <a:t>.</a:t>
            </a:r>
          </a:p>
          <a:p>
            <a:endParaRPr lang="en-US" sz="2000" dirty="0" smtClean="0"/>
          </a:p>
          <a:p>
            <a:r>
              <a:rPr lang="en-US" sz="2000" dirty="0" smtClean="0"/>
              <a:t>Simple </a:t>
            </a:r>
            <a:r>
              <a:rPr lang="en-US" sz="2000" dirty="0"/>
              <a:t>Object Access Protocol (SOAP</a:t>
            </a:r>
            <a:r>
              <a:rPr lang="en-US" sz="2000" dirty="0" smtClean="0"/>
              <a:t>) - application protocol for </a:t>
            </a:r>
            <a:r>
              <a:rPr lang="en-US" sz="2000" dirty="0"/>
              <a:t>W</a:t>
            </a:r>
            <a:r>
              <a:rPr lang="en-US" sz="2000" dirty="0" smtClean="0"/>
              <a:t>eb </a:t>
            </a:r>
            <a:r>
              <a:rPr lang="en-US" sz="2000" dirty="0"/>
              <a:t>applications; </a:t>
            </a:r>
            <a:r>
              <a:rPr lang="en-US" sz="2000" dirty="0" smtClean="0"/>
              <a:t>message </a:t>
            </a:r>
            <a:r>
              <a:rPr lang="en-US" sz="2000" dirty="0"/>
              <a:t>format </a:t>
            </a:r>
            <a:r>
              <a:rPr lang="en-US" sz="2000" dirty="0" smtClean="0"/>
              <a:t>based </a:t>
            </a:r>
            <a:r>
              <a:rPr lang="en-US" sz="2000" dirty="0"/>
              <a:t>on the </a:t>
            </a:r>
            <a:r>
              <a:rPr lang="en-US" sz="2000" dirty="0" smtClean="0"/>
              <a:t>XML. </a:t>
            </a:r>
            <a:r>
              <a:rPr lang="en-US" sz="2000" dirty="0"/>
              <a:t>U</a:t>
            </a:r>
            <a:r>
              <a:rPr lang="en-US" sz="2000" dirty="0" smtClean="0"/>
              <a:t>ses TCP or UDP </a:t>
            </a:r>
            <a:r>
              <a:rPr lang="en-US" sz="2000" dirty="0"/>
              <a:t>transport </a:t>
            </a:r>
            <a:r>
              <a:rPr lang="en-US" sz="2000" dirty="0" smtClean="0"/>
              <a:t>protocols</a:t>
            </a:r>
            <a:r>
              <a:rPr lang="en-US" sz="2000" dirty="0" smtClean="0"/>
              <a:t>.</a:t>
            </a:r>
          </a:p>
          <a:p>
            <a:endParaRPr lang="en-US" sz="2000" dirty="0" smtClean="0"/>
          </a:p>
          <a:p>
            <a:r>
              <a:rPr lang="en-US" sz="2000" dirty="0"/>
              <a:t>Representational State Transfer (REST</a:t>
            </a:r>
            <a:r>
              <a:rPr lang="en-US" sz="2000" dirty="0" smtClean="0"/>
              <a:t>) - </a:t>
            </a:r>
            <a:r>
              <a:rPr lang="en-US" sz="2000" dirty="0"/>
              <a:t>software architecture for distributed hypermedia systems. S</a:t>
            </a:r>
            <a:r>
              <a:rPr lang="en-US" sz="2000" dirty="0" smtClean="0"/>
              <a:t>upports </a:t>
            </a:r>
            <a:r>
              <a:rPr lang="en-US" sz="2000" dirty="0"/>
              <a:t>client communication with stateless </a:t>
            </a:r>
            <a:r>
              <a:rPr lang="en-US" sz="2000" dirty="0" smtClean="0"/>
              <a:t>servers; </a:t>
            </a:r>
            <a:r>
              <a:rPr lang="en-US" sz="2000" dirty="0"/>
              <a:t>it is platform independent, language independent, supports data caching, and can be used in the presence of firewalls</a:t>
            </a:r>
            <a:r>
              <a:rPr lang="en-US" sz="2000" dirty="0" smtClean="0"/>
              <a:t>.</a:t>
            </a:r>
          </a:p>
          <a:p>
            <a:endParaRPr lang="en-US" sz="2000" dirty="0"/>
          </a:p>
          <a:p>
            <a:endParaRPr lang="en-US"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58</a:t>
            </a:fld>
            <a:endParaRPr lang="en-US"/>
          </a:p>
        </p:txBody>
      </p:sp>
    </p:spTree>
    <p:extLst>
      <p:ext uri="{BB962C8B-B14F-4D97-AF65-F5344CB8AC3E}">
        <p14:creationId xmlns:p14="http://schemas.microsoft.com/office/powerpoint/2010/main" val="1527691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514350"/>
          </a:xfrm>
        </p:spPr>
        <p:txBody>
          <a:bodyPr/>
          <a:lstStyle/>
          <a:p>
            <a:r>
              <a:rPr lang="en-US" sz="3200" dirty="0"/>
              <a:t>Coordination </a:t>
            </a:r>
            <a:r>
              <a:rPr lang="en-US" sz="3200" dirty="0" smtClean="0"/>
              <a:t>- </a:t>
            </a:r>
            <a:r>
              <a:rPr lang="en-US" sz="3200" dirty="0" err="1" smtClean="0"/>
              <a:t>ZooKeeper</a:t>
            </a:r>
            <a:endParaRPr lang="en-US" sz="3200" dirty="0"/>
          </a:p>
        </p:txBody>
      </p:sp>
      <p:sp>
        <p:nvSpPr>
          <p:cNvPr id="6" name="Content Placeholder 5"/>
          <p:cNvSpPr>
            <a:spLocks noGrp="1"/>
          </p:cNvSpPr>
          <p:nvPr>
            <p:ph idx="1"/>
          </p:nvPr>
        </p:nvSpPr>
        <p:spPr>
          <a:xfrm>
            <a:off x="438149" y="1028700"/>
            <a:ext cx="8429626" cy="5343525"/>
          </a:xfrm>
        </p:spPr>
        <p:txBody>
          <a:bodyPr/>
          <a:lstStyle/>
          <a:p>
            <a:r>
              <a:rPr lang="en-US" sz="2000" dirty="0" smtClean="0"/>
              <a:t>Cloud elasticity </a:t>
            </a:r>
            <a:r>
              <a:rPr lang="en-US" sz="2000" dirty="0" smtClean="0">
                <a:sym typeface="Wingdings" pitchFamily="2" charset="2"/>
              </a:rPr>
              <a:t></a:t>
            </a:r>
            <a:r>
              <a:rPr lang="en-US" sz="2000" dirty="0" smtClean="0"/>
              <a:t> </a:t>
            </a:r>
            <a:r>
              <a:rPr lang="en-US" sz="2000" dirty="0"/>
              <a:t>distribute computations and data across multiple systems; coordination among these systems is </a:t>
            </a:r>
            <a:r>
              <a:rPr lang="en-US" sz="2000" dirty="0" smtClean="0"/>
              <a:t>a critical function in </a:t>
            </a:r>
            <a:r>
              <a:rPr lang="en-US" sz="2000" dirty="0"/>
              <a:t>a distributed environment</a:t>
            </a:r>
            <a:r>
              <a:rPr lang="en-US" sz="2000" dirty="0" smtClean="0"/>
              <a:t>.</a:t>
            </a:r>
          </a:p>
          <a:p>
            <a:pPr marL="0" indent="0">
              <a:buNone/>
            </a:pPr>
            <a:endParaRPr lang="en-US" sz="2000" dirty="0"/>
          </a:p>
          <a:p>
            <a:r>
              <a:rPr lang="en-US" sz="2000" dirty="0" err="1" smtClean="0"/>
              <a:t>ZooKeeper</a:t>
            </a:r>
            <a:r>
              <a:rPr lang="en-US" sz="2000" dirty="0" smtClean="0"/>
              <a:t> </a:t>
            </a:r>
          </a:p>
          <a:p>
            <a:pPr lvl="1"/>
            <a:r>
              <a:rPr lang="en-US" sz="1800" dirty="0" smtClean="0"/>
              <a:t>distributed </a:t>
            </a:r>
            <a:r>
              <a:rPr lang="en-US" sz="1800" dirty="0"/>
              <a:t>coordination </a:t>
            </a:r>
            <a:r>
              <a:rPr lang="en-US" sz="1800" dirty="0" smtClean="0"/>
              <a:t>service for large-scale </a:t>
            </a:r>
            <a:r>
              <a:rPr lang="en-US" sz="1800" dirty="0"/>
              <a:t>distributed </a:t>
            </a:r>
            <a:r>
              <a:rPr lang="en-US" sz="1800" dirty="0" smtClean="0"/>
              <a:t>systems</a:t>
            </a:r>
            <a:r>
              <a:rPr lang="en-US" sz="1800" dirty="0"/>
              <a:t>;</a:t>
            </a:r>
            <a:r>
              <a:rPr lang="en-US" sz="1800" dirty="0" smtClean="0"/>
              <a:t> </a:t>
            </a:r>
            <a:endParaRPr lang="en-US" sz="1800" dirty="0"/>
          </a:p>
          <a:p>
            <a:pPr lvl="1"/>
            <a:r>
              <a:rPr lang="en-US" sz="1800" dirty="0" smtClean="0"/>
              <a:t>high </a:t>
            </a:r>
            <a:r>
              <a:rPr lang="en-US" sz="1800" dirty="0"/>
              <a:t>throughput and low latency </a:t>
            </a:r>
            <a:r>
              <a:rPr lang="en-US" sz="1800" dirty="0" smtClean="0"/>
              <a:t>service;</a:t>
            </a:r>
          </a:p>
          <a:p>
            <a:pPr lvl="1"/>
            <a:r>
              <a:rPr lang="en-US" sz="1800" dirty="0" smtClean="0"/>
              <a:t>implements </a:t>
            </a:r>
            <a:r>
              <a:rPr lang="en-US" sz="1800" dirty="0"/>
              <a:t>a version of the </a:t>
            </a:r>
            <a:r>
              <a:rPr lang="en-US" sz="1800" dirty="0" err="1"/>
              <a:t>Paxos</a:t>
            </a:r>
            <a:r>
              <a:rPr lang="en-US" sz="1800" dirty="0"/>
              <a:t> consensus </a:t>
            </a:r>
            <a:r>
              <a:rPr lang="en-US" sz="1800" dirty="0" smtClean="0"/>
              <a:t>algorithm;</a:t>
            </a:r>
          </a:p>
          <a:p>
            <a:pPr lvl="1"/>
            <a:r>
              <a:rPr lang="en-US" sz="1800" dirty="0" smtClean="0"/>
              <a:t>open-source </a:t>
            </a:r>
            <a:r>
              <a:rPr lang="en-US" sz="1800" dirty="0"/>
              <a:t>software </a:t>
            </a:r>
            <a:r>
              <a:rPr lang="en-US" sz="1800" dirty="0" smtClean="0"/>
              <a:t>written </a:t>
            </a:r>
            <a:r>
              <a:rPr lang="en-US" sz="1800" dirty="0"/>
              <a:t>in Java </a:t>
            </a:r>
            <a:r>
              <a:rPr lang="en-US" sz="1800" dirty="0" smtClean="0"/>
              <a:t>with </a:t>
            </a:r>
            <a:r>
              <a:rPr lang="en-US" sz="1800" dirty="0"/>
              <a:t>bindings for Java and C</a:t>
            </a:r>
            <a:r>
              <a:rPr lang="en-US" sz="1800" dirty="0" smtClean="0"/>
              <a:t>.</a:t>
            </a:r>
          </a:p>
          <a:p>
            <a:pPr lvl="1"/>
            <a:r>
              <a:rPr lang="en-US" sz="1800" dirty="0" smtClean="0"/>
              <a:t>the </a:t>
            </a:r>
            <a:r>
              <a:rPr lang="en-US" sz="1800" dirty="0"/>
              <a:t>servers in the pack communicate </a:t>
            </a:r>
            <a:r>
              <a:rPr lang="en-US" sz="1800" dirty="0" smtClean="0"/>
              <a:t>and </a:t>
            </a:r>
            <a:r>
              <a:rPr lang="en-US" sz="1800" dirty="0"/>
              <a:t>elect a </a:t>
            </a:r>
            <a:r>
              <a:rPr lang="en-US" sz="1800" dirty="0" smtClean="0"/>
              <a:t>leader; </a:t>
            </a:r>
          </a:p>
          <a:p>
            <a:pPr lvl="1"/>
            <a:r>
              <a:rPr lang="en-US" sz="1800" dirty="0"/>
              <a:t>a</a:t>
            </a:r>
            <a:r>
              <a:rPr lang="en-US" sz="1800" dirty="0" smtClean="0"/>
              <a:t> </a:t>
            </a:r>
            <a:r>
              <a:rPr lang="en-US" sz="1800" dirty="0"/>
              <a:t>database is replicated on each </a:t>
            </a:r>
            <a:r>
              <a:rPr lang="en-US" sz="1800" dirty="0" smtClean="0"/>
              <a:t>server; consistency </a:t>
            </a:r>
            <a:r>
              <a:rPr lang="en-US" sz="1800" dirty="0"/>
              <a:t>of the replicas is </a:t>
            </a:r>
            <a:r>
              <a:rPr lang="en-US" sz="1800" dirty="0" smtClean="0"/>
              <a:t>maintained;</a:t>
            </a:r>
          </a:p>
          <a:p>
            <a:pPr lvl="1"/>
            <a:r>
              <a:rPr lang="en-US" sz="1800" dirty="0" smtClean="0"/>
              <a:t>a </a:t>
            </a:r>
            <a:r>
              <a:rPr lang="en-US" sz="1800" dirty="0"/>
              <a:t>client </a:t>
            </a:r>
            <a:r>
              <a:rPr lang="en-US" sz="1800" dirty="0" smtClean="0"/>
              <a:t>connect </a:t>
            </a:r>
            <a:r>
              <a:rPr lang="en-US" sz="1800" dirty="0"/>
              <a:t>to a single </a:t>
            </a:r>
            <a:r>
              <a:rPr lang="en-US" sz="1800" dirty="0" smtClean="0"/>
              <a:t>server, </a:t>
            </a:r>
            <a:r>
              <a:rPr lang="en-US" sz="1800" dirty="0"/>
              <a:t>synchronizes its clock with the </a:t>
            </a:r>
            <a:r>
              <a:rPr lang="en-US" sz="1800" dirty="0" smtClean="0"/>
              <a:t>server, and </a:t>
            </a:r>
            <a:r>
              <a:rPr lang="en-US" sz="1800" dirty="0"/>
              <a:t>sends requests, receives responses and watch </a:t>
            </a:r>
            <a:r>
              <a:rPr lang="en-US" sz="1800" dirty="0" smtClean="0"/>
              <a:t>events </a:t>
            </a:r>
            <a:r>
              <a:rPr lang="en-US" sz="1800" dirty="0"/>
              <a:t>through a</a:t>
            </a:r>
            <a:r>
              <a:rPr lang="en-US" sz="1800" dirty="0" smtClean="0"/>
              <a:t> </a:t>
            </a:r>
            <a:r>
              <a:rPr lang="en-US" sz="1800" dirty="0"/>
              <a:t>TCP </a:t>
            </a:r>
            <a:r>
              <a:rPr lang="en-US" sz="1800" dirty="0" smtClean="0"/>
              <a:t>connection. </a:t>
            </a:r>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59</a:t>
            </a:fld>
            <a:endParaRPr lang="en-US"/>
          </a:p>
        </p:txBody>
      </p:sp>
    </p:spTree>
    <p:extLst>
      <p:ext uri="{BB962C8B-B14F-4D97-AF65-F5344CB8AC3E}">
        <p14:creationId xmlns:p14="http://schemas.microsoft.com/office/powerpoint/2010/main" val="117595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57200"/>
            <a:ext cx="8229600" cy="632460"/>
          </a:xfrm>
        </p:spPr>
        <p:txBody>
          <a:bodyPr/>
          <a:lstStyle/>
          <a:p>
            <a:r>
              <a:rPr lang="en-US" sz="3200" dirty="0" smtClean="0"/>
              <a:t>Network-centric content</a:t>
            </a:r>
            <a:endParaRPr lang="en-US" sz="3200" dirty="0"/>
          </a:p>
        </p:txBody>
      </p:sp>
      <p:sp>
        <p:nvSpPr>
          <p:cNvPr id="3" name="2 Marcador de contenido"/>
          <p:cNvSpPr>
            <a:spLocks noGrp="1"/>
          </p:cNvSpPr>
          <p:nvPr>
            <p:ph idx="1"/>
          </p:nvPr>
        </p:nvSpPr>
        <p:spPr>
          <a:xfrm>
            <a:off x="504824" y="1647824"/>
            <a:ext cx="8532495" cy="4737735"/>
          </a:xfrm>
        </p:spPr>
        <p:txBody>
          <a:bodyPr/>
          <a:lstStyle/>
          <a:p>
            <a:r>
              <a:rPr lang="en-US" sz="2000" dirty="0" smtClean="0"/>
              <a:t>Content: any type or volume of media, be it static or dynamic, monolithic or modular, live or stored, produced by aggregation, or mixed. </a:t>
            </a:r>
          </a:p>
          <a:p>
            <a:pPr marL="0" indent="0">
              <a:buNone/>
            </a:pPr>
            <a:endParaRPr lang="en-US" sz="2000" dirty="0" smtClean="0"/>
          </a:p>
          <a:p>
            <a:r>
              <a:rPr lang="en-US" sz="2000" dirty="0" smtClean="0"/>
              <a:t>The “Future Internet” will be content-centric; the creation and consumption of audio and visual content is likely to transform the Internet to support increased quality in terms of resolution, frame rate, color depth, stereoscopic information.</a:t>
            </a:r>
          </a:p>
          <a:p>
            <a:pPr lvl="1"/>
            <a:endParaRPr lang="en-US" sz="24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6</a:t>
            </a:fld>
            <a:endParaRPr lang="en-US"/>
          </a:p>
        </p:txBody>
      </p:sp>
    </p:spTree>
    <p:extLst>
      <p:ext uri="{BB962C8B-B14F-4D97-AF65-F5344CB8AC3E}">
        <p14:creationId xmlns:p14="http://schemas.microsoft.com/office/powerpoint/2010/main" val="688617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715899549"/>
              </p:ext>
            </p:extLst>
          </p:nvPr>
        </p:nvGraphicFramePr>
        <p:xfrm>
          <a:off x="896938" y="455613"/>
          <a:ext cx="7350125" cy="5756275"/>
        </p:xfrm>
        <a:graphic>
          <a:graphicData uri="http://schemas.openxmlformats.org/presentationml/2006/ole">
            <mc:AlternateContent xmlns:mc="http://schemas.openxmlformats.org/markup-compatibility/2006">
              <mc:Choice xmlns:v="urn:schemas-microsoft-com:vml" Requires="v">
                <p:oleObj spid="_x0000_s62489" name="Visio" r:id="rId3" imgW="7349777" imgH="5755802" progId="Visio.Drawing.11">
                  <p:embed/>
                </p:oleObj>
              </mc:Choice>
              <mc:Fallback>
                <p:oleObj name="Visio" r:id="rId3" imgW="7349777" imgH="575580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455613"/>
                        <a:ext cx="7350125" cy="575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5087BA48-CD3C-4B57-A835-2FFB72602AEA}" type="slidenum">
              <a:rPr lang="en-US" smtClean="0"/>
              <a:pPr>
                <a:defRPr/>
              </a:pPr>
              <a:t>60</a:t>
            </a:fld>
            <a:endParaRPr lang="en-US"/>
          </a:p>
        </p:txBody>
      </p:sp>
    </p:spTree>
    <p:extLst>
      <p:ext uri="{BB962C8B-B14F-4D97-AF65-F5344CB8AC3E}">
        <p14:creationId xmlns:p14="http://schemas.microsoft.com/office/powerpoint/2010/main" val="2150441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57200"/>
            <a:ext cx="8077200" cy="504825"/>
          </a:xfrm>
        </p:spPr>
        <p:txBody>
          <a:bodyPr/>
          <a:lstStyle/>
          <a:p>
            <a:r>
              <a:rPr lang="en-US" sz="3200" dirty="0" smtClean="0"/>
              <a:t>Zookeeper communication</a:t>
            </a:r>
            <a:endParaRPr lang="en-US" sz="3200" dirty="0"/>
          </a:p>
        </p:txBody>
      </p:sp>
      <p:sp>
        <p:nvSpPr>
          <p:cNvPr id="6" name="Content Placeholder 5"/>
          <p:cNvSpPr>
            <a:spLocks noGrp="1"/>
          </p:cNvSpPr>
          <p:nvPr>
            <p:ph idx="1"/>
          </p:nvPr>
        </p:nvSpPr>
        <p:spPr>
          <a:xfrm>
            <a:off x="676274" y="1266825"/>
            <a:ext cx="7829551" cy="4800599"/>
          </a:xfrm>
        </p:spPr>
        <p:txBody>
          <a:bodyPr/>
          <a:lstStyle/>
          <a:p>
            <a:r>
              <a:rPr lang="en-US" sz="2000" dirty="0"/>
              <a:t>M</a:t>
            </a:r>
            <a:r>
              <a:rPr lang="en-US" sz="2000" dirty="0" smtClean="0"/>
              <a:t>essaging </a:t>
            </a:r>
            <a:r>
              <a:rPr lang="en-US" sz="2000" dirty="0"/>
              <a:t>layer </a:t>
            </a:r>
            <a:r>
              <a:rPr lang="en-US" sz="2000" dirty="0" smtClean="0">
                <a:sym typeface="Wingdings" pitchFamily="2" charset="2"/>
              </a:rPr>
              <a:t></a:t>
            </a:r>
            <a:r>
              <a:rPr lang="en-US" sz="2000" dirty="0" smtClean="0"/>
              <a:t> </a:t>
            </a:r>
            <a:r>
              <a:rPr lang="en-US" sz="2000" dirty="0"/>
              <a:t>responsible for the election of a new leader when the current leader fails. </a:t>
            </a:r>
            <a:endParaRPr lang="en-US" sz="2000" dirty="0" smtClean="0"/>
          </a:p>
          <a:p>
            <a:pPr marL="0" indent="0">
              <a:buNone/>
            </a:pPr>
            <a:endParaRPr lang="en-US" sz="2000" dirty="0" smtClean="0"/>
          </a:p>
          <a:p>
            <a:r>
              <a:rPr lang="en-US" sz="2000" dirty="0"/>
              <a:t>M</a:t>
            </a:r>
            <a:r>
              <a:rPr lang="en-US" sz="2000" dirty="0" smtClean="0"/>
              <a:t>essaging </a:t>
            </a:r>
            <a:r>
              <a:rPr lang="en-US" sz="2000" dirty="0"/>
              <a:t>protocols uses: </a:t>
            </a:r>
            <a:endParaRPr lang="en-US" sz="2000" dirty="0" smtClean="0"/>
          </a:p>
          <a:p>
            <a:pPr lvl="1"/>
            <a:r>
              <a:rPr lang="en-US" sz="1800" dirty="0" smtClean="0"/>
              <a:t>packets </a:t>
            </a:r>
            <a:r>
              <a:rPr lang="en-US" sz="1800" dirty="0"/>
              <a:t>- sequence of bytes sent through a FIFO channel, </a:t>
            </a:r>
            <a:endParaRPr lang="en-US" sz="1800" dirty="0" smtClean="0"/>
          </a:p>
          <a:p>
            <a:pPr lvl="1"/>
            <a:r>
              <a:rPr lang="en-US" sz="1800" dirty="0" smtClean="0"/>
              <a:t>proposals </a:t>
            </a:r>
            <a:r>
              <a:rPr lang="en-US" sz="1800" dirty="0"/>
              <a:t>- units of agreement, and </a:t>
            </a:r>
            <a:endParaRPr lang="en-US" sz="1800" dirty="0" smtClean="0"/>
          </a:p>
          <a:p>
            <a:pPr lvl="1"/>
            <a:r>
              <a:rPr lang="en-US" sz="1800" dirty="0" smtClean="0"/>
              <a:t>messages </a:t>
            </a:r>
            <a:r>
              <a:rPr lang="en-US" sz="1800" dirty="0"/>
              <a:t>- sequence of bytes atomically broadcast to all servers. </a:t>
            </a:r>
            <a:endParaRPr lang="en-US" sz="1800" dirty="0" smtClean="0"/>
          </a:p>
          <a:p>
            <a:pPr marL="457200" lvl="1" indent="0">
              <a:buNone/>
            </a:pPr>
            <a:endParaRPr lang="en-US" sz="1800" dirty="0" smtClean="0"/>
          </a:p>
          <a:p>
            <a:r>
              <a:rPr lang="en-US" sz="2000" dirty="0" smtClean="0"/>
              <a:t>A </a:t>
            </a:r>
            <a:r>
              <a:rPr lang="en-US" sz="2000" dirty="0"/>
              <a:t>message is included into a proposal and it is agreed upon before it is delivered. </a:t>
            </a:r>
            <a:endParaRPr lang="en-US" sz="2000" dirty="0" smtClean="0"/>
          </a:p>
          <a:p>
            <a:pPr marL="0" indent="0">
              <a:buNone/>
            </a:pPr>
            <a:endParaRPr lang="en-US" sz="2000" dirty="0" smtClean="0"/>
          </a:p>
          <a:p>
            <a:r>
              <a:rPr lang="en-US" sz="2000" dirty="0" smtClean="0"/>
              <a:t>Proposals </a:t>
            </a:r>
            <a:r>
              <a:rPr lang="en-US" sz="2000" dirty="0"/>
              <a:t>are agreed upon by exchanging packets with a quorum of servers as required by the </a:t>
            </a:r>
            <a:r>
              <a:rPr lang="en-US" sz="2000" dirty="0" err="1"/>
              <a:t>Paxos</a:t>
            </a:r>
            <a:r>
              <a:rPr lang="en-US" sz="2000" dirty="0"/>
              <a:t> algorithm.</a:t>
            </a:r>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61</a:t>
            </a:fld>
            <a:endParaRPr lang="en-US"/>
          </a:p>
        </p:txBody>
      </p:sp>
    </p:spTree>
    <p:extLst>
      <p:ext uri="{BB962C8B-B14F-4D97-AF65-F5344CB8AC3E}">
        <p14:creationId xmlns:p14="http://schemas.microsoft.com/office/powerpoint/2010/main" val="2708094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57200"/>
            <a:ext cx="8039100" cy="523875"/>
          </a:xfrm>
        </p:spPr>
        <p:txBody>
          <a:bodyPr/>
          <a:lstStyle/>
          <a:p>
            <a:r>
              <a:rPr lang="en-US" sz="3200" dirty="0" smtClean="0"/>
              <a:t>Zookeeper communication (cont’d)</a:t>
            </a:r>
            <a:endParaRPr lang="en-US" sz="3200" dirty="0"/>
          </a:p>
        </p:txBody>
      </p:sp>
      <p:sp>
        <p:nvSpPr>
          <p:cNvPr id="3" name="Content Placeholder 2"/>
          <p:cNvSpPr>
            <a:spLocks noGrp="1"/>
          </p:cNvSpPr>
          <p:nvPr>
            <p:ph idx="1"/>
          </p:nvPr>
        </p:nvSpPr>
        <p:spPr>
          <a:xfrm>
            <a:off x="457200" y="1476375"/>
            <a:ext cx="8229600" cy="4391025"/>
          </a:xfrm>
        </p:spPr>
        <p:txBody>
          <a:bodyPr/>
          <a:lstStyle/>
          <a:p>
            <a:r>
              <a:rPr lang="en-US" dirty="0"/>
              <a:t>Messaging layer guarantees</a:t>
            </a:r>
            <a:endParaRPr lang="en-US" dirty="0" smtClean="0"/>
          </a:p>
          <a:p>
            <a:pPr lvl="1"/>
            <a:r>
              <a:rPr lang="en-US" sz="1800" u="sng" dirty="0" smtClean="0"/>
              <a:t>Reliable </a:t>
            </a:r>
            <a:r>
              <a:rPr lang="en-US" sz="1800" u="sng" dirty="0"/>
              <a:t>delivery</a:t>
            </a:r>
            <a:r>
              <a:rPr lang="en-US" sz="1800" dirty="0"/>
              <a:t>: if a message </a:t>
            </a:r>
            <a:r>
              <a:rPr lang="en-US" sz="1800" dirty="0" smtClean="0"/>
              <a:t>m </a:t>
            </a:r>
            <a:r>
              <a:rPr lang="en-US" sz="1800" dirty="0"/>
              <a:t>is delivered to one server, it will be eventually delivered to all servers</a:t>
            </a:r>
            <a:r>
              <a:rPr lang="en-US" sz="1800" dirty="0" smtClean="0"/>
              <a:t>;</a:t>
            </a:r>
          </a:p>
          <a:p>
            <a:pPr lvl="1"/>
            <a:r>
              <a:rPr lang="en-US" sz="1800" u="sng" dirty="0" smtClean="0"/>
              <a:t>Total </a:t>
            </a:r>
            <a:r>
              <a:rPr lang="en-US" sz="1800" u="sng" dirty="0"/>
              <a:t>order</a:t>
            </a:r>
            <a:r>
              <a:rPr lang="en-US" sz="1800" dirty="0"/>
              <a:t>: if message </a:t>
            </a:r>
            <a:r>
              <a:rPr lang="en-US" sz="1800" dirty="0" smtClean="0"/>
              <a:t>m </a:t>
            </a:r>
            <a:r>
              <a:rPr lang="en-US" sz="1800" dirty="0"/>
              <a:t>a is delivered before message </a:t>
            </a:r>
            <a:r>
              <a:rPr lang="en-US" sz="1800" dirty="0" smtClean="0"/>
              <a:t> n </a:t>
            </a:r>
            <a:r>
              <a:rPr lang="en-US" sz="1800" dirty="0"/>
              <a:t>to one server, a will be delivered before </a:t>
            </a:r>
            <a:r>
              <a:rPr lang="en-US" sz="1800" dirty="0" smtClean="0"/>
              <a:t>n </a:t>
            </a:r>
            <a:r>
              <a:rPr lang="en-US" sz="1800" dirty="0"/>
              <a:t>to all servers; </a:t>
            </a:r>
          </a:p>
          <a:p>
            <a:pPr lvl="1"/>
            <a:r>
              <a:rPr lang="en-US" sz="1800" u="sng" dirty="0" smtClean="0"/>
              <a:t>Causal </a:t>
            </a:r>
            <a:r>
              <a:rPr lang="en-US" sz="1800" u="sng" dirty="0"/>
              <a:t>order</a:t>
            </a:r>
            <a:r>
              <a:rPr lang="en-US" sz="1800" dirty="0"/>
              <a:t>: if message  </a:t>
            </a:r>
            <a:r>
              <a:rPr lang="en-US" sz="1800" dirty="0" smtClean="0"/>
              <a:t>n </a:t>
            </a:r>
            <a:r>
              <a:rPr lang="en-US" sz="1800" dirty="0"/>
              <a:t>is sent after </a:t>
            </a:r>
            <a:r>
              <a:rPr lang="en-US" sz="1800" dirty="0" smtClean="0"/>
              <a:t>m </a:t>
            </a:r>
            <a:r>
              <a:rPr lang="en-US" sz="1800" dirty="0"/>
              <a:t>has been delivered by the sender of </a:t>
            </a:r>
            <a:r>
              <a:rPr lang="en-US" sz="1800" dirty="0" smtClean="0"/>
              <a:t>n, </a:t>
            </a:r>
            <a:r>
              <a:rPr lang="en-US" sz="1800" dirty="0"/>
              <a:t>then </a:t>
            </a:r>
            <a:r>
              <a:rPr lang="en-US" sz="1800" dirty="0" smtClean="0"/>
              <a:t>m </a:t>
            </a:r>
            <a:r>
              <a:rPr lang="en-US" sz="1800" dirty="0"/>
              <a:t>must be ordered before </a:t>
            </a:r>
            <a:r>
              <a:rPr lang="en-US" sz="1800" dirty="0" smtClean="0"/>
              <a:t>n.</a:t>
            </a:r>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62</a:t>
            </a:fld>
            <a:endParaRPr lang="en-US"/>
          </a:p>
        </p:txBody>
      </p:sp>
    </p:spTree>
    <p:extLst>
      <p:ext uri="{BB962C8B-B14F-4D97-AF65-F5344CB8AC3E}">
        <p14:creationId xmlns:p14="http://schemas.microsoft.com/office/powerpoint/2010/main" val="1398775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457200"/>
            <a:ext cx="7867650" cy="800100"/>
          </a:xfrm>
        </p:spPr>
        <p:txBody>
          <a:bodyPr/>
          <a:lstStyle/>
          <a:p>
            <a:r>
              <a:rPr lang="en-US" sz="2800" dirty="0" smtClean="0"/>
              <a:t>Shared </a:t>
            </a:r>
            <a:r>
              <a:rPr lang="en-US" sz="2800" dirty="0"/>
              <a:t>hierarchical </a:t>
            </a:r>
            <a:r>
              <a:rPr lang="en-US" sz="2800" dirty="0" smtClean="0"/>
              <a:t>namespace similar to a file system; </a:t>
            </a:r>
            <a:r>
              <a:rPr lang="en-US" sz="2800" dirty="0" err="1"/>
              <a:t>z</a:t>
            </a:r>
            <a:r>
              <a:rPr lang="en-US" sz="2800" dirty="0" err="1" smtClean="0"/>
              <a:t>nodes</a:t>
            </a:r>
            <a:r>
              <a:rPr lang="en-US" sz="2800" dirty="0" smtClean="0"/>
              <a:t> instead of </a:t>
            </a:r>
            <a:r>
              <a:rPr lang="en-US" sz="2800" dirty="0" err="1" smtClean="0"/>
              <a:t>inodes</a:t>
            </a:r>
            <a:endParaRPr lang="en-US" sz="2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25334973"/>
              </p:ext>
            </p:extLst>
          </p:nvPr>
        </p:nvGraphicFramePr>
        <p:xfrm>
          <a:off x="976830" y="1775225"/>
          <a:ext cx="6671745" cy="3873100"/>
        </p:xfrm>
        <a:graphic>
          <a:graphicData uri="http://schemas.openxmlformats.org/presentationml/2006/ole">
            <mc:AlternateContent xmlns:mc="http://schemas.openxmlformats.org/markup-compatibility/2006">
              <mc:Choice xmlns:v="urn:schemas-microsoft-com:vml" Requires="v">
                <p:oleObj spid="_x0000_s63513" name="Visio" r:id="rId3" imgW="4189762" imgH="2431915" progId="Visio.Drawing.11">
                  <p:embed/>
                </p:oleObj>
              </mc:Choice>
              <mc:Fallback>
                <p:oleObj name="Visio" r:id="rId3" imgW="4189762" imgH="243191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830" y="1775225"/>
                        <a:ext cx="6671745" cy="38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AE531AF-64F4-45BA-B940-7142D2FE0749}" type="slidenum">
              <a:rPr lang="en-US" smtClean="0"/>
              <a:pPr>
                <a:defRPr/>
              </a:pPr>
              <a:t>63</a:t>
            </a:fld>
            <a:endParaRPr lang="en-US"/>
          </a:p>
        </p:txBody>
      </p:sp>
    </p:spTree>
    <p:extLst>
      <p:ext uri="{BB962C8B-B14F-4D97-AF65-F5344CB8AC3E}">
        <p14:creationId xmlns:p14="http://schemas.microsoft.com/office/powerpoint/2010/main" val="41236062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7724" y="457200"/>
            <a:ext cx="7839075" cy="504825"/>
          </a:xfrm>
        </p:spPr>
        <p:txBody>
          <a:bodyPr/>
          <a:lstStyle/>
          <a:p>
            <a:r>
              <a:rPr lang="en-US" sz="3200" dirty="0" err="1" smtClean="0"/>
              <a:t>ZooKeeper</a:t>
            </a:r>
            <a:r>
              <a:rPr lang="en-US" sz="3200" dirty="0" smtClean="0"/>
              <a:t> </a:t>
            </a:r>
            <a:r>
              <a:rPr lang="en-US" sz="3200" dirty="0"/>
              <a:t>service guarantees</a:t>
            </a:r>
          </a:p>
        </p:txBody>
      </p:sp>
      <p:sp>
        <p:nvSpPr>
          <p:cNvPr id="6" name="Content Placeholder 5"/>
          <p:cNvSpPr>
            <a:spLocks noGrp="1"/>
          </p:cNvSpPr>
          <p:nvPr>
            <p:ph idx="1"/>
          </p:nvPr>
        </p:nvSpPr>
        <p:spPr>
          <a:xfrm>
            <a:off x="733424" y="1371600"/>
            <a:ext cx="8067676" cy="4781550"/>
          </a:xfrm>
        </p:spPr>
        <p:txBody>
          <a:bodyPr/>
          <a:lstStyle/>
          <a:p>
            <a:r>
              <a:rPr lang="en-US" sz="2000" dirty="0" smtClean="0"/>
              <a:t>Atomicity </a:t>
            </a:r>
            <a:r>
              <a:rPr lang="en-US" sz="2000" dirty="0"/>
              <a:t>- a transaction either completes or fails</a:t>
            </a:r>
            <a:r>
              <a:rPr lang="en-US" sz="2000" dirty="0" smtClean="0"/>
              <a:t>.</a:t>
            </a:r>
          </a:p>
          <a:p>
            <a:pPr marL="0" indent="0">
              <a:buNone/>
            </a:pPr>
            <a:endParaRPr lang="en-US" sz="2000" dirty="0" smtClean="0"/>
          </a:p>
          <a:p>
            <a:r>
              <a:rPr lang="en-US" sz="2000" dirty="0"/>
              <a:t>Sequential consistency of updates - updates are applied strictly in the order they are received</a:t>
            </a:r>
            <a:r>
              <a:rPr lang="en-US" sz="2000" dirty="0" smtClean="0"/>
              <a:t>.</a:t>
            </a:r>
          </a:p>
          <a:p>
            <a:pPr marL="0" indent="0">
              <a:buNone/>
            </a:pPr>
            <a:endParaRPr lang="en-US" sz="2000" dirty="0" smtClean="0"/>
          </a:p>
          <a:p>
            <a:r>
              <a:rPr lang="en-US" sz="2000" dirty="0"/>
              <a:t>Single system image for the clients - a client receives the same response regardless of the server it connects </a:t>
            </a:r>
            <a:r>
              <a:rPr lang="en-US" sz="2000" dirty="0" smtClean="0"/>
              <a:t>to</a:t>
            </a:r>
            <a:r>
              <a:rPr lang="en-US" sz="2000" dirty="0" smtClean="0"/>
              <a:t>.</a:t>
            </a:r>
          </a:p>
          <a:p>
            <a:pPr marL="0" indent="0">
              <a:buNone/>
            </a:pPr>
            <a:endParaRPr lang="en-US" sz="2000" dirty="0" smtClean="0"/>
          </a:p>
          <a:p>
            <a:r>
              <a:rPr lang="en-US" sz="2000" dirty="0"/>
              <a:t>Persistence of updates - once applied, an update persists until it is overwritten by a client</a:t>
            </a:r>
            <a:r>
              <a:rPr lang="en-US" sz="2000" dirty="0" smtClean="0"/>
              <a:t>.</a:t>
            </a:r>
          </a:p>
          <a:p>
            <a:pPr marL="0" indent="0">
              <a:buNone/>
            </a:pPr>
            <a:endParaRPr lang="en-US" sz="2000" dirty="0" smtClean="0"/>
          </a:p>
          <a:p>
            <a:r>
              <a:rPr lang="en-US" sz="2000" dirty="0"/>
              <a:t>Reliability - the system is guaranteed to function correctly as long as the majority of servers  function correctly</a:t>
            </a:r>
            <a:r>
              <a:rPr lang="en-US" dirty="0"/>
              <a:t>.</a:t>
            </a:r>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64</a:t>
            </a:fld>
            <a:endParaRPr lang="en-US"/>
          </a:p>
        </p:txBody>
      </p:sp>
    </p:spTree>
    <p:extLst>
      <p:ext uri="{BB962C8B-B14F-4D97-AF65-F5344CB8AC3E}">
        <p14:creationId xmlns:p14="http://schemas.microsoft.com/office/powerpoint/2010/main" val="13497086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4" y="457200"/>
            <a:ext cx="7972425" cy="523875"/>
          </a:xfrm>
        </p:spPr>
        <p:txBody>
          <a:bodyPr/>
          <a:lstStyle/>
          <a:p>
            <a:r>
              <a:rPr lang="en-US" sz="3200" dirty="0" smtClean="0"/>
              <a:t>Zookeeper API</a:t>
            </a:r>
            <a:endParaRPr lang="en-US" sz="3200" dirty="0"/>
          </a:p>
        </p:txBody>
      </p:sp>
      <p:sp>
        <p:nvSpPr>
          <p:cNvPr id="3" name="Content Placeholder 2"/>
          <p:cNvSpPr>
            <a:spLocks noGrp="1"/>
          </p:cNvSpPr>
          <p:nvPr>
            <p:ph idx="1"/>
          </p:nvPr>
        </p:nvSpPr>
        <p:spPr>
          <a:xfrm>
            <a:off x="457200" y="1333500"/>
            <a:ext cx="8229600" cy="4743450"/>
          </a:xfrm>
        </p:spPr>
        <p:txBody>
          <a:bodyPr/>
          <a:lstStyle/>
          <a:p>
            <a:r>
              <a:rPr lang="en-US" sz="2000" dirty="0"/>
              <a:t>S</a:t>
            </a:r>
            <a:r>
              <a:rPr lang="en-US" sz="2000" dirty="0" smtClean="0"/>
              <a:t>even </a:t>
            </a:r>
            <a:r>
              <a:rPr lang="en-US" sz="2000" dirty="0"/>
              <a:t>operations</a:t>
            </a:r>
            <a:r>
              <a:rPr lang="en-US" sz="2000" dirty="0" smtClean="0"/>
              <a:t>:</a:t>
            </a:r>
          </a:p>
          <a:p>
            <a:pPr lvl="1"/>
            <a:r>
              <a:rPr lang="en-US" sz="1800" u="sng" dirty="0" smtClean="0"/>
              <a:t>create</a:t>
            </a:r>
            <a:r>
              <a:rPr lang="en-US" sz="1800" dirty="0" smtClean="0"/>
              <a:t> </a:t>
            </a:r>
            <a:r>
              <a:rPr lang="en-US" sz="1800" dirty="0"/>
              <a:t>- add a node at a given location on the </a:t>
            </a:r>
            <a:r>
              <a:rPr lang="en-US" sz="1800" dirty="0" smtClean="0"/>
              <a:t>tree</a:t>
            </a:r>
            <a:r>
              <a:rPr lang="en-US" sz="1800" dirty="0"/>
              <a:t>;</a:t>
            </a:r>
          </a:p>
          <a:p>
            <a:pPr lvl="1"/>
            <a:r>
              <a:rPr lang="en-US" sz="1800" u="sng" dirty="0" smtClean="0"/>
              <a:t>delete</a:t>
            </a:r>
            <a:r>
              <a:rPr lang="en-US" sz="1800" dirty="0" smtClean="0"/>
              <a:t> </a:t>
            </a:r>
            <a:r>
              <a:rPr lang="en-US" sz="1800" dirty="0"/>
              <a:t>- delete a </a:t>
            </a:r>
            <a:r>
              <a:rPr lang="en-US" sz="1800" dirty="0" smtClean="0"/>
              <a:t>node</a:t>
            </a:r>
            <a:r>
              <a:rPr lang="en-US" sz="1800" dirty="0"/>
              <a:t>;</a:t>
            </a:r>
          </a:p>
          <a:p>
            <a:pPr lvl="1"/>
            <a:r>
              <a:rPr lang="en-US" sz="1800" u="sng" dirty="0" smtClean="0"/>
              <a:t>get data </a:t>
            </a:r>
            <a:r>
              <a:rPr lang="en-US" sz="1800" dirty="0"/>
              <a:t>- read data from a </a:t>
            </a:r>
            <a:r>
              <a:rPr lang="en-US" sz="1800" dirty="0" smtClean="0"/>
              <a:t>node;</a:t>
            </a:r>
            <a:endParaRPr lang="en-US" sz="1800" dirty="0"/>
          </a:p>
          <a:p>
            <a:pPr lvl="1"/>
            <a:r>
              <a:rPr lang="en-US" sz="1800" u="sng" dirty="0" smtClean="0"/>
              <a:t>set data </a:t>
            </a:r>
            <a:r>
              <a:rPr lang="en-US" sz="1800" dirty="0"/>
              <a:t>- write data to a </a:t>
            </a:r>
            <a:r>
              <a:rPr lang="en-US" sz="1800" dirty="0" smtClean="0"/>
              <a:t>node;</a:t>
            </a:r>
            <a:endParaRPr lang="en-US" sz="1800" dirty="0"/>
          </a:p>
          <a:p>
            <a:pPr lvl="1"/>
            <a:r>
              <a:rPr lang="en-US" sz="1800" u="sng" dirty="0" smtClean="0"/>
              <a:t>get children </a:t>
            </a:r>
            <a:r>
              <a:rPr lang="en-US" sz="1800" dirty="0"/>
              <a:t>- retrieve a list of the children of the </a:t>
            </a:r>
            <a:r>
              <a:rPr lang="en-US" sz="1800" dirty="0" smtClean="0"/>
              <a:t>node</a:t>
            </a:r>
            <a:endParaRPr lang="en-US" sz="1800" dirty="0"/>
          </a:p>
          <a:p>
            <a:pPr lvl="1"/>
            <a:r>
              <a:rPr lang="en-US" sz="1800" u="sng" dirty="0"/>
              <a:t>s</a:t>
            </a:r>
            <a:r>
              <a:rPr lang="en-US" sz="1800" u="sng" dirty="0" smtClean="0"/>
              <a:t>ynch</a:t>
            </a:r>
            <a:r>
              <a:rPr lang="en-US" sz="1800" dirty="0" smtClean="0"/>
              <a:t> </a:t>
            </a:r>
            <a:r>
              <a:rPr lang="en-US" sz="1800" dirty="0" smtClean="0"/>
              <a:t>- </a:t>
            </a:r>
            <a:r>
              <a:rPr lang="en-US" sz="1800" dirty="0"/>
              <a:t>wait for the data to propagate.</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65</a:t>
            </a:fld>
            <a:endParaRPr lang="en-US"/>
          </a:p>
        </p:txBody>
      </p:sp>
    </p:spTree>
    <p:extLst>
      <p:ext uri="{BB962C8B-B14F-4D97-AF65-F5344CB8AC3E}">
        <p14:creationId xmlns:p14="http://schemas.microsoft.com/office/powerpoint/2010/main" val="1821536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lstStyle/>
          <a:p>
            <a:r>
              <a:rPr lang="en-US" dirty="0" smtClean="0"/>
              <a:t> </a:t>
            </a:r>
            <a:r>
              <a:rPr lang="en-US" sz="3200" dirty="0" smtClean="0"/>
              <a:t>Elasticity and load distribution</a:t>
            </a:r>
            <a:endParaRPr lang="en-US" sz="3200" dirty="0"/>
          </a:p>
        </p:txBody>
      </p:sp>
      <p:sp>
        <p:nvSpPr>
          <p:cNvPr id="3" name="Content Placeholder 2"/>
          <p:cNvSpPr>
            <a:spLocks noGrp="1"/>
          </p:cNvSpPr>
          <p:nvPr>
            <p:ph idx="1"/>
          </p:nvPr>
        </p:nvSpPr>
        <p:spPr>
          <a:xfrm>
            <a:off x="409575" y="1362075"/>
            <a:ext cx="8334373" cy="5057775"/>
          </a:xfrm>
        </p:spPr>
        <p:txBody>
          <a:bodyPr/>
          <a:lstStyle/>
          <a:p>
            <a:r>
              <a:rPr lang="en-US" sz="2000" dirty="0" smtClean="0"/>
              <a:t>Elasticity </a:t>
            </a:r>
            <a:r>
              <a:rPr lang="en-US" sz="2000" dirty="0" smtClean="0">
                <a:sym typeface="Wingdings" pitchFamily="2" charset="2"/>
              </a:rPr>
              <a:t></a:t>
            </a:r>
            <a:r>
              <a:rPr lang="en-US" sz="2000" dirty="0" smtClean="0"/>
              <a:t> </a:t>
            </a:r>
            <a:r>
              <a:rPr lang="en-US" sz="2000" dirty="0"/>
              <a:t>ability to use as many servers as necessary to optimally respond </a:t>
            </a:r>
            <a:r>
              <a:rPr lang="en-US" sz="2000" dirty="0" smtClean="0"/>
              <a:t>to </a:t>
            </a:r>
            <a:r>
              <a:rPr lang="en-US" sz="2000" dirty="0"/>
              <a:t>cost </a:t>
            </a:r>
            <a:r>
              <a:rPr lang="en-US" sz="2000" dirty="0" smtClean="0"/>
              <a:t>and </a:t>
            </a:r>
            <a:r>
              <a:rPr lang="en-US" sz="2000" dirty="0"/>
              <a:t>timing constraints </a:t>
            </a:r>
            <a:r>
              <a:rPr lang="en-US" sz="2000" dirty="0" smtClean="0"/>
              <a:t>of application.</a:t>
            </a:r>
          </a:p>
          <a:p>
            <a:r>
              <a:rPr lang="en-US" sz="2000" dirty="0" smtClean="0"/>
              <a:t>How to divide the load</a:t>
            </a:r>
          </a:p>
          <a:p>
            <a:pPr lvl="1"/>
            <a:r>
              <a:rPr lang="en-US" sz="1800" dirty="0" smtClean="0"/>
              <a:t>Transaction </a:t>
            </a:r>
            <a:r>
              <a:rPr lang="en-US" sz="1800" dirty="0"/>
              <a:t>processing </a:t>
            </a:r>
            <a:r>
              <a:rPr lang="en-US" sz="1800" dirty="0" smtClean="0"/>
              <a:t>systems </a:t>
            </a:r>
            <a:r>
              <a:rPr lang="en-US" sz="1800" dirty="0" smtClean="0">
                <a:sym typeface="Wingdings" pitchFamily="2" charset="2"/>
              </a:rPr>
              <a:t></a:t>
            </a:r>
            <a:r>
              <a:rPr lang="en-US" sz="1800" dirty="0" smtClean="0"/>
              <a:t> a front-end </a:t>
            </a:r>
            <a:r>
              <a:rPr lang="en-US" sz="1800" dirty="0"/>
              <a:t>distributes the incoming transactions to a number of back-end </a:t>
            </a:r>
            <a:r>
              <a:rPr lang="en-US" sz="1800" dirty="0" smtClean="0"/>
              <a:t>systems. </a:t>
            </a:r>
            <a:r>
              <a:rPr lang="en-US" sz="1800" dirty="0"/>
              <a:t>As the workload increases </a:t>
            </a:r>
            <a:r>
              <a:rPr lang="en-US" sz="1800" dirty="0" smtClean="0"/>
              <a:t>new back-end </a:t>
            </a:r>
            <a:r>
              <a:rPr lang="en-US" sz="1800" dirty="0"/>
              <a:t>systems are added to the pool</a:t>
            </a:r>
            <a:r>
              <a:rPr lang="en-US" sz="1800" dirty="0" smtClean="0"/>
              <a:t>.</a:t>
            </a:r>
          </a:p>
          <a:p>
            <a:pPr lvl="1"/>
            <a:r>
              <a:rPr lang="en-US" sz="1800" dirty="0"/>
              <a:t>For data-intensive batch applications two types of divisible </a:t>
            </a:r>
            <a:r>
              <a:rPr lang="en-US" sz="1800" dirty="0" smtClean="0"/>
              <a:t>workloads:</a:t>
            </a:r>
          </a:p>
          <a:p>
            <a:pPr lvl="2"/>
            <a:r>
              <a:rPr lang="en-US" dirty="0"/>
              <a:t>modularly </a:t>
            </a:r>
            <a:r>
              <a:rPr lang="en-US" dirty="0" smtClean="0"/>
              <a:t>divisible </a:t>
            </a:r>
            <a:r>
              <a:rPr lang="en-US" dirty="0" smtClean="0">
                <a:sym typeface="Wingdings" pitchFamily="2" charset="2"/>
              </a:rPr>
              <a:t></a:t>
            </a:r>
            <a:r>
              <a:rPr lang="en-US" dirty="0" smtClean="0"/>
              <a:t> </a:t>
            </a:r>
            <a:r>
              <a:rPr lang="en-US" dirty="0"/>
              <a:t>the workload partitioning is defined </a:t>
            </a:r>
            <a:r>
              <a:rPr lang="en-US" dirty="0" err="1" smtClean="0"/>
              <a:t>apriori</a:t>
            </a:r>
            <a:endParaRPr lang="en-US" dirty="0" smtClean="0"/>
          </a:p>
          <a:p>
            <a:pPr lvl="2"/>
            <a:r>
              <a:rPr lang="en-US" dirty="0"/>
              <a:t>arbitrarily </a:t>
            </a:r>
            <a:r>
              <a:rPr lang="en-US" dirty="0" smtClean="0"/>
              <a:t>divisible </a:t>
            </a:r>
            <a:r>
              <a:rPr lang="en-US" dirty="0" smtClean="0">
                <a:sym typeface="Wingdings" pitchFamily="2" charset="2"/>
              </a:rPr>
              <a:t></a:t>
            </a:r>
            <a:r>
              <a:rPr lang="en-US" dirty="0" smtClean="0"/>
              <a:t> </a:t>
            </a:r>
            <a:r>
              <a:rPr lang="en-US" dirty="0"/>
              <a:t>the workload can be partitioned into an arbitrarily large number of smaller workloads of equal, or very close </a:t>
            </a:r>
            <a:r>
              <a:rPr lang="en-US" dirty="0" smtClean="0"/>
              <a:t>size.</a:t>
            </a:r>
          </a:p>
          <a:p>
            <a:r>
              <a:rPr lang="en-US" sz="2000" dirty="0"/>
              <a:t>Many </a:t>
            </a:r>
            <a:r>
              <a:rPr lang="en-US" sz="2000" dirty="0" smtClean="0"/>
              <a:t>applications </a:t>
            </a:r>
            <a:r>
              <a:rPr lang="en-US" sz="2000" dirty="0"/>
              <a:t>in physics, biology, and other areas of computational science and engineering  obey the arbitrarily divisible load sharing </a:t>
            </a:r>
            <a:r>
              <a:rPr lang="en-US" sz="2000" dirty="0" smtClean="0"/>
              <a:t>model.</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66</a:t>
            </a:fld>
            <a:endParaRPr lang="en-US"/>
          </a:p>
        </p:txBody>
      </p:sp>
    </p:spTree>
    <p:extLst>
      <p:ext uri="{BB962C8B-B14F-4D97-AF65-F5344CB8AC3E}">
        <p14:creationId xmlns:p14="http://schemas.microsoft.com/office/powerpoint/2010/main" val="42083451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lstStyle/>
          <a:p>
            <a:r>
              <a:rPr lang="en-US" sz="3200" dirty="0" err="1" smtClean="0"/>
              <a:t>MapReduce</a:t>
            </a:r>
            <a:r>
              <a:rPr lang="en-US" sz="3200" dirty="0"/>
              <a:t> philosophy</a:t>
            </a:r>
          </a:p>
        </p:txBody>
      </p:sp>
      <p:sp>
        <p:nvSpPr>
          <p:cNvPr id="3" name="Content Placeholder 2"/>
          <p:cNvSpPr>
            <a:spLocks noGrp="1"/>
          </p:cNvSpPr>
          <p:nvPr>
            <p:ph idx="1"/>
          </p:nvPr>
        </p:nvSpPr>
        <p:spPr>
          <a:xfrm>
            <a:off x="200025" y="1123950"/>
            <a:ext cx="8791575" cy="5010150"/>
          </a:xfrm>
        </p:spPr>
        <p:txBody>
          <a:bodyPr/>
          <a:lstStyle/>
          <a:p>
            <a:pPr marL="457200" indent="-457200">
              <a:buFont typeface="+mj-lt"/>
              <a:buAutoNum type="arabicPeriod"/>
            </a:pPr>
            <a:r>
              <a:rPr lang="en-US" sz="2000" dirty="0" smtClean="0"/>
              <a:t>An </a:t>
            </a:r>
            <a:r>
              <a:rPr lang="en-US" sz="2000" dirty="0"/>
              <a:t>application </a:t>
            </a:r>
            <a:r>
              <a:rPr lang="en-US" sz="2000" dirty="0" smtClean="0"/>
              <a:t>starts:</a:t>
            </a:r>
          </a:p>
          <a:p>
            <a:pPr marL="857250" lvl="1" indent="-457200"/>
            <a:r>
              <a:rPr lang="en-US" sz="1600" dirty="0" smtClean="0"/>
              <a:t>A</a:t>
            </a:r>
            <a:r>
              <a:rPr lang="en-US" sz="1600" dirty="0" smtClean="0"/>
              <a:t> </a:t>
            </a:r>
            <a:r>
              <a:rPr lang="en-US" sz="1600" dirty="0" smtClean="0"/>
              <a:t>master </a:t>
            </a:r>
            <a:r>
              <a:rPr lang="en-US" sz="1600" dirty="0" smtClean="0"/>
              <a:t>instance; </a:t>
            </a:r>
          </a:p>
          <a:p>
            <a:pPr marL="857250" lvl="1" indent="-457200"/>
            <a:r>
              <a:rPr lang="en-US" sz="1600" dirty="0" smtClean="0"/>
              <a:t>M </a:t>
            </a:r>
            <a:r>
              <a:rPr lang="en-US" sz="1600" dirty="0"/>
              <a:t>worker instances for the </a:t>
            </a:r>
            <a:r>
              <a:rPr lang="en-US" sz="1600" i="1" dirty="0" smtClean="0"/>
              <a:t>Map phase, </a:t>
            </a:r>
            <a:r>
              <a:rPr lang="en-US" sz="1600" dirty="0"/>
              <a:t>and </a:t>
            </a:r>
            <a:r>
              <a:rPr lang="en-US" sz="1600" dirty="0" smtClean="0"/>
              <a:t>later </a:t>
            </a:r>
            <a:endParaRPr lang="en-US" sz="1600" dirty="0" smtClean="0"/>
          </a:p>
          <a:p>
            <a:pPr marL="857250" lvl="1" indent="-457200"/>
            <a:r>
              <a:rPr lang="en-US" sz="1600" dirty="0" smtClean="0"/>
              <a:t>R </a:t>
            </a:r>
            <a:r>
              <a:rPr lang="en-US" sz="1600" dirty="0"/>
              <a:t>worker instances for the </a:t>
            </a:r>
            <a:r>
              <a:rPr lang="en-US" sz="1600" i="1" dirty="0" smtClean="0"/>
              <a:t>Reduce phase</a:t>
            </a:r>
            <a:r>
              <a:rPr lang="en-US" sz="1600" dirty="0" smtClean="0"/>
              <a:t>.</a:t>
            </a:r>
          </a:p>
          <a:p>
            <a:pPr marL="457200" indent="-457200">
              <a:buFont typeface="+mj-lt"/>
              <a:buAutoNum type="arabicPeriod"/>
            </a:pPr>
            <a:r>
              <a:rPr lang="en-US" sz="2000" dirty="0" smtClean="0"/>
              <a:t>The </a:t>
            </a:r>
            <a:r>
              <a:rPr lang="en-US" sz="2000" i="1" dirty="0" smtClean="0"/>
              <a:t>master</a:t>
            </a:r>
            <a:r>
              <a:rPr lang="en-US" sz="2000" dirty="0" smtClean="0"/>
              <a:t> instance partitions </a:t>
            </a:r>
            <a:r>
              <a:rPr lang="en-US" sz="2000" dirty="0"/>
              <a:t>the input data in </a:t>
            </a:r>
            <a:r>
              <a:rPr lang="en-US" sz="2000" dirty="0" smtClean="0"/>
              <a:t>M </a:t>
            </a:r>
            <a:r>
              <a:rPr lang="en-US" sz="2000" i="1" dirty="0"/>
              <a:t>segments</a:t>
            </a:r>
            <a:r>
              <a:rPr lang="en-US" sz="2000" dirty="0"/>
              <a:t>. </a:t>
            </a:r>
            <a:endParaRPr lang="en-US" sz="2000" dirty="0" smtClean="0"/>
          </a:p>
          <a:p>
            <a:pPr marL="457200" indent="-457200">
              <a:buFont typeface="+mj-lt"/>
              <a:buAutoNum type="arabicPeriod"/>
            </a:pPr>
            <a:r>
              <a:rPr lang="en-US" sz="2000" dirty="0" smtClean="0"/>
              <a:t>A </a:t>
            </a:r>
            <a:r>
              <a:rPr lang="en-US" sz="2000" i="1" dirty="0"/>
              <a:t>m</a:t>
            </a:r>
            <a:r>
              <a:rPr lang="en-US" sz="2000" i="1" dirty="0" smtClean="0"/>
              <a:t>ap </a:t>
            </a:r>
            <a:r>
              <a:rPr lang="en-US" sz="2000" dirty="0" smtClean="0"/>
              <a:t>instance</a:t>
            </a:r>
            <a:r>
              <a:rPr lang="en-US" sz="2000" i="1" dirty="0" smtClean="0"/>
              <a:t> </a:t>
            </a:r>
            <a:r>
              <a:rPr lang="en-US" sz="2000" dirty="0"/>
              <a:t>reads its input data segment and processers the data. </a:t>
            </a:r>
          </a:p>
          <a:p>
            <a:pPr marL="457200" indent="-457200">
              <a:buFont typeface="+mj-lt"/>
              <a:buAutoNum type="arabicPeriod"/>
            </a:pPr>
            <a:r>
              <a:rPr lang="en-US" sz="2000" dirty="0" smtClean="0"/>
              <a:t>The </a:t>
            </a:r>
            <a:r>
              <a:rPr lang="en-US" sz="2000" dirty="0"/>
              <a:t>results of the processing are stored on the local disks of the servers where the </a:t>
            </a:r>
            <a:r>
              <a:rPr lang="en-US" sz="2000" dirty="0" smtClean="0"/>
              <a:t>map instances </a:t>
            </a:r>
            <a:r>
              <a:rPr lang="en-US" sz="2000" dirty="0"/>
              <a:t>run. </a:t>
            </a:r>
            <a:endParaRPr lang="en-US" sz="2000" dirty="0" smtClean="0"/>
          </a:p>
          <a:p>
            <a:pPr marL="457200" indent="-457200">
              <a:buFont typeface="+mj-lt"/>
              <a:buAutoNum type="arabicPeriod"/>
            </a:pPr>
            <a:r>
              <a:rPr lang="en-US" sz="2000" dirty="0" smtClean="0"/>
              <a:t>When </a:t>
            </a:r>
            <a:r>
              <a:rPr lang="en-US" sz="2000" dirty="0"/>
              <a:t>all </a:t>
            </a:r>
            <a:r>
              <a:rPr lang="en-US" sz="2000" i="1" dirty="0" smtClean="0"/>
              <a:t>map</a:t>
            </a:r>
            <a:r>
              <a:rPr lang="en-US" sz="2000" dirty="0" smtClean="0"/>
              <a:t> instances </a:t>
            </a:r>
            <a:r>
              <a:rPr lang="en-US" sz="2000" dirty="0"/>
              <a:t>have finished processing their data the </a:t>
            </a:r>
            <a:r>
              <a:rPr lang="en-US" sz="2000" dirty="0" smtClean="0"/>
              <a:t>R </a:t>
            </a:r>
            <a:r>
              <a:rPr lang="en-US" sz="2000" i="1" dirty="0" smtClean="0"/>
              <a:t>reduce</a:t>
            </a:r>
            <a:r>
              <a:rPr lang="en-US" sz="2000" dirty="0" smtClean="0"/>
              <a:t> instances </a:t>
            </a:r>
            <a:r>
              <a:rPr lang="en-US" sz="2000" dirty="0"/>
              <a:t>read the results of the first phase and merges the partial results. </a:t>
            </a:r>
          </a:p>
          <a:p>
            <a:pPr marL="457200" indent="-457200">
              <a:buFont typeface="+mj-lt"/>
              <a:buAutoNum type="arabicPeriod"/>
            </a:pPr>
            <a:r>
              <a:rPr lang="en-US" sz="2000" dirty="0" smtClean="0"/>
              <a:t>The </a:t>
            </a:r>
            <a:r>
              <a:rPr lang="en-US" sz="2000" dirty="0"/>
              <a:t>final results are written by the </a:t>
            </a:r>
            <a:r>
              <a:rPr lang="en-US" sz="2000" i="1" dirty="0" smtClean="0"/>
              <a:t>reduce</a:t>
            </a:r>
            <a:r>
              <a:rPr lang="en-US" sz="2000" dirty="0" smtClean="0"/>
              <a:t> instances </a:t>
            </a:r>
            <a:r>
              <a:rPr lang="en-US" sz="2000" dirty="0"/>
              <a:t>to a shared storage server. </a:t>
            </a:r>
          </a:p>
          <a:p>
            <a:pPr marL="457200" indent="-457200">
              <a:buFont typeface="+mj-lt"/>
              <a:buAutoNum type="arabicPeriod"/>
            </a:pPr>
            <a:r>
              <a:rPr lang="en-US" sz="2000" dirty="0" smtClean="0"/>
              <a:t>The </a:t>
            </a:r>
            <a:r>
              <a:rPr lang="en-US" sz="2000" i="1" dirty="0" smtClean="0"/>
              <a:t>master</a:t>
            </a:r>
            <a:r>
              <a:rPr lang="en-US" sz="2000" dirty="0" smtClean="0"/>
              <a:t> instance </a:t>
            </a:r>
            <a:r>
              <a:rPr lang="en-US" sz="2000" dirty="0"/>
              <a:t>monitors the </a:t>
            </a:r>
            <a:r>
              <a:rPr lang="en-US" sz="2000" dirty="0" smtClean="0"/>
              <a:t>reduce instances </a:t>
            </a:r>
            <a:r>
              <a:rPr lang="en-US" sz="2000" dirty="0"/>
              <a:t>and when all of them report task completion the application is terminated.</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67</a:t>
            </a:fld>
            <a:endParaRPr lang="en-US"/>
          </a:p>
        </p:txBody>
      </p:sp>
    </p:spTree>
    <p:extLst>
      <p:ext uri="{BB962C8B-B14F-4D97-AF65-F5344CB8AC3E}">
        <p14:creationId xmlns:p14="http://schemas.microsoft.com/office/powerpoint/2010/main" val="3676251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877333278"/>
              </p:ext>
            </p:extLst>
          </p:nvPr>
        </p:nvGraphicFramePr>
        <p:xfrm>
          <a:off x="971550" y="454119"/>
          <a:ext cx="7058026" cy="5686330"/>
        </p:xfrm>
        <a:graphic>
          <a:graphicData uri="http://schemas.openxmlformats.org/presentationml/2006/ole">
            <mc:AlternateContent xmlns:mc="http://schemas.openxmlformats.org/markup-compatibility/2006">
              <mc:Choice xmlns:v="urn:schemas-microsoft-com:vml" Requires="v">
                <p:oleObj spid="_x0000_s64537" name="Visio" r:id="rId3" imgW="7580200" imgH="6106809" progId="Visio.Drawing.11">
                  <p:embed/>
                </p:oleObj>
              </mc:Choice>
              <mc:Fallback>
                <p:oleObj name="Visio" r:id="rId3" imgW="7580200" imgH="6106809"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54119"/>
                        <a:ext cx="7058026" cy="5686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5087BA48-CD3C-4B57-A835-2FFB72602AEA}" type="slidenum">
              <a:rPr lang="en-US" smtClean="0"/>
              <a:pPr>
                <a:defRPr/>
              </a:pPr>
              <a:t>68</a:t>
            </a:fld>
            <a:endParaRPr lang="en-US"/>
          </a:p>
        </p:txBody>
      </p:sp>
    </p:spTree>
    <p:extLst>
      <p:ext uri="{BB962C8B-B14F-4D97-AF65-F5344CB8AC3E}">
        <p14:creationId xmlns:p14="http://schemas.microsoft.com/office/powerpoint/2010/main" val="35631310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1524" y="542925"/>
            <a:ext cx="7915275" cy="476250"/>
          </a:xfrm>
        </p:spPr>
        <p:txBody>
          <a:bodyPr/>
          <a:lstStyle/>
          <a:p>
            <a:r>
              <a:rPr lang="en-US" sz="3200" dirty="0" smtClean="0"/>
              <a:t>Case </a:t>
            </a:r>
            <a:r>
              <a:rPr lang="en-US" sz="3200" dirty="0"/>
              <a:t>study: </a:t>
            </a:r>
            <a:r>
              <a:rPr lang="en-US" sz="3200" dirty="0" err="1" smtClean="0"/>
              <a:t>GrepTheWeb</a:t>
            </a:r>
            <a:endParaRPr lang="en-US" sz="3200" dirty="0"/>
          </a:p>
        </p:txBody>
      </p:sp>
      <p:sp>
        <p:nvSpPr>
          <p:cNvPr id="6" name="Content Placeholder 5"/>
          <p:cNvSpPr>
            <a:spLocks noGrp="1"/>
          </p:cNvSpPr>
          <p:nvPr>
            <p:ph idx="1"/>
          </p:nvPr>
        </p:nvSpPr>
        <p:spPr>
          <a:xfrm>
            <a:off x="381000" y="1238249"/>
            <a:ext cx="8229600" cy="5153026"/>
          </a:xfrm>
        </p:spPr>
        <p:txBody>
          <a:bodyPr/>
          <a:lstStyle/>
          <a:p>
            <a:r>
              <a:rPr lang="en-US" sz="2000" dirty="0" smtClean="0"/>
              <a:t>The application illustrates </a:t>
            </a:r>
            <a:r>
              <a:rPr lang="en-US" sz="2000" dirty="0"/>
              <a:t>the means </a:t>
            </a:r>
            <a:r>
              <a:rPr lang="en-US" sz="2000" dirty="0" smtClean="0"/>
              <a:t> to</a:t>
            </a:r>
          </a:p>
          <a:p>
            <a:pPr lvl="1"/>
            <a:r>
              <a:rPr lang="en-US" sz="1800" dirty="0" smtClean="0"/>
              <a:t>create </a:t>
            </a:r>
            <a:r>
              <a:rPr lang="en-US" sz="1800" dirty="0"/>
              <a:t>an on-demand </a:t>
            </a:r>
            <a:r>
              <a:rPr lang="en-US" sz="1800" dirty="0" smtClean="0"/>
              <a:t>infrastructure; </a:t>
            </a:r>
            <a:endParaRPr lang="en-US" sz="1800" dirty="0" smtClean="0"/>
          </a:p>
          <a:p>
            <a:pPr lvl="1"/>
            <a:r>
              <a:rPr lang="en-US" sz="1800" dirty="0" smtClean="0"/>
              <a:t>run </a:t>
            </a:r>
            <a:r>
              <a:rPr lang="en-US" sz="1800" dirty="0"/>
              <a:t>it on a massively distributed system in  a manner that allows it to run in parallel and scale up and down based on the number of users and the problem </a:t>
            </a:r>
            <a:r>
              <a:rPr lang="en-US" sz="1800" dirty="0" smtClean="0"/>
              <a:t>size</a:t>
            </a:r>
          </a:p>
          <a:p>
            <a:pPr marL="457200" lvl="1" indent="0">
              <a:buNone/>
            </a:pPr>
            <a:endParaRPr lang="en-US" sz="1800" dirty="0"/>
          </a:p>
          <a:p>
            <a:r>
              <a:rPr lang="en-US" sz="2000" dirty="0" err="1" smtClean="0"/>
              <a:t>GrepTheWeb</a:t>
            </a:r>
            <a:endParaRPr lang="en-US" sz="2000" dirty="0" smtClean="0"/>
          </a:p>
          <a:p>
            <a:pPr lvl="2"/>
            <a:r>
              <a:rPr lang="en-US" dirty="0" smtClean="0"/>
              <a:t>Performs </a:t>
            </a:r>
            <a:r>
              <a:rPr lang="en-US" dirty="0"/>
              <a:t>a search of a very large set of records </a:t>
            </a:r>
            <a:r>
              <a:rPr lang="en-US" dirty="0" smtClean="0"/>
              <a:t>to </a:t>
            </a:r>
            <a:r>
              <a:rPr lang="en-US" dirty="0"/>
              <a:t>identify records that satisfy a regular </a:t>
            </a:r>
            <a:r>
              <a:rPr lang="en-US" dirty="0" smtClean="0"/>
              <a:t>expression.</a:t>
            </a:r>
          </a:p>
          <a:p>
            <a:pPr lvl="2"/>
            <a:r>
              <a:rPr lang="en-US" dirty="0"/>
              <a:t>I</a:t>
            </a:r>
            <a:r>
              <a:rPr lang="en-US" dirty="0" smtClean="0"/>
              <a:t>t is analogous to the Unix </a:t>
            </a:r>
            <a:r>
              <a:rPr lang="en-US" i="1" dirty="0" err="1" smtClean="0"/>
              <a:t>grep</a:t>
            </a:r>
            <a:r>
              <a:rPr lang="en-US" dirty="0" smtClean="0"/>
              <a:t> command.</a:t>
            </a:r>
          </a:p>
          <a:p>
            <a:pPr lvl="2"/>
            <a:r>
              <a:rPr lang="en-US" dirty="0" smtClean="0"/>
              <a:t>The </a:t>
            </a:r>
            <a:r>
              <a:rPr lang="en-US" dirty="0"/>
              <a:t>source </a:t>
            </a:r>
            <a:r>
              <a:rPr lang="en-US" dirty="0" smtClean="0"/>
              <a:t>is </a:t>
            </a:r>
            <a:r>
              <a:rPr lang="en-US" dirty="0"/>
              <a:t>a collection of document URLs produced by the </a:t>
            </a:r>
            <a:r>
              <a:rPr lang="en-US" dirty="0" err="1" smtClean="0"/>
              <a:t>Alexa</a:t>
            </a:r>
            <a:r>
              <a:rPr lang="en-US" dirty="0" smtClean="0"/>
              <a:t> </a:t>
            </a:r>
            <a:r>
              <a:rPr lang="en-US" dirty="0"/>
              <a:t>Web </a:t>
            </a:r>
            <a:r>
              <a:rPr lang="en-US" dirty="0" smtClean="0"/>
              <a:t>Search, </a:t>
            </a:r>
            <a:r>
              <a:rPr lang="en-US" dirty="0"/>
              <a:t>a software system that crawls the web every night</a:t>
            </a:r>
            <a:r>
              <a:rPr lang="en-US" dirty="0" smtClean="0"/>
              <a:t>.</a:t>
            </a:r>
          </a:p>
          <a:p>
            <a:pPr lvl="2"/>
            <a:r>
              <a:rPr lang="en-US" dirty="0"/>
              <a:t>U</a:t>
            </a:r>
            <a:r>
              <a:rPr lang="en-US" dirty="0" smtClean="0"/>
              <a:t>ses </a:t>
            </a:r>
            <a:r>
              <a:rPr lang="en-US" dirty="0"/>
              <a:t>message passing to trigger the activities of multiple controller threads which launch the application, initiate processing, shutdown the system, and create billing records.</a:t>
            </a:r>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69</a:t>
            </a:fld>
            <a:endParaRPr lang="en-US"/>
          </a:p>
        </p:txBody>
      </p:sp>
    </p:spTree>
    <p:extLst>
      <p:ext uri="{BB962C8B-B14F-4D97-AF65-F5344CB8AC3E}">
        <p14:creationId xmlns:p14="http://schemas.microsoft.com/office/powerpoint/2010/main" val="380902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Network-centric computing and content</a:t>
            </a:r>
            <a:endParaRPr lang="en-US" sz="3200" dirty="0"/>
          </a:p>
        </p:txBody>
      </p:sp>
      <p:sp>
        <p:nvSpPr>
          <p:cNvPr id="3" name="Content Placeholder 2"/>
          <p:cNvSpPr>
            <a:spLocks noGrp="1"/>
          </p:cNvSpPr>
          <p:nvPr>
            <p:ph idx="1"/>
          </p:nvPr>
        </p:nvSpPr>
        <p:spPr>
          <a:xfrm>
            <a:off x="457200" y="1724025"/>
            <a:ext cx="8229600" cy="4362449"/>
          </a:xfrm>
        </p:spPr>
        <p:txBody>
          <a:bodyPr/>
          <a:lstStyle/>
          <a:p>
            <a:r>
              <a:rPr lang="en-US" sz="2000" dirty="0" smtClean="0"/>
              <a:t>Data-intensive:</a:t>
            </a:r>
            <a:r>
              <a:rPr lang="en-US" sz="2000" dirty="0" smtClean="0">
                <a:sym typeface="Wingdings" pitchFamily="2" charset="2"/>
              </a:rPr>
              <a:t> </a:t>
            </a:r>
            <a:r>
              <a:rPr lang="en-US" sz="2000" dirty="0">
                <a:sym typeface="Wingdings" pitchFamily="2" charset="2"/>
              </a:rPr>
              <a:t>large scale simulation in science and engineering require large volumes of data. Multimedia streaming transfers large volume of data.</a:t>
            </a:r>
            <a:r>
              <a:rPr lang="en-US" sz="2000" dirty="0"/>
              <a:t> </a:t>
            </a:r>
          </a:p>
          <a:p>
            <a:r>
              <a:rPr lang="en-US" sz="2000" dirty="0" smtClean="0"/>
              <a:t>Network-intensive:</a:t>
            </a:r>
            <a:r>
              <a:rPr lang="en-US" sz="2000" dirty="0" smtClean="0">
                <a:sym typeface="Wingdings" pitchFamily="2" charset="2"/>
              </a:rPr>
              <a:t> </a:t>
            </a:r>
            <a:r>
              <a:rPr lang="en-US" sz="2000" dirty="0"/>
              <a:t>transferring large volumes of data requires high bandwidth </a:t>
            </a:r>
            <a:r>
              <a:rPr lang="en-US" sz="2000" dirty="0" smtClean="0"/>
              <a:t>networks.</a:t>
            </a:r>
            <a:endParaRPr lang="en-US" sz="2000" dirty="0" smtClean="0"/>
          </a:p>
          <a:p>
            <a:r>
              <a:rPr lang="en-US" sz="2000" dirty="0" smtClean="0"/>
              <a:t>Low-latency networks for data streaming, parallel computing, computation steering.</a:t>
            </a:r>
          </a:p>
          <a:p>
            <a:r>
              <a:rPr lang="en-US" sz="2000" dirty="0" smtClean="0"/>
              <a:t>The </a:t>
            </a:r>
            <a:r>
              <a:rPr lang="en-US" sz="2000" dirty="0"/>
              <a:t>systems are accessed using </a:t>
            </a:r>
            <a:r>
              <a:rPr lang="en-US" sz="2000" i="1" u="sng" dirty="0"/>
              <a:t>thin clients </a:t>
            </a:r>
            <a:r>
              <a:rPr lang="en-US" sz="2000" dirty="0"/>
              <a:t>running on systems with limited resources, e.g., wireless devices such as smart phones and tablets.</a:t>
            </a:r>
          </a:p>
          <a:p>
            <a:r>
              <a:rPr lang="en-US" sz="2000" dirty="0"/>
              <a:t>The infrastructure should support some form of </a:t>
            </a:r>
            <a:r>
              <a:rPr lang="en-US" sz="2000" u="sng" dirty="0"/>
              <a:t>workflow </a:t>
            </a:r>
            <a:r>
              <a:rPr lang="en-US" sz="2000" u="sng" dirty="0" smtClean="0"/>
              <a:t>management.</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7</a:t>
            </a:fld>
            <a:endParaRPr lang="en-US"/>
          </a:p>
        </p:txBody>
      </p:sp>
    </p:spTree>
    <p:extLst>
      <p:ext uri="{BB962C8B-B14F-4D97-AF65-F5344CB8AC3E}">
        <p14:creationId xmlns:p14="http://schemas.microsoft.com/office/powerpoint/2010/main" val="13740969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0026" y="457199"/>
            <a:ext cx="3448049" cy="5800725"/>
          </a:xfrm>
        </p:spPr>
        <p:txBody>
          <a:bodyPr/>
          <a:lstStyle/>
          <a:p>
            <a:r>
              <a:rPr lang="en-US" sz="2000" dirty="0" smtClean="0">
                <a:latin typeface="+mn-lt"/>
              </a:rPr>
              <a:t>(a</a:t>
            </a:r>
            <a:r>
              <a:rPr lang="en-US" sz="2000" dirty="0">
                <a:latin typeface="+mn-lt"/>
              </a:rPr>
              <a:t>) The simplified workflow showing </a:t>
            </a:r>
            <a:r>
              <a:rPr lang="en-US" sz="2000" dirty="0" smtClean="0">
                <a:latin typeface="+mn-lt"/>
              </a:rPr>
              <a:t>the inputs: </a:t>
            </a:r>
            <a:br>
              <a:rPr lang="en-US" sz="2000" dirty="0" smtClean="0">
                <a:latin typeface="+mn-lt"/>
              </a:rPr>
            </a:br>
            <a:r>
              <a:rPr lang="en-US" sz="2000" dirty="0" smtClean="0">
                <a:latin typeface="+mn-lt"/>
              </a:rPr>
              <a:t>  - </a:t>
            </a:r>
            <a:r>
              <a:rPr lang="en-US" sz="1800" dirty="0" smtClean="0">
                <a:latin typeface="+mn-lt"/>
              </a:rPr>
              <a:t>the </a:t>
            </a:r>
            <a:r>
              <a:rPr lang="en-US" sz="1800" dirty="0">
                <a:latin typeface="+mn-lt"/>
              </a:rPr>
              <a:t>regular </a:t>
            </a:r>
            <a:r>
              <a:rPr lang="en-US" sz="1800" dirty="0" smtClean="0">
                <a:latin typeface="+mn-lt"/>
              </a:rPr>
              <a:t>expression;</a:t>
            </a:r>
            <a:br>
              <a:rPr lang="en-US" sz="1800" dirty="0" smtClean="0">
                <a:latin typeface="+mn-lt"/>
              </a:rPr>
            </a:br>
            <a:r>
              <a:rPr lang="en-US" sz="1800" dirty="0">
                <a:latin typeface="+mn-lt"/>
              </a:rPr>
              <a:t> </a:t>
            </a:r>
            <a:r>
              <a:rPr lang="en-US" sz="1800" dirty="0" smtClean="0">
                <a:latin typeface="+mn-lt"/>
              </a:rPr>
              <a:t> - the </a:t>
            </a:r>
            <a:r>
              <a:rPr lang="en-US" sz="1800" dirty="0">
                <a:latin typeface="+mn-lt"/>
              </a:rPr>
              <a:t>input records generated </a:t>
            </a:r>
            <a:r>
              <a:rPr lang="en-US" sz="1800" dirty="0" smtClean="0">
                <a:latin typeface="+mn-lt"/>
              </a:rPr>
              <a:t/>
            </a:r>
            <a:br>
              <a:rPr lang="en-US" sz="1800" dirty="0" smtClean="0">
                <a:latin typeface="+mn-lt"/>
              </a:rPr>
            </a:br>
            <a:r>
              <a:rPr lang="en-US" sz="1800" dirty="0">
                <a:latin typeface="+mn-lt"/>
              </a:rPr>
              <a:t> </a:t>
            </a:r>
            <a:r>
              <a:rPr lang="en-US" sz="1800" dirty="0" smtClean="0">
                <a:latin typeface="+mn-lt"/>
              </a:rPr>
              <a:t>    by the </a:t>
            </a:r>
            <a:r>
              <a:rPr lang="en-US" sz="1800" dirty="0">
                <a:latin typeface="+mn-lt"/>
              </a:rPr>
              <a:t>web crawler; </a:t>
            </a:r>
            <a:r>
              <a:rPr lang="en-US" sz="1800" dirty="0" smtClean="0">
                <a:latin typeface="+mn-lt"/>
              </a:rPr>
              <a:t/>
            </a:r>
            <a:br>
              <a:rPr lang="en-US" sz="1800" dirty="0" smtClean="0">
                <a:latin typeface="+mn-lt"/>
              </a:rPr>
            </a:br>
            <a:r>
              <a:rPr lang="en-US" sz="1800" dirty="0">
                <a:latin typeface="+mn-lt"/>
              </a:rPr>
              <a:t> </a:t>
            </a:r>
            <a:r>
              <a:rPr lang="en-US" sz="1800" dirty="0" smtClean="0">
                <a:latin typeface="+mn-lt"/>
              </a:rPr>
              <a:t> -</a:t>
            </a:r>
            <a:r>
              <a:rPr lang="en-US" sz="1800" dirty="0">
                <a:latin typeface="+mn-lt"/>
              </a:rPr>
              <a:t> </a:t>
            </a:r>
            <a:r>
              <a:rPr lang="en-US" sz="1800" dirty="0" smtClean="0">
                <a:latin typeface="+mn-lt"/>
              </a:rPr>
              <a:t>the </a:t>
            </a:r>
            <a:r>
              <a:rPr lang="en-US" sz="1800" dirty="0">
                <a:latin typeface="+mn-lt"/>
              </a:rPr>
              <a:t>user commands to </a:t>
            </a:r>
            <a:r>
              <a:rPr lang="en-US" sz="1800" dirty="0" smtClean="0">
                <a:latin typeface="+mn-lt"/>
              </a:rPr>
              <a:t>report</a:t>
            </a:r>
            <a:br>
              <a:rPr lang="en-US" sz="1800" dirty="0" smtClean="0">
                <a:latin typeface="+mn-lt"/>
              </a:rPr>
            </a:br>
            <a:r>
              <a:rPr lang="en-US" sz="1800" dirty="0">
                <a:latin typeface="+mn-lt"/>
              </a:rPr>
              <a:t> </a:t>
            </a:r>
            <a:r>
              <a:rPr lang="en-US" sz="1800" dirty="0" smtClean="0">
                <a:latin typeface="+mn-lt"/>
              </a:rPr>
              <a:t>    </a:t>
            </a:r>
            <a:r>
              <a:rPr lang="en-US" sz="1800" dirty="0">
                <a:latin typeface="+mn-lt"/>
              </a:rPr>
              <a:t>the current status and to </a:t>
            </a:r>
            <a:r>
              <a:rPr lang="en-US" sz="1800" dirty="0" smtClean="0">
                <a:latin typeface="+mn-lt"/>
              </a:rPr>
              <a:t/>
            </a:r>
            <a:br>
              <a:rPr lang="en-US" sz="1800" dirty="0" smtClean="0">
                <a:latin typeface="+mn-lt"/>
              </a:rPr>
            </a:br>
            <a:r>
              <a:rPr lang="en-US" sz="1800" dirty="0">
                <a:latin typeface="+mn-lt"/>
              </a:rPr>
              <a:t> </a:t>
            </a:r>
            <a:r>
              <a:rPr lang="en-US" sz="1800" dirty="0" smtClean="0">
                <a:latin typeface="+mn-lt"/>
              </a:rPr>
              <a:t>    terminate </a:t>
            </a:r>
            <a:r>
              <a:rPr lang="en-US" sz="1800" dirty="0">
                <a:latin typeface="+mn-lt"/>
              </a:rPr>
              <a:t>the processing. </a:t>
            </a:r>
            <a:r>
              <a:rPr lang="en-US" sz="1800" dirty="0" smtClean="0">
                <a:latin typeface="+mn-lt"/>
              </a:rPr>
              <a:t/>
            </a:r>
            <a:br>
              <a:rPr lang="en-US" sz="1800" dirty="0" smtClean="0">
                <a:latin typeface="+mn-lt"/>
              </a:rPr>
            </a:br>
            <a:r>
              <a:rPr lang="en-US" sz="2000" dirty="0" smtClean="0">
                <a:latin typeface="+mn-lt"/>
              </a:rPr>
              <a:t/>
            </a:r>
            <a:br>
              <a:rPr lang="en-US" sz="2000" dirty="0" smtClean="0">
                <a:latin typeface="+mn-lt"/>
              </a:rPr>
            </a:br>
            <a:r>
              <a:rPr lang="en-US" sz="2000" dirty="0" smtClean="0">
                <a:latin typeface="+mn-lt"/>
              </a:rPr>
              <a:t>(</a:t>
            </a:r>
            <a:r>
              <a:rPr lang="en-US" sz="2000" dirty="0">
                <a:latin typeface="+mn-lt"/>
              </a:rPr>
              <a:t>b) The detailed workflow; the system is based on message passing between several queues; four controller threads periodically poll their associated input queues, retrieve messages, and carry out the required actions</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398247733"/>
              </p:ext>
            </p:extLst>
          </p:nvPr>
        </p:nvGraphicFramePr>
        <p:xfrm>
          <a:off x="3819525" y="428625"/>
          <a:ext cx="4541682" cy="5916899"/>
        </p:xfrm>
        <a:graphic>
          <a:graphicData uri="http://schemas.openxmlformats.org/presentationml/2006/ole">
            <mc:AlternateContent xmlns:mc="http://schemas.openxmlformats.org/markup-compatibility/2006">
              <mc:Choice xmlns:v="urn:schemas-microsoft-com:vml" Requires="v">
                <p:oleObj spid="_x0000_s65561" name="Visio" r:id="rId3" imgW="7682581" imgH="10008411" progId="Visio.Drawing.11">
                  <p:embed/>
                </p:oleObj>
              </mc:Choice>
              <mc:Fallback>
                <p:oleObj name="Visio" r:id="rId3" imgW="7682581" imgH="10008411"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9525" y="428625"/>
                        <a:ext cx="4541682" cy="59168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2AE531AF-64F4-45BA-B940-7142D2FE0749}" type="slidenum">
              <a:rPr lang="en-US" smtClean="0"/>
              <a:pPr>
                <a:defRPr/>
              </a:pPr>
              <a:t>70</a:t>
            </a:fld>
            <a:endParaRPr lang="en-US"/>
          </a:p>
        </p:txBody>
      </p:sp>
    </p:spTree>
    <p:extLst>
      <p:ext uri="{BB962C8B-B14F-4D97-AF65-F5344CB8AC3E}">
        <p14:creationId xmlns:p14="http://schemas.microsoft.com/office/powerpoint/2010/main" val="3311763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57200"/>
            <a:ext cx="8229600" cy="514350"/>
          </a:xfrm>
        </p:spPr>
        <p:txBody>
          <a:bodyPr/>
          <a:lstStyle/>
          <a:p>
            <a:r>
              <a:rPr lang="en-US" sz="3200" dirty="0"/>
              <a:t>Clouds for science and engineering</a:t>
            </a:r>
          </a:p>
        </p:txBody>
      </p:sp>
      <p:sp>
        <p:nvSpPr>
          <p:cNvPr id="7" name="Content Placeholder 6"/>
          <p:cNvSpPr>
            <a:spLocks noGrp="1"/>
          </p:cNvSpPr>
          <p:nvPr>
            <p:ph idx="1"/>
          </p:nvPr>
        </p:nvSpPr>
        <p:spPr>
          <a:xfrm>
            <a:off x="457200" y="1485900"/>
            <a:ext cx="8229600" cy="4381500"/>
          </a:xfrm>
        </p:spPr>
        <p:txBody>
          <a:bodyPr/>
          <a:lstStyle/>
          <a:p>
            <a:r>
              <a:rPr lang="en-US" sz="2000" dirty="0" smtClean="0"/>
              <a:t>Research</a:t>
            </a:r>
            <a:r>
              <a:rPr lang="en-US" sz="2000" dirty="0" smtClean="0"/>
              <a:t> in </a:t>
            </a:r>
            <a:r>
              <a:rPr lang="en-US" sz="2000" dirty="0"/>
              <a:t>virtually all areas of </a:t>
            </a:r>
            <a:r>
              <a:rPr lang="en-US" sz="2000" dirty="0" smtClean="0"/>
              <a:t>science and engineering  </a:t>
            </a:r>
            <a:r>
              <a:rPr lang="en-US" sz="2000" dirty="0" smtClean="0"/>
              <a:t>share common traits:</a:t>
            </a:r>
            <a:endParaRPr lang="en-US" sz="2000" dirty="0"/>
          </a:p>
          <a:p>
            <a:pPr lvl="1"/>
            <a:r>
              <a:rPr lang="en-US" sz="1800" dirty="0" smtClean="0"/>
              <a:t>Collect large volumes of </a:t>
            </a:r>
            <a:r>
              <a:rPr lang="en-US" sz="1800" dirty="0"/>
              <a:t>experimental data</a:t>
            </a:r>
            <a:r>
              <a:rPr lang="en-US" sz="1800" dirty="0" smtClean="0"/>
              <a:t>.</a:t>
            </a:r>
            <a:endParaRPr lang="en-US" sz="1800" dirty="0"/>
          </a:p>
          <a:p>
            <a:pPr lvl="1"/>
            <a:r>
              <a:rPr lang="en-US" sz="1800" dirty="0" smtClean="0"/>
              <a:t>Manage very </a:t>
            </a:r>
            <a:r>
              <a:rPr lang="en-US" sz="1800" dirty="0"/>
              <a:t>large volumes of data</a:t>
            </a:r>
            <a:r>
              <a:rPr lang="en-US" sz="1800" dirty="0" smtClean="0"/>
              <a:t>.</a:t>
            </a:r>
            <a:endParaRPr lang="en-US" sz="1800" dirty="0"/>
          </a:p>
          <a:p>
            <a:pPr lvl="1"/>
            <a:r>
              <a:rPr lang="en-US" sz="1800" dirty="0" smtClean="0"/>
              <a:t>Build </a:t>
            </a:r>
            <a:r>
              <a:rPr lang="en-US" sz="1800" dirty="0"/>
              <a:t>and </a:t>
            </a:r>
            <a:r>
              <a:rPr lang="en-US" sz="1800" dirty="0" smtClean="0"/>
              <a:t>evaluate</a:t>
            </a:r>
            <a:r>
              <a:rPr lang="en-US" sz="1800" dirty="0" smtClean="0"/>
              <a:t> models of systems/processes/phenomena.</a:t>
            </a:r>
            <a:endParaRPr lang="en-US" sz="1800" dirty="0"/>
          </a:p>
          <a:p>
            <a:pPr lvl="1"/>
            <a:r>
              <a:rPr lang="en-US" sz="1800" dirty="0" smtClean="0"/>
              <a:t>Integrate data </a:t>
            </a:r>
            <a:r>
              <a:rPr lang="en-US" sz="1800" dirty="0"/>
              <a:t>and literature</a:t>
            </a:r>
            <a:r>
              <a:rPr lang="en-US" sz="1800" dirty="0" smtClean="0"/>
              <a:t>.</a:t>
            </a:r>
            <a:endParaRPr lang="en-US" sz="1800" dirty="0"/>
          </a:p>
          <a:p>
            <a:pPr lvl="1"/>
            <a:r>
              <a:rPr lang="en-US" sz="1800" dirty="0" smtClean="0"/>
              <a:t>Document the </a:t>
            </a:r>
            <a:r>
              <a:rPr lang="en-US" sz="1800" dirty="0"/>
              <a:t>experiments</a:t>
            </a:r>
            <a:r>
              <a:rPr lang="en-US" sz="1800" dirty="0" smtClean="0"/>
              <a:t>.</a:t>
            </a:r>
            <a:endParaRPr lang="en-US" sz="1800" dirty="0"/>
          </a:p>
          <a:p>
            <a:pPr lvl="1"/>
            <a:r>
              <a:rPr lang="en-US" sz="1800" dirty="0" smtClean="0"/>
              <a:t>Share </a:t>
            </a:r>
            <a:r>
              <a:rPr lang="en-US" sz="1800" dirty="0"/>
              <a:t>the data with others; data preservation for a long periods of time</a:t>
            </a:r>
            <a:r>
              <a:rPr lang="en-US" sz="1800" dirty="0" smtClean="0"/>
              <a:t>.</a:t>
            </a:r>
          </a:p>
          <a:p>
            <a:pPr marL="457200" lvl="1" indent="0">
              <a:buNone/>
            </a:pPr>
            <a:endParaRPr lang="en-US" dirty="0"/>
          </a:p>
          <a:p>
            <a:r>
              <a:rPr lang="en-US" sz="2000" dirty="0"/>
              <a:t>All these activities </a:t>
            </a:r>
            <a:r>
              <a:rPr lang="en-US" sz="2000" dirty="0" smtClean="0"/>
              <a:t>require “big” data storage  and systems capable to deliver abundant computing cycles; computing clouds are able to provide such resources and support collaborative environments.</a:t>
            </a:r>
            <a:endParaRPr lang="en-US" sz="2000"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71</a:t>
            </a:fld>
            <a:endParaRPr lang="en-US"/>
          </a:p>
        </p:txBody>
      </p:sp>
    </p:spTree>
    <p:extLst>
      <p:ext uri="{BB962C8B-B14F-4D97-AF65-F5344CB8AC3E}">
        <p14:creationId xmlns:p14="http://schemas.microsoft.com/office/powerpoint/2010/main" val="17543590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81025"/>
          </a:xfrm>
        </p:spPr>
        <p:txBody>
          <a:bodyPr/>
          <a:lstStyle/>
          <a:p>
            <a:r>
              <a:rPr lang="en-US" sz="3200" dirty="0" smtClean="0"/>
              <a:t>Online data discovery</a:t>
            </a:r>
            <a:endParaRPr lang="en-US" sz="3200" dirty="0"/>
          </a:p>
        </p:txBody>
      </p:sp>
      <p:sp>
        <p:nvSpPr>
          <p:cNvPr id="3" name="Content Placeholder 2"/>
          <p:cNvSpPr>
            <a:spLocks noGrp="1"/>
          </p:cNvSpPr>
          <p:nvPr>
            <p:ph idx="1"/>
          </p:nvPr>
        </p:nvSpPr>
        <p:spPr>
          <a:xfrm>
            <a:off x="457200" y="1323975"/>
            <a:ext cx="8229600" cy="4543425"/>
          </a:xfrm>
        </p:spPr>
        <p:txBody>
          <a:bodyPr/>
          <a:lstStyle/>
          <a:p>
            <a:r>
              <a:rPr lang="en-US" sz="2000" dirty="0" smtClean="0"/>
              <a:t>Phases of data discovery </a:t>
            </a:r>
            <a:r>
              <a:rPr lang="en-US" sz="2000" dirty="0"/>
              <a:t>in large scientific data </a:t>
            </a:r>
            <a:r>
              <a:rPr lang="en-US" sz="2000" dirty="0" smtClean="0"/>
              <a:t>sets:</a:t>
            </a:r>
          </a:p>
          <a:p>
            <a:pPr lvl="1"/>
            <a:r>
              <a:rPr lang="en-US" sz="1800" dirty="0" smtClean="0"/>
              <a:t>recognition </a:t>
            </a:r>
            <a:r>
              <a:rPr lang="en-US" sz="1800" dirty="0"/>
              <a:t>of the information problem; </a:t>
            </a:r>
            <a:endParaRPr lang="en-US" sz="1800" dirty="0" smtClean="0"/>
          </a:p>
          <a:p>
            <a:pPr lvl="1"/>
            <a:r>
              <a:rPr lang="en-US" sz="1800" dirty="0" smtClean="0"/>
              <a:t>generation </a:t>
            </a:r>
            <a:r>
              <a:rPr lang="en-US" sz="1800" dirty="0"/>
              <a:t>of search queries using one or more search engines; </a:t>
            </a:r>
            <a:endParaRPr lang="en-US" sz="1800" dirty="0" smtClean="0"/>
          </a:p>
          <a:p>
            <a:pPr lvl="1"/>
            <a:r>
              <a:rPr lang="en-US" sz="1800" dirty="0" smtClean="0"/>
              <a:t>evaluation </a:t>
            </a:r>
            <a:r>
              <a:rPr lang="en-US" sz="1800" dirty="0"/>
              <a:t>of the search results; </a:t>
            </a:r>
            <a:endParaRPr lang="en-US" sz="1800" dirty="0" smtClean="0"/>
          </a:p>
          <a:p>
            <a:pPr lvl="1"/>
            <a:r>
              <a:rPr lang="en-US" sz="1800" dirty="0" smtClean="0"/>
              <a:t>evaluation </a:t>
            </a:r>
            <a:r>
              <a:rPr lang="en-US" sz="1800" dirty="0"/>
              <a:t>of the web documents</a:t>
            </a:r>
            <a:r>
              <a:rPr lang="en-US" sz="1800" dirty="0" smtClean="0"/>
              <a:t>; </a:t>
            </a:r>
          </a:p>
          <a:p>
            <a:pPr lvl="1"/>
            <a:r>
              <a:rPr lang="en-US" sz="1800" dirty="0" smtClean="0"/>
              <a:t>comparing information </a:t>
            </a:r>
            <a:r>
              <a:rPr lang="en-US" sz="1800" dirty="0"/>
              <a:t>from different sources</a:t>
            </a:r>
            <a:r>
              <a:rPr lang="en-US" sz="1800" dirty="0" smtClean="0"/>
              <a:t>.</a:t>
            </a:r>
          </a:p>
          <a:p>
            <a:pPr marL="457200" lvl="1" indent="0">
              <a:buNone/>
            </a:pPr>
            <a:endParaRPr lang="en-US" sz="1800" dirty="0" smtClean="0"/>
          </a:p>
          <a:p>
            <a:r>
              <a:rPr lang="en-US" sz="2000" dirty="0" smtClean="0"/>
              <a:t>Large </a:t>
            </a:r>
            <a:r>
              <a:rPr lang="en-US" sz="2000" dirty="0"/>
              <a:t>scientific data </a:t>
            </a:r>
            <a:r>
              <a:rPr lang="en-US" sz="2000" dirty="0" smtClean="0"/>
              <a:t>sets:</a:t>
            </a:r>
          </a:p>
          <a:p>
            <a:pPr lvl="1"/>
            <a:r>
              <a:rPr lang="en-US" sz="1800" dirty="0"/>
              <a:t>biomedical and genomic data </a:t>
            </a:r>
            <a:r>
              <a:rPr lang="en-US" sz="1800" dirty="0" smtClean="0"/>
              <a:t>from the  National </a:t>
            </a:r>
            <a:r>
              <a:rPr lang="en-US" sz="1800" dirty="0"/>
              <a:t>Center for Biotechnology </a:t>
            </a:r>
            <a:r>
              <a:rPr lang="en-US" sz="1800" dirty="0" smtClean="0"/>
              <a:t>Information</a:t>
            </a:r>
            <a:r>
              <a:rPr lang="en-US" sz="1800" dirty="0"/>
              <a:t> </a:t>
            </a:r>
            <a:r>
              <a:rPr lang="en-US" sz="1800" dirty="0" smtClean="0"/>
              <a:t>(NCBI)</a:t>
            </a:r>
          </a:p>
          <a:p>
            <a:pPr lvl="1"/>
            <a:r>
              <a:rPr lang="en-US" sz="1800" dirty="0" smtClean="0"/>
              <a:t> astrophysics </a:t>
            </a:r>
            <a:r>
              <a:rPr lang="en-US" sz="1800" dirty="0"/>
              <a:t>data from </a:t>
            </a:r>
            <a:r>
              <a:rPr lang="en-US" sz="1800" dirty="0" smtClean="0"/>
              <a:t>NASA</a:t>
            </a:r>
          </a:p>
          <a:p>
            <a:pPr lvl="1"/>
            <a:r>
              <a:rPr lang="en-US" sz="1800" dirty="0" smtClean="0"/>
              <a:t>atmospheric </a:t>
            </a:r>
            <a:r>
              <a:rPr lang="en-US" sz="1800" dirty="0"/>
              <a:t>data from </a:t>
            </a:r>
            <a:r>
              <a:rPr lang="en-US" sz="1800" dirty="0" smtClean="0"/>
              <a:t>the National Oceanic and Atmospheric Administration (NOAA) and the </a:t>
            </a:r>
            <a:r>
              <a:rPr lang="en-US" sz="1800" dirty="0"/>
              <a:t>National Center for Atmospheric </a:t>
            </a:r>
            <a:r>
              <a:rPr lang="en-US" sz="1800" dirty="0" smtClean="0"/>
              <a:t>Research (NCAR).</a:t>
            </a:r>
            <a:endParaRPr lang="en-US" sz="18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72</a:t>
            </a:fld>
            <a:endParaRPr lang="en-US"/>
          </a:p>
        </p:txBody>
      </p:sp>
    </p:spTree>
    <p:extLst>
      <p:ext uri="{BB962C8B-B14F-4D97-AF65-F5344CB8AC3E}">
        <p14:creationId xmlns:p14="http://schemas.microsoft.com/office/powerpoint/2010/main" val="26612557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42925"/>
          </a:xfrm>
        </p:spPr>
        <p:txBody>
          <a:bodyPr/>
          <a:lstStyle/>
          <a:p>
            <a:r>
              <a:rPr lang="en-US" sz="3200" dirty="0"/>
              <a:t>High performance computing on a cloud</a:t>
            </a:r>
          </a:p>
        </p:txBody>
      </p:sp>
      <p:sp>
        <p:nvSpPr>
          <p:cNvPr id="3" name="Content Placeholder 2"/>
          <p:cNvSpPr>
            <a:spLocks noGrp="1"/>
          </p:cNvSpPr>
          <p:nvPr>
            <p:ph idx="1"/>
          </p:nvPr>
        </p:nvSpPr>
        <p:spPr>
          <a:xfrm>
            <a:off x="361950" y="1190626"/>
            <a:ext cx="8229600" cy="2809874"/>
          </a:xfrm>
        </p:spPr>
        <p:txBody>
          <a:bodyPr/>
          <a:lstStyle/>
          <a:p>
            <a:r>
              <a:rPr lang="en-US" sz="2000" dirty="0" smtClean="0"/>
              <a:t>Comparative </a:t>
            </a:r>
            <a:r>
              <a:rPr lang="en-US" sz="2000" dirty="0"/>
              <a:t>benchmark of </a:t>
            </a:r>
            <a:r>
              <a:rPr lang="en-US" sz="2000" dirty="0" smtClean="0"/>
              <a:t>EC2 </a:t>
            </a:r>
            <a:r>
              <a:rPr lang="en-US" sz="2000" dirty="0"/>
              <a:t>and three supercomputers </a:t>
            </a:r>
            <a:r>
              <a:rPr lang="en-US" sz="2000" dirty="0" smtClean="0"/>
              <a:t>at the </a:t>
            </a:r>
            <a:r>
              <a:rPr lang="en-US" sz="2000" dirty="0"/>
              <a:t>National Energy Research Scientific Computing </a:t>
            </a:r>
            <a:r>
              <a:rPr lang="en-US" sz="2000" dirty="0" smtClean="0"/>
              <a:t>Center (NERSC)  at </a:t>
            </a:r>
            <a:r>
              <a:rPr lang="en-US" sz="2000" dirty="0"/>
              <a:t>Lawrence Berkeley National </a:t>
            </a:r>
            <a:r>
              <a:rPr lang="en-US" sz="2000" dirty="0" smtClean="0"/>
              <a:t>Laboratory. NERSC has </a:t>
            </a:r>
            <a:r>
              <a:rPr lang="en-US" sz="2000" dirty="0"/>
              <a:t>some </a:t>
            </a:r>
            <a:r>
              <a:rPr lang="en-US" sz="2000" dirty="0" smtClean="0"/>
              <a:t>3,000 </a:t>
            </a:r>
            <a:r>
              <a:rPr lang="en-US" sz="2000" dirty="0"/>
              <a:t>researchers and involves </a:t>
            </a:r>
            <a:r>
              <a:rPr lang="en-US" sz="2000" dirty="0" smtClean="0"/>
              <a:t>400 </a:t>
            </a:r>
            <a:r>
              <a:rPr lang="en-US" sz="2000" dirty="0"/>
              <a:t>projects based on some </a:t>
            </a:r>
            <a:r>
              <a:rPr lang="en-US" sz="2000" dirty="0" smtClean="0"/>
              <a:t>600 </a:t>
            </a:r>
            <a:r>
              <a:rPr lang="en-US" sz="2000" dirty="0"/>
              <a:t>codes</a:t>
            </a:r>
            <a:r>
              <a:rPr lang="en-US" sz="2000" dirty="0" smtClean="0"/>
              <a:t>. </a:t>
            </a:r>
            <a:endParaRPr lang="en-US" sz="2000" dirty="0" smtClean="0"/>
          </a:p>
          <a:p>
            <a:pPr marL="0" indent="0">
              <a:buNone/>
            </a:pPr>
            <a:endParaRPr lang="en-US" sz="2000" dirty="0" smtClean="0"/>
          </a:p>
          <a:p>
            <a:r>
              <a:rPr lang="en-US" sz="2000" dirty="0"/>
              <a:t>Conclusion - </a:t>
            </a:r>
            <a:r>
              <a:rPr lang="en-US" sz="2000" dirty="0" smtClean="0"/>
              <a:t>communication </a:t>
            </a:r>
            <a:r>
              <a:rPr lang="en-US" sz="2000" dirty="0"/>
              <a:t>intensive applications </a:t>
            </a:r>
            <a:r>
              <a:rPr lang="en-US" sz="2000" dirty="0" smtClean="0"/>
              <a:t>are </a:t>
            </a:r>
            <a:r>
              <a:rPr lang="en-US" sz="2000" dirty="0"/>
              <a:t>affected by the increased </a:t>
            </a:r>
            <a:r>
              <a:rPr lang="en-US" sz="2000" dirty="0" smtClean="0"/>
              <a:t>latency and </a:t>
            </a:r>
            <a:r>
              <a:rPr lang="en-US" sz="2000" dirty="0"/>
              <a:t>lower </a:t>
            </a:r>
            <a:r>
              <a:rPr lang="en-US" sz="2000" dirty="0" smtClean="0"/>
              <a:t>bandwidth of the cloud. The low latency and high bandwidth of the interconnection network of a supercomputer cannot be matched by a cloud.</a:t>
            </a:r>
            <a:endParaRPr lang="en-US" sz="2000" dirty="0"/>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pic>
        <p:nvPicPr>
          <p:cNvPr id="8194" name="Picture 2" descr="C:\CloudComputing\LectureNotesDecember6\Slides\snapshots\SupercomputersVSCloud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592" y="4400551"/>
            <a:ext cx="7788122" cy="16335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73</a:t>
            </a:fld>
            <a:endParaRPr lang="en-US"/>
          </a:p>
        </p:txBody>
      </p:sp>
    </p:spTree>
    <p:extLst>
      <p:ext uri="{BB962C8B-B14F-4D97-AF65-F5344CB8AC3E}">
        <p14:creationId xmlns:p14="http://schemas.microsoft.com/office/powerpoint/2010/main" val="16461653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2450"/>
          </a:xfrm>
        </p:spPr>
        <p:txBody>
          <a:bodyPr/>
          <a:lstStyle/>
          <a:p>
            <a:r>
              <a:rPr lang="en-US" sz="3200" dirty="0" smtClean="0"/>
              <a:t>Legacy applications on the cloud</a:t>
            </a:r>
            <a:endParaRPr lang="en-US" sz="3200" dirty="0"/>
          </a:p>
        </p:txBody>
      </p:sp>
      <p:sp>
        <p:nvSpPr>
          <p:cNvPr id="3" name="Content Placeholder 2"/>
          <p:cNvSpPr>
            <a:spLocks noGrp="1"/>
          </p:cNvSpPr>
          <p:nvPr>
            <p:ph idx="1"/>
          </p:nvPr>
        </p:nvSpPr>
        <p:spPr>
          <a:xfrm>
            <a:off x="457200" y="1104900"/>
            <a:ext cx="8229600" cy="5314950"/>
          </a:xfrm>
        </p:spPr>
        <p:txBody>
          <a:bodyPr/>
          <a:lstStyle/>
          <a:p>
            <a:r>
              <a:rPr lang="en-US" sz="2000" dirty="0" smtClean="0"/>
              <a:t>Is it feasible to run legacy applications on a cloud</a:t>
            </a:r>
            <a:r>
              <a:rPr lang="en-US" sz="2000" dirty="0" smtClean="0"/>
              <a:t>?</a:t>
            </a:r>
          </a:p>
          <a:p>
            <a:pPr marL="0" indent="0">
              <a:buNone/>
            </a:pPr>
            <a:endParaRPr lang="en-US" sz="2000" dirty="0" smtClean="0"/>
          </a:p>
          <a:p>
            <a:r>
              <a:rPr lang="en-US" sz="2000" dirty="0"/>
              <a:t>Cirrus - a general platform for executing legacy Windows applications on the cloud. </a:t>
            </a:r>
            <a:r>
              <a:rPr lang="en-US" sz="2000" dirty="0" smtClean="0"/>
              <a:t> A Cirrus job - </a:t>
            </a:r>
            <a:r>
              <a:rPr lang="en-US" sz="2000" dirty="0"/>
              <a:t>a prologue, </a:t>
            </a:r>
            <a:r>
              <a:rPr lang="en-US" sz="2000" dirty="0" smtClean="0"/>
              <a:t>commands</a:t>
            </a:r>
            <a:r>
              <a:rPr lang="en-US" sz="2000" dirty="0"/>
              <a:t>, and </a:t>
            </a:r>
            <a:r>
              <a:rPr lang="en-US" sz="2000" dirty="0" smtClean="0"/>
              <a:t>parameters</a:t>
            </a:r>
            <a:r>
              <a:rPr lang="en-US" sz="2000" dirty="0"/>
              <a:t>. The prologue sets up the running environment; the commands are sequences of shell scripts including Azure-storage-related commands to transfer data between Azure blob storage and the </a:t>
            </a:r>
            <a:r>
              <a:rPr lang="en-US" sz="2000" dirty="0" smtClean="0"/>
              <a:t>instance</a:t>
            </a:r>
            <a:r>
              <a:rPr lang="en-US" sz="2000" dirty="0" smtClean="0"/>
              <a:t>.</a:t>
            </a:r>
          </a:p>
          <a:p>
            <a:endParaRPr lang="en-US" sz="2000" dirty="0" smtClean="0"/>
          </a:p>
          <a:p>
            <a:r>
              <a:rPr lang="en-US" sz="2000" dirty="0" smtClean="0"/>
              <a:t>BLAST  - a biology code which </a:t>
            </a:r>
            <a:r>
              <a:rPr lang="en-US" sz="2000" dirty="0"/>
              <a:t>finds regions of  local similarity between sequences; it compares nucleotide or protein  sequences to sequence databases and calculates the statistical significance of matches; </a:t>
            </a:r>
            <a:r>
              <a:rPr lang="en-US" sz="2000" dirty="0" smtClean="0"/>
              <a:t>used </a:t>
            </a:r>
            <a:r>
              <a:rPr lang="en-US" sz="2000" dirty="0"/>
              <a:t>to infer functional and evolutionary relationships between sequences </a:t>
            </a:r>
            <a:r>
              <a:rPr lang="en-US" sz="2000" dirty="0" smtClean="0"/>
              <a:t>and </a:t>
            </a:r>
            <a:r>
              <a:rPr lang="en-US" sz="2000" dirty="0"/>
              <a:t>identify members of gene </a:t>
            </a:r>
            <a:r>
              <a:rPr lang="en-US" sz="2000" dirty="0" smtClean="0"/>
              <a:t>families</a:t>
            </a:r>
            <a:r>
              <a:rPr lang="en-US" sz="2000" dirty="0" smtClean="0"/>
              <a:t>.</a:t>
            </a:r>
          </a:p>
          <a:p>
            <a:endParaRPr lang="en-US" sz="2000" dirty="0" smtClean="0"/>
          </a:p>
          <a:p>
            <a:r>
              <a:rPr lang="en-US" sz="2000" dirty="0" err="1" smtClean="0"/>
              <a:t>AzureBLAST</a:t>
            </a:r>
            <a:r>
              <a:rPr lang="en-US" sz="2000" dirty="0"/>
              <a:t> </a:t>
            </a:r>
            <a:r>
              <a:rPr lang="en-US" sz="2000" dirty="0" smtClean="0"/>
              <a:t>- </a:t>
            </a:r>
            <a:r>
              <a:rPr lang="en-US" sz="2000" dirty="0"/>
              <a:t>a version of BLAST running on the Azure </a:t>
            </a:r>
            <a:r>
              <a:rPr lang="en-US" sz="2000" dirty="0" smtClean="0"/>
              <a:t>platform.</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74</a:t>
            </a:fld>
            <a:endParaRPr lang="en-US"/>
          </a:p>
        </p:txBody>
      </p:sp>
    </p:spTree>
    <p:extLst>
      <p:ext uri="{BB962C8B-B14F-4D97-AF65-F5344CB8AC3E}">
        <p14:creationId xmlns:p14="http://schemas.microsoft.com/office/powerpoint/2010/main" val="1772621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95375" y="457200"/>
            <a:ext cx="7115176" cy="438150"/>
          </a:xfrm>
        </p:spPr>
        <p:txBody>
          <a:bodyPr/>
          <a:lstStyle/>
          <a:p>
            <a:r>
              <a:rPr lang="en-US" sz="3200" dirty="0" smtClean="0"/>
              <a:t>Cirrus</a:t>
            </a:r>
            <a:endParaRPr lang="en-US" sz="32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759002474"/>
              </p:ext>
            </p:extLst>
          </p:nvPr>
        </p:nvGraphicFramePr>
        <p:xfrm>
          <a:off x="782638" y="1525588"/>
          <a:ext cx="7578725" cy="3806825"/>
        </p:xfrm>
        <a:graphic>
          <a:graphicData uri="http://schemas.openxmlformats.org/presentationml/2006/ole">
            <mc:AlternateContent xmlns:mc="http://schemas.openxmlformats.org/markup-compatibility/2006">
              <mc:Choice xmlns:v="urn:schemas-microsoft-com:vml" Requires="v">
                <p:oleObj spid="_x0000_s66585" name="Visio" r:id="rId3" imgW="7578580" imgH="3806487" progId="Visio.Drawing.11">
                  <p:embed/>
                </p:oleObj>
              </mc:Choice>
              <mc:Fallback>
                <p:oleObj name="Visio" r:id="rId3" imgW="7578580" imgH="3806487"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1525588"/>
                        <a:ext cx="7578725" cy="380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2AE531AF-64F4-45BA-B940-7142D2FE0749}" type="slidenum">
              <a:rPr lang="en-US" smtClean="0"/>
              <a:pPr>
                <a:defRPr/>
              </a:pPr>
              <a:t>75</a:t>
            </a:fld>
            <a:endParaRPr lang="en-US"/>
          </a:p>
        </p:txBody>
      </p:sp>
    </p:spTree>
    <p:extLst>
      <p:ext uri="{BB962C8B-B14F-4D97-AF65-F5344CB8AC3E}">
        <p14:creationId xmlns:p14="http://schemas.microsoft.com/office/powerpoint/2010/main" val="26886968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457200"/>
            <a:ext cx="8420100" cy="685800"/>
          </a:xfrm>
        </p:spPr>
        <p:txBody>
          <a:bodyPr/>
          <a:lstStyle/>
          <a:p>
            <a:r>
              <a:rPr lang="en-US" sz="2800" dirty="0" smtClean="0"/>
              <a:t>Execution </a:t>
            </a:r>
            <a:r>
              <a:rPr lang="en-US" sz="2800" dirty="0"/>
              <a:t>of loosely-coupled workloads using </a:t>
            </a:r>
            <a:r>
              <a:rPr lang="en-US" sz="2800" dirty="0" smtClean="0"/>
              <a:t>the Azure </a:t>
            </a:r>
            <a:r>
              <a:rPr lang="en-US" sz="2800" dirty="0"/>
              <a:t>platform</a:t>
            </a:r>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300420530"/>
              </p:ext>
            </p:extLst>
          </p:nvPr>
        </p:nvGraphicFramePr>
        <p:xfrm>
          <a:off x="1257299" y="1250438"/>
          <a:ext cx="6111875" cy="4910650"/>
        </p:xfrm>
        <a:graphic>
          <a:graphicData uri="http://schemas.openxmlformats.org/presentationml/2006/ole">
            <mc:AlternateContent xmlns:mc="http://schemas.openxmlformats.org/markup-compatibility/2006">
              <mc:Choice xmlns:v="urn:schemas-microsoft-com:vml" Requires="v">
                <p:oleObj spid="_x0000_s67609" name="Visio" r:id="rId3" imgW="7155822" imgH="5749587" progId="Visio.Drawing.11">
                  <p:embed/>
                </p:oleObj>
              </mc:Choice>
              <mc:Fallback>
                <p:oleObj name="Visio" r:id="rId3" imgW="7155822" imgH="5749587"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299" y="1250438"/>
                        <a:ext cx="6111875" cy="491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1"/>
          </p:nvPr>
        </p:nvSpPr>
        <p:spPr/>
        <p:txBody>
          <a:bodyPr/>
          <a:lstStyle/>
          <a:p>
            <a:pPr>
              <a:defRPr/>
            </a:pPr>
            <a:fld id="{2AE531AF-64F4-45BA-B940-7142D2FE0749}" type="slidenum">
              <a:rPr lang="en-US" smtClean="0"/>
              <a:pPr>
                <a:defRPr/>
              </a:pPr>
              <a:t>76</a:t>
            </a:fld>
            <a:endParaRPr lang="en-US"/>
          </a:p>
        </p:txBody>
      </p:sp>
    </p:spTree>
    <p:extLst>
      <p:ext uri="{BB962C8B-B14F-4D97-AF65-F5344CB8AC3E}">
        <p14:creationId xmlns:p14="http://schemas.microsoft.com/office/powerpoint/2010/main" val="40246590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Social </a:t>
            </a:r>
            <a:r>
              <a:rPr lang="en-US" sz="3200" dirty="0" smtClean="0"/>
              <a:t>computing and </a:t>
            </a:r>
            <a:r>
              <a:rPr lang="en-US" sz="3200" dirty="0"/>
              <a:t>digital content</a:t>
            </a:r>
          </a:p>
        </p:txBody>
      </p:sp>
      <p:sp>
        <p:nvSpPr>
          <p:cNvPr id="6" name="Content Placeholder 5"/>
          <p:cNvSpPr>
            <a:spLocks noGrp="1"/>
          </p:cNvSpPr>
          <p:nvPr>
            <p:ph idx="1"/>
          </p:nvPr>
        </p:nvSpPr>
        <p:spPr>
          <a:xfrm>
            <a:off x="457200" y="1257300"/>
            <a:ext cx="8229600" cy="5114925"/>
          </a:xfrm>
        </p:spPr>
        <p:txBody>
          <a:bodyPr/>
          <a:lstStyle/>
          <a:p>
            <a:r>
              <a:rPr lang="en-US" sz="2000" dirty="0" smtClean="0"/>
              <a:t>Networks allowing </a:t>
            </a:r>
            <a:r>
              <a:rPr lang="en-US" sz="2000" dirty="0"/>
              <a:t>researchers to share data and provide a virtual environment supporting remote execution of </a:t>
            </a:r>
            <a:r>
              <a:rPr lang="en-US" sz="2000" dirty="0" smtClean="0"/>
              <a:t>workflows are </a:t>
            </a:r>
            <a:r>
              <a:rPr lang="en-US" sz="2000" dirty="0" err="1" smtClean="0"/>
              <a:t>domaon</a:t>
            </a:r>
            <a:r>
              <a:rPr lang="en-US" sz="2000" dirty="0" smtClean="0"/>
              <a:t> specific:</a:t>
            </a:r>
          </a:p>
          <a:p>
            <a:pPr lvl="1"/>
            <a:r>
              <a:rPr lang="en-US" sz="1800" dirty="0" err="1" smtClean="0"/>
              <a:t>MyExperiment</a:t>
            </a:r>
            <a:r>
              <a:rPr lang="en-US" sz="1800" dirty="0" smtClean="0"/>
              <a:t> </a:t>
            </a:r>
            <a:r>
              <a:rPr lang="en-US" sz="1800" dirty="0"/>
              <a:t>for </a:t>
            </a:r>
            <a:r>
              <a:rPr lang="en-US" sz="1800" dirty="0" smtClean="0"/>
              <a:t>biology. </a:t>
            </a:r>
            <a:endParaRPr lang="en-US" sz="1800" dirty="0"/>
          </a:p>
          <a:p>
            <a:pPr lvl="1"/>
            <a:r>
              <a:rPr lang="en-US" sz="1800" dirty="0" err="1" smtClean="0"/>
              <a:t>nanoHub</a:t>
            </a:r>
            <a:r>
              <a:rPr lang="en-US" sz="1800" dirty="0" smtClean="0"/>
              <a:t> for </a:t>
            </a:r>
            <a:r>
              <a:rPr lang="en-US" sz="1800" dirty="0" err="1" smtClean="0"/>
              <a:t>nanoscience</a:t>
            </a:r>
            <a:r>
              <a:rPr lang="en-US" sz="1800" dirty="0" smtClean="0"/>
              <a:t>.</a:t>
            </a:r>
          </a:p>
          <a:p>
            <a:r>
              <a:rPr lang="en-US" sz="2000" dirty="0" smtClean="0"/>
              <a:t>Volunteer computing - a </a:t>
            </a:r>
            <a:r>
              <a:rPr lang="en-US" sz="2000" dirty="0"/>
              <a:t>large population of users donate resources such as CPU cycles and storage space for a specific </a:t>
            </a:r>
            <a:r>
              <a:rPr lang="en-US" sz="2000" dirty="0" smtClean="0"/>
              <a:t>project:</a:t>
            </a:r>
          </a:p>
          <a:p>
            <a:pPr lvl="1"/>
            <a:r>
              <a:rPr lang="en-US" sz="1800" dirty="0" err="1"/>
              <a:t>Mersenne</a:t>
            </a:r>
            <a:r>
              <a:rPr lang="en-US" sz="1800" dirty="0"/>
              <a:t> Prime </a:t>
            </a:r>
            <a:r>
              <a:rPr lang="en-US" sz="1800" dirty="0" smtClean="0"/>
              <a:t>Search</a:t>
            </a:r>
          </a:p>
          <a:p>
            <a:pPr lvl="1"/>
            <a:r>
              <a:rPr lang="en-US" sz="1800" dirty="0" err="1"/>
              <a:t>SETI@Home</a:t>
            </a:r>
            <a:r>
              <a:rPr lang="en-US" sz="1800" dirty="0"/>
              <a:t>, </a:t>
            </a:r>
          </a:p>
          <a:p>
            <a:pPr lvl="1"/>
            <a:r>
              <a:rPr lang="en-US" sz="1800" dirty="0" err="1" smtClean="0"/>
              <a:t>Folding@home</a:t>
            </a:r>
            <a:r>
              <a:rPr lang="en-US" sz="1800" dirty="0"/>
              <a:t>, </a:t>
            </a:r>
          </a:p>
          <a:p>
            <a:pPr lvl="1"/>
            <a:r>
              <a:rPr lang="en-US" sz="1800" dirty="0" err="1"/>
              <a:t>Storage@Home</a:t>
            </a:r>
            <a:r>
              <a:rPr lang="en-US" sz="1800" dirty="0"/>
              <a:t> </a:t>
            </a:r>
            <a:endParaRPr lang="en-US" sz="1800" dirty="0" smtClean="0"/>
          </a:p>
          <a:p>
            <a:pPr lvl="1"/>
            <a:r>
              <a:rPr lang="en-US" sz="1800" dirty="0" err="1" smtClean="0"/>
              <a:t>PlanetLab</a:t>
            </a:r>
            <a:endParaRPr lang="en-US" sz="1800" dirty="0" smtClean="0"/>
          </a:p>
          <a:p>
            <a:r>
              <a:rPr lang="en-US" sz="2000" dirty="0"/>
              <a:t>Berkeley Open Infrastructure for Network Computing (BOINC) </a:t>
            </a:r>
            <a:r>
              <a:rPr lang="en-US" sz="2000" dirty="0" smtClean="0">
                <a:sym typeface="Wingdings" pitchFamily="2" charset="2"/>
              </a:rPr>
              <a:t></a:t>
            </a:r>
            <a:r>
              <a:rPr lang="en-US" sz="2000" dirty="0" smtClean="0"/>
              <a:t> middleware </a:t>
            </a:r>
            <a:r>
              <a:rPr lang="en-US" sz="2000" dirty="0"/>
              <a:t>for a distributed infrastructure suitable for different applications.</a:t>
            </a:r>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4" name="Slide Number Placeholder 3"/>
          <p:cNvSpPr>
            <a:spLocks noGrp="1"/>
          </p:cNvSpPr>
          <p:nvPr>
            <p:ph type="sldNum" sz="quarter" idx="11"/>
          </p:nvPr>
        </p:nvSpPr>
        <p:spPr/>
        <p:txBody>
          <a:bodyPr/>
          <a:lstStyle/>
          <a:p>
            <a:pPr>
              <a:defRPr/>
            </a:pPr>
            <a:fld id="{CB1E956D-D9E7-4FA9-A346-BB84C9BA9367}" type="slidenum">
              <a:rPr lang="en-US" smtClean="0"/>
              <a:pPr>
                <a:defRPr/>
              </a:pPr>
              <a:t>77</a:t>
            </a:fld>
            <a:endParaRPr lang="en-US"/>
          </a:p>
        </p:txBody>
      </p:sp>
    </p:spTree>
    <p:extLst>
      <p:ext uri="{BB962C8B-B14F-4D97-AF65-F5344CB8AC3E}">
        <p14:creationId xmlns:p14="http://schemas.microsoft.com/office/powerpoint/2010/main" val="20631889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4. Virtualization</a:t>
            </a:r>
            <a:endParaRPr lang="en-US" sz="3200" dirty="0"/>
          </a:p>
        </p:txBody>
      </p:sp>
      <p:sp>
        <p:nvSpPr>
          <p:cNvPr id="3" name="Content Placeholder 2"/>
          <p:cNvSpPr>
            <a:spLocks noGrp="1"/>
          </p:cNvSpPr>
          <p:nvPr>
            <p:ph idx="1"/>
          </p:nvPr>
        </p:nvSpPr>
        <p:spPr>
          <a:xfrm>
            <a:off x="457200" y="1257300"/>
            <a:ext cx="8229600" cy="5067300"/>
          </a:xfrm>
        </p:spPr>
        <p:txBody>
          <a:bodyPr/>
          <a:lstStyle/>
          <a:p>
            <a:pPr marL="0" indent="0"/>
            <a:r>
              <a:rPr lang="en-US" sz="2000" dirty="0" smtClean="0"/>
              <a:t>  Virtual machine monitor </a:t>
            </a:r>
          </a:p>
          <a:p>
            <a:pPr marL="0" indent="0"/>
            <a:r>
              <a:rPr lang="en-US" sz="2000" dirty="0" smtClean="0"/>
              <a:t>  Virtual machine</a:t>
            </a:r>
          </a:p>
          <a:p>
            <a:pPr marL="0" indent="0"/>
            <a:r>
              <a:rPr lang="en-US" sz="2000" dirty="0" smtClean="0"/>
              <a:t>  Performance and security isolation</a:t>
            </a:r>
          </a:p>
          <a:p>
            <a:pPr marL="0" indent="0"/>
            <a:r>
              <a:rPr lang="en-US" sz="2000" dirty="0" smtClean="0"/>
              <a:t>  Architectural support for virtualization</a:t>
            </a:r>
          </a:p>
          <a:p>
            <a:pPr marL="0" indent="0"/>
            <a:r>
              <a:rPr lang="en-US" sz="2000" dirty="0" smtClean="0"/>
              <a:t>  x86 support for virtualization</a:t>
            </a:r>
          </a:p>
          <a:p>
            <a:pPr marL="0" indent="0"/>
            <a:r>
              <a:rPr lang="en-US" sz="2000" dirty="0" smtClean="0"/>
              <a:t>  Full and </a:t>
            </a:r>
            <a:r>
              <a:rPr lang="en-US" sz="2000" dirty="0" err="1" smtClean="0"/>
              <a:t>paravirtualization</a:t>
            </a:r>
            <a:endParaRPr lang="en-US" sz="2000" dirty="0" smtClean="0"/>
          </a:p>
          <a:p>
            <a:pPr marL="0" indent="0"/>
            <a:r>
              <a:rPr lang="en-US" sz="2000" dirty="0" smtClean="0"/>
              <a:t>  </a:t>
            </a:r>
            <a:r>
              <a:rPr lang="en-US" sz="2000" dirty="0" err="1" smtClean="0"/>
              <a:t>Xen</a:t>
            </a:r>
            <a:r>
              <a:rPr lang="en-US" sz="2000" dirty="0" smtClean="0"/>
              <a:t> 1.0 and 2.0</a:t>
            </a:r>
          </a:p>
          <a:p>
            <a:pPr marL="0" indent="0"/>
            <a:r>
              <a:rPr lang="en-US" sz="2000" dirty="0" smtClean="0"/>
              <a:t>  Performance comparison of virtual machine monitors</a:t>
            </a:r>
          </a:p>
          <a:p>
            <a:pPr marL="0" indent="0"/>
            <a:r>
              <a:rPr lang="en-US" sz="2000" dirty="0" smtClean="0"/>
              <a:t>  The darker side of virtualization</a:t>
            </a:r>
          </a:p>
          <a:p>
            <a:pPr marL="0" indent="0"/>
            <a:endParaRPr lang="en-US" sz="2000" dirty="0" smtClean="0"/>
          </a:p>
          <a:p>
            <a:pPr marL="0" indent="0">
              <a:buNone/>
            </a:pPr>
            <a:endParaRPr lang="en-US" sz="2000" dirty="0" smtClean="0"/>
          </a:p>
          <a:p>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199" y="457200"/>
            <a:ext cx="8410575" cy="628650"/>
          </a:xfrm>
        </p:spPr>
        <p:txBody>
          <a:bodyPr/>
          <a:lstStyle/>
          <a:p>
            <a:r>
              <a:rPr lang="en-US" sz="3200" dirty="0"/>
              <a:t>Virtual machine </a:t>
            </a:r>
            <a:r>
              <a:rPr lang="en-US" sz="3200" dirty="0" smtClean="0"/>
              <a:t>monitor  (VMM / hypervisor)</a:t>
            </a:r>
            <a:endParaRPr lang="en-US" sz="3200" dirty="0"/>
          </a:p>
        </p:txBody>
      </p:sp>
      <p:sp>
        <p:nvSpPr>
          <p:cNvPr id="6" name="Content Placeholder 5"/>
          <p:cNvSpPr>
            <a:spLocks noGrp="1"/>
          </p:cNvSpPr>
          <p:nvPr>
            <p:ph idx="1"/>
          </p:nvPr>
        </p:nvSpPr>
        <p:spPr>
          <a:xfrm>
            <a:off x="457200" y="1181100"/>
            <a:ext cx="8229600" cy="4686300"/>
          </a:xfrm>
        </p:spPr>
        <p:txBody>
          <a:bodyPr/>
          <a:lstStyle/>
          <a:p>
            <a:r>
              <a:rPr lang="en-US" sz="2000" dirty="0"/>
              <a:t>P</a:t>
            </a:r>
            <a:r>
              <a:rPr lang="en-US" sz="2000" dirty="0" smtClean="0"/>
              <a:t>artitions </a:t>
            </a:r>
            <a:r>
              <a:rPr lang="en-US" sz="2000" dirty="0"/>
              <a:t>the resources of computer system into one or more virtual </a:t>
            </a:r>
            <a:r>
              <a:rPr lang="en-US" sz="2000" dirty="0" smtClean="0"/>
              <a:t>machines (VMs). Allows </a:t>
            </a:r>
            <a:r>
              <a:rPr lang="en-US" sz="2000" dirty="0"/>
              <a:t>several operating systems to run concurrently on a single hardware </a:t>
            </a:r>
            <a:r>
              <a:rPr lang="en-US" sz="2000" dirty="0" smtClean="0"/>
              <a:t>platform. </a:t>
            </a:r>
          </a:p>
          <a:p>
            <a:r>
              <a:rPr lang="en-US" sz="2000" dirty="0" smtClean="0"/>
              <a:t>A VMM allows</a:t>
            </a:r>
          </a:p>
          <a:p>
            <a:pPr lvl="1"/>
            <a:r>
              <a:rPr lang="en-US" dirty="0" smtClean="0"/>
              <a:t>Multiple </a:t>
            </a:r>
            <a:r>
              <a:rPr lang="en-US" dirty="0"/>
              <a:t>services to share the same platform</a:t>
            </a:r>
            <a:r>
              <a:rPr lang="en-US" dirty="0" smtClean="0"/>
              <a:t>.</a:t>
            </a:r>
            <a:endParaRPr lang="en-US" dirty="0"/>
          </a:p>
          <a:p>
            <a:pPr lvl="1"/>
            <a:r>
              <a:rPr lang="en-US" dirty="0"/>
              <a:t>L</a:t>
            </a:r>
            <a:r>
              <a:rPr lang="en-US" dirty="0" smtClean="0"/>
              <a:t>ive migration- the </a:t>
            </a:r>
            <a:r>
              <a:rPr lang="en-US" dirty="0"/>
              <a:t>movement of a server from one platform to </a:t>
            </a:r>
            <a:r>
              <a:rPr lang="en-US" dirty="0" smtClean="0"/>
              <a:t>another.</a:t>
            </a:r>
            <a:endParaRPr lang="en-US" dirty="0"/>
          </a:p>
          <a:p>
            <a:pPr lvl="1"/>
            <a:r>
              <a:rPr lang="en-US" dirty="0"/>
              <a:t>System modification while maintaining backward compatibility with the original system</a:t>
            </a:r>
            <a:r>
              <a:rPr lang="en-US" dirty="0" smtClean="0"/>
              <a:t>.</a:t>
            </a:r>
          </a:p>
          <a:p>
            <a:pPr lvl="1"/>
            <a:r>
              <a:rPr lang="en-US" dirty="0" smtClean="0"/>
              <a:t>Enforces </a:t>
            </a:r>
            <a:r>
              <a:rPr lang="en-US" dirty="0"/>
              <a:t>isolation among the systems, thus security.</a:t>
            </a:r>
          </a:p>
          <a:p>
            <a:pPr marL="457200" lvl="1" indent="0">
              <a:buNone/>
            </a:pPr>
            <a:endParaRPr lang="en-US" dirty="0"/>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79</a:t>
            </a:fld>
            <a:endParaRPr lang="en-US"/>
          </a:p>
        </p:txBody>
      </p:sp>
    </p:spTree>
    <p:extLst>
      <p:ext uri="{BB962C8B-B14F-4D97-AF65-F5344CB8AC3E}">
        <p14:creationId xmlns:p14="http://schemas.microsoft.com/office/powerpoint/2010/main" val="335843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Evolution of concepts and technologies</a:t>
            </a:r>
            <a:endParaRPr lang="en-US" sz="3200" dirty="0"/>
          </a:p>
        </p:txBody>
      </p:sp>
      <p:sp>
        <p:nvSpPr>
          <p:cNvPr id="3" name="Content Placeholder 2"/>
          <p:cNvSpPr>
            <a:spLocks noGrp="1"/>
          </p:cNvSpPr>
          <p:nvPr>
            <p:ph idx="1"/>
          </p:nvPr>
        </p:nvSpPr>
        <p:spPr>
          <a:xfrm>
            <a:off x="457200" y="1390650"/>
            <a:ext cx="8229600" cy="4476750"/>
          </a:xfrm>
        </p:spPr>
        <p:txBody>
          <a:bodyPr/>
          <a:lstStyle/>
          <a:p>
            <a:r>
              <a:rPr lang="en-US" sz="2000" dirty="0" smtClean="0"/>
              <a:t>The </a:t>
            </a:r>
            <a:r>
              <a:rPr lang="en-US" sz="2000" dirty="0"/>
              <a:t>web and the semantic </a:t>
            </a:r>
            <a:r>
              <a:rPr lang="en-US" sz="2000" dirty="0" smtClean="0"/>
              <a:t>web - </a:t>
            </a:r>
            <a:r>
              <a:rPr lang="en-US" sz="2000" dirty="0"/>
              <a:t>expected to support composition of </a:t>
            </a:r>
            <a:r>
              <a:rPr lang="en-US" sz="2000" dirty="0" smtClean="0"/>
              <a:t>services. The </a:t>
            </a:r>
            <a:r>
              <a:rPr lang="en-US" sz="2000" dirty="0"/>
              <a:t>web is dominated by unstructured or semi-structured data, while the semantic web advocates inclusion of sematic content in web pages</a:t>
            </a:r>
            <a:r>
              <a:rPr lang="en-US" sz="2000" dirty="0" smtClean="0"/>
              <a:t>.</a:t>
            </a:r>
            <a:endParaRPr lang="en-US" sz="2000" dirty="0"/>
          </a:p>
          <a:p>
            <a:endParaRPr lang="en-US" sz="2000" dirty="0" smtClean="0"/>
          </a:p>
          <a:p>
            <a:r>
              <a:rPr lang="en-US" sz="2000" dirty="0" smtClean="0"/>
              <a:t>The Grid - </a:t>
            </a:r>
            <a:r>
              <a:rPr lang="en-US" sz="2000" dirty="0"/>
              <a:t>initiated in the early </a:t>
            </a:r>
            <a:r>
              <a:rPr lang="en-US" sz="2000" dirty="0" smtClean="0"/>
              <a:t>1990s </a:t>
            </a:r>
            <a:r>
              <a:rPr lang="en-US" sz="2000" dirty="0"/>
              <a:t>by National Laboratories and Universities; used primarily for applications in the area of science and engineering</a:t>
            </a:r>
            <a:r>
              <a:rPr lang="en-US" sz="2000" dirty="0" smtClean="0"/>
              <a:t>.</a:t>
            </a:r>
          </a:p>
          <a:p>
            <a:endParaRPr lang="en-US" sz="2000" dirty="0" smtClean="0"/>
          </a:p>
          <a:p>
            <a:r>
              <a:rPr lang="en-US" sz="2000" dirty="0" smtClean="0"/>
              <a:t>Peer-to-peer systems</a:t>
            </a:r>
            <a:endParaRPr lang="en-US" sz="2000" dirty="0"/>
          </a:p>
          <a:p>
            <a:endParaRPr lang="en-US" sz="2000" dirty="0" smtClean="0"/>
          </a:p>
          <a:p>
            <a:r>
              <a:rPr lang="en-US" sz="2000" dirty="0" smtClean="0"/>
              <a:t>Computer clouds</a:t>
            </a:r>
            <a:endParaRPr lang="en-US" sz="2000" dirty="0"/>
          </a:p>
        </p:txBody>
      </p:sp>
      <p:sp>
        <p:nvSpPr>
          <p:cNvPr id="4" name="Footer Placeholder 3"/>
          <p:cNvSpPr>
            <a:spLocks noGrp="1"/>
          </p:cNvSpPr>
          <p:nvPr>
            <p:ph type="ftr" sz="quarter" idx="10"/>
          </p:nvPr>
        </p:nvSpPr>
        <p:spPr/>
        <p:txBody>
          <a:bodyPr/>
          <a:lstStyle/>
          <a:p>
            <a:r>
              <a:rPr lang="en-US" smtClean="0"/>
              <a:t>Cloud Computing - RCIS  May 2013 </a:t>
            </a:r>
            <a:endParaRPr lang="en-US" dirty="0"/>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8</a:t>
            </a:fld>
            <a:endParaRPr lang="en-US"/>
          </a:p>
        </p:txBody>
      </p:sp>
    </p:spTree>
    <p:extLst>
      <p:ext uri="{BB962C8B-B14F-4D97-AF65-F5344CB8AC3E}">
        <p14:creationId xmlns:p14="http://schemas.microsoft.com/office/powerpoint/2010/main" val="19011248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457200"/>
            <a:ext cx="8134350" cy="514350"/>
          </a:xfrm>
        </p:spPr>
        <p:txBody>
          <a:bodyPr/>
          <a:lstStyle/>
          <a:p>
            <a:r>
              <a:rPr lang="en-US" sz="3200" dirty="0"/>
              <a:t>VMM virtualizes the CPU and the memory</a:t>
            </a:r>
          </a:p>
        </p:txBody>
      </p:sp>
      <p:sp>
        <p:nvSpPr>
          <p:cNvPr id="3" name="Content Placeholder 2"/>
          <p:cNvSpPr>
            <a:spLocks noGrp="1"/>
          </p:cNvSpPr>
          <p:nvPr>
            <p:ph idx="1"/>
          </p:nvPr>
        </p:nvSpPr>
        <p:spPr>
          <a:xfrm>
            <a:off x="457200" y="1047750"/>
            <a:ext cx="8229600" cy="5257799"/>
          </a:xfrm>
        </p:spPr>
        <p:txBody>
          <a:bodyPr/>
          <a:lstStyle/>
          <a:p>
            <a:r>
              <a:rPr lang="en-US" sz="2000" dirty="0" smtClean="0"/>
              <a:t>Traps </a:t>
            </a:r>
            <a:r>
              <a:rPr lang="en-US" sz="2000" dirty="0"/>
              <a:t>the </a:t>
            </a:r>
            <a:r>
              <a:rPr lang="en-US" sz="2000" u="sng" dirty="0"/>
              <a:t>privileged </a:t>
            </a:r>
            <a:r>
              <a:rPr lang="en-US" sz="2000" u="sng" dirty="0" smtClean="0"/>
              <a:t>instructions</a:t>
            </a:r>
            <a:r>
              <a:rPr lang="en-US" sz="2000" dirty="0" smtClean="0"/>
              <a:t> executed by a guest OS </a:t>
            </a:r>
            <a:r>
              <a:rPr lang="en-US" sz="2000" dirty="0"/>
              <a:t>and enforces the correctness and safety of the </a:t>
            </a:r>
            <a:r>
              <a:rPr lang="en-US" sz="2000" dirty="0" smtClean="0"/>
              <a:t>operation</a:t>
            </a:r>
            <a:r>
              <a:rPr lang="en-US" sz="2000" dirty="0" smtClean="0"/>
              <a:t>.</a:t>
            </a:r>
          </a:p>
          <a:p>
            <a:pPr marL="0" indent="0">
              <a:buNone/>
            </a:pPr>
            <a:endParaRPr lang="en-US" sz="2000" dirty="0"/>
          </a:p>
          <a:p>
            <a:r>
              <a:rPr lang="en-US" sz="2000" dirty="0"/>
              <a:t>T</a:t>
            </a:r>
            <a:r>
              <a:rPr lang="en-US" sz="2000" dirty="0" smtClean="0"/>
              <a:t>raps </a:t>
            </a:r>
            <a:r>
              <a:rPr lang="en-US" sz="2000" u="sng" dirty="0"/>
              <a:t>interrupts</a:t>
            </a:r>
            <a:r>
              <a:rPr lang="en-US" sz="2000" dirty="0"/>
              <a:t> and dispatches them to the individual guest operating systems</a:t>
            </a:r>
            <a:r>
              <a:rPr lang="en-US" sz="2000" dirty="0" smtClean="0"/>
              <a:t>.</a:t>
            </a:r>
          </a:p>
          <a:p>
            <a:pPr marL="0" indent="0">
              <a:buNone/>
            </a:pPr>
            <a:endParaRPr lang="en-US" sz="2000" dirty="0"/>
          </a:p>
          <a:p>
            <a:r>
              <a:rPr lang="en-US" sz="2000" dirty="0" smtClean="0"/>
              <a:t>Controls </a:t>
            </a:r>
            <a:r>
              <a:rPr lang="en-US" sz="2000" dirty="0"/>
              <a:t>the virtual memory management. </a:t>
            </a:r>
            <a:r>
              <a:rPr lang="en-US" sz="2000" dirty="0"/>
              <a:t> </a:t>
            </a:r>
            <a:r>
              <a:rPr lang="en-US" sz="2000" dirty="0" smtClean="0"/>
              <a:t>Maintains </a:t>
            </a:r>
            <a:r>
              <a:rPr lang="en-US" sz="2000" dirty="0"/>
              <a:t>a </a:t>
            </a:r>
            <a:r>
              <a:rPr lang="en-US" sz="2000" u="sng" dirty="0" smtClean="0"/>
              <a:t>shadow </a:t>
            </a:r>
            <a:r>
              <a:rPr lang="en-US" sz="2000" u="sng" dirty="0"/>
              <a:t>page </a:t>
            </a:r>
            <a:r>
              <a:rPr lang="en-US" sz="2000" u="sng" dirty="0" smtClean="0"/>
              <a:t>table </a:t>
            </a:r>
            <a:r>
              <a:rPr lang="en-US" sz="2000" dirty="0"/>
              <a:t>for each guest OS and replicates any modification made by the guest OS in its own shadow page table; this shadow page table points to the actual page frame and it is used by the </a:t>
            </a:r>
            <a:r>
              <a:rPr lang="en-US" sz="2000" dirty="0" smtClean="0"/>
              <a:t>Memory </a:t>
            </a:r>
            <a:r>
              <a:rPr lang="en-US" sz="2000" dirty="0"/>
              <a:t>Management Unit (MMU</a:t>
            </a:r>
            <a:r>
              <a:rPr lang="en-US" sz="2000" dirty="0" smtClean="0"/>
              <a:t>) </a:t>
            </a:r>
            <a:r>
              <a:rPr lang="en-US" sz="2000" dirty="0"/>
              <a:t>for dynamic address </a:t>
            </a:r>
            <a:r>
              <a:rPr lang="en-US" sz="2000" dirty="0" smtClean="0"/>
              <a:t>translation</a:t>
            </a:r>
            <a:r>
              <a:rPr lang="en-US" sz="2000" dirty="0" smtClean="0"/>
              <a:t>.</a:t>
            </a:r>
          </a:p>
          <a:p>
            <a:endParaRPr lang="en-US" sz="2000" dirty="0"/>
          </a:p>
          <a:p>
            <a:r>
              <a:rPr lang="en-US" sz="2000" dirty="0" smtClean="0"/>
              <a:t>Monitors </a:t>
            </a:r>
            <a:r>
              <a:rPr lang="en-US" sz="2000" dirty="0"/>
              <a:t>the system performance and takes corrective actions to avoid performance degradation.  </a:t>
            </a:r>
            <a:r>
              <a:rPr lang="en-US" sz="2000" dirty="0" smtClean="0"/>
              <a:t>For </a:t>
            </a:r>
            <a:r>
              <a:rPr lang="en-US" sz="2000" dirty="0"/>
              <a:t>example, the VMM may swap out a Virtual Machine  to avoid thrashing</a:t>
            </a:r>
            <a:r>
              <a:rPr lang="en-US" sz="2000" dirty="0" smtClean="0"/>
              <a:t>.</a:t>
            </a:r>
          </a:p>
          <a:p>
            <a:endParaRPr lang="en-US" sz="2000" dirty="0" smtClean="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80</a:t>
            </a:fld>
            <a:endParaRPr lang="en-US"/>
          </a:p>
        </p:txBody>
      </p:sp>
    </p:spTree>
    <p:extLst>
      <p:ext uri="{BB962C8B-B14F-4D97-AF65-F5344CB8AC3E}">
        <p14:creationId xmlns:p14="http://schemas.microsoft.com/office/powerpoint/2010/main" val="36345828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95300"/>
          </a:xfrm>
        </p:spPr>
        <p:txBody>
          <a:bodyPr/>
          <a:lstStyle/>
          <a:p>
            <a:r>
              <a:rPr lang="en-US" sz="3200" dirty="0"/>
              <a:t>Virtual </a:t>
            </a:r>
            <a:r>
              <a:rPr lang="en-US" sz="3200" dirty="0" smtClean="0"/>
              <a:t>machines (VMs)</a:t>
            </a:r>
            <a:endParaRPr lang="en-US" sz="3200" dirty="0"/>
          </a:p>
        </p:txBody>
      </p:sp>
      <p:sp>
        <p:nvSpPr>
          <p:cNvPr id="3" name="Content Placeholder 2"/>
          <p:cNvSpPr>
            <a:spLocks noGrp="1"/>
          </p:cNvSpPr>
          <p:nvPr>
            <p:ph idx="1"/>
          </p:nvPr>
        </p:nvSpPr>
        <p:spPr>
          <a:xfrm>
            <a:off x="457200" y="1133475"/>
            <a:ext cx="8229600" cy="5267325"/>
          </a:xfrm>
        </p:spPr>
        <p:txBody>
          <a:bodyPr/>
          <a:lstStyle/>
          <a:p>
            <a:r>
              <a:rPr lang="en-US" sz="2000" dirty="0" smtClean="0"/>
              <a:t>VM </a:t>
            </a:r>
            <a:r>
              <a:rPr lang="en-US" sz="2000" dirty="0" smtClean="0">
                <a:sym typeface="Wingdings" pitchFamily="2" charset="2"/>
              </a:rPr>
              <a:t></a:t>
            </a:r>
            <a:r>
              <a:rPr lang="en-US" sz="2000" dirty="0" smtClean="0"/>
              <a:t> </a:t>
            </a:r>
            <a:r>
              <a:rPr lang="en-US" sz="2000" dirty="0" smtClean="0"/>
              <a:t>isolated </a:t>
            </a:r>
            <a:r>
              <a:rPr lang="en-US" sz="2000" dirty="0"/>
              <a:t>environment that appears to be a whole computer, but actually only has access to a portion of the computer </a:t>
            </a:r>
            <a:r>
              <a:rPr lang="en-US" sz="2000" dirty="0" smtClean="0"/>
              <a:t>resources</a:t>
            </a:r>
            <a:r>
              <a:rPr lang="en-US" sz="2000" dirty="0" smtClean="0"/>
              <a:t>.</a:t>
            </a:r>
          </a:p>
          <a:p>
            <a:pPr marL="0" indent="0">
              <a:buNone/>
            </a:pPr>
            <a:endParaRPr lang="en-US" sz="2000" dirty="0" smtClean="0"/>
          </a:p>
          <a:p>
            <a:r>
              <a:rPr lang="en-US" sz="2000" dirty="0" smtClean="0"/>
              <a:t>Types of VMs</a:t>
            </a:r>
          </a:p>
          <a:p>
            <a:pPr lvl="1"/>
            <a:r>
              <a:rPr lang="en-US" sz="1800" u="sng" dirty="0" smtClean="0"/>
              <a:t>Process </a:t>
            </a:r>
            <a:r>
              <a:rPr lang="en-US" sz="1800" u="sng" dirty="0" smtClean="0"/>
              <a:t>VM </a:t>
            </a:r>
            <a:r>
              <a:rPr lang="en-US" sz="1800" dirty="0" smtClean="0"/>
              <a:t>-  </a:t>
            </a:r>
            <a:r>
              <a:rPr lang="en-US" sz="1800" dirty="0" smtClean="0"/>
              <a:t>virtual </a:t>
            </a:r>
            <a:r>
              <a:rPr lang="en-US" sz="1800" dirty="0"/>
              <a:t>platform created for an individual process and destroyed once the process </a:t>
            </a:r>
            <a:r>
              <a:rPr lang="en-US" sz="1800" dirty="0" smtClean="0"/>
              <a:t>terminates</a:t>
            </a:r>
            <a:r>
              <a:rPr lang="en-US" sz="1800" dirty="0" smtClean="0"/>
              <a:t>.</a:t>
            </a:r>
            <a:endParaRPr lang="en-US" sz="1800" dirty="0" smtClean="0"/>
          </a:p>
          <a:p>
            <a:pPr lvl="1"/>
            <a:r>
              <a:rPr lang="en-US" sz="1800" u="sng" dirty="0" smtClean="0"/>
              <a:t>System VM </a:t>
            </a:r>
            <a:r>
              <a:rPr lang="en-US" sz="1800" dirty="0" smtClean="0"/>
              <a:t>- </a:t>
            </a:r>
            <a:r>
              <a:rPr lang="en-US" sz="1800" dirty="0"/>
              <a:t>supports an operating system together with many user processes</a:t>
            </a:r>
            <a:r>
              <a:rPr lang="en-US" sz="1800" dirty="0" smtClean="0"/>
              <a:t>.</a:t>
            </a:r>
            <a:endParaRPr lang="en-US" sz="1800" dirty="0" smtClean="0"/>
          </a:p>
          <a:p>
            <a:pPr lvl="1"/>
            <a:r>
              <a:rPr lang="en-US" sz="1800" u="sng" dirty="0"/>
              <a:t>Traditional </a:t>
            </a:r>
            <a:r>
              <a:rPr lang="en-US" sz="1800" u="sng" dirty="0" smtClean="0"/>
              <a:t>VM </a:t>
            </a:r>
            <a:r>
              <a:rPr lang="en-US" sz="1800" dirty="0" smtClean="0"/>
              <a:t>- </a:t>
            </a:r>
            <a:r>
              <a:rPr lang="en-US" sz="1800" dirty="0"/>
              <a:t>supports multiple virtual machines and runs directly on the </a:t>
            </a:r>
            <a:r>
              <a:rPr lang="en-US" sz="1800" dirty="0" smtClean="0"/>
              <a:t>hardware</a:t>
            </a:r>
            <a:r>
              <a:rPr lang="en-US" sz="1800" dirty="0" smtClean="0"/>
              <a:t>.</a:t>
            </a:r>
            <a:endParaRPr lang="en-US" sz="1800" dirty="0" smtClean="0"/>
          </a:p>
          <a:p>
            <a:pPr lvl="1"/>
            <a:r>
              <a:rPr lang="en-US" sz="1800" u="sng" dirty="0" smtClean="0"/>
              <a:t>Hybrid VM </a:t>
            </a:r>
            <a:r>
              <a:rPr lang="en-US" sz="1800" dirty="0" smtClean="0"/>
              <a:t>- shares </a:t>
            </a:r>
            <a:r>
              <a:rPr lang="en-US" sz="1800" dirty="0"/>
              <a:t>the hardware with a host operating system and supports multiple virtual machines. </a:t>
            </a:r>
          </a:p>
          <a:p>
            <a:pPr lvl="1"/>
            <a:r>
              <a:rPr lang="en-US" sz="1800" u="sng" dirty="0" smtClean="0"/>
              <a:t>Hosted VM</a:t>
            </a:r>
            <a:r>
              <a:rPr lang="en-US" sz="1800" u="sng" dirty="0"/>
              <a:t> </a:t>
            </a:r>
            <a:r>
              <a:rPr lang="en-US" sz="1800" dirty="0" smtClean="0"/>
              <a:t>- </a:t>
            </a:r>
            <a:r>
              <a:rPr lang="en-US" sz="1800" dirty="0"/>
              <a:t>runs under a host operating system.</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81</a:t>
            </a:fld>
            <a:endParaRPr lang="en-US"/>
          </a:p>
        </p:txBody>
      </p:sp>
    </p:spTree>
    <p:extLst>
      <p:ext uri="{BB962C8B-B14F-4D97-AF65-F5344CB8AC3E}">
        <p14:creationId xmlns:p14="http://schemas.microsoft.com/office/powerpoint/2010/main" val="33761653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457200"/>
            <a:ext cx="8743950" cy="466725"/>
          </a:xfrm>
        </p:spPr>
        <p:txBody>
          <a:bodyPr/>
          <a:lstStyle/>
          <a:p>
            <a:r>
              <a:rPr lang="en-US" sz="3200" dirty="0"/>
              <a:t> Traditional, </a:t>
            </a:r>
            <a:r>
              <a:rPr lang="en-US" sz="3200" dirty="0" smtClean="0"/>
              <a:t>hybrid</a:t>
            </a:r>
            <a:r>
              <a:rPr lang="en-US" sz="3200" dirty="0"/>
              <a:t>, and h</a:t>
            </a:r>
            <a:r>
              <a:rPr lang="en-US" sz="3200" dirty="0" smtClean="0"/>
              <a:t>osted VMs</a:t>
            </a:r>
            <a:endParaRPr lang="en-US" sz="3200"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400068453"/>
              </p:ext>
            </p:extLst>
          </p:nvPr>
        </p:nvGraphicFramePr>
        <p:xfrm>
          <a:off x="2428875" y="1201385"/>
          <a:ext cx="4038600" cy="5078004"/>
        </p:xfrm>
        <a:graphic>
          <a:graphicData uri="http://schemas.openxmlformats.org/presentationml/2006/ole">
            <mc:AlternateContent xmlns:mc="http://schemas.openxmlformats.org/markup-compatibility/2006">
              <mc:Choice xmlns:v="urn:schemas-microsoft-com:vml" Requires="v">
                <p:oleObj spid="_x0000_s92185" name="Visio" r:id="rId3" imgW="7684472" imgH="9662268" progId="Visio.Drawing.11">
                  <p:embed/>
                </p:oleObj>
              </mc:Choice>
              <mc:Fallback>
                <p:oleObj name="Visio" r:id="rId3" imgW="7684472" imgH="9662268"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1201385"/>
                        <a:ext cx="4038600" cy="50780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1"/>
          </p:nvPr>
        </p:nvSpPr>
        <p:spPr/>
        <p:txBody>
          <a:bodyPr/>
          <a:lstStyle/>
          <a:p>
            <a:pPr>
              <a:defRPr/>
            </a:pPr>
            <a:fld id="{2AE531AF-64F4-45BA-B940-7142D2FE0749}" type="slidenum">
              <a:rPr lang="en-US" smtClean="0"/>
              <a:pPr>
                <a:defRPr/>
              </a:pPr>
              <a:t>82</a:t>
            </a:fld>
            <a:endParaRPr lang="en-US"/>
          </a:p>
        </p:txBody>
      </p:sp>
    </p:spTree>
    <p:extLst>
      <p:ext uri="{BB962C8B-B14F-4D97-AF65-F5344CB8AC3E}">
        <p14:creationId xmlns:p14="http://schemas.microsoft.com/office/powerpoint/2010/main" val="5807713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Cloud Computing - RCIS  May 2013 </a:t>
            </a:r>
            <a:endParaRPr lang="en-US"/>
          </a:p>
        </p:txBody>
      </p:sp>
      <p:pic>
        <p:nvPicPr>
          <p:cNvPr id="14338" name="Picture 2" descr="C:\CloudComputing\LectureNotesDecember6\Slides\snapshots\VM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720" y="490574"/>
            <a:ext cx="7547806" cy="580545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pPr>
              <a:defRPr/>
            </a:pPr>
            <a:fld id="{5087BA48-CD3C-4B57-A835-2FFB72602AEA}" type="slidenum">
              <a:rPr lang="en-US" smtClean="0"/>
              <a:pPr>
                <a:defRPr/>
              </a:pPr>
              <a:t>83</a:t>
            </a:fld>
            <a:endParaRPr lang="en-US"/>
          </a:p>
        </p:txBody>
      </p:sp>
    </p:spTree>
    <p:extLst>
      <p:ext uri="{BB962C8B-B14F-4D97-AF65-F5344CB8AC3E}">
        <p14:creationId xmlns:p14="http://schemas.microsoft.com/office/powerpoint/2010/main" val="4215124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523875"/>
          </a:xfrm>
        </p:spPr>
        <p:txBody>
          <a:bodyPr/>
          <a:lstStyle/>
          <a:p>
            <a:r>
              <a:rPr lang="en-US" sz="3200" dirty="0"/>
              <a:t>Performance and security isolation</a:t>
            </a:r>
          </a:p>
        </p:txBody>
      </p:sp>
      <p:sp>
        <p:nvSpPr>
          <p:cNvPr id="6" name="Content Placeholder 5"/>
          <p:cNvSpPr>
            <a:spLocks noGrp="1"/>
          </p:cNvSpPr>
          <p:nvPr>
            <p:ph idx="1"/>
          </p:nvPr>
        </p:nvSpPr>
        <p:spPr>
          <a:xfrm>
            <a:off x="457200" y="1190625"/>
            <a:ext cx="8229600" cy="4895850"/>
          </a:xfrm>
        </p:spPr>
        <p:txBody>
          <a:bodyPr/>
          <a:lstStyle/>
          <a:p>
            <a:r>
              <a:rPr lang="en-US" sz="2000" dirty="0" smtClean="0"/>
              <a:t>The </a:t>
            </a:r>
            <a:r>
              <a:rPr lang="en-US" sz="2000" dirty="0"/>
              <a:t>run-time behavior of an application is affected by other applications running </a:t>
            </a:r>
            <a:r>
              <a:rPr lang="en-US" sz="2000" dirty="0" smtClean="0"/>
              <a:t>concurrently on the same platform and competing </a:t>
            </a:r>
            <a:r>
              <a:rPr lang="en-US" sz="2000" dirty="0"/>
              <a:t>for CPU cycles, cache, main memory, disk and network </a:t>
            </a:r>
            <a:r>
              <a:rPr lang="en-US" sz="2000" dirty="0" smtClean="0"/>
              <a:t>access. Thus, it </a:t>
            </a:r>
            <a:r>
              <a:rPr lang="en-US" sz="2000" dirty="0"/>
              <a:t>is </a:t>
            </a:r>
            <a:r>
              <a:rPr lang="en-US" sz="2000" dirty="0" smtClean="0"/>
              <a:t>difficult </a:t>
            </a:r>
            <a:r>
              <a:rPr lang="en-US" sz="2000" dirty="0"/>
              <a:t>to predict the completion </a:t>
            </a:r>
            <a:r>
              <a:rPr lang="en-US" sz="2000" dirty="0" smtClean="0"/>
              <a:t>time</a:t>
            </a:r>
            <a:r>
              <a:rPr lang="en-US" sz="2000" dirty="0" smtClean="0"/>
              <a:t>!</a:t>
            </a:r>
          </a:p>
          <a:p>
            <a:pPr marL="0" indent="0">
              <a:buNone/>
            </a:pPr>
            <a:endParaRPr lang="en-US" sz="2000" dirty="0" smtClean="0"/>
          </a:p>
          <a:p>
            <a:r>
              <a:rPr lang="en-US" sz="2000" dirty="0"/>
              <a:t>Performance </a:t>
            </a:r>
            <a:r>
              <a:rPr lang="en-US" sz="2000" dirty="0" smtClean="0"/>
              <a:t>isolation</a:t>
            </a:r>
            <a:r>
              <a:rPr lang="en-US" sz="2000" dirty="0"/>
              <a:t> -</a:t>
            </a:r>
            <a:r>
              <a:rPr lang="en-US" sz="2000" dirty="0" smtClean="0"/>
              <a:t> </a:t>
            </a:r>
            <a:r>
              <a:rPr lang="en-US" sz="2000" dirty="0"/>
              <a:t>a critical condition </a:t>
            </a:r>
            <a:r>
              <a:rPr lang="en-US" sz="2000" dirty="0" smtClean="0"/>
              <a:t>for </a:t>
            </a:r>
            <a:r>
              <a:rPr lang="en-US" sz="2000" dirty="0" err="1" smtClean="0"/>
              <a:t>QoS</a:t>
            </a:r>
            <a:r>
              <a:rPr lang="en-US" sz="2000" dirty="0" smtClean="0"/>
              <a:t> </a:t>
            </a:r>
            <a:r>
              <a:rPr lang="en-US" sz="2000" dirty="0"/>
              <a:t>guarantees in shared computing </a:t>
            </a:r>
            <a:r>
              <a:rPr lang="en-US" sz="2000" dirty="0" smtClean="0"/>
              <a:t>environments</a:t>
            </a:r>
            <a:r>
              <a:rPr lang="en-US" sz="2000" dirty="0" smtClean="0"/>
              <a:t>.</a:t>
            </a:r>
          </a:p>
          <a:p>
            <a:endParaRPr lang="en-US" sz="2000" dirty="0" smtClean="0"/>
          </a:p>
          <a:p>
            <a:r>
              <a:rPr lang="en-US" sz="2000" dirty="0"/>
              <a:t>A VMM is a much simpler and better specified system than a traditional operating </a:t>
            </a:r>
            <a:r>
              <a:rPr lang="en-US" sz="2000" dirty="0" smtClean="0"/>
              <a:t>system.  Example - </a:t>
            </a:r>
            <a:r>
              <a:rPr lang="en-US" sz="2000" dirty="0" err="1" smtClean="0"/>
              <a:t>Xen</a:t>
            </a:r>
            <a:r>
              <a:rPr lang="en-US" sz="2000" dirty="0"/>
              <a:t> </a:t>
            </a:r>
            <a:r>
              <a:rPr lang="en-US" sz="2000" dirty="0" smtClean="0"/>
              <a:t>has </a:t>
            </a:r>
            <a:r>
              <a:rPr lang="en-US" sz="2000" dirty="0"/>
              <a:t>approximately </a:t>
            </a:r>
            <a:r>
              <a:rPr lang="en-US" sz="2000" dirty="0" smtClean="0"/>
              <a:t>60,000 </a:t>
            </a:r>
            <a:r>
              <a:rPr lang="en-US" sz="2000" dirty="0"/>
              <a:t>lines of </a:t>
            </a:r>
            <a:r>
              <a:rPr lang="en-US" sz="2000" dirty="0" smtClean="0"/>
              <a:t>code; Denali </a:t>
            </a:r>
            <a:r>
              <a:rPr lang="en-US" sz="2000" dirty="0"/>
              <a:t>has only about half, </a:t>
            </a:r>
            <a:r>
              <a:rPr lang="en-US" sz="2000" dirty="0" smtClean="0"/>
              <a:t>30,000</a:t>
            </a:r>
            <a:r>
              <a:rPr lang="en-US" sz="2000" dirty="0" smtClean="0"/>
              <a:t>.</a:t>
            </a:r>
          </a:p>
          <a:p>
            <a:pPr marL="0" indent="0">
              <a:buNone/>
            </a:pPr>
            <a:endParaRPr lang="en-US" sz="2000" dirty="0" smtClean="0"/>
          </a:p>
          <a:p>
            <a:r>
              <a:rPr lang="en-US" sz="2000" dirty="0"/>
              <a:t>The security vulnerability of VMMs is considerably reduced as the systems expose a much smaller number of privileged </a:t>
            </a:r>
            <a:r>
              <a:rPr lang="en-US" sz="2000" dirty="0" smtClean="0"/>
              <a:t>functions.</a:t>
            </a:r>
          </a:p>
          <a:p>
            <a:endParaRPr lang="en-US" sz="2000" dirty="0"/>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84</a:t>
            </a:fld>
            <a:endParaRPr lang="en-US"/>
          </a:p>
        </p:txBody>
      </p:sp>
    </p:spTree>
    <p:extLst>
      <p:ext uri="{BB962C8B-B14F-4D97-AF65-F5344CB8AC3E}">
        <p14:creationId xmlns:p14="http://schemas.microsoft.com/office/powerpoint/2010/main" val="16746509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2450"/>
          </a:xfrm>
        </p:spPr>
        <p:txBody>
          <a:bodyPr/>
          <a:lstStyle/>
          <a:p>
            <a:r>
              <a:rPr lang="en-US" sz="3200" dirty="0" smtClean="0"/>
              <a:t>Computer architecture and virtualization</a:t>
            </a:r>
            <a:endParaRPr lang="en-US" sz="3200" dirty="0"/>
          </a:p>
        </p:txBody>
      </p:sp>
      <p:sp>
        <p:nvSpPr>
          <p:cNvPr id="3" name="Content Placeholder 2"/>
          <p:cNvSpPr>
            <a:spLocks noGrp="1"/>
          </p:cNvSpPr>
          <p:nvPr>
            <p:ph idx="1"/>
          </p:nvPr>
        </p:nvSpPr>
        <p:spPr>
          <a:xfrm>
            <a:off x="457200" y="1190625"/>
            <a:ext cx="8229600" cy="4676775"/>
          </a:xfrm>
        </p:spPr>
        <p:txBody>
          <a:bodyPr/>
          <a:lstStyle/>
          <a:p>
            <a:r>
              <a:rPr lang="en-US" sz="2000" dirty="0"/>
              <a:t>C</a:t>
            </a:r>
            <a:r>
              <a:rPr lang="en-US" sz="2000" dirty="0" smtClean="0"/>
              <a:t>onditions for efficient virtualization</a:t>
            </a:r>
          </a:p>
          <a:p>
            <a:pPr lvl="1"/>
            <a:r>
              <a:rPr lang="en-US" sz="1800" dirty="0"/>
              <a:t>A program running under the VMM should exhibit a behavior essentially identical to that demonstrated when running on an equivalent machine directly.</a:t>
            </a:r>
          </a:p>
          <a:p>
            <a:pPr lvl="1"/>
            <a:r>
              <a:rPr lang="en-US" sz="1800" dirty="0" smtClean="0"/>
              <a:t>The </a:t>
            </a:r>
            <a:r>
              <a:rPr lang="en-US" sz="1800" dirty="0"/>
              <a:t>VMM should be in complete control of the virtualized resources</a:t>
            </a:r>
            <a:r>
              <a:rPr lang="en-US" sz="1800" dirty="0" smtClean="0"/>
              <a:t>.</a:t>
            </a:r>
            <a:endParaRPr lang="en-US" sz="1800" dirty="0"/>
          </a:p>
          <a:p>
            <a:pPr lvl="1"/>
            <a:r>
              <a:rPr lang="en-US" sz="1800" dirty="0"/>
              <a:t>A statistically significant fraction of machine instructions must be executed without the intervention of the </a:t>
            </a:r>
            <a:r>
              <a:rPr lang="en-US" sz="1800" dirty="0" smtClean="0"/>
              <a:t>VMM</a:t>
            </a:r>
            <a:r>
              <a:rPr lang="en-US" sz="1800" dirty="0" smtClean="0"/>
              <a:t>.</a:t>
            </a:r>
          </a:p>
          <a:p>
            <a:pPr marL="457200" lvl="1" indent="0">
              <a:buNone/>
            </a:pPr>
            <a:endParaRPr lang="en-US" sz="1800" dirty="0" smtClean="0"/>
          </a:p>
          <a:p>
            <a:r>
              <a:rPr lang="en-US" sz="2000" dirty="0" smtClean="0"/>
              <a:t>Two </a:t>
            </a:r>
            <a:r>
              <a:rPr lang="en-US" sz="2000" dirty="0"/>
              <a:t>classes of machine </a:t>
            </a:r>
            <a:r>
              <a:rPr lang="en-US" sz="2000" dirty="0" smtClean="0"/>
              <a:t>instructions:</a:t>
            </a:r>
          </a:p>
          <a:p>
            <a:pPr lvl="1"/>
            <a:r>
              <a:rPr lang="en-US" sz="1600" dirty="0" smtClean="0"/>
              <a:t> </a:t>
            </a:r>
            <a:r>
              <a:rPr lang="en-US" sz="1800" dirty="0"/>
              <a:t>S</a:t>
            </a:r>
            <a:r>
              <a:rPr lang="en-US" sz="1800" dirty="0" smtClean="0"/>
              <a:t>ensitive - require </a:t>
            </a:r>
            <a:r>
              <a:rPr lang="en-US" sz="1800" dirty="0"/>
              <a:t>special precautions at execution </a:t>
            </a:r>
            <a:r>
              <a:rPr lang="en-US" sz="1800" dirty="0" smtClean="0"/>
              <a:t>time: </a:t>
            </a:r>
            <a:endParaRPr lang="en-US" sz="1800" dirty="0"/>
          </a:p>
          <a:p>
            <a:pPr lvl="2"/>
            <a:r>
              <a:rPr lang="en-US" dirty="0"/>
              <a:t>Control </a:t>
            </a:r>
            <a:r>
              <a:rPr lang="en-US" dirty="0" smtClean="0"/>
              <a:t>sensitive - </a:t>
            </a:r>
            <a:r>
              <a:rPr lang="en-US" dirty="0"/>
              <a:t>instructions that attempt to change either the memory </a:t>
            </a:r>
            <a:r>
              <a:rPr lang="en-US" dirty="0" smtClean="0"/>
              <a:t>allocation </a:t>
            </a:r>
            <a:r>
              <a:rPr lang="en-US" dirty="0"/>
              <a:t>or the privileged mode</a:t>
            </a:r>
            <a:r>
              <a:rPr lang="en-US" dirty="0" smtClean="0"/>
              <a:t>.</a:t>
            </a:r>
            <a:endParaRPr lang="en-US" dirty="0"/>
          </a:p>
          <a:p>
            <a:pPr lvl="2"/>
            <a:r>
              <a:rPr lang="en-US" dirty="0" smtClean="0"/>
              <a:t>Mode sensitive - instructions </a:t>
            </a:r>
            <a:r>
              <a:rPr lang="en-US" dirty="0"/>
              <a:t>whose behavior is different in the privileged mode. </a:t>
            </a:r>
            <a:endParaRPr lang="en-US" dirty="0" smtClean="0"/>
          </a:p>
          <a:p>
            <a:pPr lvl="1"/>
            <a:r>
              <a:rPr lang="en-US" sz="1800" dirty="0" smtClean="0"/>
              <a:t>Innocuous - not </a:t>
            </a:r>
            <a:r>
              <a:rPr lang="en-US" sz="1800" dirty="0"/>
              <a:t>sensitive.</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85</a:t>
            </a:fld>
            <a:endParaRPr lang="en-US"/>
          </a:p>
        </p:txBody>
      </p:sp>
    </p:spTree>
    <p:extLst>
      <p:ext uri="{BB962C8B-B14F-4D97-AF65-F5344CB8AC3E}">
        <p14:creationId xmlns:p14="http://schemas.microsoft.com/office/powerpoint/2010/main" val="19662228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76250"/>
          </a:xfrm>
        </p:spPr>
        <p:txBody>
          <a:bodyPr/>
          <a:lstStyle/>
          <a:p>
            <a:r>
              <a:rPr lang="en-US" sz="3200" dirty="0" smtClean="0"/>
              <a:t>Full virtualization and </a:t>
            </a:r>
            <a:r>
              <a:rPr lang="en-US" sz="3200" dirty="0" err="1" smtClean="0"/>
              <a:t>paravirtualization</a:t>
            </a:r>
            <a:endParaRPr lang="en-US" sz="3200" dirty="0"/>
          </a:p>
        </p:txBody>
      </p:sp>
      <p:sp>
        <p:nvSpPr>
          <p:cNvPr id="3" name="Content Placeholder 2"/>
          <p:cNvSpPr>
            <a:spLocks noGrp="1"/>
          </p:cNvSpPr>
          <p:nvPr>
            <p:ph idx="1"/>
          </p:nvPr>
        </p:nvSpPr>
        <p:spPr>
          <a:xfrm>
            <a:off x="457200" y="1333500"/>
            <a:ext cx="8229600" cy="4533900"/>
          </a:xfrm>
        </p:spPr>
        <p:txBody>
          <a:bodyPr/>
          <a:lstStyle/>
          <a:p>
            <a:r>
              <a:rPr lang="en-US" sz="2000" u="sng" dirty="0" smtClean="0"/>
              <a:t>Full virtualization </a:t>
            </a:r>
            <a:r>
              <a:rPr lang="en-US" sz="2000" dirty="0" smtClean="0"/>
              <a:t>– a guest OS can run unchanged under the VMM as if it was running directly on the hardware platform.</a:t>
            </a:r>
          </a:p>
          <a:p>
            <a:pPr lvl="1"/>
            <a:r>
              <a:rPr lang="en-US" sz="1800" dirty="0" smtClean="0"/>
              <a:t>Requires </a:t>
            </a:r>
            <a:r>
              <a:rPr lang="en-US" sz="1800" dirty="0"/>
              <a:t>a </a:t>
            </a:r>
            <a:r>
              <a:rPr lang="en-US" sz="1800" dirty="0" err="1"/>
              <a:t>virtualizable</a:t>
            </a:r>
            <a:r>
              <a:rPr lang="en-US" sz="1800" dirty="0"/>
              <a:t> architecture </a:t>
            </a:r>
            <a:endParaRPr lang="en-US" sz="1800" dirty="0" smtClean="0"/>
          </a:p>
          <a:p>
            <a:pPr lvl="1"/>
            <a:r>
              <a:rPr lang="en-US" sz="1800" dirty="0" smtClean="0"/>
              <a:t>Example: </a:t>
            </a:r>
            <a:r>
              <a:rPr lang="en-US" sz="1800" dirty="0" err="1" smtClean="0"/>
              <a:t>Vmware</a:t>
            </a:r>
            <a:endParaRPr lang="en-US" sz="1800" dirty="0" smtClean="0"/>
          </a:p>
          <a:p>
            <a:pPr marL="457200" lvl="1" indent="0">
              <a:buNone/>
            </a:pPr>
            <a:endParaRPr lang="en-US" sz="1800" dirty="0" smtClean="0"/>
          </a:p>
          <a:p>
            <a:r>
              <a:rPr lang="en-US" sz="2000" u="sng" dirty="0" err="1" smtClean="0"/>
              <a:t>Paravirtualization</a:t>
            </a:r>
            <a:r>
              <a:rPr lang="en-US" sz="2000" dirty="0"/>
              <a:t> </a:t>
            </a:r>
            <a:r>
              <a:rPr lang="en-US" sz="2000" dirty="0" smtClean="0"/>
              <a:t>- a </a:t>
            </a:r>
            <a:r>
              <a:rPr lang="en-US" sz="2000" dirty="0"/>
              <a:t>guest operating system is modified to use only instructions that can be </a:t>
            </a:r>
            <a:r>
              <a:rPr lang="en-US" sz="2000" dirty="0" smtClean="0"/>
              <a:t>virtualized. Reasons for </a:t>
            </a:r>
            <a:r>
              <a:rPr lang="en-US" sz="2000" dirty="0" err="1" smtClean="0"/>
              <a:t>paravirtualization</a:t>
            </a:r>
            <a:r>
              <a:rPr lang="en-US" sz="2000" dirty="0" smtClean="0"/>
              <a:t>:</a:t>
            </a:r>
          </a:p>
          <a:p>
            <a:pPr lvl="1"/>
            <a:r>
              <a:rPr lang="en-US" sz="1800" dirty="0"/>
              <a:t>S</a:t>
            </a:r>
            <a:r>
              <a:rPr lang="en-US" sz="1800" dirty="0" smtClean="0"/>
              <a:t>ome </a:t>
            </a:r>
            <a:r>
              <a:rPr lang="en-US" sz="1800" dirty="0"/>
              <a:t>aspects of the hardware cannot be </a:t>
            </a:r>
            <a:r>
              <a:rPr lang="en-US" sz="1800" dirty="0" smtClean="0"/>
              <a:t>virtualized.</a:t>
            </a:r>
          </a:p>
          <a:p>
            <a:pPr lvl="1"/>
            <a:r>
              <a:rPr lang="en-US" sz="1800" dirty="0" smtClean="0"/>
              <a:t> Improved performance.</a:t>
            </a:r>
          </a:p>
          <a:p>
            <a:pPr lvl="1"/>
            <a:r>
              <a:rPr lang="en-US" sz="1800" dirty="0" smtClean="0"/>
              <a:t> Present </a:t>
            </a:r>
            <a:r>
              <a:rPr lang="en-US" sz="1800" dirty="0"/>
              <a:t>a simpler </a:t>
            </a:r>
            <a:r>
              <a:rPr lang="en-US" sz="1800" dirty="0" smtClean="0"/>
              <a:t>interface</a:t>
            </a:r>
          </a:p>
          <a:p>
            <a:pPr marL="457200" lvl="1" indent="0">
              <a:buNone/>
            </a:pPr>
            <a:r>
              <a:rPr lang="en-US" sz="1800" dirty="0" smtClean="0"/>
              <a:t>Examples: </a:t>
            </a:r>
            <a:r>
              <a:rPr lang="en-US" sz="1800" dirty="0" err="1" smtClean="0"/>
              <a:t>Xen</a:t>
            </a:r>
            <a:r>
              <a:rPr lang="en-US" sz="1800" dirty="0" smtClean="0"/>
              <a:t>, </a:t>
            </a:r>
            <a:r>
              <a:rPr lang="en-US" sz="1800" dirty="0" err="1" smtClean="0"/>
              <a:t>Denaly</a:t>
            </a:r>
            <a:endParaRPr lang="en-US" sz="1800" dirty="0" smtClean="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86</a:t>
            </a:fld>
            <a:endParaRPr lang="en-US"/>
          </a:p>
        </p:txBody>
      </p:sp>
    </p:spTree>
    <p:extLst>
      <p:ext uri="{BB962C8B-B14F-4D97-AF65-F5344CB8AC3E}">
        <p14:creationId xmlns:p14="http://schemas.microsoft.com/office/powerpoint/2010/main" val="5700339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476250"/>
          </a:xfrm>
        </p:spPr>
        <p:txBody>
          <a:bodyPr/>
          <a:lstStyle/>
          <a:p>
            <a:r>
              <a:rPr lang="en-US" sz="3200" dirty="0" smtClean="0"/>
              <a:t>Full virtualization and </a:t>
            </a:r>
            <a:r>
              <a:rPr lang="en-US" sz="3200" dirty="0" err="1" smtClean="0"/>
              <a:t>paravirtualization</a:t>
            </a:r>
            <a:endParaRPr lang="en-US" sz="3200" dirty="0"/>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824355533"/>
              </p:ext>
            </p:extLst>
          </p:nvPr>
        </p:nvGraphicFramePr>
        <p:xfrm>
          <a:off x="1433513" y="1579563"/>
          <a:ext cx="6276975" cy="3698875"/>
        </p:xfrm>
        <a:graphic>
          <a:graphicData uri="http://schemas.openxmlformats.org/presentationml/2006/ole">
            <mc:AlternateContent xmlns:mc="http://schemas.openxmlformats.org/markup-compatibility/2006">
              <mc:Choice xmlns:v="urn:schemas-microsoft-com:vml" Requires="v">
                <p:oleObj spid="_x0000_s93209" name="Visio" r:id="rId3" imgW="6277619" imgH="3698402" progId="Visio.Drawing.11">
                  <p:embed/>
                </p:oleObj>
              </mc:Choice>
              <mc:Fallback>
                <p:oleObj name="Visio" r:id="rId3" imgW="6277619" imgH="369840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3" y="1579563"/>
                        <a:ext cx="6276975" cy="369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AE531AF-64F4-45BA-B940-7142D2FE0749}" type="slidenum">
              <a:rPr lang="en-US" smtClean="0"/>
              <a:pPr>
                <a:defRPr/>
              </a:pPr>
              <a:t>87</a:t>
            </a:fld>
            <a:endParaRPr lang="en-US"/>
          </a:p>
        </p:txBody>
      </p:sp>
    </p:spTree>
    <p:extLst>
      <p:ext uri="{BB962C8B-B14F-4D97-AF65-F5344CB8AC3E}">
        <p14:creationId xmlns:p14="http://schemas.microsoft.com/office/powerpoint/2010/main" val="32202570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57200"/>
            <a:ext cx="8534400" cy="552450"/>
          </a:xfrm>
        </p:spPr>
        <p:txBody>
          <a:bodyPr/>
          <a:lstStyle/>
          <a:p>
            <a:r>
              <a:rPr lang="en-US" sz="3200" dirty="0"/>
              <a:t>V</a:t>
            </a:r>
            <a:r>
              <a:rPr lang="en-US" sz="3200" dirty="0" smtClean="0"/>
              <a:t>irtualization </a:t>
            </a:r>
            <a:r>
              <a:rPr lang="en-US" sz="3200" dirty="0"/>
              <a:t>of </a:t>
            </a:r>
            <a:r>
              <a:rPr lang="en-US" sz="3200" dirty="0" smtClean="0"/>
              <a:t>x86 architecture </a:t>
            </a:r>
            <a:endParaRPr lang="en-US" sz="3200" dirty="0"/>
          </a:p>
        </p:txBody>
      </p:sp>
      <p:sp>
        <p:nvSpPr>
          <p:cNvPr id="7" name="Content Placeholder 6"/>
          <p:cNvSpPr>
            <a:spLocks noGrp="1"/>
          </p:cNvSpPr>
          <p:nvPr>
            <p:ph idx="1"/>
          </p:nvPr>
        </p:nvSpPr>
        <p:spPr>
          <a:xfrm>
            <a:off x="457200" y="1162050"/>
            <a:ext cx="8229600" cy="4933950"/>
          </a:xfrm>
        </p:spPr>
        <p:txBody>
          <a:bodyPr/>
          <a:lstStyle/>
          <a:p>
            <a:r>
              <a:rPr lang="en-US" sz="2000" u="sng" dirty="0"/>
              <a:t>Ring </a:t>
            </a:r>
            <a:r>
              <a:rPr lang="en-US" sz="2000" u="sng" dirty="0" smtClean="0"/>
              <a:t>de-privileging </a:t>
            </a:r>
            <a:r>
              <a:rPr lang="en-US" sz="2000" dirty="0" smtClean="0">
                <a:sym typeface="Wingdings" pitchFamily="2" charset="2"/>
              </a:rPr>
              <a:t></a:t>
            </a:r>
            <a:r>
              <a:rPr lang="en-US" sz="2000" dirty="0" smtClean="0"/>
              <a:t> </a:t>
            </a:r>
            <a:r>
              <a:rPr lang="en-US" sz="2000" dirty="0" smtClean="0"/>
              <a:t>a </a:t>
            </a:r>
            <a:r>
              <a:rPr lang="en-US" sz="2000" dirty="0"/>
              <a:t>VMMs forces </a:t>
            </a:r>
            <a:r>
              <a:rPr lang="en-US" sz="2000" dirty="0" smtClean="0"/>
              <a:t>the </a:t>
            </a:r>
            <a:r>
              <a:rPr lang="en-US" sz="2000" dirty="0"/>
              <a:t>operating system and the applications, to run at a privilege level greater </a:t>
            </a:r>
            <a:r>
              <a:rPr lang="en-US" sz="2000" dirty="0" smtClean="0"/>
              <a:t>than 0.</a:t>
            </a:r>
          </a:p>
          <a:p>
            <a:r>
              <a:rPr lang="en-US" sz="2000" u="sng" dirty="0"/>
              <a:t>Ring </a:t>
            </a:r>
            <a:r>
              <a:rPr lang="en-US" sz="2000" u="sng" dirty="0" smtClean="0"/>
              <a:t>aliasing</a:t>
            </a:r>
            <a:r>
              <a:rPr lang="en-US" sz="2000" u="sng" dirty="0"/>
              <a:t> </a:t>
            </a:r>
            <a:r>
              <a:rPr lang="en-US" sz="2000" dirty="0" smtClean="0">
                <a:sym typeface="Wingdings" pitchFamily="2" charset="2"/>
              </a:rPr>
              <a:t></a:t>
            </a:r>
            <a:r>
              <a:rPr lang="en-US" sz="2000" dirty="0" smtClean="0"/>
              <a:t> </a:t>
            </a:r>
            <a:r>
              <a:rPr lang="en-US" sz="2000" dirty="0"/>
              <a:t>a guest OS is forced to run at a privilege level other  than that it was </a:t>
            </a:r>
            <a:r>
              <a:rPr lang="en-US" sz="2000" dirty="0" smtClean="0"/>
              <a:t>originally </a:t>
            </a:r>
            <a:r>
              <a:rPr lang="en-US" sz="2000" dirty="0"/>
              <a:t>designed </a:t>
            </a:r>
            <a:r>
              <a:rPr lang="en-US" sz="2000" dirty="0" smtClean="0"/>
              <a:t>for.</a:t>
            </a:r>
          </a:p>
          <a:p>
            <a:r>
              <a:rPr lang="en-US" sz="2000" u="sng" dirty="0"/>
              <a:t>Address space </a:t>
            </a:r>
            <a:r>
              <a:rPr lang="en-US" sz="2000" u="sng" dirty="0" smtClean="0"/>
              <a:t>compression</a:t>
            </a:r>
            <a:r>
              <a:rPr lang="en-US" sz="2000" u="sng" dirty="0"/>
              <a:t> </a:t>
            </a:r>
            <a:r>
              <a:rPr lang="en-US" sz="2000" dirty="0" smtClean="0">
                <a:sym typeface="Wingdings" pitchFamily="2" charset="2"/>
              </a:rPr>
              <a:t></a:t>
            </a:r>
            <a:r>
              <a:rPr lang="en-US" sz="2000" dirty="0" smtClean="0"/>
              <a:t> </a:t>
            </a:r>
            <a:r>
              <a:rPr lang="en-US" sz="2000" dirty="0" smtClean="0"/>
              <a:t>a </a:t>
            </a:r>
            <a:r>
              <a:rPr lang="en-US" sz="2000" dirty="0"/>
              <a:t>VMM uses parts of the guest address space to store several system data </a:t>
            </a:r>
            <a:r>
              <a:rPr lang="en-US" sz="2000" dirty="0" smtClean="0"/>
              <a:t>structures.</a:t>
            </a:r>
          </a:p>
          <a:p>
            <a:r>
              <a:rPr lang="en-US" sz="2000" u="sng" dirty="0"/>
              <a:t>Non-faulting access to privileged state </a:t>
            </a:r>
            <a:r>
              <a:rPr lang="en-US" sz="2000" dirty="0" smtClean="0">
                <a:sym typeface="Wingdings" pitchFamily="2" charset="2"/>
              </a:rPr>
              <a:t></a:t>
            </a:r>
            <a:r>
              <a:rPr lang="en-US" sz="2000" dirty="0" smtClean="0"/>
              <a:t>several </a:t>
            </a:r>
            <a:r>
              <a:rPr lang="en-US" sz="2000" dirty="0" smtClean="0"/>
              <a:t>store instructions </a:t>
            </a:r>
            <a:r>
              <a:rPr lang="en-US" sz="2000" dirty="0"/>
              <a:t>can only be executed </a:t>
            </a:r>
            <a:r>
              <a:rPr lang="en-US" sz="2000" dirty="0" smtClean="0"/>
              <a:t>at </a:t>
            </a:r>
            <a:r>
              <a:rPr lang="en-US" sz="2000" dirty="0"/>
              <a:t>privileged level 0 because </a:t>
            </a:r>
            <a:r>
              <a:rPr lang="en-US" sz="2000" dirty="0" smtClean="0"/>
              <a:t> they operate on  </a:t>
            </a:r>
            <a:r>
              <a:rPr lang="en-US" sz="2000" dirty="0"/>
              <a:t>data structures that control the CPU operation. </a:t>
            </a:r>
            <a:r>
              <a:rPr lang="en-US" sz="2000" dirty="0" smtClean="0"/>
              <a:t>They fail </a:t>
            </a:r>
            <a:r>
              <a:rPr lang="en-US" sz="2000" dirty="0"/>
              <a:t>silently when executed at a privilege level other than 0</a:t>
            </a:r>
            <a:r>
              <a:rPr lang="en-US" sz="2000" dirty="0" smtClean="0"/>
              <a:t>.</a:t>
            </a:r>
          </a:p>
          <a:p>
            <a:r>
              <a:rPr lang="en-US" sz="2000" u="sng" dirty="0"/>
              <a:t>Guest system </a:t>
            </a:r>
            <a:r>
              <a:rPr lang="en-US" sz="2000" u="sng" dirty="0" smtClean="0"/>
              <a:t>calls </a:t>
            </a:r>
            <a:r>
              <a:rPr lang="en-US" sz="2000" dirty="0" smtClean="0">
                <a:sym typeface="Wingdings" pitchFamily="2" charset="2"/>
              </a:rPr>
              <a:t></a:t>
            </a:r>
            <a:r>
              <a:rPr lang="en-US" sz="2000" dirty="0" smtClean="0"/>
              <a:t> </a:t>
            </a:r>
            <a:r>
              <a:rPr lang="en-US" sz="2000" dirty="0" smtClean="0"/>
              <a:t>cause transitions to/from privilege level 0 must be emulated by the VMM.</a:t>
            </a:r>
          </a:p>
          <a:p>
            <a:r>
              <a:rPr lang="en-US" sz="2000" u="sng" dirty="0"/>
              <a:t>Interrupt virtualization </a:t>
            </a:r>
            <a:r>
              <a:rPr lang="en-US" sz="2000" dirty="0"/>
              <a:t> </a:t>
            </a:r>
            <a:r>
              <a:rPr lang="en-US" sz="2000" dirty="0" smtClean="0">
                <a:sym typeface="Wingdings" pitchFamily="2" charset="2"/>
              </a:rPr>
              <a:t></a:t>
            </a:r>
            <a:r>
              <a:rPr lang="en-US" sz="2000" dirty="0" smtClean="0"/>
              <a:t> </a:t>
            </a:r>
            <a:r>
              <a:rPr lang="en-US" sz="2000" dirty="0"/>
              <a:t>in response to a physical interrupt the VMM generates a </a:t>
            </a:r>
            <a:r>
              <a:rPr lang="en-US" sz="2000" dirty="0" smtClean="0"/>
              <a:t>“</a:t>
            </a:r>
            <a:r>
              <a:rPr lang="en-US" sz="2000" dirty="0" smtClean="0"/>
              <a:t>virtual interrupt</a:t>
            </a:r>
            <a:r>
              <a:rPr lang="en-US" sz="2000" dirty="0" smtClean="0"/>
              <a:t>”</a:t>
            </a:r>
            <a:r>
              <a:rPr lang="en-US" sz="2000" dirty="0" smtClean="0"/>
              <a:t> </a:t>
            </a:r>
            <a:r>
              <a:rPr lang="en-US" sz="2000" dirty="0"/>
              <a:t>and delivers it later to the target guest </a:t>
            </a:r>
            <a:r>
              <a:rPr lang="en-US" sz="2000" dirty="0" smtClean="0"/>
              <a:t>OS which can mask interrupts.</a:t>
            </a:r>
          </a:p>
          <a:p>
            <a:endParaRPr lang="en-US" sz="2000"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88</a:t>
            </a:fld>
            <a:endParaRPr lang="en-US"/>
          </a:p>
        </p:txBody>
      </p:sp>
    </p:spTree>
    <p:extLst>
      <p:ext uri="{BB962C8B-B14F-4D97-AF65-F5344CB8AC3E}">
        <p14:creationId xmlns:p14="http://schemas.microsoft.com/office/powerpoint/2010/main" val="27379700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23875"/>
          </a:xfrm>
        </p:spPr>
        <p:txBody>
          <a:bodyPr/>
          <a:lstStyle/>
          <a:p>
            <a:r>
              <a:rPr lang="en-US" sz="3200" dirty="0"/>
              <a:t>Virtualization of x86 architecture </a:t>
            </a:r>
            <a:r>
              <a:rPr lang="en-US" sz="3200" dirty="0" smtClean="0"/>
              <a:t>(cont’d)</a:t>
            </a:r>
            <a:endParaRPr lang="en-US" sz="3200" dirty="0"/>
          </a:p>
        </p:txBody>
      </p:sp>
      <p:sp>
        <p:nvSpPr>
          <p:cNvPr id="3" name="Content Placeholder 2"/>
          <p:cNvSpPr>
            <a:spLocks noGrp="1"/>
          </p:cNvSpPr>
          <p:nvPr>
            <p:ph idx="1"/>
          </p:nvPr>
        </p:nvSpPr>
        <p:spPr>
          <a:xfrm>
            <a:off x="457200" y="1200150"/>
            <a:ext cx="8229600" cy="4667250"/>
          </a:xfrm>
        </p:spPr>
        <p:txBody>
          <a:bodyPr/>
          <a:lstStyle/>
          <a:p>
            <a:r>
              <a:rPr lang="en-US" sz="2000" u="sng" dirty="0"/>
              <a:t>Access to hidden </a:t>
            </a:r>
            <a:r>
              <a:rPr lang="en-US" sz="2000" u="sng" dirty="0" smtClean="0"/>
              <a:t>state</a:t>
            </a:r>
            <a:r>
              <a:rPr lang="en-US" sz="2000" u="sng" dirty="0"/>
              <a:t> </a:t>
            </a:r>
            <a:r>
              <a:rPr lang="en-US" sz="2000" dirty="0" smtClean="0"/>
              <a:t>- </a:t>
            </a:r>
            <a:r>
              <a:rPr lang="en-US" sz="2000" dirty="0"/>
              <a:t>elements of the system state, e.g., descriptor caches for segment registers, are hidden; there is no mechanism for saving and restoring the hidden components when there is a context switch from one VM to </a:t>
            </a:r>
            <a:r>
              <a:rPr lang="en-US" sz="2000" dirty="0" smtClean="0"/>
              <a:t>another.</a:t>
            </a:r>
          </a:p>
          <a:p>
            <a:r>
              <a:rPr lang="en-US" sz="2000" u="sng" dirty="0"/>
              <a:t>Ring </a:t>
            </a:r>
            <a:r>
              <a:rPr lang="en-US" sz="2000" u="sng" dirty="0" smtClean="0"/>
              <a:t>compression </a:t>
            </a:r>
            <a:r>
              <a:rPr lang="en-US" sz="2000" dirty="0" smtClean="0"/>
              <a:t>- paging </a:t>
            </a:r>
            <a:r>
              <a:rPr lang="en-US" sz="2000" dirty="0"/>
              <a:t>and segmentation </a:t>
            </a:r>
            <a:r>
              <a:rPr lang="en-US" sz="2000" dirty="0" smtClean="0"/>
              <a:t>protect </a:t>
            </a:r>
            <a:r>
              <a:rPr lang="en-US" sz="2000" dirty="0"/>
              <a:t>VMM code from being overwritten by  guest OS and applications. Systems running in 64-bit mode can only use paging, but paging does not distinguish  between privilege levels 0, 1, and 2, thus the guest OS must run at privilege level 3, the so called </a:t>
            </a:r>
            <a:r>
              <a:rPr lang="en-US" sz="2000" dirty="0" smtClean="0"/>
              <a:t>(</a:t>
            </a:r>
            <a:r>
              <a:rPr lang="en-US" sz="2000" dirty="0"/>
              <a:t>0/3/3</a:t>
            </a:r>
            <a:r>
              <a:rPr lang="en-US" sz="2000" dirty="0" smtClean="0"/>
              <a:t>) </a:t>
            </a:r>
            <a:r>
              <a:rPr lang="en-US" sz="2000" dirty="0"/>
              <a:t>mode.  Privilege levels 1 and 2 cannot be used </a:t>
            </a:r>
            <a:r>
              <a:rPr lang="en-US" sz="2000" dirty="0" smtClean="0"/>
              <a:t>thus, </a:t>
            </a:r>
            <a:r>
              <a:rPr lang="en-US" sz="2000" dirty="0"/>
              <a:t>the name ring compression</a:t>
            </a:r>
            <a:r>
              <a:rPr lang="en-US" sz="2000" dirty="0" smtClean="0"/>
              <a:t>.</a:t>
            </a:r>
          </a:p>
          <a:p>
            <a:r>
              <a:rPr lang="en-US" sz="2000" dirty="0" smtClean="0"/>
              <a:t>The </a:t>
            </a:r>
            <a:r>
              <a:rPr lang="en-US" sz="2000" dirty="0"/>
              <a:t>task-priority </a:t>
            </a:r>
            <a:r>
              <a:rPr lang="en-US" sz="2000" dirty="0" smtClean="0"/>
              <a:t>register </a:t>
            </a:r>
            <a:r>
              <a:rPr lang="en-US" sz="2000" dirty="0"/>
              <a:t>is frequently used by a guest OS; the VMM must protect the access to this register and trap all attempts to access it. This can cause a significant performance degradation.</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89</a:t>
            </a:fld>
            <a:endParaRPr lang="en-US"/>
          </a:p>
        </p:txBody>
      </p:sp>
    </p:spTree>
    <p:extLst>
      <p:ext uri="{BB962C8B-B14F-4D97-AF65-F5344CB8AC3E}">
        <p14:creationId xmlns:p14="http://schemas.microsoft.com/office/powerpoint/2010/main" val="347497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457200"/>
            <a:ext cx="8077200" cy="800100"/>
          </a:xfrm>
        </p:spPr>
        <p:txBody>
          <a:bodyPr/>
          <a:lstStyle/>
          <a:p>
            <a:r>
              <a:rPr lang="en-US" sz="3200" dirty="0"/>
              <a:t>C</a:t>
            </a:r>
            <a:r>
              <a:rPr lang="en-US" sz="3200" dirty="0" smtClean="0"/>
              <a:t>loud computing</a:t>
            </a:r>
            <a:endParaRPr lang="en-US" sz="3200" dirty="0"/>
          </a:p>
        </p:txBody>
      </p:sp>
      <p:sp>
        <p:nvSpPr>
          <p:cNvPr id="3" name="2 Marcador de contenido"/>
          <p:cNvSpPr>
            <a:spLocks noGrp="1"/>
          </p:cNvSpPr>
          <p:nvPr>
            <p:ph idx="1"/>
          </p:nvPr>
        </p:nvSpPr>
        <p:spPr>
          <a:xfrm>
            <a:off x="485775" y="1514474"/>
            <a:ext cx="8538210" cy="4589145"/>
          </a:xfrm>
        </p:spPr>
        <p:txBody>
          <a:bodyPr/>
          <a:lstStyle/>
          <a:p>
            <a:r>
              <a:rPr lang="en-US" sz="2000" dirty="0" smtClean="0"/>
              <a:t>Uses Internet technologies to offer scalable and  elastic services. The term “elastic computing refers to the ability of </a:t>
            </a:r>
            <a:r>
              <a:rPr lang="en-US" sz="2000" i="1" dirty="0" smtClean="0"/>
              <a:t>dynamically acquiring computing resources</a:t>
            </a:r>
            <a:r>
              <a:rPr lang="en-US" sz="2000" dirty="0" smtClean="0"/>
              <a:t> and  supporting a variable workload.</a:t>
            </a:r>
          </a:p>
          <a:p>
            <a:pPr marL="0" indent="0">
              <a:buNone/>
            </a:pPr>
            <a:endParaRPr lang="en-US" sz="2000" dirty="0" smtClean="0"/>
          </a:p>
          <a:p>
            <a:r>
              <a:rPr lang="en-US" sz="2000" dirty="0" smtClean="0"/>
              <a:t>The resources used for these services can be metered and the </a:t>
            </a:r>
            <a:r>
              <a:rPr lang="en-US" sz="2000" i="1" dirty="0" smtClean="0"/>
              <a:t>users can be charged only for the resources they used</a:t>
            </a:r>
            <a:r>
              <a:rPr lang="en-US" sz="2000" dirty="0" smtClean="0"/>
              <a:t>.</a:t>
            </a:r>
          </a:p>
          <a:p>
            <a:endParaRPr lang="en-US" sz="2000" dirty="0" smtClean="0"/>
          </a:p>
          <a:p>
            <a:r>
              <a:rPr lang="en-US" sz="2000" dirty="0" smtClean="0"/>
              <a:t>The maintenance and security are ensured by service providers.</a:t>
            </a:r>
          </a:p>
          <a:p>
            <a:endParaRPr lang="en-US" sz="2000" dirty="0" smtClean="0"/>
          </a:p>
          <a:p>
            <a:r>
              <a:rPr lang="en-US" sz="2000" dirty="0" smtClean="0"/>
              <a:t>The service providers can operate more efficiently due to specialization and centralization.</a:t>
            </a:r>
          </a:p>
          <a:p>
            <a:pPr marL="0" indent="0">
              <a:buNone/>
            </a:pPr>
            <a:endParaRPr lang="en-US" dirty="0" smtClean="0"/>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28625"/>
          </a:xfrm>
        </p:spPr>
        <p:txBody>
          <a:bodyPr/>
          <a:lstStyle/>
          <a:p>
            <a:r>
              <a:rPr lang="en-US" sz="3200" dirty="0" smtClean="0"/>
              <a:t>VT-x a major </a:t>
            </a:r>
            <a:r>
              <a:rPr lang="en-US" sz="3200" dirty="0"/>
              <a:t>architectural enhancement </a:t>
            </a:r>
          </a:p>
        </p:txBody>
      </p:sp>
      <p:sp>
        <p:nvSpPr>
          <p:cNvPr id="3" name="Content Placeholder 2"/>
          <p:cNvSpPr>
            <a:spLocks noGrp="1"/>
          </p:cNvSpPr>
          <p:nvPr>
            <p:ph idx="1"/>
          </p:nvPr>
        </p:nvSpPr>
        <p:spPr>
          <a:xfrm>
            <a:off x="457200" y="1162050"/>
            <a:ext cx="8229600" cy="4705350"/>
          </a:xfrm>
        </p:spPr>
        <p:txBody>
          <a:bodyPr/>
          <a:lstStyle/>
          <a:p>
            <a:r>
              <a:rPr lang="en-US" sz="2000" dirty="0" smtClean="0"/>
              <a:t>Supports </a:t>
            </a:r>
            <a:r>
              <a:rPr lang="en-US" sz="2000" dirty="0"/>
              <a:t>two modes of </a:t>
            </a:r>
            <a:r>
              <a:rPr lang="en-US" sz="2000" dirty="0" smtClean="0"/>
              <a:t>operations:</a:t>
            </a:r>
          </a:p>
          <a:p>
            <a:pPr lvl="1"/>
            <a:r>
              <a:rPr lang="en-US" sz="1800" dirty="0"/>
              <a:t>VMX </a:t>
            </a:r>
            <a:r>
              <a:rPr lang="en-US" sz="1800" dirty="0" smtClean="0"/>
              <a:t>root</a:t>
            </a:r>
            <a:r>
              <a:rPr lang="en-US" sz="1800" dirty="0"/>
              <a:t> </a:t>
            </a:r>
            <a:r>
              <a:rPr lang="en-US" sz="1800" dirty="0" smtClean="0"/>
              <a:t>- </a:t>
            </a:r>
            <a:r>
              <a:rPr lang="en-US" sz="1800" dirty="0"/>
              <a:t>for VMM </a:t>
            </a:r>
            <a:r>
              <a:rPr lang="en-US" sz="1800" dirty="0" smtClean="0"/>
              <a:t>operations</a:t>
            </a:r>
            <a:endParaRPr lang="en-US" sz="1800" dirty="0"/>
          </a:p>
          <a:p>
            <a:pPr lvl="1"/>
            <a:r>
              <a:rPr lang="en-US" sz="1800" dirty="0" smtClean="0"/>
              <a:t>VMX non-root</a:t>
            </a:r>
            <a:r>
              <a:rPr lang="en-US" sz="1800" dirty="0"/>
              <a:t> </a:t>
            </a:r>
            <a:r>
              <a:rPr lang="en-US" sz="1800" dirty="0" smtClean="0"/>
              <a:t>-  </a:t>
            </a:r>
            <a:r>
              <a:rPr lang="en-US" sz="1800" dirty="0"/>
              <a:t>support a VM. </a:t>
            </a:r>
            <a:endParaRPr lang="en-US" sz="1800" dirty="0" smtClean="0"/>
          </a:p>
          <a:p>
            <a:pPr marL="457200" lvl="1" indent="0">
              <a:buNone/>
            </a:pPr>
            <a:endParaRPr lang="en-US" sz="1800" dirty="0" smtClean="0"/>
          </a:p>
          <a:p>
            <a:r>
              <a:rPr lang="en-US" sz="2000" dirty="0"/>
              <a:t>T</a:t>
            </a:r>
            <a:r>
              <a:rPr lang="en-US" sz="2000" dirty="0" smtClean="0"/>
              <a:t>he </a:t>
            </a:r>
            <a:r>
              <a:rPr lang="en-US" sz="2000" dirty="0"/>
              <a:t>Virtual Machine Control </a:t>
            </a:r>
            <a:r>
              <a:rPr lang="en-US" sz="2000" dirty="0" smtClean="0"/>
              <a:t>Structure </a:t>
            </a:r>
            <a:r>
              <a:rPr lang="en-US" sz="2000" dirty="0" smtClean="0"/>
              <a:t>includes </a:t>
            </a:r>
            <a:r>
              <a:rPr lang="en-US" sz="2000" dirty="0" smtClean="0"/>
              <a:t>host-state </a:t>
            </a:r>
            <a:r>
              <a:rPr lang="en-US" sz="2000" dirty="0"/>
              <a:t>and </a:t>
            </a:r>
            <a:r>
              <a:rPr lang="en-US" sz="2000" dirty="0" smtClean="0"/>
              <a:t>guest-state areas</a:t>
            </a:r>
            <a:r>
              <a:rPr lang="en-US" dirty="0" smtClean="0"/>
              <a:t>.</a:t>
            </a:r>
          </a:p>
          <a:p>
            <a:pPr lvl="1"/>
            <a:r>
              <a:rPr lang="en-US" sz="1800" dirty="0"/>
              <a:t>VM </a:t>
            </a:r>
            <a:r>
              <a:rPr lang="en-US" sz="1800" dirty="0" smtClean="0"/>
              <a:t>entry - the </a:t>
            </a:r>
            <a:r>
              <a:rPr lang="en-US" sz="1800" dirty="0"/>
              <a:t>processor state is loaded from the </a:t>
            </a:r>
            <a:r>
              <a:rPr lang="en-US" sz="1800" dirty="0" smtClean="0"/>
              <a:t>guest-state </a:t>
            </a:r>
            <a:r>
              <a:rPr lang="en-US" sz="1800" dirty="0"/>
              <a:t>of the VM scheduled to run; then the control is transferred </a:t>
            </a:r>
            <a:r>
              <a:rPr lang="en-US" sz="1800" dirty="0" smtClean="0"/>
              <a:t>from </a:t>
            </a:r>
            <a:r>
              <a:rPr lang="en-US" sz="1800" dirty="0"/>
              <a:t>VMM to the VM. </a:t>
            </a:r>
            <a:endParaRPr lang="en-US" sz="1800" dirty="0" smtClean="0"/>
          </a:p>
          <a:p>
            <a:pPr lvl="1"/>
            <a:r>
              <a:rPr lang="en-US" sz="1800" dirty="0" smtClean="0"/>
              <a:t>VM exit - </a:t>
            </a:r>
            <a:r>
              <a:rPr lang="en-US" sz="1800" dirty="0"/>
              <a:t>saves the processor state in the </a:t>
            </a:r>
            <a:r>
              <a:rPr lang="en-US" sz="1800" dirty="0" smtClean="0"/>
              <a:t>guest-state </a:t>
            </a:r>
            <a:r>
              <a:rPr lang="en-US" sz="1800" dirty="0"/>
              <a:t>area of the running VM; then it loads the processor state from the </a:t>
            </a:r>
            <a:r>
              <a:rPr lang="en-US" sz="1800" dirty="0" smtClean="0"/>
              <a:t>host-state area, finally </a:t>
            </a:r>
            <a:r>
              <a:rPr lang="en-US" sz="1800" dirty="0"/>
              <a:t>transfers control to the VMM.</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90</a:t>
            </a:fld>
            <a:endParaRPr lang="en-US"/>
          </a:p>
        </p:txBody>
      </p:sp>
    </p:spTree>
    <p:extLst>
      <p:ext uri="{BB962C8B-B14F-4D97-AF65-F5344CB8AC3E}">
        <p14:creationId xmlns:p14="http://schemas.microsoft.com/office/powerpoint/2010/main" val="25890619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VT- x</a:t>
            </a:r>
            <a:endParaRPr lang="en-US"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802532697"/>
              </p:ext>
            </p:extLst>
          </p:nvPr>
        </p:nvGraphicFramePr>
        <p:xfrm>
          <a:off x="693738" y="-714375"/>
          <a:ext cx="7205662" cy="6249988"/>
        </p:xfrm>
        <a:graphic>
          <a:graphicData uri="http://schemas.openxmlformats.org/presentationml/2006/ole">
            <mc:AlternateContent xmlns:mc="http://schemas.openxmlformats.org/markup-compatibility/2006">
              <mc:Choice xmlns:v="urn:schemas-microsoft-com:vml" Requires="v">
                <p:oleObj spid="_x0000_s94233" name="Visio" r:id="rId3" imgW="7204986" imgH="6249751" progId="Visio.Drawing.11">
                  <p:embed/>
                </p:oleObj>
              </mc:Choice>
              <mc:Fallback>
                <p:oleObj name="Visio" r:id="rId3" imgW="7204986" imgH="6249751"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38" y="-714375"/>
                        <a:ext cx="7205662" cy="624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1"/>
          </p:nvPr>
        </p:nvSpPr>
        <p:spPr/>
        <p:txBody>
          <a:bodyPr/>
          <a:lstStyle/>
          <a:p>
            <a:pPr>
              <a:defRPr/>
            </a:pPr>
            <a:fld id="{2AE531AF-64F4-45BA-B940-7142D2FE0749}" type="slidenum">
              <a:rPr lang="en-US" smtClean="0"/>
              <a:pPr>
                <a:defRPr/>
              </a:pPr>
              <a:t>91</a:t>
            </a:fld>
            <a:endParaRPr lang="en-US"/>
          </a:p>
        </p:txBody>
      </p:sp>
    </p:spTree>
    <p:extLst>
      <p:ext uri="{BB962C8B-B14F-4D97-AF65-F5344CB8AC3E}">
        <p14:creationId xmlns:p14="http://schemas.microsoft.com/office/powerpoint/2010/main" val="3221702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57200"/>
            <a:ext cx="8229600" cy="571500"/>
          </a:xfrm>
        </p:spPr>
        <p:txBody>
          <a:bodyPr/>
          <a:lstStyle/>
          <a:p>
            <a:r>
              <a:rPr lang="en-US" sz="3200" dirty="0"/>
              <a:t>VT-d </a:t>
            </a:r>
            <a:r>
              <a:rPr lang="en-US" sz="3200" dirty="0" smtClean="0"/>
              <a:t> a </a:t>
            </a:r>
            <a:r>
              <a:rPr lang="en-US" sz="3200" dirty="0"/>
              <a:t>new virtualization architectures</a:t>
            </a:r>
          </a:p>
        </p:txBody>
      </p:sp>
      <p:sp>
        <p:nvSpPr>
          <p:cNvPr id="7" name="Content Placeholder 6"/>
          <p:cNvSpPr>
            <a:spLocks noGrp="1"/>
          </p:cNvSpPr>
          <p:nvPr>
            <p:ph idx="1"/>
          </p:nvPr>
        </p:nvSpPr>
        <p:spPr>
          <a:xfrm>
            <a:off x="457200" y="1343025"/>
            <a:ext cx="8229600" cy="4524375"/>
          </a:xfrm>
        </p:spPr>
        <p:txBody>
          <a:bodyPr/>
          <a:lstStyle/>
          <a:p>
            <a:r>
              <a:rPr lang="en-US" sz="2000" dirty="0"/>
              <a:t>I/O MMU virtualization gives VMs direct access to </a:t>
            </a:r>
            <a:r>
              <a:rPr lang="en-US" sz="2000" dirty="0" smtClean="0"/>
              <a:t>peripheral </a:t>
            </a:r>
            <a:r>
              <a:rPr lang="en-US" sz="2000" dirty="0"/>
              <a:t>devices. </a:t>
            </a:r>
            <a:endParaRPr lang="en-US" sz="2000" dirty="0" smtClean="0"/>
          </a:p>
          <a:p>
            <a:endParaRPr lang="en-US" sz="2000" dirty="0" smtClean="0"/>
          </a:p>
          <a:p>
            <a:r>
              <a:rPr lang="en-US" sz="2000" dirty="0" smtClean="0"/>
              <a:t>VT-d </a:t>
            </a:r>
            <a:r>
              <a:rPr lang="en-US" sz="2000" dirty="0"/>
              <a:t>supports</a:t>
            </a:r>
            <a:r>
              <a:rPr lang="en-US" sz="2000" dirty="0" smtClean="0"/>
              <a:t>:</a:t>
            </a:r>
          </a:p>
          <a:p>
            <a:pPr lvl="1"/>
            <a:r>
              <a:rPr lang="en-US" sz="1800" dirty="0"/>
              <a:t>DMA address remapping, address translation for device DMA transfers</a:t>
            </a:r>
            <a:r>
              <a:rPr lang="en-US" sz="1800" dirty="0" smtClean="0"/>
              <a:t>.</a:t>
            </a:r>
            <a:endParaRPr lang="en-US" sz="1800" dirty="0"/>
          </a:p>
          <a:p>
            <a:pPr lvl="1"/>
            <a:r>
              <a:rPr lang="en-US" sz="1800" dirty="0"/>
              <a:t>Interrupt remapping, isolation of device interrupts and VM routing</a:t>
            </a:r>
            <a:r>
              <a:rPr lang="en-US" sz="1800" dirty="0" smtClean="0"/>
              <a:t>.</a:t>
            </a:r>
            <a:endParaRPr lang="en-US" sz="1800" dirty="0"/>
          </a:p>
          <a:p>
            <a:pPr lvl="1"/>
            <a:r>
              <a:rPr lang="en-US" sz="1800" dirty="0"/>
              <a:t>I/O device assignment, the devices can be assigned by an administrator to a VM in any configurations</a:t>
            </a:r>
            <a:r>
              <a:rPr lang="en-US" sz="1800" dirty="0" smtClean="0"/>
              <a:t>.</a:t>
            </a:r>
            <a:endParaRPr lang="en-US" sz="1800" dirty="0"/>
          </a:p>
          <a:p>
            <a:pPr lvl="1"/>
            <a:r>
              <a:rPr lang="en-US" sz="1800" dirty="0"/>
              <a:t>Reliability features, it reports and records DMA and interrupt errors that my otherwise corrupt memory and impact VM isolation.</a:t>
            </a:r>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2" name="Slide Number Placeholder 1"/>
          <p:cNvSpPr>
            <a:spLocks noGrp="1"/>
          </p:cNvSpPr>
          <p:nvPr>
            <p:ph type="sldNum" sz="quarter" idx="11"/>
          </p:nvPr>
        </p:nvSpPr>
        <p:spPr/>
        <p:txBody>
          <a:bodyPr/>
          <a:lstStyle/>
          <a:p>
            <a:pPr>
              <a:defRPr/>
            </a:pPr>
            <a:fld id="{CB1E956D-D9E7-4FA9-A346-BB84C9BA9367}" type="slidenum">
              <a:rPr lang="en-US" smtClean="0"/>
              <a:pPr>
                <a:defRPr/>
              </a:pPr>
              <a:t>92</a:t>
            </a:fld>
            <a:endParaRPr lang="en-US"/>
          </a:p>
        </p:txBody>
      </p:sp>
    </p:spTree>
    <p:extLst>
      <p:ext uri="{BB962C8B-B14F-4D97-AF65-F5344CB8AC3E}">
        <p14:creationId xmlns:p14="http://schemas.microsoft.com/office/powerpoint/2010/main" val="13794952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90550"/>
          </a:xfrm>
        </p:spPr>
        <p:txBody>
          <a:bodyPr/>
          <a:lstStyle/>
          <a:p>
            <a:r>
              <a:rPr lang="en-US" sz="3200" dirty="0" err="1" smtClean="0"/>
              <a:t>Xen</a:t>
            </a:r>
            <a:r>
              <a:rPr lang="en-US" sz="3200" dirty="0"/>
              <a:t> - a VMM based on </a:t>
            </a:r>
            <a:r>
              <a:rPr lang="en-US" sz="3200" dirty="0" err="1"/>
              <a:t>paravirtualization</a:t>
            </a:r>
            <a:endParaRPr lang="en-US" sz="3200" dirty="0"/>
          </a:p>
        </p:txBody>
      </p:sp>
      <p:sp>
        <p:nvSpPr>
          <p:cNvPr id="6" name="Content Placeholder 5"/>
          <p:cNvSpPr>
            <a:spLocks noGrp="1"/>
          </p:cNvSpPr>
          <p:nvPr>
            <p:ph idx="1"/>
          </p:nvPr>
        </p:nvSpPr>
        <p:spPr>
          <a:xfrm>
            <a:off x="219075" y="1228724"/>
            <a:ext cx="8467725" cy="5153025"/>
          </a:xfrm>
        </p:spPr>
        <p:txBody>
          <a:bodyPr/>
          <a:lstStyle/>
          <a:p>
            <a:r>
              <a:rPr lang="en-US" sz="2000" dirty="0"/>
              <a:t>The goal of the Cambridge group </a:t>
            </a:r>
            <a:r>
              <a:rPr lang="en-US" sz="2000" dirty="0" smtClean="0">
                <a:sym typeface="Wingdings" pitchFamily="2" charset="2"/>
              </a:rPr>
              <a:t></a:t>
            </a:r>
            <a:r>
              <a:rPr lang="en-US" sz="2000" dirty="0" smtClean="0"/>
              <a:t> </a:t>
            </a:r>
            <a:r>
              <a:rPr lang="en-US" sz="2000" dirty="0" smtClean="0"/>
              <a:t>design </a:t>
            </a:r>
            <a:r>
              <a:rPr lang="en-US" sz="2000" dirty="0"/>
              <a:t>a VMM capable of scaling to </a:t>
            </a:r>
            <a:r>
              <a:rPr lang="en-US" sz="2000" dirty="0" smtClean="0"/>
              <a:t>about 100 VMs running </a:t>
            </a:r>
            <a:r>
              <a:rPr lang="en-US" sz="2000" dirty="0"/>
              <a:t>standard applications and services without any modifications to the Application Binary Interface (ABI</a:t>
            </a:r>
            <a:r>
              <a:rPr lang="en-US" sz="2000" dirty="0" smtClean="0"/>
              <a:t>).</a:t>
            </a:r>
          </a:p>
          <a:p>
            <a:r>
              <a:rPr lang="en-US" sz="2000" dirty="0" smtClean="0"/>
              <a:t>Linux</a:t>
            </a:r>
            <a:r>
              <a:rPr lang="en-US" sz="2000" dirty="0"/>
              <a:t>, </a:t>
            </a:r>
            <a:r>
              <a:rPr lang="en-US" sz="2000" dirty="0" err="1"/>
              <a:t>Minix</a:t>
            </a:r>
            <a:r>
              <a:rPr lang="en-US" sz="2000" dirty="0"/>
              <a:t>, </a:t>
            </a:r>
            <a:r>
              <a:rPr lang="en-US" sz="2000" dirty="0" err="1"/>
              <a:t>NetBSD</a:t>
            </a:r>
            <a:r>
              <a:rPr lang="en-US" sz="2000" dirty="0"/>
              <a:t>, FreeBSD, </a:t>
            </a:r>
            <a:r>
              <a:rPr lang="en-US" sz="2000" dirty="0" smtClean="0"/>
              <a:t>NetWare</a:t>
            </a:r>
            <a:r>
              <a:rPr lang="en-US" sz="2000" dirty="0"/>
              <a:t>,</a:t>
            </a:r>
            <a:r>
              <a:rPr lang="en-US" sz="2000" dirty="0" smtClean="0"/>
              <a:t> </a:t>
            </a:r>
            <a:r>
              <a:rPr lang="en-US" sz="2000" dirty="0"/>
              <a:t>and </a:t>
            </a:r>
            <a:r>
              <a:rPr lang="en-US" sz="2000" dirty="0" smtClean="0"/>
              <a:t>OZONE </a:t>
            </a:r>
            <a:r>
              <a:rPr lang="en-US" sz="2000" dirty="0"/>
              <a:t>can operate as </a:t>
            </a:r>
            <a:r>
              <a:rPr lang="en-US" sz="2000" dirty="0" err="1"/>
              <a:t>paravirtualized</a:t>
            </a:r>
            <a:r>
              <a:rPr lang="en-US" sz="2000" dirty="0"/>
              <a:t> </a:t>
            </a:r>
            <a:r>
              <a:rPr lang="en-US" sz="2000" dirty="0" err="1" smtClean="0"/>
              <a:t>Xen</a:t>
            </a:r>
            <a:r>
              <a:rPr lang="en-US" sz="2000" dirty="0" smtClean="0"/>
              <a:t> </a:t>
            </a:r>
            <a:r>
              <a:rPr lang="en-US" sz="2000" dirty="0"/>
              <a:t>guest </a:t>
            </a:r>
            <a:r>
              <a:rPr lang="en-US" sz="2000" dirty="0" smtClean="0"/>
              <a:t>OS </a:t>
            </a:r>
            <a:r>
              <a:rPr lang="en-US" sz="2000" dirty="0"/>
              <a:t>running on </a:t>
            </a:r>
            <a:r>
              <a:rPr lang="en-US" sz="2000" dirty="0" smtClean="0"/>
              <a:t>x86, x86-64, Itanium, </a:t>
            </a:r>
            <a:r>
              <a:rPr lang="en-US" sz="2000" dirty="0"/>
              <a:t>and </a:t>
            </a:r>
            <a:r>
              <a:rPr lang="en-US" sz="2000" dirty="0" smtClean="0"/>
              <a:t>ARM </a:t>
            </a:r>
            <a:r>
              <a:rPr lang="en-US" sz="2000" dirty="0"/>
              <a:t>architectures</a:t>
            </a:r>
            <a:r>
              <a:rPr lang="en-US" sz="2000" dirty="0" smtClean="0"/>
              <a:t>.</a:t>
            </a:r>
          </a:p>
          <a:p>
            <a:endParaRPr lang="en-US" sz="2000" dirty="0" smtClean="0"/>
          </a:p>
          <a:p>
            <a:r>
              <a:rPr lang="en-US" sz="2000" dirty="0" err="1" smtClean="0"/>
              <a:t>Xen</a:t>
            </a:r>
            <a:r>
              <a:rPr lang="en-US" sz="2000" dirty="0" smtClean="0"/>
              <a:t>  </a:t>
            </a:r>
            <a:r>
              <a:rPr lang="en-US" sz="2000" dirty="0" smtClean="0"/>
              <a:t>domain</a:t>
            </a:r>
            <a:r>
              <a:rPr lang="en-US" sz="2000" dirty="0"/>
              <a:t> </a:t>
            </a:r>
            <a:r>
              <a:rPr lang="en-US" sz="2000" dirty="0" smtClean="0"/>
              <a:t>- ensemble </a:t>
            </a:r>
            <a:r>
              <a:rPr lang="en-US" sz="2000" dirty="0"/>
              <a:t>of address spaces hosting a guest OS and </a:t>
            </a:r>
            <a:r>
              <a:rPr lang="en-US" sz="2000" dirty="0" smtClean="0"/>
              <a:t>applications </a:t>
            </a:r>
            <a:r>
              <a:rPr lang="en-US" sz="2000" dirty="0"/>
              <a:t>running under </a:t>
            </a:r>
            <a:r>
              <a:rPr lang="en-US" sz="2000" dirty="0" smtClean="0"/>
              <a:t>the guest OS.  Runs </a:t>
            </a:r>
            <a:r>
              <a:rPr lang="en-US" sz="2000" dirty="0"/>
              <a:t>on a virtual </a:t>
            </a:r>
            <a:r>
              <a:rPr lang="en-US" sz="2000" dirty="0" smtClean="0"/>
              <a:t>CPU</a:t>
            </a:r>
            <a:r>
              <a:rPr lang="en-US" sz="2000" dirty="0"/>
              <a:t>. </a:t>
            </a:r>
            <a:endParaRPr lang="en-US" sz="2000" dirty="0" smtClean="0"/>
          </a:p>
          <a:p>
            <a:pPr lvl="1"/>
            <a:r>
              <a:rPr lang="en-US" sz="1800" dirty="0" smtClean="0"/>
              <a:t>Dom0 - dedicated to </a:t>
            </a:r>
            <a:r>
              <a:rPr lang="en-US" sz="1800" dirty="0"/>
              <a:t>execution of </a:t>
            </a:r>
            <a:r>
              <a:rPr lang="en-US" sz="1800" dirty="0" err="1" smtClean="0"/>
              <a:t>Xen</a:t>
            </a:r>
            <a:r>
              <a:rPr lang="en-US" sz="1800" dirty="0" smtClean="0"/>
              <a:t> </a:t>
            </a:r>
            <a:r>
              <a:rPr lang="en-US" sz="1800" dirty="0"/>
              <a:t>control functions and privileged </a:t>
            </a:r>
            <a:r>
              <a:rPr lang="en-US" sz="1800" dirty="0" smtClean="0"/>
              <a:t>instructions</a:t>
            </a:r>
          </a:p>
          <a:p>
            <a:pPr lvl="1"/>
            <a:r>
              <a:rPr lang="en-US" sz="1800" dirty="0" err="1" smtClean="0"/>
              <a:t>DomU</a:t>
            </a:r>
            <a:r>
              <a:rPr lang="en-US" sz="1800" dirty="0" smtClean="0"/>
              <a:t> - </a:t>
            </a:r>
            <a:r>
              <a:rPr lang="en-US" sz="1800" dirty="0"/>
              <a:t>a user </a:t>
            </a:r>
            <a:r>
              <a:rPr lang="en-US" sz="1800" dirty="0" smtClean="0"/>
              <a:t>domain</a:t>
            </a:r>
          </a:p>
          <a:p>
            <a:r>
              <a:rPr lang="en-US" sz="2200" dirty="0" smtClean="0"/>
              <a:t>Applications </a:t>
            </a:r>
            <a:r>
              <a:rPr lang="en-US" sz="2200" dirty="0"/>
              <a:t>make system calls using </a:t>
            </a:r>
            <a:r>
              <a:rPr lang="en-US" sz="2200" dirty="0" smtClean="0"/>
              <a:t> </a:t>
            </a:r>
            <a:r>
              <a:rPr lang="en-US" sz="2200" dirty="0" err="1" smtClean="0"/>
              <a:t>hypercalls</a:t>
            </a:r>
            <a:r>
              <a:rPr lang="en-US" sz="2200" dirty="0" smtClean="0"/>
              <a:t> </a:t>
            </a:r>
            <a:r>
              <a:rPr lang="en-US" sz="2200" dirty="0"/>
              <a:t>processed by </a:t>
            </a:r>
            <a:r>
              <a:rPr lang="en-US" sz="2200" dirty="0" err="1" smtClean="0"/>
              <a:t>Xen</a:t>
            </a:r>
            <a:r>
              <a:rPr lang="en-US" sz="2200" dirty="0" smtClean="0"/>
              <a:t>; </a:t>
            </a:r>
            <a:r>
              <a:rPr lang="en-US" sz="2200" dirty="0"/>
              <a:t>privileged instructions issued by a guest OS are </a:t>
            </a:r>
            <a:r>
              <a:rPr lang="en-US" sz="2200" dirty="0" err="1" smtClean="0"/>
              <a:t>paravirtualized</a:t>
            </a:r>
            <a:r>
              <a:rPr lang="en-US" sz="2200" dirty="0" smtClean="0"/>
              <a:t> </a:t>
            </a:r>
            <a:r>
              <a:rPr lang="en-US" sz="2200" dirty="0"/>
              <a:t>and must be validated by </a:t>
            </a:r>
            <a:r>
              <a:rPr lang="en-US" sz="2200" dirty="0" err="1" smtClean="0"/>
              <a:t>Xen</a:t>
            </a:r>
            <a:r>
              <a:rPr lang="en-US" sz="2200" dirty="0" smtClean="0"/>
              <a:t>.</a:t>
            </a:r>
            <a:endParaRPr lang="en-US" sz="2200" dirty="0"/>
          </a:p>
          <a:p>
            <a:endParaRPr lang="en-US" sz="1800"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4" name="Slide Number Placeholder 3"/>
          <p:cNvSpPr>
            <a:spLocks noGrp="1"/>
          </p:cNvSpPr>
          <p:nvPr>
            <p:ph type="sldNum" sz="quarter" idx="11"/>
          </p:nvPr>
        </p:nvSpPr>
        <p:spPr/>
        <p:txBody>
          <a:bodyPr/>
          <a:lstStyle/>
          <a:p>
            <a:pPr>
              <a:defRPr/>
            </a:pPr>
            <a:fld id="{CB1E956D-D9E7-4FA9-A346-BB84C9BA9367}" type="slidenum">
              <a:rPr lang="en-US" smtClean="0"/>
              <a:pPr>
                <a:defRPr/>
              </a:pPr>
              <a:t>93</a:t>
            </a:fld>
            <a:endParaRPr lang="en-US"/>
          </a:p>
        </p:txBody>
      </p:sp>
    </p:spTree>
    <p:extLst>
      <p:ext uri="{BB962C8B-B14F-4D97-AF65-F5344CB8AC3E}">
        <p14:creationId xmlns:p14="http://schemas.microsoft.com/office/powerpoint/2010/main" val="5627952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466725"/>
            <a:ext cx="7867649" cy="561975"/>
          </a:xfrm>
        </p:spPr>
        <p:txBody>
          <a:bodyPr/>
          <a:lstStyle/>
          <a:p>
            <a:pPr algn="ctr"/>
            <a:r>
              <a:rPr lang="en-US" sz="3200" dirty="0" err="1" smtClean="0"/>
              <a:t>Xen</a:t>
            </a:r>
            <a:endParaRPr lang="en-US" sz="3200"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580757193"/>
              </p:ext>
            </p:extLst>
          </p:nvPr>
        </p:nvGraphicFramePr>
        <p:xfrm>
          <a:off x="420506" y="1116013"/>
          <a:ext cx="8044044" cy="4846637"/>
        </p:xfrm>
        <a:graphic>
          <a:graphicData uri="http://schemas.openxmlformats.org/presentationml/2006/ole">
            <mc:AlternateContent xmlns:mc="http://schemas.openxmlformats.org/markup-compatibility/2006">
              <mc:Choice xmlns:v="urn:schemas-microsoft-com:vml" Requires="v">
                <p:oleObj spid="_x0000_s95257" name="Visio" r:id="rId3" imgW="6698216" imgH="4035087" progId="Visio.Drawing.11">
                  <p:embed/>
                </p:oleObj>
              </mc:Choice>
              <mc:Fallback>
                <p:oleObj name="Visio" r:id="rId3" imgW="6698216" imgH="4035087"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506" y="1116013"/>
                        <a:ext cx="8044044" cy="484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1"/>
          </p:nvPr>
        </p:nvSpPr>
        <p:spPr/>
        <p:txBody>
          <a:bodyPr/>
          <a:lstStyle/>
          <a:p>
            <a:pPr>
              <a:defRPr/>
            </a:pPr>
            <a:fld id="{2AE531AF-64F4-45BA-B940-7142D2FE0749}" type="slidenum">
              <a:rPr lang="en-US" smtClean="0"/>
              <a:pPr>
                <a:defRPr/>
              </a:pPr>
              <a:t>94</a:t>
            </a:fld>
            <a:endParaRPr lang="en-US"/>
          </a:p>
        </p:txBody>
      </p:sp>
    </p:spTree>
    <p:extLst>
      <p:ext uri="{BB962C8B-B14F-4D97-AF65-F5344CB8AC3E}">
        <p14:creationId xmlns:p14="http://schemas.microsoft.com/office/powerpoint/2010/main" val="27720676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8175"/>
          </a:xfrm>
        </p:spPr>
        <p:txBody>
          <a:bodyPr/>
          <a:lstStyle/>
          <a:p>
            <a:r>
              <a:rPr lang="en-US" sz="3200" dirty="0" err="1" smtClean="0"/>
              <a:t>Xen</a:t>
            </a:r>
            <a:r>
              <a:rPr lang="en-US" sz="3200" dirty="0" smtClean="0"/>
              <a:t> implementation on x86 architecture</a:t>
            </a:r>
            <a:endParaRPr lang="en-US" sz="3200" dirty="0"/>
          </a:p>
        </p:txBody>
      </p:sp>
      <p:sp>
        <p:nvSpPr>
          <p:cNvPr id="6" name="Content Placeholder 5"/>
          <p:cNvSpPr>
            <a:spLocks noGrp="1"/>
          </p:cNvSpPr>
          <p:nvPr>
            <p:ph idx="1"/>
          </p:nvPr>
        </p:nvSpPr>
        <p:spPr>
          <a:xfrm>
            <a:off x="457200" y="1295399"/>
            <a:ext cx="8229600" cy="4905375"/>
          </a:xfrm>
        </p:spPr>
        <p:txBody>
          <a:bodyPr/>
          <a:lstStyle/>
          <a:p>
            <a:r>
              <a:rPr lang="en-US" sz="2000" dirty="0" err="1"/>
              <a:t>Xen</a:t>
            </a:r>
            <a:r>
              <a:rPr lang="en-US" sz="2000" dirty="0"/>
              <a:t> runs at privilege Level 0, the guest OS at Level 1, and applications at Level 3</a:t>
            </a:r>
            <a:r>
              <a:rPr lang="en-US" sz="2000" dirty="0" smtClean="0"/>
              <a:t>.</a:t>
            </a:r>
            <a:endParaRPr lang="en-US" sz="2000" dirty="0"/>
          </a:p>
          <a:p>
            <a:r>
              <a:rPr lang="en-US" sz="2000" dirty="0" smtClean="0"/>
              <a:t>The x86 </a:t>
            </a:r>
            <a:r>
              <a:rPr lang="en-US" sz="2000" dirty="0"/>
              <a:t>architecture does not support either the tagging of TLB entries or the software management of the TLB</a:t>
            </a:r>
            <a:r>
              <a:rPr lang="en-US" sz="2000" dirty="0" smtClean="0"/>
              <a:t>; thus, </a:t>
            </a:r>
            <a:r>
              <a:rPr lang="en-US" sz="2000" dirty="0"/>
              <a:t>address space switching, when the VMM activates a different OS, requires a complete TLB flush; this has a negative impact on the performance</a:t>
            </a:r>
            <a:r>
              <a:rPr lang="en-US" sz="2000" dirty="0" smtClean="0"/>
              <a:t>.</a:t>
            </a:r>
          </a:p>
          <a:p>
            <a:r>
              <a:rPr lang="en-US" sz="2000" dirty="0" smtClean="0"/>
              <a:t>Solution - </a:t>
            </a:r>
            <a:r>
              <a:rPr lang="en-US" sz="2000" dirty="0"/>
              <a:t>load </a:t>
            </a:r>
            <a:r>
              <a:rPr lang="en-US" sz="2000" dirty="0" err="1" smtClean="0"/>
              <a:t>Xen</a:t>
            </a:r>
            <a:r>
              <a:rPr lang="en-US" sz="2000" dirty="0" smtClean="0"/>
              <a:t> </a:t>
            </a:r>
            <a:r>
              <a:rPr lang="en-US" sz="2000" dirty="0"/>
              <a:t>in a 64 MB segment at the top of each address space and to delegate the management of hardware page tables to the guest OS with minimal intervention from </a:t>
            </a:r>
            <a:r>
              <a:rPr lang="en-US" sz="2000" dirty="0" err="1" smtClean="0"/>
              <a:t>Xen</a:t>
            </a:r>
            <a:r>
              <a:rPr lang="en-US" sz="2000" dirty="0" smtClean="0"/>
              <a:t>. This region is </a:t>
            </a:r>
            <a:r>
              <a:rPr lang="en-US" sz="2000" dirty="0"/>
              <a:t>not accessible, </a:t>
            </a:r>
            <a:r>
              <a:rPr lang="en-US" sz="2000" dirty="0" smtClean="0"/>
              <a:t>or </a:t>
            </a:r>
            <a:r>
              <a:rPr lang="en-US" sz="2000" dirty="0"/>
              <a:t>re-</a:t>
            </a:r>
            <a:r>
              <a:rPr lang="en-US" sz="2000" dirty="0" err="1"/>
              <a:t>mappable</a:t>
            </a:r>
            <a:r>
              <a:rPr lang="en-US" sz="2000" dirty="0"/>
              <a:t> by the guest OS</a:t>
            </a:r>
            <a:r>
              <a:rPr lang="en-US" sz="2000" dirty="0" smtClean="0"/>
              <a:t>.</a:t>
            </a:r>
          </a:p>
          <a:p>
            <a:r>
              <a:rPr lang="en-US" sz="2000" dirty="0" err="1" smtClean="0"/>
              <a:t>Xen</a:t>
            </a:r>
            <a:r>
              <a:rPr lang="en-US" sz="2000" dirty="0" smtClean="0"/>
              <a:t> </a:t>
            </a:r>
            <a:r>
              <a:rPr lang="en-US" sz="2000" dirty="0"/>
              <a:t>schedules individual domains using the Borrowed Virtual Time (BVT) scheduling </a:t>
            </a:r>
            <a:r>
              <a:rPr lang="en-US" sz="2000" dirty="0" smtClean="0"/>
              <a:t>algorithm.</a:t>
            </a:r>
          </a:p>
          <a:p>
            <a:r>
              <a:rPr lang="en-US" sz="2000" dirty="0"/>
              <a:t>A guest OS must register with </a:t>
            </a:r>
            <a:r>
              <a:rPr lang="en-US" sz="2000" dirty="0" err="1" smtClean="0"/>
              <a:t>Xen</a:t>
            </a:r>
            <a:r>
              <a:rPr lang="en-US" sz="2000" dirty="0" smtClean="0"/>
              <a:t> a description table </a:t>
            </a:r>
            <a:r>
              <a:rPr lang="en-US" sz="2000" dirty="0"/>
              <a:t>with the addresses of exception handlers for validation.</a:t>
            </a:r>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sp>
        <p:nvSpPr>
          <p:cNvPr id="4" name="Slide Number Placeholder 3"/>
          <p:cNvSpPr>
            <a:spLocks noGrp="1"/>
          </p:cNvSpPr>
          <p:nvPr>
            <p:ph type="sldNum" sz="quarter" idx="11"/>
          </p:nvPr>
        </p:nvSpPr>
        <p:spPr/>
        <p:txBody>
          <a:bodyPr/>
          <a:lstStyle/>
          <a:p>
            <a:pPr>
              <a:defRPr/>
            </a:pPr>
            <a:fld id="{CB1E956D-D9E7-4FA9-A346-BB84C9BA9367}" type="slidenum">
              <a:rPr lang="en-US" smtClean="0"/>
              <a:pPr>
                <a:defRPr/>
              </a:pPr>
              <a:t>95</a:t>
            </a:fld>
            <a:endParaRPr lang="en-US"/>
          </a:p>
        </p:txBody>
      </p:sp>
    </p:spTree>
    <p:extLst>
      <p:ext uri="{BB962C8B-B14F-4D97-AF65-F5344CB8AC3E}">
        <p14:creationId xmlns:p14="http://schemas.microsoft.com/office/powerpoint/2010/main" val="23539415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42925"/>
          </a:xfrm>
        </p:spPr>
        <p:txBody>
          <a:bodyPr/>
          <a:lstStyle/>
          <a:p>
            <a:r>
              <a:rPr lang="en-US" sz="3200" dirty="0" smtClean="0"/>
              <a:t>Dom0 components</a:t>
            </a:r>
            <a:endParaRPr lang="en-US" sz="3200" dirty="0"/>
          </a:p>
        </p:txBody>
      </p:sp>
      <p:sp>
        <p:nvSpPr>
          <p:cNvPr id="3" name="Content Placeholder 2"/>
          <p:cNvSpPr>
            <a:spLocks noGrp="1"/>
          </p:cNvSpPr>
          <p:nvPr>
            <p:ph idx="1"/>
          </p:nvPr>
        </p:nvSpPr>
        <p:spPr>
          <a:xfrm>
            <a:off x="457200" y="1114425"/>
            <a:ext cx="8143876" cy="5267325"/>
          </a:xfrm>
        </p:spPr>
        <p:txBody>
          <a:bodyPr/>
          <a:lstStyle/>
          <a:p>
            <a:r>
              <a:rPr lang="en-US" sz="2000" dirty="0" err="1" smtClean="0"/>
              <a:t>XenStore</a:t>
            </a:r>
            <a:r>
              <a:rPr lang="en-US" sz="2000" dirty="0"/>
              <a:t> </a:t>
            </a:r>
            <a:r>
              <a:rPr lang="en-US" sz="2000" dirty="0" smtClean="0"/>
              <a:t>– a Dom0 process. </a:t>
            </a:r>
          </a:p>
          <a:p>
            <a:pPr lvl="1"/>
            <a:r>
              <a:rPr lang="en-US" sz="1800" dirty="0" smtClean="0"/>
              <a:t>Supports </a:t>
            </a:r>
            <a:r>
              <a:rPr lang="en-US" sz="1800" dirty="0"/>
              <a:t>a system-wide registry and naming service. </a:t>
            </a:r>
            <a:endParaRPr lang="en-US" sz="1800" dirty="0" smtClean="0"/>
          </a:p>
          <a:p>
            <a:pPr lvl="1"/>
            <a:r>
              <a:rPr lang="en-US" sz="1800" dirty="0" smtClean="0"/>
              <a:t>Implemented </a:t>
            </a:r>
            <a:r>
              <a:rPr lang="en-US" sz="1800" dirty="0"/>
              <a:t>as a hierarchical key-value </a:t>
            </a:r>
            <a:r>
              <a:rPr lang="en-US" sz="1800" dirty="0" smtClean="0"/>
              <a:t>storage.</a:t>
            </a:r>
          </a:p>
          <a:p>
            <a:pPr lvl="1"/>
            <a:r>
              <a:rPr lang="en-US" sz="1800" dirty="0" smtClean="0"/>
              <a:t> A </a:t>
            </a:r>
            <a:r>
              <a:rPr lang="en-US" sz="1800" u="sng" dirty="0" smtClean="0"/>
              <a:t>watch</a:t>
            </a:r>
            <a:r>
              <a:rPr lang="en-US" sz="1800" dirty="0" smtClean="0"/>
              <a:t> </a:t>
            </a:r>
            <a:r>
              <a:rPr lang="en-US" sz="1800" dirty="0"/>
              <a:t>function of </a:t>
            </a:r>
            <a:r>
              <a:rPr lang="en-US" sz="1800" dirty="0" smtClean="0"/>
              <a:t>informs </a:t>
            </a:r>
            <a:r>
              <a:rPr lang="en-US" sz="1800" dirty="0"/>
              <a:t>listeners of changes of the key in storage they have subscribed to</a:t>
            </a:r>
            <a:r>
              <a:rPr lang="en-US" sz="1800" dirty="0" smtClean="0"/>
              <a:t>.</a:t>
            </a:r>
          </a:p>
          <a:p>
            <a:pPr lvl="1"/>
            <a:r>
              <a:rPr lang="en-US" sz="1800" dirty="0" smtClean="0"/>
              <a:t> Communicates </a:t>
            </a:r>
            <a:r>
              <a:rPr lang="en-US" sz="1800" dirty="0"/>
              <a:t>with guest VMs via shared memory </a:t>
            </a:r>
            <a:r>
              <a:rPr lang="en-US" sz="1800" dirty="0" smtClean="0"/>
              <a:t>using Dom0 privileges</a:t>
            </a:r>
            <a:r>
              <a:rPr lang="en-US" sz="1800" dirty="0" smtClean="0"/>
              <a:t>.</a:t>
            </a:r>
          </a:p>
          <a:p>
            <a:pPr marL="457200" lvl="1" indent="0">
              <a:buNone/>
            </a:pPr>
            <a:endParaRPr lang="en-US" sz="1800" dirty="0" smtClean="0"/>
          </a:p>
          <a:p>
            <a:r>
              <a:rPr lang="en-US" sz="2200" dirty="0" err="1" smtClean="0"/>
              <a:t>Toolstack</a:t>
            </a:r>
            <a:r>
              <a:rPr lang="en-US" sz="2200" dirty="0"/>
              <a:t> </a:t>
            </a:r>
            <a:r>
              <a:rPr lang="en-US" sz="2200" dirty="0" smtClean="0"/>
              <a:t>- </a:t>
            </a:r>
            <a:r>
              <a:rPr lang="en-US" sz="2200" dirty="0"/>
              <a:t>responsible for creating, destroying, and managing the resources and privileges of VMs. </a:t>
            </a:r>
            <a:endParaRPr lang="en-US" sz="2200" dirty="0" smtClean="0"/>
          </a:p>
          <a:p>
            <a:pPr lvl="1"/>
            <a:r>
              <a:rPr lang="en-US" sz="1800" dirty="0" smtClean="0"/>
              <a:t>To </a:t>
            </a:r>
            <a:r>
              <a:rPr lang="en-US" sz="1800" dirty="0"/>
              <a:t>create a new VM a user provides a configuration file describing memory and CPU </a:t>
            </a:r>
            <a:r>
              <a:rPr lang="en-US" sz="1800" dirty="0" smtClean="0"/>
              <a:t>allocations</a:t>
            </a:r>
            <a:r>
              <a:rPr lang="en-US" sz="1800" dirty="0"/>
              <a:t> </a:t>
            </a:r>
            <a:r>
              <a:rPr lang="en-US" sz="1800" dirty="0" smtClean="0"/>
              <a:t>and </a:t>
            </a:r>
            <a:r>
              <a:rPr lang="en-US" sz="1800" dirty="0"/>
              <a:t>device </a:t>
            </a:r>
            <a:r>
              <a:rPr lang="en-US" sz="1800" dirty="0" smtClean="0"/>
              <a:t>configurations. </a:t>
            </a:r>
          </a:p>
          <a:p>
            <a:pPr lvl="1"/>
            <a:r>
              <a:rPr lang="en-US" sz="1800" dirty="0" err="1" smtClean="0"/>
              <a:t>Toolstack</a:t>
            </a:r>
            <a:r>
              <a:rPr lang="en-US" sz="1800" dirty="0" smtClean="0"/>
              <a:t> parses </a:t>
            </a:r>
            <a:r>
              <a:rPr lang="en-US" sz="1800" dirty="0"/>
              <a:t>this file and writes this information </a:t>
            </a:r>
            <a:r>
              <a:rPr lang="en-US" sz="1800" dirty="0" smtClean="0"/>
              <a:t>in </a:t>
            </a:r>
            <a:r>
              <a:rPr lang="en-US" sz="1800" dirty="0" err="1" smtClean="0"/>
              <a:t>XenStore</a:t>
            </a:r>
            <a:r>
              <a:rPr lang="en-US" sz="1800" dirty="0" smtClean="0"/>
              <a:t>.  </a:t>
            </a:r>
          </a:p>
          <a:p>
            <a:pPr lvl="1"/>
            <a:r>
              <a:rPr lang="en-US" sz="1800" dirty="0"/>
              <a:t>T</a:t>
            </a:r>
            <a:r>
              <a:rPr lang="en-US" sz="1800" dirty="0" smtClean="0"/>
              <a:t>akes </a:t>
            </a:r>
            <a:r>
              <a:rPr lang="en-US" sz="1800" dirty="0"/>
              <a:t>advantage of </a:t>
            </a:r>
            <a:r>
              <a:rPr lang="en-US" sz="1800" dirty="0" smtClean="0"/>
              <a:t>Dom0 </a:t>
            </a:r>
            <a:r>
              <a:rPr lang="en-US" sz="1800" dirty="0"/>
              <a:t>privileges to map guest memory, to load a kernel and virtual BIOS and to set up initial communication channels with </a:t>
            </a:r>
            <a:r>
              <a:rPr lang="en-US" sz="1800" dirty="0" err="1" smtClean="0"/>
              <a:t>XenStore</a:t>
            </a:r>
            <a:r>
              <a:rPr lang="en-US" sz="1800" dirty="0" smtClean="0"/>
              <a:t> </a:t>
            </a:r>
            <a:r>
              <a:rPr lang="en-US" sz="1800" dirty="0"/>
              <a:t>and with the virtual console when a new VM is created.</a:t>
            </a:r>
          </a:p>
        </p:txBody>
      </p:sp>
      <p:sp>
        <p:nvSpPr>
          <p:cNvPr id="4" name="Footer Placeholder 3"/>
          <p:cNvSpPr>
            <a:spLocks noGrp="1"/>
          </p:cNvSpPr>
          <p:nvPr>
            <p:ph type="ftr" sz="quarter" idx="10"/>
          </p:nvPr>
        </p:nvSpPr>
        <p:spPr/>
        <p:txBody>
          <a:bodyPr/>
          <a:lstStyle/>
          <a:p>
            <a:r>
              <a:rPr lang="en-US" smtClean="0"/>
              <a:t>Cloud Computing - RCIS  May 2013 </a:t>
            </a:r>
            <a:endParaRPr lang="en-US"/>
          </a:p>
        </p:txBody>
      </p:sp>
      <p:sp>
        <p:nvSpPr>
          <p:cNvPr id="5" name="Slide Number Placeholder 4"/>
          <p:cNvSpPr>
            <a:spLocks noGrp="1"/>
          </p:cNvSpPr>
          <p:nvPr>
            <p:ph type="sldNum" sz="quarter" idx="11"/>
          </p:nvPr>
        </p:nvSpPr>
        <p:spPr/>
        <p:txBody>
          <a:bodyPr/>
          <a:lstStyle/>
          <a:p>
            <a:pPr>
              <a:defRPr/>
            </a:pPr>
            <a:fld id="{CB1E956D-D9E7-4FA9-A346-BB84C9BA9367}" type="slidenum">
              <a:rPr lang="en-US" smtClean="0"/>
              <a:pPr>
                <a:defRPr/>
              </a:pPr>
              <a:t>96</a:t>
            </a:fld>
            <a:endParaRPr lang="en-US"/>
          </a:p>
        </p:txBody>
      </p:sp>
    </p:spTree>
    <p:extLst>
      <p:ext uri="{BB962C8B-B14F-4D97-AF65-F5344CB8AC3E}">
        <p14:creationId xmlns:p14="http://schemas.microsoft.com/office/powerpoint/2010/main" val="14927439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523874"/>
            <a:ext cx="8229600" cy="733425"/>
          </a:xfrm>
        </p:spPr>
        <p:txBody>
          <a:bodyPr/>
          <a:lstStyle/>
          <a:p>
            <a:r>
              <a:rPr lang="en-US" sz="2000" dirty="0" smtClean="0"/>
              <a:t/>
            </a:r>
            <a:br>
              <a:rPr lang="en-US" sz="2000" dirty="0" smtClean="0"/>
            </a:br>
            <a:r>
              <a:rPr lang="en-US" sz="2000" dirty="0" smtClean="0"/>
              <a:t>Strategies for virtual </a:t>
            </a:r>
            <a:r>
              <a:rPr lang="en-US" sz="2000" dirty="0"/>
              <a:t>memory management, </a:t>
            </a:r>
            <a:r>
              <a:rPr lang="en-US" sz="2000" dirty="0" smtClean="0"/>
              <a:t> CPU </a:t>
            </a:r>
            <a:r>
              <a:rPr lang="en-US" sz="2000" dirty="0"/>
              <a:t>multiplexing, </a:t>
            </a:r>
            <a:r>
              <a:rPr lang="en-US" sz="2000" dirty="0" smtClean="0"/>
              <a:t>and </a:t>
            </a:r>
            <a:br>
              <a:rPr lang="en-US" sz="2000" dirty="0" smtClean="0"/>
            </a:br>
            <a:r>
              <a:rPr lang="en-US" sz="2000" dirty="0" smtClean="0"/>
              <a:t>I/O </a:t>
            </a:r>
            <a:r>
              <a:rPr lang="en-US" sz="2000" dirty="0"/>
              <a:t>devices</a:t>
            </a:r>
            <a:r>
              <a:rPr lang="en-US" dirty="0"/>
              <a:t/>
            </a:r>
            <a:br>
              <a:rPr lang="en-US" dirty="0"/>
            </a:br>
            <a:endParaRPr lang="en-US"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pic>
        <p:nvPicPr>
          <p:cNvPr id="18434" name="Picture 2" descr="C:\CloudComputing\LectureNotesDecember6\Slides\snapshots\XenParavirtualiz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24" y="933354"/>
            <a:ext cx="5895975" cy="533124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pPr>
              <a:defRPr/>
            </a:pPr>
            <a:fld id="{2AE531AF-64F4-45BA-B940-7142D2FE0749}" type="slidenum">
              <a:rPr lang="en-US" smtClean="0"/>
              <a:pPr>
                <a:defRPr/>
              </a:pPr>
              <a:t>97</a:t>
            </a:fld>
            <a:endParaRPr lang="en-US"/>
          </a:p>
        </p:txBody>
      </p:sp>
    </p:spTree>
    <p:extLst>
      <p:ext uri="{BB962C8B-B14F-4D97-AF65-F5344CB8AC3E}">
        <p14:creationId xmlns:p14="http://schemas.microsoft.com/office/powerpoint/2010/main" val="26114372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0074" y="457200"/>
            <a:ext cx="8277225" cy="504825"/>
          </a:xfrm>
        </p:spPr>
        <p:txBody>
          <a:bodyPr/>
          <a:lstStyle/>
          <a:p>
            <a:r>
              <a:rPr lang="en-US" sz="3200" dirty="0" err="1" smtClean="0"/>
              <a:t>Xen</a:t>
            </a:r>
            <a:r>
              <a:rPr lang="en-US" sz="3200" dirty="0" smtClean="0"/>
              <a:t> abstractions </a:t>
            </a:r>
            <a:r>
              <a:rPr lang="en-US" sz="3200" dirty="0"/>
              <a:t>for networking and </a:t>
            </a:r>
            <a:r>
              <a:rPr lang="en-US" sz="3200" dirty="0" smtClean="0"/>
              <a:t>I/O</a:t>
            </a:r>
            <a:endParaRPr lang="en-US" sz="3200" dirty="0"/>
          </a:p>
        </p:txBody>
      </p:sp>
      <p:sp>
        <p:nvSpPr>
          <p:cNvPr id="6" name="Content Placeholder 5"/>
          <p:cNvSpPr>
            <a:spLocks noGrp="1"/>
          </p:cNvSpPr>
          <p:nvPr>
            <p:ph idx="1"/>
          </p:nvPr>
        </p:nvSpPr>
        <p:spPr>
          <a:xfrm>
            <a:off x="457200" y="1142999"/>
            <a:ext cx="8229600" cy="5076825"/>
          </a:xfrm>
        </p:spPr>
        <p:txBody>
          <a:bodyPr/>
          <a:lstStyle/>
          <a:p>
            <a:r>
              <a:rPr lang="en-US" sz="2000" dirty="0"/>
              <a:t>Each domain has one or more Virtual Network Interfaces (VIFs) which support the functionality of a network interface card. A VIF is attached to a Virtual Firewall-Router (VFR). </a:t>
            </a:r>
          </a:p>
          <a:p>
            <a:r>
              <a:rPr lang="en-US" sz="2000" dirty="0" smtClean="0"/>
              <a:t>Split drivers </a:t>
            </a:r>
            <a:r>
              <a:rPr lang="en-US" sz="2000" dirty="0"/>
              <a:t>have a </a:t>
            </a:r>
            <a:r>
              <a:rPr lang="en-US" sz="2000" dirty="0" smtClean="0"/>
              <a:t>front-end </a:t>
            </a:r>
            <a:r>
              <a:rPr lang="en-US" sz="2000" dirty="0"/>
              <a:t>of in the </a:t>
            </a:r>
            <a:r>
              <a:rPr lang="en-US" sz="2000" dirty="0" err="1" smtClean="0"/>
              <a:t>DomU</a:t>
            </a:r>
            <a:r>
              <a:rPr lang="en-US" sz="2000" dirty="0" smtClean="0"/>
              <a:t> </a:t>
            </a:r>
            <a:r>
              <a:rPr lang="en-US" sz="2000" dirty="0"/>
              <a:t>and the </a:t>
            </a:r>
            <a:r>
              <a:rPr lang="en-US" sz="2000" dirty="0" smtClean="0"/>
              <a:t>back-end in Dom0; </a:t>
            </a:r>
            <a:r>
              <a:rPr lang="en-US" sz="2000" dirty="0"/>
              <a:t>the two communicate via a ring in shared memory</a:t>
            </a:r>
            <a:r>
              <a:rPr lang="en-US" sz="2000" dirty="0" smtClean="0"/>
              <a:t>.</a:t>
            </a:r>
          </a:p>
          <a:p>
            <a:r>
              <a:rPr lang="en-US" sz="2000" dirty="0" smtClean="0"/>
              <a:t>Ring </a:t>
            </a:r>
            <a:r>
              <a:rPr lang="en-US" sz="2000" dirty="0"/>
              <a:t>- a circular queue of descriptors allocated by a domain and accessible within </a:t>
            </a:r>
            <a:r>
              <a:rPr lang="en-US" sz="2000" dirty="0" err="1"/>
              <a:t>Xen</a:t>
            </a:r>
            <a:r>
              <a:rPr lang="en-US" sz="2000" dirty="0"/>
              <a:t>. Descriptors do not contain data , the data buffers are allocated off-band by the guest OS</a:t>
            </a:r>
            <a:r>
              <a:rPr lang="en-US" sz="2000" dirty="0" smtClean="0"/>
              <a:t>.</a:t>
            </a:r>
          </a:p>
          <a:p>
            <a:r>
              <a:rPr lang="en-US" sz="2000" dirty="0" smtClean="0"/>
              <a:t>Two </a:t>
            </a:r>
            <a:r>
              <a:rPr lang="en-US" sz="2000" dirty="0"/>
              <a:t>rings of buffer descriptors, one for packet sending and one for packet receiving, are supported</a:t>
            </a:r>
            <a:r>
              <a:rPr lang="en-US" sz="2000" dirty="0" smtClean="0"/>
              <a:t>.</a:t>
            </a:r>
          </a:p>
          <a:p>
            <a:r>
              <a:rPr lang="en-US" sz="2000" dirty="0"/>
              <a:t>To transmit a </a:t>
            </a:r>
            <a:r>
              <a:rPr lang="en-US" sz="2000" dirty="0" smtClean="0"/>
              <a:t>packet:</a:t>
            </a:r>
          </a:p>
          <a:p>
            <a:pPr lvl="1"/>
            <a:r>
              <a:rPr lang="en-US" sz="1800" dirty="0" smtClean="0"/>
              <a:t>a </a:t>
            </a:r>
            <a:r>
              <a:rPr lang="en-US" sz="1800" dirty="0"/>
              <a:t>guest OS </a:t>
            </a:r>
            <a:r>
              <a:rPr lang="en-US" sz="1800" dirty="0" err="1"/>
              <a:t>enqueues</a:t>
            </a:r>
            <a:r>
              <a:rPr lang="en-US" sz="1800" dirty="0"/>
              <a:t> a buffer descriptor to the send ring, </a:t>
            </a:r>
            <a:endParaRPr lang="en-US" sz="1800" dirty="0" smtClean="0"/>
          </a:p>
          <a:p>
            <a:pPr lvl="1"/>
            <a:r>
              <a:rPr lang="en-US" sz="1800" dirty="0" smtClean="0"/>
              <a:t>then  </a:t>
            </a:r>
            <a:r>
              <a:rPr lang="en-US" sz="1800" dirty="0" err="1" smtClean="0"/>
              <a:t>Xen</a:t>
            </a:r>
            <a:r>
              <a:rPr lang="en-US" sz="1800" dirty="0" smtClean="0"/>
              <a:t> </a:t>
            </a:r>
            <a:r>
              <a:rPr lang="en-US" sz="1800" dirty="0"/>
              <a:t>copies the descriptor and checks </a:t>
            </a:r>
            <a:r>
              <a:rPr lang="en-US" sz="1800" dirty="0" smtClean="0"/>
              <a:t>safety</a:t>
            </a:r>
            <a:r>
              <a:rPr lang="en-US" sz="1800" dirty="0"/>
              <a:t>,</a:t>
            </a:r>
            <a:endParaRPr lang="en-US" sz="1800" dirty="0" smtClean="0"/>
          </a:p>
          <a:p>
            <a:pPr lvl="1"/>
            <a:r>
              <a:rPr lang="en-US" sz="1800" dirty="0" smtClean="0"/>
              <a:t>copies </a:t>
            </a:r>
            <a:r>
              <a:rPr lang="en-US" sz="1800" dirty="0"/>
              <a:t>only the packet header, not the payload, and </a:t>
            </a:r>
            <a:endParaRPr lang="en-US" sz="1800" dirty="0" smtClean="0"/>
          </a:p>
          <a:p>
            <a:pPr lvl="1"/>
            <a:r>
              <a:rPr lang="en-US" sz="1800" dirty="0" smtClean="0"/>
              <a:t>executes </a:t>
            </a:r>
            <a:r>
              <a:rPr lang="en-US" sz="1800" dirty="0"/>
              <a:t>the matching rules.</a:t>
            </a:r>
          </a:p>
        </p:txBody>
      </p:sp>
      <p:sp>
        <p:nvSpPr>
          <p:cNvPr id="2" name="Footer Placeholder 1"/>
          <p:cNvSpPr>
            <a:spLocks noGrp="1"/>
          </p:cNvSpPr>
          <p:nvPr>
            <p:ph type="ftr" sz="quarter" idx="10"/>
          </p:nvPr>
        </p:nvSpPr>
        <p:spPr/>
        <p:txBody>
          <a:bodyPr/>
          <a:lstStyle/>
          <a:p>
            <a:r>
              <a:rPr lang="en-US" smtClean="0"/>
              <a:t>Cloud Computing - RCIS  May 2013 </a:t>
            </a:r>
            <a:endParaRPr lang="en-US"/>
          </a:p>
        </p:txBody>
      </p:sp>
      <p:sp>
        <p:nvSpPr>
          <p:cNvPr id="3" name="Slide Number Placeholder 2"/>
          <p:cNvSpPr>
            <a:spLocks noGrp="1"/>
          </p:cNvSpPr>
          <p:nvPr>
            <p:ph type="sldNum" sz="quarter" idx="11"/>
          </p:nvPr>
        </p:nvSpPr>
        <p:spPr/>
        <p:txBody>
          <a:bodyPr/>
          <a:lstStyle/>
          <a:p>
            <a:pPr>
              <a:defRPr/>
            </a:pPr>
            <a:fld id="{CB1E956D-D9E7-4FA9-A346-BB84C9BA9367}" type="slidenum">
              <a:rPr lang="en-US" smtClean="0"/>
              <a:pPr>
                <a:defRPr/>
              </a:pPr>
              <a:t>98</a:t>
            </a:fld>
            <a:endParaRPr lang="en-US"/>
          </a:p>
        </p:txBody>
      </p:sp>
    </p:spTree>
    <p:extLst>
      <p:ext uri="{BB962C8B-B14F-4D97-AF65-F5344CB8AC3E}">
        <p14:creationId xmlns:p14="http://schemas.microsoft.com/office/powerpoint/2010/main" val="27812693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838201" y="5367338"/>
            <a:ext cx="7829550" cy="804862"/>
          </a:xfrm>
        </p:spPr>
        <p:txBody>
          <a:bodyPr/>
          <a:lstStyle/>
          <a:p>
            <a:r>
              <a:rPr lang="en-US" sz="1600" dirty="0" err="1" smtClean="0"/>
              <a:t>Xen</a:t>
            </a:r>
            <a:r>
              <a:rPr lang="en-US" sz="1600" dirty="0" smtClean="0"/>
              <a:t> </a:t>
            </a:r>
            <a:r>
              <a:rPr lang="en-US" sz="1600" dirty="0"/>
              <a:t>zero-copy semantics for data transfer using I/O rings. (a) The communication between a guest domain and the driver domain over an I/O and an event channel; NIC is the Network Interface Controller. (b) the circular ring of buffers</a:t>
            </a:r>
            <a:r>
              <a:rPr lang="en-US" sz="1600" dirty="0" smtClean="0"/>
              <a:t>.</a:t>
            </a:r>
            <a:endParaRPr lang="en-US" sz="1600" dirty="0"/>
          </a:p>
        </p:txBody>
      </p:sp>
      <p:sp>
        <p:nvSpPr>
          <p:cNvPr id="3" name="Footer Placeholder 2"/>
          <p:cNvSpPr>
            <a:spLocks noGrp="1"/>
          </p:cNvSpPr>
          <p:nvPr>
            <p:ph type="ftr" sz="quarter" idx="10"/>
          </p:nvPr>
        </p:nvSpPr>
        <p:spPr/>
        <p:txBody>
          <a:bodyPr/>
          <a:lstStyle/>
          <a:p>
            <a:r>
              <a:rPr lang="en-US" smtClean="0"/>
              <a:t>Cloud Computing - RCIS  May 2013 </a:t>
            </a: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74400968"/>
              </p:ext>
            </p:extLst>
          </p:nvPr>
        </p:nvGraphicFramePr>
        <p:xfrm>
          <a:off x="2428875" y="585247"/>
          <a:ext cx="3463925" cy="4570953"/>
        </p:xfrm>
        <a:graphic>
          <a:graphicData uri="http://schemas.openxmlformats.org/presentationml/2006/ole">
            <mc:AlternateContent xmlns:mc="http://schemas.openxmlformats.org/markup-compatibility/2006">
              <mc:Choice xmlns:v="urn:schemas-microsoft-com:vml" Requires="v">
                <p:oleObj spid="_x0000_s96281" name="Visio" r:id="rId3" imgW="7590736" imgH="10019489" progId="Visio.Drawing.11">
                  <p:embed/>
                </p:oleObj>
              </mc:Choice>
              <mc:Fallback>
                <p:oleObj name="Visio" r:id="rId3" imgW="7590736" imgH="10019489"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585247"/>
                        <a:ext cx="3463925" cy="4570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DDC26BD5-E9DB-4689-8DF0-1ECE45E8B7A0}" type="slidenum">
              <a:rPr lang="en-US" smtClean="0"/>
              <a:pPr>
                <a:defRPr/>
              </a:pPr>
              <a:t>99</a:t>
            </a:fld>
            <a:endParaRPr lang="en-US"/>
          </a:p>
        </p:txBody>
      </p:sp>
    </p:spTree>
    <p:extLst>
      <p:ext uri="{BB962C8B-B14F-4D97-AF65-F5344CB8AC3E}">
        <p14:creationId xmlns:p14="http://schemas.microsoft.com/office/powerpoint/2010/main" val="1843881589"/>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11619</TotalTime>
  <Words>12483</Words>
  <Application>Microsoft Office PowerPoint</Application>
  <PresentationFormat>On-screen Show (4:3)</PresentationFormat>
  <Paragraphs>1188</Paragraphs>
  <Slides>139</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139</vt:i4>
      </vt:variant>
    </vt:vector>
  </HeadingPairs>
  <TitlesOfParts>
    <vt:vector size="142" baseType="lpstr">
      <vt:lpstr>Pixel</vt:lpstr>
      <vt:lpstr>Visio</vt:lpstr>
      <vt:lpstr>Microsoft Visio Drawing</vt:lpstr>
      <vt:lpstr>  Cloud Computing       RCIS tutorial </vt:lpstr>
      <vt:lpstr>The tutorial is based on the book  Cloud Computing: Theory and Practice ISBN-13: 978-0124046276 Published by Morgan Kaufmann in May-June 2013  http://www.amazon.com/Cloud-Computing-Practice-Dan-Marinescu/dp/0124046274/ref=sr_1_4?s=books&amp;ie=UTF8&amp;qid=1365357500&amp;sr=1-4&amp;keywords=Dan+C.+Marinescu</vt:lpstr>
      <vt:lpstr>Contents</vt:lpstr>
      <vt:lpstr>1. Basic concepts</vt:lpstr>
      <vt:lpstr>Network-centric computing</vt:lpstr>
      <vt:lpstr>Network-centric content</vt:lpstr>
      <vt:lpstr>Network-centric computing and content</vt:lpstr>
      <vt:lpstr>Evolution of concepts and technologies</vt:lpstr>
      <vt:lpstr>Cloud computing</vt:lpstr>
      <vt:lpstr>Cloud computing (cont’d)</vt:lpstr>
      <vt:lpstr>Types of clouds</vt:lpstr>
      <vt:lpstr>The “good” about cloud computing</vt:lpstr>
      <vt:lpstr>More “good” about cloud computing</vt:lpstr>
      <vt:lpstr>Why cloud computing could be successful when other paradigms have failed?</vt:lpstr>
      <vt:lpstr>Challenges for cloud computing</vt:lpstr>
      <vt:lpstr>More challenges</vt:lpstr>
      <vt:lpstr>PowerPoint Presentation</vt:lpstr>
      <vt:lpstr>Cloud delivery models</vt:lpstr>
      <vt:lpstr>Software as a Service (SaaS)</vt:lpstr>
      <vt:lpstr>Platform as a Service (PaaS)</vt:lpstr>
      <vt:lpstr>Infrastructure as a Service (IaaS)</vt:lpstr>
      <vt:lpstr>PowerPoint Presentation</vt:lpstr>
      <vt:lpstr>NIST cloud reference model</vt:lpstr>
      <vt:lpstr>Ethical issues</vt:lpstr>
      <vt:lpstr>De-perimeterisation</vt:lpstr>
      <vt:lpstr>Privacy issues</vt:lpstr>
      <vt:lpstr>Cloud vulnerabilities</vt:lpstr>
      <vt:lpstr>2. Cloud infrastructure</vt:lpstr>
      <vt:lpstr>Existing cloud infrastructure</vt:lpstr>
      <vt:lpstr>AWS regions and availability zones</vt:lpstr>
      <vt:lpstr>PowerPoint Presentation</vt:lpstr>
      <vt:lpstr>Steps to run an application</vt:lpstr>
      <vt:lpstr>Instance cost</vt:lpstr>
      <vt:lpstr> AWS  services prior to 2012.</vt:lpstr>
      <vt:lpstr>New AWS services (introduced in 2012)</vt:lpstr>
      <vt:lpstr>AWS services introduced in 2012 (cont’d)</vt:lpstr>
      <vt:lpstr>Elastic Beanstalk</vt:lpstr>
      <vt:lpstr>Open-source platforms for private clouds</vt:lpstr>
      <vt:lpstr>PowerPoint Presentation</vt:lpstr>
      <vt:lpstr>Cloud storage diversity and vendor lock-in</vt:lpstr>
      <vt:lpstr>PowerPoint Presentation</vt:lpstr>
      <vt:lpstr>Cloud interoperability; the Intercloud</vt:lpstr>
      <vt:lpstr>Energy use and ecological impact</vt:lpstr>
      <vt:lpstr>Energy use and ecological impact (cont’d)</vt:lpstr>
      <vt:lpstr>Energy-proportional systems</vt:lpstr>
      <vt:lpstr>PowerPoint Presentation</vt:lpstr>
      <vt:lpstr>Service Level Agreement (SLA)</vt:lpstr>
      <vt:lpstr>Responsibility sharing between user and CSP</vt:lpstr>
      <vt:lpstr>User security concerns</vt:lpstr>
      <vt:lpstr>3. Cloud applications and paradigms</vt:lpstr>
      <vt:lpstr>Cloud applications</vt:lpstr>
      <vt:lpstr>Cloud applications (cont’d)</vt:lpstr>
      <vt:lpstr> Challenges for application development</vt:lpstr>
      <vt:lpstr>Existing and new application opportunities</vt:lpstr>
      <vt:lpstr>Processing pipelines</vt:lpstr>
      <vt:lpstr>Batch processing applications</vt:lpstr>
      <vt:lpstr>Web access</vt:lpstr>
      <vt:lpstr>Architectural styles for cloud applications</vt:lpstr>
      <vt:lpstr>Coordination - ZooKeeper</vt:lpstr>
      <vt:lpstr>PowerPoint Presentation</vt:lpstr>
      <vt:lpstr>Zookeeper communication</vt:lpstr>
      <vt:lpstr>Zookeeper communication (cont’d)</vt:lpstr>
      <vt:lpstr>Shared hierarchical namespace similar to a file system; znodes instead of inodes</vt:lpstr>
      <vt:lpstr>ZooKeeper service guarantees</vt:lpstr>
      <vt:lpstr>Zookeeper API</vt:lpstr>
      <vt:lpstr> Elasticity and load distribution</vt:lpstr>
      <vt:lpstr>MapReduce philosophy</vt:lpstr>
      <vt:lpstr>PowerPoint Presentation</vt:lpstr>
      <vt:lpstr>Case study: GrepTheWeb</vt:lpstr>
      <vt:lpstr>(a) The simplified workflow showing the inputs:    - the regular expression;   - the input records generated       by the web crawler;    - the user commands to report      the current status and to       terminate the processing.   (b) The detailed workflow; the system is based on message passing between several queues; four controller threads periodically poll their associated input queues, retrieve messages, and carry out the required actions</vt:lpstr>
      <vt:lpstr>Clouds for science and engineering</vt:lpstr>
      <vt:lpstr>Online data discovery</vt:lpstr>
      <vt:lpstr>High performance computing on a cloud</vt:lpstr>
      <vt:lpstr>Legacy applications on the cloud</vt:lpstr>
      <vt:lpstr>Cirrus</vt:lpstr>
      <vt:lpstr>Execution of loosely-coupled workloads using the Azure platform</vt:lpstr>
      <vt:lpstr>Social computing and digital content</vt:lpstr>
      <vt:lpstr>4. Virtualization</vt:lpstr>
      <vt:lpstr>Virtual machine monitor  (VMM / hypervisor)</vt:lpstr>
      <vt:lpstr>VMM virtualizes the CPU and the memory</vt:lpstr>
      <vt:lpstr>Virtual machines (VMs)</vt:lpstr>
      <vt:lpstr> Traditional, hybrid, and hosted VMs</vt:lpstr>
      <vt:lpstr>PowerPoint Presentation</vt:lpstr>
      <vt:lpstr>Performance and security isolation</vt:lpstr>
      <vt:lpstr>Computer architecture and virtualization</vt:lpstr>
      <vt:lpstr>Full virtualization and paravirtualization</vt:lpstr>
      <vt:lpstr>Full virtualization and paravirtualization</vt:lpstr>
      <vt:lpstr>Virtualization of x86 architecture </vt:lpstr>
      <vt:lpstr>Virtualization of x86 architecture (cont’d)</vt:lpstr>
      <vt:lpstr>VT-x a major architectural enhancement </vt:lpstr>
      <vt:lpstr>VT- x</vt:lpstr>
      <vt:lpstr>VT-d  a new virtualization architectures</vt:lpstr>
      <vt:lpstr>Xen - a VMM based on paravirtualization</vt:lpstr>
      <vt:lpstr>Xen</vt:lpstr>
      <vt:lpstr>Xen implementation on x86 architecture</vt:lpstr>
      <vt:lpstr>Dom0 components</vt:lpstr>
      <vt:lpstr> Strategies for virtual memory management,  CPU multiplexing, and  I/O devices </vt:lpstr>
      <vt:lpstr>Xen abstractions for networking and I/O</vt:lpstr>
      <vt:lpstr>PowerPoint Presentation</vt:lpstr>
      <vt:lpstr>Xen 2.0 optimization</vt:lpstr>
      <vt:lpstr>The darker side of virtualization</vt:lpstr>
      <vt:lpstr>PowerPoint Presentation</vt:lpstr>
      <vt:lpstr> 5. Cloud resource management</vt:lpstr>
      <vt:lpstr> Motivation</vt:lpstr>
      <vt:lpstr>Cloud resource management (CRM) policies</vt:lpstr>
      <vt:lpstr>Mechanisms for the implementation of resource management policies</vt:lpstr>
      <vt:lpstr>Tradeoffs</vt:lpstr>
      <vt:lpstr>Resource bundling</vt:lpstr>
      <vt:lpstr>Combinatorial auctions for cloud resources</vt:lpstr>
      <vt:lpstr>PowerPoint Presentation</vt:lpstr>
      <vt:lpstr>Pricing and allocation algorithms</vt:lpstr>
      <vt:lpstr>6. Cloud security</vt:lpstr>
      <vt:lpstr>Cloud security risks</vt:lpstr>
      <vt:lpstr>Attacks in a cloud computing environment</vt:lpstr>
      <vt:lpstr>PowerPoint Presentation</vt:lpstr>
      <vt:lpstr>Top threats to cloud computing</vt:lpstr>
      <vt:lpstr>Auditability of cloud activities</vt:lpstr>
      <vt:lpstr>Security - the top concern for cloud users</vt:lpstr>
      <vt:lpstr>Legal protection of cloud users</vt:lpstr>
      <vt:lpstr>Operating system security</vt:lpstr>
      <vt:lpstr> Closed-box versus open-box platforms</vt:lpstr>
      <vt:lpstr>Virtual machine security</vt:lpstr>
      <vt:lpstr>PowerPoint Presentation</vt:lpstr>
      <vt:lpstr>VMM-based threats </vt:lpstr>
      <vt:lpstr>VM-based threats</vt:lpstr>
      <vt:lpstr>Security of virtualization</vt:lpstr>
      <vt:lpstr>More advantages of virtualization</vt:lpstr>
      <vt:lpstr>Undesirable effects of virtualization</vt:lpstr>
      <vt:lpstr>Implications of virtualization on security</vt:lpstr>
      <vt:lpstr>Security risks posed by shared images</vt:lpstr>
      <vt:lpstr>Security risks posed by a management OS</vt:lpstr>
      <vt:lpstr>PowerPoint Presentation</vt:lpstr>
      <vt:lpstr> Possible actions of a malicious Dom0 </vt:lpstr>
      <vt:lpstr>A major weakness of Xen</vt:lpstr>
      <vt:lpstr>How to deal with run-time vulnerability of Dom0</vt:lpstr>
      <vt:lpstr>Xoar - breaking the monolithic design of  TCB</vt:lpstr>
      <vt:lpstr>Xoar system components</vt:lpstr>
      <vt:lpstr>PowerPoint Presentation</vt:lpstr>
      <vt:lpstr>PowerPoint Presentation</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dan</cp:lastModifiedBy>
  <cp:revision>377</cp:revision>
  <cp:lastPrinted>2013-05-23T15:55:25Z</cp:lastPrinted>
  <dcterms:created xsi:type="dcterms:W3CDTF">2004-10-07T18:29:30Z</dcterms:created>
  <dcterms:modified xsi:type="dcterms:W3CDTF">2013-05-26T18:13:11Z</dcterms:modified>
</cp:coreProperties>
</file>