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0" r:id="rId4"/>
    <p:sldId id="261" r:id="rId5"/>
    <p:sldId id="259" r:id="rId6"/>
    <p:sldId id="262" r:id="rId7"/>
    <p:sldId id="257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7" r:id="rId21"/>
    <p:sldId id="282" r:id="rId22"/>
    <p:sldId id="285" r:id="rId23"/>
    <p:sldId id="281" r:id="rId24"/>
    <p:sldId id="283" r:id="rId25"/>
    <p:sldId id="286" r:id="rId26"/>
    <p:sldId id="284" r:id="rId27"/>
    <p:sldId id="287" r:id="rId28"/>
    <p:sldId id="288" r:id="rId29"/>
    <p:sldId id="289" r:id="rId30"/>
    <p:sldId id="290" r:id="rId31"/>
    <p:sldId id="294" r:id="rId32"/>
    <p:sldId id="295" r:id="rId33"/>
    <p:sldId id="278" r:id="rId34"/>
    <p:sldId id="279" r:id="rId35"/>
    <p:sldId id="280" r:id="rId36"/>
    <p:sldId id="292" r:id="rId37"/>
    <p:sldId id="291" r:id="rId38"/>
    <p:sldId id="293" r:id="rId39"/>
    <p:sldId id="296" r:id="rId40"/>
    <p:sldId id="298" r:id="rId41"/>
    <p:sldId id="297" r:id="rId42"/>
    <p:sldId id="299" r:id="rId43"/>
    <p:sldId id="27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2046-F5B3-4442-BF98-89F410412616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F10D-0328-41E3-98C3-BC73708FBD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baseline="0" dirty="0" smtClean="0"/>
              <a:t> REQUEST Methods and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CF10D-0328-41E3-98C3-BC73708FBD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527D-DDCF-4484-91A0-6C25D3B25FD5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9293-69C4-4420-B2D8-9042CB76E7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Protocols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1295400"/>
            <a:ext cx="825341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Design of </a:t>
            </a:r>
            <a:r>
              <a:rPr lang="en-US" dirty="0" err="1"/>
              <a:t>IoT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Request-Response communication model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Publish-Subscribe communication model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Push-Pull communication model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Exclusive Pair communication model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REST-based Communication APIs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WebSocket</a:t>
            </a:r>
            <a:r>
              <a:rPr lang="en-US" dirty="0"/>
              <a:t>-based Communication APIs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43815"/>
          <a:ext cx="8305800" cy="652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78"/>
                <a:gridCol w="1845733"/>
                <a:gridCol w="2153356"/>
                <a:gridCol w="3230033"/>
              </a:tblGrid>
              <a:tr h="581025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/>
                        <a:t>COLLECTION URI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the resource in the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</a:t>
                      </a:r>
                    </a:p>
                    <a:p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(list</a:t>
                      </a:r>
                      <a:r>
                        <a:rPr lang="en-US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all the tasks)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GET</a:t>
                      </a:r>
                    </a:p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Element</a:t>
                      </a:r>
                      <a:r>
                        <a:rPr lang="en-US" b="1" baseline="0" dirty="0" smtClean="0"/>
                        <a:t> URI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information about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http://example.com/api/tasks/1/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(Get  Information on task-1)</a:t>
                      </a:r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POST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COLLECTION URI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smtClean="0"/>
                        <a:t>Create a new task</a:t>
                      </a:r>
                      <a:r>
                        <a:rPr lang="en-US" baseline="0" dirty="0" smtClean="0"/>
                        <a:t> from data provided in the request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POST</a:t>
                      </a:r>
                    </a:p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Element</a:t>
                      </a:r>
                      <a:r>
                        <a:rPr lang="en-US" b="1" baseline="0" dirty="0" smtClean="0"/>
                        <a:t> URI</a:t>
                      </a:r>
                      <a:endParaRPr lang="en-US" b="1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Generally not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COLLECTION URI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the entire collection with another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http://example.com/api/tasks/1/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(Replace</a:t>
                      </a:r>
                      <a:r>
                        <a:rPr lang="en-US" u="none" baseline="0" dirty="0" smtClean="0">
                          <a:solidFill>
                            <a:schemeClr val="tx1"/>
                          </a:solidFill>
                        </a:rPr>
                        <a:t> Entire collection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/>
                        <a:t>data provided in the request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Element</a:t>
                      </a:r>
                      <a:r>
                        <a:rPr lang="en-US" b="1" baseline="0" dirty="0" smtClean="0"/>
                        <a:t> URI</a:t>
                      </a:r>
                      <a:endParaRPr lang="en-US" b="1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the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http://example.com/api/tasks/1/ 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(Update</a:t>
                      </a:r>
                      <a:r>
                        <a:rPr lang="en-US" u="none" baseline="0" dirty="0" smtClean="0">
                          <a:solidFill>
                            <a:schemeClr val="tx1"/>
                          </a:solidFill>
                        </a:rPr>
                        <a:t> task-1 </a:t>
                      </a:r>
                      <a:r>
                        <a:rPr lang="en-US" u="none" baseline="0" dirty="0" err="1" smtClean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US" baseline="0" dirty="0" err="1" smtClean="0"/>
                        <a:t>data</a:t>
                      </a:r>
                      <a:r>
                        <a:rPr lang="en-US" baseline="0" dirty="0" smtClean="0"/>
                        <a:t> provided in the request</a:t>
                      </a:r>
                      <a:r>
                        <a:rPr lang="en-US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58102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DELETE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COLLECTION URI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entire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</a:t>
                      </a:r>
                    </a:p>
                    <a:p>
                      <a:r>
                        <a:rPr lang="en-US" dirty="0" smtClean="0"/>
                        <a:t>(delete all</a:t>
                      </a:r>
                      <a:r>
                        <a:rPr lang="en-US" baseline="0" dirty="0" smtClean="0"/>
                        <a:t> tasks)</a:t>
                      </a:r>
                      <a:endParaRPr lang="en-US" dirty="0"/>
                    </a:p>
                  </a:txBody>
                  <a:tcPr/>
                </a:tc>
              </a:tr>
              <a:tr h="15049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DELETE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Element</a:t>
                      </a:r>
                      <a:r>
                        <a:rPr lang="en-US" b="1" baseline="0" dirty="0" smtClean="0"/>
                        <a:t> URI</a:t>
                      </a:r>
                      <a:endParaRPr lang="en-US" b="1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http://example.com/api/tasks/1/ </a:t>
                      </a:r>
                      <a:r>
                        <a:rPr lang="en-US" dirty="0" smtClean="0"/>
                        <a:t>(delete</a:t>
                      </a:r>
                      <a:r>
                        <a:rPr lang="en-US" baseline="0" dirty="0" smtClean="0"/>
                        <a:t> task-1)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Exclusive Pair communication model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Code: ISEC2 </a:t>
            </a:r>
          </a:p>
          <a:p>
            <a:r>
              <a:rPr lang="en-US" dirty="0" smtClean="0"/>
              <a:t>Credit: 4:0:0:0 </a:t>
            </a:r>
          </a:p>
          <a:p>
            <a:r>
              <a:rPr lang="en-US" dirty="0" smtClean="0"/>
              <a:t>Prerequisite: Internet of Things Course Coordinator: </a:t>
            </a:r>
            <a:r>
              <a:rPr lang="en-US" dirty="0" err="1" smtClean="0"/>
              <a:t>Ashwitha</a:t>
            </a:r>
            <a:r>
              <a:rPr lang="en-US" dirty="0" smtClean="0"/>
              <a:t>  A</a:t>
            </a:r>
          </a:p>
          <a:p>
            <a:r>
              <a:rPr lang="en-US" dirty="0" smtClean="0"/>
              <a:t>Contact Hours: 56L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IoT</a:t>
            </a:r>
            <a:r>
              <a:rPr lang="en-US" dirty="0"/>
              <a:t> Levels &amp; Deployment Templates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Enabling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1.Wireless Sensor Networks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2.Cloud Computing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3.Big Data Analytics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4.Communication protocols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5.Embedded Systems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WSN contains number of end nodes and routers and coordinators</a:t>
            </a:r>
            <a:endParaRPr lang="en-US" dirty="0"/>
          </a:p>
        </p:txBody>
      </p:sp>
      <p:pic>
        <p:nvPicPr>
          <p:cNvPr id="18434" name="Picture 2" descr="C:\Users\Manager\Desktop\IOT PPT\wireless-sensor-networks-ppt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77200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Wireless Sensor Networks(WSN)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7410" name="Picture 2" descr="C:\Users\Manager\Desktop\IOT PPT\wireless-sensor-networks-ppt-8-638.jpg"/>
          <p:cNvPicPr>
            <a:picLocks noChangeAspect="1" noChangeArrowheads="1"/>
          </p:cNvPicPr>
          <p:nvPr/>
        </p:nvPicPr>
        <p:blipFill>
          <a:blip r:embed="rId2"/>
          <a:srcRect b="8246"/>
          <a:stretch>
            <a:fillRect/>
          </a:stretch>
        </p:blipFill>
        <p:spPr bwMode="auto">
          <a:xfrm>
            <a:off x="1219200" y="1147762"/>
            <a:ext cx="6553199" cy="4719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2.Cloud Computing(CC)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It is a transformative computing paradigm involves delivering applications and services over the Internet.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b="1" dirty="0" smtClean="0"/>
              <a:t>   Services of CC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Infrastructure as a service(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Platform as a service(</a:t>
            </a:r>
            <a:r>
              <a:rPr lang="en-US" dirty="0" err="1"/>
              <a:t>P</a:t>
            </a:r>
            <a:r>
              <a:rPr lang="en-US" dirty="0" err="1" smtClean="0"/>
              <a:t>aaS</a:t>
            </a:r>
            <a:r>
              <a:rPr lang="en-US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Software as a service(</a:t>
            </a:r>
            <a:r>
              <a:rPr lang="en-US" dirty="0" err="1" smtClean="0"/>
              <a:t>SaaS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2.Cloud Computing(CC)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9458" name="Picture 2" descr="C:\Users\Manager\Desktop\IOT PPT\cloud-computing-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315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3.Big Data Analytics(BDA)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It is defined as collection of data sets whose volume, velocity or variety is large that it is difficult to store,manage,process and analyze the data using traditional databases and data processing tools.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b="1" dirty="0" smtClean="0"/>
              <a:t>   CHARECTERISTICS: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Volume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Velocity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Variety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BDA ARCHITECTURE</a:t>
            </a:r>
            <a:endParaRPr lang="en-US" dirty="0"/>
          </a:p>
        </p:txBody>
      </p:sp>
      <p:pic>
        <p:nvPicPr>
          <p:cNvPr id="20482" name="Picture 2" descr="C:\Users\Manager\Desktop\IOT PPT\big-data-pipelin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4800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exchange Formats</a:t>
            </a:r>
          </a:p>
          <a:p>
            <a:r>
              <a:rPr lang="en-US" dirty="0" smtClean="0"/>
              <a:t>Data Encoding</a:t>
            </a:r>
          </a:p>
          <a:p>
            <a:r>
              <a:rPr lang="en-US" dirty="0" smtClean="0"/>
              <a:t>Addressing schemes for devices </a:t>
            </a:r>
          </a:p>
          <a:p>
            <a:r>
              <a:rPr lang="en-US" dirty="0" smtClean="0"/>
              <a:t>Routing Packets</a:t>
            </a:r>
          </a:p>
          <a:p>
            <a:r>
              <a:rPr lang="en-US" dirty="0" smtClean="0"/>
              <a:t>Sequence Control</a:t>
            </a:r>
          </a:p>
          <a:p>
            <a:r>
              <a:rPr lang="en-US" dirty="0" smtClean="0"/>
              <a:t>Flow control</a:t>
            </a:r>
          </a:p>
          <a:p>
            <a:r>
              <a:rPr lang="en-US" dirty="0" smtClean="0"/>
              <a:t>Retransmission of lost packets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Embedded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Is a computer system has computer hardware and software embedded to perform some specific tasks.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ey</a:t>
            </a:r>
            <a:r>
              <a:rPr lang="en-US" b="1" dirty="0" smtClean="0"/>
              <a:t> components</a:t>
            </a:r>
          </a:p>
          <a:p>
            <a:pPr algn="just"/>
            <a:r>
              <a:rPr lang="en-US" dirty="0" smtClean="0"/>
              <a:t>Microprocessor or microcontroller</a:t>
            </a:r>
          </a:p>
          <a:p>
            <a:pPr algn="just"/>
            <a:r>
              <a:rPr lang="en-US" dirty="0" smtClean="0"/>
              <a:t>Memory</a:t>
            </a:r>
          </a:p>
          <a:p>
            <a:pPr algn="just"/>
            <a:r>
              <a:rPr lang="en-US" dirty="0" smtClean="0"/>
              <a:t>Networking units</a:t>
            </a:r>
          </a:p>
          <a:p>
            <a:pPr algn="just"/>
            <a:r>
              <a:rPr lang="en-US" dirty="0" smtClean="0"/>
              <a:t>Input/output units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torage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 (COs):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At the end of the course, students will be able to</a:t>
            </a:r>
          </a:p>
          <a:p>
            <a:r>
              <a:rPr lang="en-US" dirty="0" smtClean="0"/>
              <a:t>1. Explain different design issues and domains of </a:t>
            </a:r>
            <a:r>
              <a:rPr lang="en-US" dirty="0" err="1" smtClean="0"/>
              <a:t>IoT</a:t>
            </a:r>
            <a:r>
              <a:rPr lang="en-US" dirty="0" smtClean="0"/>
              <a:t>. (PO-1,2,9,10,12) (PSO-1) </a:t>
            </a:r>
          </a:p>
          <a:p>
            <a:r>
              <a:rPr lang="en-US" dirty="0" smtClean="0"/>
              <a:t>2. Identify different design methodologies and end point devices of </a:t>
            </a:r>
            <a:r>
              <a:rPr lang="en-US" dirty="0" err="1" smtClean="0"/>
              <a:t>IoT</a:t>
            </a:r>
            <a:r>
              <a:rPr lang="en-US" dirty="0" smtClean="0"/>
              <a:t>. (PO-1,2.4,5,10,12) (PSO-1,2) </a:t>
            </a:r>
          </a:p>
          <a:p>
            <a:r>
              <a:rPr lang="en-US" dirty="0" smtClean="0"/>
              <a:t>3. Distinguish different cloud based solution for </a:t>
            </a:r>
            <a:r>
              <a:rPr lang="en-US" dirty="0" err="1" smtClean="0"/>
              <a:t>IoT</a:t>
            </a:r>
            <a:r>
              <a:rPr lang="en-US" dirty="0" smtClean="0"/>
              <a:t>. (PO-1,3,10,12) ( PSO-1,2) </a:t>
            </a:r>
          </a:p>
          <a:p>
            <a:r>
              <a:rPr lang="en-US" dirty="0" smtClean="0"/>
              <a:t>4. Understand different case studies related to </a:t>
            </a:r>
            <a:r>
              <a:rPr lang="en-US" dirty="0" err="1" smtClean="0"/>
              <a:t>IoT</a:t>
            </a:r>
            <a:r>
              <a:rPr lang="en-US" dirty="0" smtClean="0"/>
              <a:t> framework. (PO1,2,,5,10,12) ( PSO-1,2)</a:t>
            </a:r>
          </a:p>
          <a:p>
            <a:r>
              <a:rPr lang="en-US" dirty="0" smtClean="0"/>
              <a:t> 5. Solve data analytical problems on </a:t>
            </a:r>
            <a:r>
              <a:rPr lang="en-US" dirty="0" err="1" smtClean="0"/>
              <a:t>IoT</a:t>
            </a:r>
            <a:r>
              <a:rPr lang="en-US" dirty="0" smtClean="0"/>
              <a:t>. ( PO-1,2,5) (PSO- 1,3)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IOT Deployment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001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Components</a:t>
            </a:r>
          </a:p>
          <a:p>
            <a:r>
              <a:rPr lang="en-US" sz="2000" dirty="0" smtClean="0"/>
              <a:t>Device</a:t>
            </a:r>
          </a:p>
          <a:p>
            <a:r>
              <a:rPr lang="en-US" sz="2000" dirty="0" smtClean="0"/>
              <a:t>Resource</a:t>
            </a:r>
          </a:p>
          <a:p>
            <a:r>
              <a:rPr lang="en-US" sz="2000" dirty="0" smtClean="0"/>
              <a:t>Controller Service</a:t>
            </a:r>
          </a:p>
          <a:p>
            <a:r>
              <a:rPr lang="en-US" sz="2000" dirty="0" smtClean="0"/>
              <a:t>Database</a:t>
            </a:r>
          </a:p>
          <a:p>
            <a:r>
              <a:rPr lang="en-US" sz="2000" dirty="0" smtClean="0"/>
              <a:t>Web Service</a:t>
            </a:r>
          </a:p>
          <a:p>
            <a:r>
              <a:rPr lang="en-US" sz="2000" dirty="0" smtClean="0"/>
              <a:t>Stateless/</a:t>
            </a:r>
            <a:r>
              <a:rPr lang="en-US" sz="2000" dirty="0" err="1" smtClean="0"/>
              <a:t>Statefull</a:t>
            </a:r>
            <a:endParaRPr lang="en-US" sz="2000" dirty="0" smtClean="0"/>
          </a:p>
          <a:p>
            <a:r>
              <a:rPr lang="en-US" sz="2000" dirty="0" smtClean="0"/>
              <a:t>Unidirectional/Bidirectional</a:t>
            </a:r>
          </a:p>
          <a:p>
            <a:r>
              <a:rPr lang="en-US" sz="2000" dirty="0" smtClean="0"/>
              <a:t>Request-Response/Full Duplex</a:t>
            </a:r>
          </a:p>
          <a:p>
            <a:r>
              <a:rPr lang="en-US" sz="2000" dirty="0" err="1" smtClean="0"/>
              <a:t>Tcp</a:t>
            </a:r>
            <a:r>
              <a:rPr lang="en-US" sz="2000" dirty="0" smtClean="0"/>
              <a:t> Connections</a:t>
            </a:r>
          </a:p>
          <a:p>
            <a:r>
              <a:rPr lang="en-US" sz="2000" dirty="0" smtClean="0"/>
              <a:t>Header Overhead</a:t>
            </a:r>
          </a:p>
          <a:p>
            <a:r>
              <a:rPr lang="en-US" sz="2000" dirty="0" smtClean="0"/>
              <a:t>Scalability</a:t>
            </a:r>
          </a:p>
          <a:p>
            <a:r>
              <a:rPr lang="en-US" sz="2000" dirty="0" smtClean="0"/>
              <a:t>Analysis component</a:t>
            </a:r>
          </a:p>
          <a:p>
            <a:r>
              <a:rPr lang="en-US" sz="2000" dirty="0" smtClean="0"/>
              <a:t>Application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3152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Level-1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8650" y="1748631"/>
            <a:ext cx="78867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Level-2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2450" y="1524000"/>
            <a:ext cx="8039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Level-3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Level-4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Level-5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Level-6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1.MQTT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stands for _____________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MQ Telemetry Things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MQ Transport Telemetry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MQ Transport Things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MQ Telemetry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Transport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sensor uses which network?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LAN and 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HAN and 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LAN and PAN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d) LAN, PAN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designed for use between devices on the same constrained network.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True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 Which layer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a) Control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b) Transport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c) Service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d) Application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b="1" dirty="0" smtClean="0"/>
              <a:t>Prescribed Text Book</a:t>
            </a:r>
          </a:p>
          <a:p>
            <a:pPr marL="514350" indent="-514350" algn="just"/>
            <a:r>
              <a:rPr lang="en-US" dirty="0" smtClean="0"/>
              <a:t> Internet of Things (A Hands-on-Approach) by </a:t>
            </a:r>
            <a:r>
              <a:rPr lang="en-US" dirty="0" err="1" smtClean="0"/>
              <a:t>Arshdeep</a:t>
            </a:r>
            <a:r>
              <a:rPr lang="en-US" dirty="0" smtClean="0"/>
              <a:t> </a:t>
            </a:r>
            <a:r>
              <a:rPr lang="en-US" dirty="0" err="1" smtClean="0"/>
              <a:t>Bagha</a:t>
            </a:r>
            <a:r>
              <a:rPr lang="en-US" dirty="0" smtClean="0"/>
              <a:t> ,Vijay </a:t>
            </a:r>
            <a:r>
              <a:rPr lang="en-US" dirty="0" err="1" smtClean="0"/>
              <a:t>Madisetti</a:t>
            </a:r>
            <a:r>
              <a:rPr lang="en-US" dirty="0" smtClean="0"/>
              <a:t> University press 2015.</a:t>
            </a:r>
          </a:p>
          <a:p>
            <a:pPr marL="514350" indent="-514350" algn="ctr">
              <a:buNone/>
            </a:pPr>
            <a:r>
              <a:rPr lang="en-US" b="1" dirty="0"/>
              <a:t> </a:t>
            </a:r>
            <a:r>
              <a:rPr lang="en-US" b="1" dirty="0" smtClean="0"/>
              <a:t>   Reference Text Book </a:t>
            </a:r>
          </a:p>
          <a:p>
            <a:pPr marL="514350" indent="-514350"/>
            <a:r>
              <a:rPr lang="en-US" dirty="0" smtClean="0"/>
              <a:t> Enterprise </a:t>
            </a:r>
            <a:r>
              <a:rPr lang="en-US" dirty="0" err="1" smtClean="0"/>
              <a:t>IoT</a:t>
            </a:r>
            <a:r>
              <a:rPr lang="en-US" dirty="0" smtClean="0"/>
              <a:t>: Strategies and Best Practices for Connected Products and Services By Dirk </a:t>
            </a:r>
            <a:r>
              <a:rPr lang="en-US" dirty="0" err="1" smtClean="0"/>
              <a:t>Slama</a:t>
            </a:r>
            <a:r>
              <a:rPr lang="en-US" dirty="0" smtClean="0"/>
              <a:t>, Frank </a:t>
            </a:r>
            <a:r>
              <a:rPr lang="en-US" dirty="0" err="1" smtClean="0"/>
              <a:t>Puhlmann</a:t>
            </a:r>
            <a:r>
              <a:rPr lang="en-US" dirty="0" smtClean="0"/>
              <a:t>, Jim </a:t>
            </a:r>
            <a:r>
              <a:rPr lang="en-US" dirty="0" err="1" smtClean="0"/>
              <a:t>Morrish</a:t>
            </a:r>
            <a:r>
              <a:rPr lang="en-US" dirty="0" smtClean="0"/>
              <a:t>, </a:t>
            </a:r>
            <a:r>
              <a:rPr lang="en-US" dirty="0" err="1" smtClean="0"/>
              <a:t>Rishi</a:t>
            </a:r>
            <a:r>
              <a:rPr lang="en-US" dirty="0" smtClean="0"/>
              <a:t> M </a:t>
            </a:r>
            <a:r>
              <a:rPr lang="en-US" dirty="0" err="1" smtClean="0"/>
              <a:t>Bhatnagar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5.CoAP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provides which of the following requirements?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a) Multicast support and simplicity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b) Low overhead and multicast support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c) Simplicity and low overhead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d) Multicast support, Low over head, and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simplicity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has memory?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a) True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b) False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does not provide any security.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a) True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/>
              <a:t>Which protocol is lightweight?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a) MQTT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b) HTTP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c) </a:t>
            </a:r>
            <a:r>
              <a:rPr lang="en-US" sz="1800" dirty="0" err="1"/>
              <a:t>CoAP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d) SPI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1.Answer:d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Explanation: MQTT was known as MQ Telemetry Transport protocol. MQTT is a lightweight protocol that runs on top of the TCP/IP protocol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2.Answer:d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Explanation: Sensors usually have very limited capability in terms of networking connection. Your sensors can likely utilize Bluetooth networking connectivity. The protocols like LAN, HAN and PAN has a common they can directly connect to large networks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WAN or Internet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3.Answer:a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Explanation: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designed for use between devices on the same constrained network (e.g., low-power,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networks), between devices and general nodes on the internet, and between devices on different constrained networks both joined by an internet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4.Answer:c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Explanation: In intelligent network and cellular network, service layer is a conceptual layer within a network service provider architecture.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CoAP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 service layer protocol that is intended for use in resource-constrained internet devices, such as wireless sensor network nodes.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5.    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Answer</a:t>
            </a:r>
            <a:r>
              <a:rPr lang="en-US" sz="1800" b="1" dirty="0">
                <a:solidFill>
                  <a:srgbClr val="FF0000"/>
                </a:solidFill>
              </a:rPr>
              <a:t>: 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Explanation: Multicast, low overhead, and simplicity are extremely important for Internet of Things (</a:t>
            </a:r>
            <a:r>
              <a:rPr lang="en-US" sz="1800" dirty="0" err="1"/>
              <a:t>IoT</a:t>
            </a:r>
            <a:r>
              <a:rPr lang="en-US" sz="1800" dirty="0"/>
              <a:t>) and Machine-to-Machine (M2M) devices, which tend to be deeply embedded and have much less memory and power supply than traditional internet devices have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6.    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Answer</a:t>
            </a:r>
            <a:r>
              <a:rPr lang="en-US" sz="1800" b="1" dirty="0">
                <a:solidFill>
                  <a:srgbClr val="FF0000"/>
                </a:solidFill>
              </a:rPr>
              <a:t>: 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Explanation: The nodes have 8-bit microcontrollers with small amount of ROM and RAM, while constrained network such as IPv6 over Low-power Wireless Personal Area Network often high packet error rates and a typical throughput of 10s of </a:t>
            </a:r>
            <a:r>
              <a:rPr lang="en-US" sz="1800" dirty="0" err="1"/>
              <a:t>kbit</a:t>
            </a:r>
            <a:r>
              <a:rPr lang="en-US" sz="1800" dirty="0"/>
              <a:t>/s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7.    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 Answer: b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/>
              <a:t>Explanation: The Internet of Things cannot spread as long as it can be exploited by hackers willy-nilly. </a:t>
            </a:r>
            <a:r>
              <a:rPr lang="en-US" sz="1800" dirty="0" err="1"/>
              <a:t>CoAP</a:t>
            </a:r>
            <a:r>
              <a:rPr lang="en-US" sz="1800" dirty="0"/>
              <a:t> does not just pay lip service to security, it actually provides strong security. </a:t>
            </a:r>
            <a:r>
              <a:rPr lang="en-US" sz="1800" dirty="0" err="1"/>
              <a:t>CoAP’s</a:t>
            </a:r>
            <a:r>
              <a:rPr lang="en-US" sz="1800" dirty="0"/>
              <a:t> default choice of DTLS parameters is equivalent to 3072-bit RSA keys, yet still runs fine on the smallest nodes.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8.</a:t>
            </a:r>
            <a:r>
              <a:rPr lang="en-US" sz="1800" dirty="0"/>
              <a:t> </a:t>
            </a:r>
            <a:r>
              <a:rPr lang="en-US" sz="1800" dirty="0" smtClean="0"/>
              <a:t>                       </a:t>
            </a:r>
            <a:r>
              <a:rPr lang="en-US" sz="1800" b="1" dirty="0" smtClean="0">
                <a:solidFill>
                  <a:srgbClr val="FF0000"/>
                </a:solidFill>
              </a:rPr>
              <a:t>Answer</a:t>
            </a:r>
            <a:r>
              <a:rPr lang="en-US" sz="1800" b="1" dirty="0">
                <a:solidFill>
                  <a:srgbClr val="FF0000"/>
                </a:solidFill>
              </a:rPr>
              <a:t>: a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Explanation: MQTT is a lightweight protocol that runs on top of the TCP/IP protocol and works with publish subscribe mechanism.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Unit-1 Outline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/>
              <a:t>IoT</a:t>
            </a:r>
            <a:r>
              <a:rPr lang="en-US" dirty="0"/>
              <a:t> definition</a:t>
            </a:r>
          </a:p>
          <a:p>
            <a:pPr>
              <a:buNone/>
            </a:pPr>
            <a:r>
              <a:rPr lang="en-US" dirty="0"/>
              <a:t>• Characteristics of </a:t>
            </a:r>
            <a:r>
              <a:rPr lang="en-US" dirty="0" err="1"/>
              <a:t>IoT</a:t>
            </a:r>
            <a:endParaRPr lang="en-US" dirty="0"/>
          </a:p>
          <a:p>
            <a:pPr>
              <a:buNone/>
            </a:pPr>
            <a:r>
              <a:rPr lang="en-US" dirty="0"/>
              <a:t>• Physical Design of </a:t>
            </a:r>
            <a:r>
              <a:rPr lang="en-US" dirty="0" err="1"/>
              <a:t>IoT</a:t>
            </a:r>
            <a:endParaRPr lang="en-US" dirty="0"/>
          </a:p>
          <a:p>
            <a:pPr>
              <a:buNone/>
            </a:pPr>
            <a:r>
              <a:rPr lang="en-US" dirty="0"/>
              <a:t>• Logical Design of </a:t>
            </a:r>
            <a:r>
              <a:rPr lang="en-US" dirty="0" err="1"/>
              <a:t>IoT</a:t>
            </a:r>
            <a:endParaRPr lang="en-US" dirty="0"/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IoT</a:t>
            </a:r>
            <a:r>
              <a:rPr lang="en-US" dirty="0"/>
              <a:t> Protocols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dirty="0" err="1"/>
              <a:t>IoT</a:t>
            </a:r>
            <a:r>
              <a:rPr lang="en-US" dirty="0"/>
              <a:t> Levels &amp; Deployment Templates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dynamic global network infrastructure with </a:t>
            </a:r>
            <a:r>
              <a:rPr lang="en-US" dirty="0" smtClean="0"/>
              <a:t>self-configuring capabilities </a:t>
            </a:r>
            <a:r>
              <a:rPr lang="en-US" dirty="0"/>
              <a:t>based on standard and interoperable </a:t>
            </a:r>
            <a:r>
              <a:rPr lang="en-US" dirty="0" smtClean="0"/>
              <a:t>communication protocols </a:t>
            </a:r>
            <a:r>
              <a:rPr lang="en-US" dirty="0"/>
              <a:t>where physical and virtual "things" have identities, </a:t>
            </a:r>
            <a:r>
              <a:rPr lang="en-US" dirty="0" smtClean="0"/>
              <a:t>physical attributes</a:t>
            </a:r>
            <a:r>
              <a:rPr lang="en-US" dirty="0"/>
              <a:t>, and virtual personalities and use intelligent interfaces, </a:t>
            </a:r>
            <a:r>
              <a:rPr lang="en-US" dirty="0" smtClean="0"/>
              <a:t>and are </a:t>
            </a:r>
            <a:r>
              <a:rPr lang="en-US" dirty="0"/>
              <a:t>seamlessly integrated into the information network, </a:t>
            </a:r>
            <a:r>
              <a:rPr lang="en-US" dirty="0" smtClean="0"/>
              <a:t>often communicate </a:t>
            </a:r>
            <a:r>
              <a:rPr lang="en-US" dirty="0"/>
              <a:t>data associated with users and their environments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</a:t>
            </a:r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Dynamic &amp; Self-Adapting</a:t>
            </a:r>
          </a:p>
          <a:p>
            <a:pPr>
              <a:buNone/>
            </a:pPr>
            <a:r>
              <a:rPr lang="en-US" dirty="0"/>
              <a:t>• Self-Configuring</a:t>
            </a:r>
          </a:p>
          <a:p>
            <a:pPr>
              <a:buNone/>
            </a:pPr>
            <a:r>
              <a:rPr lang="en-US" dirty="0"/>
              <a:t>• Interoperable Communication Protocols</a:t>
            </a:r>
          </a:p>
          <a:p>
            <a:pPr>
              <a:buNone/>
            </a:pPr>
            <a:r>
              <a:rPr lang="en-US" dirty="0"/>
              <a:t>• Unique Identity</a:t>
            </a:r>
          </a:p>
          <a:p>
            <a:pPr>
              <a:buNone/>
            </a:pPr>
            <a:r>
              <a:rPr lang="en-US" dirty="0"/>
              <a:t>• Integrated into Information </a:t>
            </a:r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Design of </a:t>
            </a:r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• </a:t>
            </a:r>
            <a:r>
              <a:rPr lang="en-US" dirty="0"/>
              <a:t>The "Things" in </a:t>
            </a:r>
            <a:r>
              <a:rPr lang="en-US" dirty="0" err="1"/>
              <a:t>IoT</a:t>
            </a:r>
            <a:r>
              <a:rPr lang="en-US" dirty="0"/>
              <a:t> usually refers to </a:t>
            </a:r>
            <a:r>
              <a:rPr lang="en-US" dirty="0" err="1"/>
              <a:t>IoT</a:t>
            </a:r>
            <a:r>
              <a:rPr lang="en-US" dirty="0"/>
              <a:t> devices which have </a:t>
            </a:r>
            <a:r>
              <a:rPr lang="en-US" dirty="0" smtClean="0"/>
              <a:t>unique identities </a:t>
            </a:r>
            <a:r>
              <a:rPr lang="en-US" dirty="0"/>
              <a:t>and can perform remote sensing, actuating and </a:t>
            </a:r>
            <a:r>
              <a:rPr lang="en-US" dirty="0" smtClean="0"/>
              <a:t>monitoring capabilities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dirty="0" err="1"/>
              <a:t>IoT</a:t>
            </a:r>
            <a:r>
              <a:rPr lang="en-US" dirty="0"/>
              <a:t> devices can:</a:t>
            </a:r>
          </a:p>
          <a:p>
            <a:pPr lvl="1" algn="just">
              <a:buNone/>
            </a:pPr>
            <a:r>
              <a:rPr lang="en-US" dirty="0" smtClean="0"/>
              <a:t>• Exchange </a:t>
            </a:r>
            <a:r>
              <a:rPr lang="en-US" dirty="0"/>
              <a:t>data with other connected devices and applications (directly </a:t>
            </a:r>
            <a:r>
              <a:rPr lang="en-US" dirty="0" smtClean="0"/>
              <a:t>or indirectly</a:t>
            </a:r>
            <a:r>
              <a:rPr lang="en-US" dirty="0"/>
              <a:t>), or</a:t>
            </a:r>
          </a:p>
          <a:p>
            <a:pPr lvl="1" algn="just">
              <a:buNone/>
            </a:pPr>
            <a:r>
              <a:rPr lang="en-US" dirty="0"/>
              <a:t>• Collect data from other devices and process the data locally </a:t>
            </a:r>
            <a:r>
              <a:rPr lang="en-US" dirty="0" smtClean="0"/>
              <a:t>or Send </a:t>
            </a:r>
            <a:r>
              <a:rPr lang="en-US" dirty="0"/>
              <a:t>the data to centralized servers or cloud-based application back-ends </a:t>
            </a:r>
            <a:r>
              <a:rPr lang="en-US" dirty="0" smtClean="0"/>
              <a:t>for processing </a:t>
            </a:r>
            <a:r>
              <a:rPr lang="en-US" dirty="0"/>
              <a:t>the data, or</a:t>
            </a:r>
          </a:p>
          <a:p>
            <a:pPr lvl="1" algn="just">
              <a:buNone/>
            </a:pPr>
            <a:r>
              <a:rPr lang="en-US" dirty="0"/>
              <a:t>• Perform some tasks locally and other tasks within the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smtClean="0"/>
              <a:t>infrastructure, based </a:t>
            </a:r>
            <a:r>
              <a:rPr lang="en-US" dirty="0"/>
              <a:t>on temporal and space constraints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block diagram of an </a:t>
            </a:r>
            <a:r>
              <a:rPr lang="en-US" dirty="0" err="1" smtClean="0"/>
              <a:t>IoT</a:t>
            </a:r>
            <a:r>
              <a:rPr lang="en-US" dirty="0" smtClean="0"/>
              <a:t> Device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799</Words>
  <Application>Microsoft Office PowerPoint</Application>
  <PresentationFormat>On-screen Show (4:3)</PresentationFormat>
  <Paragraphs>174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Course Information</vt:lpstr>
      <vt:lpstr>Course Outcomes (COs): </vt:lpstr>
      <vt:lpstr>Text Book Information</vt:lpstr>
      <vt:lpstr>Unit-1 Outline </vt:lpstr>
      <vt:lpstr>Definition of IoT </vt:lpstr>
      <vt:lpstr>Characteristics of IoT </vt:lpstr>
      <vt:lpstr>Physical Design of IoT </vt:lpstr>
      <vt:lpstr>Generic block diagram of an IoT Device</vt:lpstr>
      <vt:lpstr>IoT Protocols</vt:lpstr>
      <vt:lpstr>Logical Design of IoT</vt:lpstr>
      <vt:lpstr>Request-Response communication model</vt:lpstr>
      <vt:lpstr>Publish-Subscribe communication model</vt:lpstr>
      <vt:lpstr>Push-Pull communication model</vt:lpstr>
      <vt:lpstr>Exclusive Pair communication model</vt:lpstr>
      <vt:lpstr>REST-based Communication APIs</vt:lpstr>
      <vt:lpstr>WebSocket-based Communication APIs</vt:lpstr>
      <vt:lpstr>Slide 18</vt:lpstr>
      <vt:lpstr>Exclusive Pair communication model</vt:lpstr>
      <vt:lpstr>IoT Levels &amp; Deployment Templates</vt:lpstr>
      <vt:lpstr>Iot Enabling Technologies</vt:lpstr>
      <vt:lpstr>WSN contains number of end nodes and routers and coordinators</vt:lpstr>
      <vt:lpstr>Wireless Sensor Networks(WSN) </vt:lpstr>
      <vt:lpstr>2.Cloud Computing(CC) </vt:lpstr>
      <vt:lpstr>2.Cloud Computing(CC) </vt:lpstr>
      <vt:lpstr>3.Big Data Analytics(BDA) </vt:lpstr>
      <vt:lpstr>BDA ARCHITECTURE</vt:lpstr>
      <vt:lpstr>4.Communication Protocols</vt:lpstr>
      <vt:lpstr>Embedded System</vt:lpstr>
      <vt:lpstr>IOT Deployment Templates</vt:lpstr>
      <vt:lpstr>Slide 31</vt:lpstr>
      <vt:lpstr>Slide 32</vt:lpstr>
      <vt:lpstr>IoT Level-1</vt:lpstr>
      <vt:lpstr>IoT Level-2</vt:lpstr>
      <vt:lpstr>IoT Level-3</vt:lpstr>
      <vt:lpstr>IoT Level-4</vt:lpstr>
      <vt:lpstr>IoT Level-5</vt:lpstr>
      <vt:lpstr>IoT Level-6</vt:lpstr>
      <vt:lpstr>QUIZ</vt:lpstr>
      <vt:lpstr>QUIZ</vt:lpstr>
      <vt:lpstr>QUIZ ANSWERS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Manager</dc:creator>
  <cp:lastModifiedBy>Manager</cp:lastModifiedBy>
  <cp:revision>26</cp:revision>
  <dcterms:created xsi:type="dcterms:W3CDTF">2020-09-07T05:17:05Z</dcterms:created>
  <dcterms:modified xsi:type="dcterms:W3CDTF">2020-09-11T10:18:06Z</dcterms:modified>
</cp:coreProperties>
</file>