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676C-6407-0989-B7A4-E911B51DF3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A6032B-6499-8B76-D1D1-097CDAC218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1C2C2D-4C57-7037-4BA5-D8F37F75D44D}"/>
              </a:ext>
            </a:extLst>
          </p:cNvPr>
          <p:cNvSpPr>
            <a:spLocks noGrp="1"/>
          </p:cNvSpPr>
          <p:nvPr>
            <p:ph type="dt" sz="half" idx="10"/>
          </p:nvPr>
        </p:nvSpPr>
        <p:spPr/>
        <p:txBody>
          <a:bodyPr/>
          <a:lstStyle/>
          <a:p>
            <a:fld id="{BBB39584-F871-4579-A0B7-BC84B3F6C047}" type="datetimeFigureOut">
              <a:rPr lang="en-IN" smtClean="0"/>
              <a:t>15-10-2023</a:t>
            </a:fld>
            <a:endParaRPr lang="en-IN"/>
          </a:p>
        </p:txBody>
      </p:sp>
      <p:sp>
        <p:nvSpPr>
          <p:cNvPr id="5" name="Footer Placeholder 4">
            <a:extLst>
              <a:ext uri="{FF2B5EF4-FFF2-40B4-BE49-F238E27FC236}">
                <a16:creationId xmlns:a16="http://schemas.microsoft.com/office/drawing/2014/main" id="{7EA715EA-E8C1-6D12-ECF2-1777F8F7DF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151BE3-03F2-4B65-F282-A039C1706F79}"/>
              </a:ext>
            </a:extLst>
          </p:cNvPr>
          <p:cNvSpPr>
            <a:spLocks noGrp="1"/>
          </p:cNvSpPr>
          <p:nvPr>
            <p:ph type="sldNum" sz="quarter" idx="12"/>
          </p:nvPr>
        </p:nvSpPr>
        <p:spPr/>
        <p:txBody>
          <a:bodyPr/>
          <a:lstStyle/>
          <a:p>
            <a:fld id="{62E5363D-94F2-4EC4-B312-FEFF1ABCE35C}" type="slidenum">
              <a:rPr lang="en-IN" smtClean="0"/>
              <a:t>‹#›</a:t>
            </a:fld>
            <a:endParaRPr lang="en-IN"/>
          </a:p>
        </p:txBody>
      </p:sp>
    </p:spTree>
    <p:extLst>
      <p:ext uri="{BB962C8B-B14F-4D97-AF65-F5344CB8AC3E}">
        <p14:creationId xmlns:p14="http://schemas.microsoft.com/office/powerpoint/2010/main" val="158788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0419-DA36-2BB8-D626-5578B53542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AD9715-D31A-B6EF-F6AC-B120212527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E27C02-F5FA-C4ED-9A6C-C076AC16194A}"/>
              </a:ext>
            </a:extLst>
          </p:cNvPr>
          <p:cNvSpPr>
            <a:spLocks noGrp="1"/>
          </p:cNvSpPr>
          <p:nvPr>
            <p:ph type="dt" sz="half" idx="10"/>
          </p:nvPr>
        </p:nvSpPr>
        <p:spPr/>
        <p:txBody>
          <a:bodyPr/>
          <a:lstStyle/>
          <a:p>
            <a:fld id="{BBB39584-F871-4579-A0B7-BC84B3F6C047}" type="datetimeFigureOut">
              <a:rPr lang="en-IN" smtClean="0"/>
              <a:t>15-10-2023</a:t>
            </a:fld>
            <a:endParaRPr lang="en-IN"/>
          </a:p>
        </p:txBody>
      </p:sp>
      <p:sp>
        <p:nvSpPr>
          <p:cNvPr id="5" name="Footer Placeholder 4">
            <a:extLst>
              <a:ext uri="{FF2B5EF4-FFF2-40B4-BE49-F238E27FC236}">
                <a16:creationId xmlns:a16="http://schemas.microsoft.com/office/drawing/2014/main" id="{C34F1119-DBE6-FE33-084A-64BF57BB01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BCA515-7BA5-CF39-AA45-3D98692EC185}"/>
              </a:ext>
            </a:extLst>
          </p:cNvPr>
          <p:cNvSpPr>
            <a:spLocks noGrp="1"/>
          </p:cNvSpPr>
          <p:nvPr>
            <p:ph type="sldNum" sz="quarter" idx="12"/>
          </p:nvPr>
        </p:nvSpPr>
        <p:spPr/>
        <p:txBody>
          <a:bodyPr/>
          <a:lstStyle/>
          <a:p>
            <a:fld id="{62E5363D-94F2-4EC4-B312-FEFF1ABCE35C}" type="slidenum">
              <a:rPr lang="en-IN" smtClean="0"/>
              <a:t>‹#›</a:t>
            </a:fld>
            <a:endParaRPr lang="en-IN"/>
          </a:p>
        </p:txBody>
      </p:sp>
    </p:spTree>
    <p:extLst>
      <p:ext uri="{BB962C8B-B14F-4D97-AF65-F5344CB8AC3E}">
        <p14:creationId xmlns:p14="http://schemas.microsoft.com/office/powerpoint/2010/main" val="445250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97FA0B-7FD9-25C6-D0BD-8DFF9128EE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C9BCA5-822D-3E9B-18F3-63F4B645AA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67B924-504B-A2D8-30E5-CF2705EFF495}"/>
              </a:ext>
            </a:extLst>
          </p:cNvPr>
          <p:cNvSpPr>
            <a:spLocks noGrp="1"/>
          </p:cNvSpPr>
          <p:nvPr>
            <p:ph type="dt" sz="half" idx="10"/>
          </p:nvPr>
        </p:nvSpPr>
        <p:spPr/>
        <p:txBody>
          <a:bodyPr/>
          <a:lstStyle/>
          <a:p>
            <a:fld id="{BBB39584-F871-4579-A0B7-BC84B3F6C047}" type="datetimeFigureOut">
              <a:rPr lang="en-IN" smtClean="0"/>
              <a:t>15-10-2023</a:t>
            </a:fld>
            <a:endParaRPr lang="en-IN"/>
          </a:p>
        </p:txBody>
      </p:sp>
      <p:sp>
        <p:nvSpPr>
          <p:cNvPr id="5" name="Footer Placeholder 4">
            <a:extLst>
              <a:ext uri="{FF2B5EF4-FFF2-40B4-BE49-F238E27FC236}">
                <a16:creationId xmlns:a16="http://schemas.microsoft.com/office/drawing/2014/main" id="{15833AE0-0775-62A6-14A5-BA324BAAA1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1484B9-47B4-F86C-FF6A-FEAC5AC32010}"/>
              </a:ext>
            </a:extLst>
          </p:cNvPr>
          <p:cNvSpPr>
            <a:spLocks noGrp="1"/>
          </p:cNvSpPr>
          <p:nvPr>
            <p:ph type="sldNum" sz="quarter" idx="12"/>
          </p:nvPr>
        </p:nvSpPr>
        <p:spPr/>
        <p:txBody>
          <a:bodyPr/>
          <a:lstStyle/>
          <a:p>
            <a:fld id="{62E5363D-94F2-4EC4-B312-FEFF1ABCE35C}" type="slidenum">
              <a:rPr lang="en-IN" smtClean="0"/>
              <a:t>‹#›</a:t>
            </a:fld>
            <a:endParaRPr lang="en-IN"/>
          </a:p>
        </p:txBody>
      </p:sp>
    </p:spTree>
    <p:extLst>
      <p:ext uri="{BB962C8B-B14F-4D97-AF65-F5344CB8AC3E}">
        <p14:creationId xmlns:p14="http://schemas.microsoft.com/office/powerpoint/2010/main" val="114694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FD0F-3F43-E817-9078-52CBB74506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808CE4-916A-4056-AFD1-221FD9E41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60C1B8-464C-05B6-3526-3FEA1D53CC41}"/>
              </a:ext>
            </a:extLst>
          </p:cNvPr>
          <p:cNvSpPr>
            <a:spLocks noGrp="1"/>
          </p:cNvSpPr>
          <p:nvPr>
            <p:ph type="dt" sz="half" idx="10"/>
          </p:nvPr>
        </p:nvSpPr>
        <p:spPr/>
        <p:txBody>
          <a:bodyPr/>
          <a:lstStyle/>
          <a:p>
            <a:fld id="{BBB39584-F871-4579-A0B7-BC84B3F6C047}" type="datetimeFigureOut">
              <a:rPr lang="en-IN" smtClean="0"/>
              <a:t>15-10-2023</a:t>
            </a:fld>
            <a:endParaRPr lang="en-IN"/>
          </a:p>
        </p:txBody>
      </p:sp>
      <p:sp>
        <p:nvSpPr>
          <p:cNvPr id="5" name="Footer Placeholder 4">
            <a:extLst>
              <a:ext uri="{FF2B5EF4-FFF2-40B4-BE49-F238E27FC236}">
                <a16:creationId xmlns:a16="http://schemas.microsoft.com/office/drawing/2014/main" id="{9D03F62E-6168-F5B9-7AA4-9917016C87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BC48DE-F06F-4EC9-C0A9-4BE9C8BE1B13}"/>
              </a:ext>
            </a:extLst>
          </p:cNvPr>
          <p:cNvSpPr>
            <a:spLocks noGrp="1"/>
          </p:cNvSpPr>
          <p:nvPr>
            <p:ph type="sldNum" sz="quarter" idx="12"/>
          </p:nvPr>
        </p:nvSpPr>
        <p:spPr/>
        <p:txBody>
          <a:bodyPr/>
          <a:lstStyle/>
          <a:p>
            <a:fld id="{62E5363D-94F2-4EC4-B312-FEFF1ABCE35C}" type="slidenum">
              <a:rPr lang="en-IN" smtClean="0"/>
              <a:t>‹#›</a:t>
            </a:fld>
            <a:endParaRPr lang="en-IN"/>
          </a:p>
        </p:txBody>
      </p:sp>
    </p:spTree>
    <p:extLst>
      <p:ext uri="{BB962C8B-B14F-4D97-AF65-F5344CB8AC3E}">
        <p14:creationId xmlns:p14="http://schemas.microsoft.com/office/powerpoint/2010/main" val="242375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65917-4921-0E09-6BCD-3DDEC411B4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5DC889-6F9A-2CF7-4FB8-78C54BFB99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82299A-9F9A-F4A2-1770-CEDE53A80453}"/>
              </a:ext>
            </a:extLst>
          </p:cNvPr>
          <p:cNvSpPr>
            <a:spLocks noGrp="1"/>
          </p:cNvSpPr>
          <p:nvPr>
            <p:ph type="dt" sz="half" idx="10"/>
          </p:nvPr>
        </p:nvSpPr>
        <p:spPr/>
        <p:txBody>
          <a:bodyPr/>
          <a:lstStyle/>
          <a:p>
            <a:fld id="{BBB39584-F871-4579-A0B7-BC84B3F6C047}" type="datetimeFigureOut">
              <a:rPr lang="en-IN" smtClean="0"/>
              <a:t>15-10-2023</a:t>
            </a:fld>
            <a:endParaRPr lang="en-IN"/>
          </a:p>
        </p:txBody>
      </p:sp>
      <p:sp>
        <p:nvSpPr>
          <p:cNvPr id="5" name="Footer Placeholder 4">
            <a:extLst>
              <a:ext uri="{FF2B5EF4-FFF2-40B4-BE49-F238E27FC236}">
                <a16:creationId xmlns:a16="http://schemas.microsoft.com/office/drawing/2014/main" id="{0EBF3C67-B426-8BFD-4508-5E543A7D80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5F8284-E46E-8F30-EB5B-F849CF991326}"/>
              </a:ext>
            </a:extLst>
          </p:cNvPr>
          <p:cNvSpPr>
            <a:spLocks noGrp="1"/>
          </p:cNvSpPr>
          <p:nvPr>
            <p:ph type="sldNum" sz="quarter" idx="12"/>
          </p:nvPr>
        </p:nvSpPr>
        <p:spPr/>
        <p:txBody>
          <a:bodyPr/>
          <a:lstStyle/>
          <a:p>
            <a:fld id="{62E5363D-94F2-4EC4-B312-FEFF1ABCE35C}" type="slidenum">
              <a:rPr lang="en-IN" smtClean="0"/>
              <a:t>‹#›</a:t>
            </a:fld>
            <a:endParaRPr lang="en-IN"/>
          </a:p>
        </p:txBody>
      </p:sp>
    </p:spTree>
    <p:extLst>
      <p:ext uri="{BB962C8B-B14F-4D97-AF65-F5344CB8AC3E}">
        <p14:creationId xmlns:p14="http://schemas.microsoft.com/office/powerpoint/2010/main" val="776957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8461-FC3F-6F3C-ACAB-23B4984AC6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C3F23-F75E-9057-8DA4-199261EB4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3E7380-BFBD-FF09-B6EE-5130FF0D1A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829EB8-8AE7-5BBC-3150-A195A08D936C}"/>
              </a:ext>
            </a:extLst>
          </p:cNvPr>
          <p:cNvSpPr>
            <a:spLocks noGrp="1"/>
          </p:cNvSpPr>
          <p:nvPr>
            <p:ph type="dt" sz="half" idx="10"/>
          </p:nvPr>
        </p:nvSpPr>
        <p:spPr/>
        <p:txBody>
          <a:bodyPr/>
          <a:lstStyle/>
          <a:p>
            <a:fld id="{BBB39584-F871-4579-A0B7-BC84B3F6C047}" type="datetimeFigureOut">
              <a:rPr lang="en-IN" smtClean="0"/>
              <a:t>15-10-2023</a:t>
            </a:fld>
            <a:endParaRPr lang="en-IN"/>
          </a:p>
        </p:txBody>
      </p:sp>
      <p:sp>
        <p:nvSpPr>
          <p:cNvPr id="6" name="Footer Placeholder 5">
            <a:extLst>
              <a:ext uri="{FF2B5EF4-FFF2-40B4-BE49-F238E27FC236}">
                <a16:creationId xmlns:a16="http://schemas.microsoft.com/office/drawing/2014/main" id="{3F3FC386-CEE6-F63F-CD70-C11229631D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3071BF-BBAB-AD0F-04D7-11C6F3FE2AB6}"/>
              </a:ext>
            </a:extLst>
          </p:cNvPr>
          <p:cNvSpPr>
            <a:spLocks noGrp="1"/>
          </p:cNvSpPr>
          <p:nvPr>
            <p:ph type="sldNum" sz="quarter" idx="12"/>
          </p:nvPr>
        </p:nvSpPr>
        <p:spPr/>
        <p:txBody>
          <a:bodyPr/>
          <a:lstStyle/>
          <a:p>
            <a:fld id="{62E5363D-94F2-4EC4-B312-FEFF1ABCE35C}" type="slidenum">
              <a:rPr lang="en-IN" smtClean="0"/>
              <a:t>‹#›</a:t>
            </a:fld>
            <a:endParaRPr lang="en-IN"/>
          </a:p>
        </p:txBody>
      </p:sp>
    </p:spTree>
    <p:extLst>
      <p:ext uri="{BB962C8B-B14F-4D97-AF65-F5344CB8AC3E}">
        <p14:creationId xmlns:p14="http://schemas.microsoft.com/office/powerpoint/2010/main" val="50228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3A0F-BBF8-2118-9310-EC16651618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89662E-EB28-3E6A-C022-D9D2E86D1D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02C415-EC48-40E3-5385-4EF0E32CF5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C29712-E94E-6617-0697-2FE8DE0FED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7D85F0-55DC-F7BA-243F-9BB0F1B5FC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0482D2-DEB9-6E8C-C4BA-EED572D2668B}"/>
              </a:ext>
            </a:extLst>
          </p:cNvPr>
          <p:cNvSpPr>
            <a:spLocks noGrp="1"/>
          </p:cNvSpPr>
          <p:nvPr>
            <p:ph type="dt" sz="half" idx="10"/>
          </p:nvPr>
        </p:nvSpPr>
        <p:spPr/>
        <p:txBody>
          <a:bodyPr/>
          <a:lstStyle/>
          <a:p>
            <a:fld id="{BBB39584-F871-4579-A0B7-BC84B3F6C047}" type="datetimeFigureOut">
              <a:rPr lang="en-IN" smtClean="0"/>
              <a:t>15-10-2023</a:t>
            </a:fld>
            <a:endParaRPr lang="en-IN"/>
          </a:p>
        </p:txBody>
      </p:sp>
      <p:sp>
        <p:nvSpPr>
          <p:cNvPr id="8" name="Footer Placeholder 7">
            <a:extLst>
              <a:ext uri="{FF2B5EF4-FFF2-40B4-BE49-F238E27FC236}">
                <a16:creationId xmlns:a16="http://schemas.microsoft.com/office/drawing/2014/main" id="{E3453C8D-8814-2293-D82A-5C647B1119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22B4F5-15BC-3F81-EE98-01E5F8397560}"/>
              </a:ext>
            </a:extLst>
          </p:cNvPr>
          <p:cNvSpPr>
            <a:spLocks noGrp="1"/>
          </p:cNvSpPr>
          <p:nvPr>
            <p:ph type="sldNum" sz="quarter" idx="12"/>
          </p:nvPr>
        </p:nvSpPr>
        <p:spPr/>
        <p:txBody>
          <a:bodyPr/>
          <a:lstStyle/>
          <a:p>
            <a:fld id="{62E5363D-94F2-4EC4-B312-FEFF1ABCE35C}" type="slidenum">
              <a:rPr lang="en-IN" smtClean="0"/>
              <a:t>‹#›</a:t>
            </a:fld>
            <a:endParaRPr lang="en-IN"/>
          </a:p>
        </p:txBody>
      </p:sp>
    </p:spTree>
    <p:extLst>
      <p:ext uri="{BB962C8B-B14F-4D97-AF65-F5344CB8AC3E}">
        <p14:creationId xmlns:p14="http://schemas.microsoft.com/office/powerpoint/2010/main" val="225736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D21D-CEDA-0A0B-C2C4-0980FEA789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C465C1-3089-BE4A-BE5F-C61CA37A439F}"/>
              </a:ext>
            </a:extLst>
          </p:cNvPr>
          <p:cNvSpPr>
            <a:spLocks noGrp="1"/>
          </p:cNvSpPr>
          <p:nvPr>
            <p:ph type="dt" sz="half" idx="10"/>
          </p:nvPr>
        </p:nvSpPr>
        <p:spPr/>
        <p:txBody>
          <a:bodyPr/>
          <a:lstStyle/>
          <a:p>
            <a:fld id="{BBB39584-F871-4579-A0B7-BC84B3F6C047}" type="datetimeFigureOut">
              <a:rPr lang="en-IN" smtClean="0"/>
              <a:t>15-10-2023</a:t>
            </a:fld>
            <a:endParaRPr lang="en-IN"/>
          </a:p>
        </p:txBody>
      </p:sp>
      <p:sp>
        <p:nvSpPr>
          <p:cNvPr id="4" name="Footer Placeholder 3">
            <a:extLst>
              <a:ext uri="{FF2B5EF4-FFF2-40B4-BE49-F238E27FC236}">
                <a16:creationId xmlns:a16="http://schemas.microsoft.com/office/drawing/2014/main" id="{DD069AE6-1026-7B5E-117A-8A9A5DFA7C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63CF4A-68F7-BC7A-286E-8D6A94A7A4C2}"/>
              </a:ext>
            </a:extLst>
          </p:cNvPr>
          <p:cNvSpPr>
            <a:spLocks noGrp="1"/>
          </p:cNvSpPr>
          <p:nvPr>
            <p:ph type="sldNum" sz="quarter" idx="12"/>
          </p:nvPr>
        </p:nvSpPr>
        <p:spPr/>
        <p:txBody>
          <a:bodyPr/>
          <a:lstStyle/>
          <a:p>
            <a:fld id="{62E5363D-94F2-4EC4-B312-FEFF1ABCE35C}" type="slidenum">
              <a:rPr lang="en-IN" smtClean="0"/>
              <a:t>‹#›</a:t>
            </a:fld>
            <a:endParaRPr lang="en-IN"/>
          </a:p>
        </p:txBody>
      </p:sp>
    </p:spTree>
    <p:extLst>
      <p:ext uri="{BB962C8B-B14F-4D97-AF65-F5344CB8AC3E}">
        <p14:creationId xmlns:p14="http://schemas.microsoft.com/office/powerpoint/2010/main" val="2966776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D4490F-73BE-15DA-92FF-214B121DB226}"/>
              </a:ext>
            </a:extLst>
          </p:cNvPr>
          <p:cNvSpPr>
            <a:spLocks noGrp="1"/>
          </p:cNvSpPr>
          <p:nvPr>
            <p:ph type="dt" sz="half" idx="10"/>
          </p:nvPr>
        </p:nvSpPr>
        <p:spPr/>
        <p:txBody>
          <a:bodyPr/>
          <a:lstStyle/>
          <a:p>
            <a:fld id="{BBB39584-F871-4579-A0B7-BC84B3F6C047}" type="datetimeFigureOut">
              <a:rPr lang="en-IN" smtClean="0"/>
              <a:t>15-10-2023</a:t>
            </a:fld>
            <a:endParaRPr lang="en-IN"/>
          </a:p>
        </p:txBody>
      </p:sp>
      <p:sp>
        <p:nvSpPr>
          <p:cNvPr id="3" name="Footer Placeholder 2">
            <a:extLst>
              <a:ext uri="{FF2B5EF4-FFF2-40B4-BE49-F238E27FC236}">
                <a16:creationId xmlns:a16="http://schemas.microsoft.com/office/drawing/2014/main" id="{E3934A78-B048-0079-9D22-0BA48D7560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B74954-F0F0-EDDC-77A9-908AD5742C85}"/>
              </a:ext>
            </a:extLst>
          </p:cNvPr>
          <p:cNvSpPr>
            <a:spLocks noGrp="1"/>
          </p:cNvSpPr>
          <p:nvPr>
            <p:ph type="sldNum" sz="quarter" idx="12"/>
          </p:nvPr>
        </p:nvSpPr>
        <p:spPr/>
        <p:txBody>
          <a:bodyPr/>
          <a:lstStyle/>
          <a:p>
            <a:fld id="{62E5363D-94F2-4EC4-B312-FEFF1ABCE35C}" type="slidenum">
              <a:rPr lang="en-IN" smtClean="0"/>
              <a:t>‹#›</a:t>
            </a:fld>
            <a:endParaRPr lang="en-IN"/>
          </a:p>
        </p:txBody>
      </p:sp>
    </p:spTree>
    <p:extLst>
      <p:ext uri="{BB962C8B-B14F-4D97-AF65-F5344CB8AC3E}">
        <p14:creationId xmlns:p14="http://schemas.microsoft.com/office/powerpoint/2010/main" val="122143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9038-5A61-A765-E7FC-CF119939B7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84FB06-0351-B5D0-1D9D-E55F31E3E5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0BE454-B2C4-92DF-F899-EF3DA24C5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5275B9-56D4-D1B0-1BF4-BC76C62C1319}"/>
              </a:ext>
            </a:extLst>
          </p:cNvPr>
          <p:cNvSpPr>
            <a:spLocks noGrp="1"/>
          </p:cNvSpPr>
          <p:nvPr>
            <p:ph type="dt" sz="half" idx="10"/>
          </p:nvPr>
        </p:nvSpPr>
        <p:spPr/>
        <p:txBody>
          <a:bodyPr/>
          <a:lstStyle/>
          <a:p>
            <a:fld id="{BBB39584-F871-4579-A0B7-BC84B3F6C047}" type="datetimeFigureOut">
              <a:rPr lang="en-IN" smtClean="0"/>
              <a:t>15-10-2023</a:t>
            </a:fld>
            <a:endParaRPr lang="en-IN"/>
          </a:p>
        </p:txBody>
      </p:sp>
      <p:sp>
        <p:nvSpPr>
          <p:cNvPr id="6" name="Footer Placeholder 5">
            <a:extLst>
              <a:ext uri="{FF2B5EF4-FFF2-40B4-BE49-F238E27FC236}">
                <a16:creationId xmlns:a16="http://schemas.microsoft.com/office/drawing/2014/main" id="{C49D9CB2-1AD7-BACD-C24C-92C58D63A0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E99CA7-4C36-7DAC-C82B-363FB4E068EE}"/>
              </a:ext>
            </a:extLst>
          </p:cNvPr>
          <p:cNvSpPr>
            <a:spLocks noGrp="1"/>
          </p:cNvSpPr>
          <p:nvPr>
            <p:ph type="sldNum" sz="quarter" idx="12"/>
          </p:nvPr>
        </p:nvSpPr>
        <p:spPr/>
        <p:txBody>
          <a:bodyPr/>
          <a:lstStyle/>
          <a:p>
            <a:fld id="{62E5363D-94F2-4EC4-B312-FEFF1ABCE35C}" type="slidenum">
              <a:rPr lang="en-IN" smtClean="0"/>
              <a:t>‹#›</a:t>
            </a:fld>
            <a:endParaRPr lang="en-IN"/>
          </a:p>
        </p:txBody>
      </p:sp>
    </p:spTree>
    <p:extLst>
      <p:ext uri="{BB962C8B-B14F-4D97-AF65-F5344CB8AC3E}">
        <p14:creationId xmlns:p14="http://schemas.microsoft.com/office/powerpoint/2010/main" val="1786351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58951-A1B7-BC4E-CA18-F1E14B44F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00EC97-CB24-35CE-136B-DFA19108DB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64DA77-E791-65CD-0899-54614F9EE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CE2E9-E0E9-08A6-D273-84B360B27D53}"/>
              </a:ext>
            </a:extLst>
          </p:cNvPr>
          <p:cNvSpPr>
            <a:spLocks noGrp="1"/>
          </p:cNvSpPr>
          <p:nvPr>
            <p:ph type="dt" sz="half" idx="10"/>
          </p:nvPr>
        </p:nvSpPr>
        <p:spPr/>
        <p:txBody>
          <a:bodyPr/>
          <a:lstStyle/>
          <a:p>
            <a:fld id="{BBB39584-F871-4579-A0B7-BC84B3F6C047}" type="datetimeFigureOut">
              <a:rPr lang="en-IN" smtClean="0"/>
              <a:t>15-10-2023</a:t>
            </a:fld>
            <a:endParaRPr lang="en-IN"/>
          </a:p>
        </p:txBody>
      </p:sp>
      <p:sp>
        <p:nvSpPr>
          <p:cNvPr id="6" name="Footer Placeholder 5">
            <a:extLst>
              <a:ext uri="{FF2B5EF4-FFF2-40B4-BE49-F238E27FC236}">
                <a16:creationId xmlns:a16="http://schemas.microsoft.com/office/drawing/2014/main" id="{D2CCAABA-B0B9-44CD-E543-2B5E2202C9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6A85BB-9A6A-009E-D0BD-EEE4ADD3B8DF}"/>
              </a:ext>
            </a:extLst>
          </p:cNvPr>
          <p:cNvSpPr>
            <a:spLocks noGrp="1"/>
          </p:cNvSpPr>
          <p:nvPr>
            <p:ph type="sldNum" sz="quarter" idx="12"/>
          </p:nvPr>
        </p:nvSpPr>
        <p:spPr/>
        <p:txBody>
          <a:bodyPr/>
          <a:lstStyle/>
          <a:p>
            <a:fld id="{62E5363D-94F2-4EC4-B312-FEFF1ABCE35C}" type="slidenum">
              <a:rPr lang="en-IN" smtClean="0"/>
              <a:t>‹#›</a:t>
            </a:fld>
            <a:endParaRPr lang="en-IN"/>
          </a:p>
        </p:txBody>
      </p:sp>
    </p:spTree>
    <p:extLst>
      <p:ext uri="{BB962C8B-B14F-4D97-AF65-F5344CB8AC3E}">
        <p14:creationId xmlns:p14="http://schemas.microsoft.com/office/powerpoint/2010/main" val="1364611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B4906B-A2F9-D050-43AB-6B0EBEF07A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B151FC-B85A-FD5E-7D32-2CA5252651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CAB739-8F73-C898-2132-E8A2DA7E7C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39584-F871-4579-A0B7-BC84B3F6C047}" type="datetimeFigureOut">
              <a:rPr lang="en-IN" smtClean="0"/>
              <a:t>15-10-2023</a:t>
            </a:fld>
            <a:endParaRPr lang="en-IN"/>
          </a:p>
        </p:txBody>
      </p:sp>
      <p:sp>
        <p:nvSpPr>
          <p:cNvPr id="5" name="Footer Placeholder 4">
            <a:extLst>
              <a:ext uri="{FF2B5EF4-FFF2-40B4-BE49-F238E27FC236}">
                <a16:creationId xmlns:a16="http://schemas.microsoft.com/office/drawing/2014/main" id="{5EABC2AF-940B-CE1D-374F-E0C5F5FF0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D9807F-A8AF-FEFD-0E27-15565FBC70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5363D-94F2-4EC4-B312-FEFF1ABCE35C}" type="slidenum">
              <a:rPr lang="en-IN" smtClean="0"/>
              <a:t>‹#›</a:t>
            </a:fld>
            <a:endParaRPr lang="en-IN"/>
          </a:p>
        </p:txBody>
      </p:sp>
    </p:spTree>
    <p:extLst>
      <p:ext uri="{BB962C8B-B14F-4D97-AF65-F5344CB8AC3E}">
        <p14:creationId xmlns:p14="http://schemas.microsoft.com/office/powerpoint/2010/main" val="148130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65785-C8FE-EEEC-F4F0-DEF6AE521CDF}"/>
              </a:ext>
            </a:extLst>
          </p:cNvPr>
          <p:cNvSpPr>
            <a:spLocks noGrp="1"/>
          </p:cNvSpPr>
          <p:nvPr>
            <p:ph type="ctrTitle"/>
          </p:nvPr>
        </p:nvSpPr>
        <p:spPr>
          <a:xfrm>
            <a:off x="333829" y="1122363"/>
            <a:ext cx="10697028" cy="2387600"/>
          </a:xfrm>
        </p:spPr>
        <p:txBody>
          <a:bodyPr/>
          <a:lstStyle/>
          <a:p>
            <a:r>
              <a:rPr lang="en-US" dirty="0"/>
              <a:t>MECE BREAKDOWN FOR NORTHWIND SALES PROJECT</a:t>
            </a:r>
            <a:endParaRPr lang="en-IN" dirty="0"/>
          </a:p>
        </p:txBody>
      </p:sp>
      <p:sp>
        <p:nvSpPr>
          <p:cNvPr id="3" name="Subtitle 2">
            <a:extLst>
              <a:ext uri="{FF2B5EF4-FFF2-40B4-BE49-F238E27FC236}">
                <a16:creationId xmlns:a16="http://schemas.microsoft.com/office/drawing/2014/main" id="{73B1C534-37DF-70E0-17CD-5B5DDE8E1A8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315090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3D99AE-F534-DEDB-0CA3-90AAC3FB31E2}"/>
              </a:ext>
            </a:extLst>
          </p:cNvPr>
          <p:cNvSpPr txBox="1"/>
          <p:nvPr/>
        </p:nvSpPr>
        <p:spPr>
          <a:xfrm>
            <a:off x="4831307" y="1132765"/>
            <a:ext cx="3971498" cy="369332"/>
          </a:xfrm>
          <a:prstGeom prst="rect">
            <a:avLst/>
          </a:prstGeom>
          <a:noFill/>
        </p:spPr>
        <p:txBody>
          <a:bodyPr wrap="square" rtlCol="0">
            <a:spAutoFit/>
          </a:bodyPr>
          <a:lstStyle/>
          <a:p>
            <a:r>
              <a:rPr lang="en-US" b="1" dirty="0"/>
              <a:t>NORTHWIND</a:t>
            </a:r>
            <a:r>
              <a:rPr lang="en-US" dirty="0"/>
              <a:t> </a:t>
            </a:r>
            <a:r>
              <a:rPr lang="en-US" b="1" dirty="0"/>
              <a:t>SALES</a:t>
            </a:r>
            <a:endParaRPr lang="en-IN" b="1" dirty="0"/>
          </a:p>
        </p:txBody>
      </p:sp>
      <p:cxnSp>
        <p:nvCxnSpPr>
          <p:cNvPr id="5" name="Straight Connector 4">
            <a:extLst>
              <a:ext uri="{FF2B5EF4-FFF2-40B4-BE49-F238E27FC236}">
                <a16:creationId xmlns:a16="http://schemas.microsoft.com/office/drawing/2014/main" id="{7FCD6086-D8A6-5F85-955E-82843123D919}"/>
              </a:ext>
            </a:extLst>
          </p:cNvPr>
          <p:cNvCxnSpPr>
            <a:cxnSpLocks/>
          </p:cNvCxnSpPr>
          <p:nvPr/>
        </p:nvCxnSpPr>
        <p:spPr>
          <a:xfrm>
            <a:off x="5636525" y="1502097"/>
            <a:ext cx="0" cy="654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59113F6-CA20-B50E-48AA-A5C31531C0C6}"/>
              </a:ext>
            </a:extLst>
          </p:cNvPr>
          <p:cNvCxnSpPr>
            <a:cxnSpLocks/>
          </p:cNvCxnSpPr>
          <p:nvPr/>
        </p:nvCxnSpPr>
        <p:spPr>
          <a:xfrm>
            <a:off x="341194" y="2156346"/>
            <a:ext cx="109591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DE5FB43-01D8-B117-42D0-2D8E9C8126E0}"/>
              </a:ext>
            </a:extLst>
          </p:cNvPr>
          <p:cNvCxnSpPr>
            <a:cxnSpLocks/>
          </p:cNvCxnSpPr>
          <p:nvPr/>
        </p:nvCxnSpPr>
        <p:spPr>
          <a:xfrm>
            <a:off x="341194" y="2156346"/>
            <a:ext cx="0" cy="65425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AEC5EBD-07C2-081A-F979-494321306736}"/>
              </a:ext>
            </a:extLst>
          </p:cNvPr>
          <p:cNvSpPr txBox="1"/>
          <p:nvPr/>
        </p:nvSpPr>
        <p:spPr>
          <a:xfrm>
            <a:off x="95533" y="2988860"/>
            <a:ext cx="2115401" cy="2031325"/>
          </a:xfrm>
          <a:prstGeom prst="rect">
            <a:avLst/>
          </a:prstGeom>
          <a:noFill/>
        </p:spPr>
        <p:txBody>
          <a:bodyPr wrap="square" rtlCol="0">
            <a:spAutoFit/>
          </a:bodyPr>
          <a:lstStyle/>
          <a:p>
            <a:r>
              <a:rPr lang="en-US" dirty="0"/>
              <a:t>PRODUCT</a:t>
            </a:r>
          </a:p>
          <a:p>
            <a:pPr marL="285750" indent="-285750">
              <a:buFont typeface="Arial" panose="020B0604020202020204" pitchFamily="34" charset="0"/>
              <a:buChar char="•"/>
            </a:pPr>
            <a:r>
              <a:rPr lang="en-US" dirty="0"/>
              <a:t>Popularity</a:t>
            </a:r>
          </a:p>
          <a:p>
            <a:pPr marL="285750" indent="-285750">
              <a:buFont typeface="Arial" panose="020B0604020202020204" pitchFamily="34" charset="0"/>
              <a:buChar char="•"/>
            </a:pPr>
            <a:r>
              <a:rPr lang="en-US" dirty="0"/>
              <a:t>Profit margin</a:t>
            </a:r>
          </a:p>
          <a:p>
            <a:pPr marL="285750" indent="-285750">
              <a:buFont typeface="Arial" panose="020B0604020202020204" pitchFamily="34" charset="0"/>
              <a:buChar char="•"/>
            </a:pPr>
            <a:r>
              <a:rPr lang="en-US" dirty="0"/>
              <a:t>Availability</a:t>
            </a:r>
          </a:p>
          <a:p>
            <a:pPr marL="285750" indent="-285750">
              <a:buFont typeface="Arial" panose="020B0604020202020204" pitchFamily="34" charset="0"/>
              <a:buChar char="•"/>
            </a:pPr>
            <a:r>
              <a:rPr lang="en-US" dirty="0"/>
              <a:t>Region/Country</a:t>
            </a:r>
          </a:p>
          <a:p>
            <a:pPr marL="285750" indent="-285750">
              <a:buFont typeface="Arial" panose="020B0604020202020204" pitchFamily="34" charset="0"/>
              <a:buChar char="•"/>
            </a:pPr>
            <a:r>
              <a:rPr lang="en-US" dirty="0"/>
              <a:t>Trend</a:t>
            </a:r>
          </a:p>
          <a:p>
            <a:pPr marL="285750" indent="-285750">
              <a:buFont typeface="Arial" panose="020B0604020202020204" pitchFamily="34" charset="0"/>
              <a:buChar char="•"/>
            </a:pPr>
            <a:r>
              <a:rPr lang="en-US" dirty="0"/>
              <a:t>Category</a:t>
            </a:r>
            <a:endParaRPr lang="en-IN" dirty="0"/>
          </a:p>
        </p:txBody>
      </p:sp>
      <p:cxnSp>
        <p:nvCxnSpPr>
          <p:cNvPr id="18" name="Straight Connector 17">
            <a:extLst>
              <a:ext uri="{FF2B5EF4-FFF2-40B4-BE49-F238E27FC236}">
                <a16:creationId xmlns:a16="http://schemas.microsoft.com/office/drawing/2014/main" id="{02D6E4C4-92E3-6D4A-1772-4AF18A2BD3FB}"/>
              </a:ext>
            </a:extLst>
          </p:cNvPr>
          <p:cNvCxnSpPr>
            <a:cxnSpLocks/>
          </p:cNvCxnSpPr>
          <p:nvPr/>
        </p:nvCxnSpPr>
        <p:spPr>
          <a:xfrm>
            <a:off x="4148919" y="2156346"/>
            <a:ext cx="0" cy="65425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EB56D62-1A26-F34A-1778-746967C85361}"/>
              </a:ext>
            </a:extLst>
          </p:cNvPr>
          <p:cNvSpPr txBox="1"/>
          <p:nvPr/>
        </p:nvSpPr>
        <p:spPr>
          <a:xfrm>
            <a:off x="3773607" y="2988860"/>
            <a:ext cx="2115400" cy="369332"/>
          </a:xfrm>
          <a:prstGeom prst="rect">
            <a:avLst/>
          </a:prstGeom>
          <a:noFill/>
        </p:spPr>
        <p:txBody>
          <a:bodyPr wrap="square" rtlCol="0">
            <a:spAutoFit/>
          </a:bodyPr>
          <a:lstStyle/>
          <a:p>
            <a:r>
              <a:rPr lang="en-US" dirty="0"/>
              <a:t>ORDER</a:t>
            </a:r>
            <a:endParaRPr lang="en-IN" dirty="0"/>
          </a:p>
        </p:txBody>
      </p:sp>
      <p:sp>
        <p:nvSpPr>
          <p:cNvPr id="25" name="TextBox 24">
            <a:extLst>
              <a:ext uri="{FF2B5EF4-FFF2-40B4-BE49-F238E27FC236}">
                <a16:creationId xmlns:a16="http://schemas.microsoft.com/office/drawing/2014/main" id="{8E7D4BEB-090A-C031-EF44-1796E6951B28}"/>
              </a:ext>
            </a:extLst>
          </p:cNvPr>
          <p:cNvSpPr txBox="1"/>
          <p:nvPr/>
        </p:nvSpPr>
        <p:spPr>
          <a:xfrm>
            <a:off x="3875964" y="3429000"/>
            <a:ext cx="21154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Top product</a:t>
            </a:r>
          </a:p>
          <a:p>
            <a:pPr marL="285750" indent="-285750">
              <a:buFont typeface="Arial" panose="020B0604020202020204" pitchFamily="34" charset="0"/>
              <a:buChar char="•"/>
            </a:pPr>
            <a:r>
              <a:rPr lang="en-US" dirty="0"/>
              <a:t>Region/country</a:t>
            </a:r>
          </a:p>
          <a:p>
            <a:pPr marL="285750" indent="-285750">
              <a:buFont typeface="Arial" panose="020B0604020202020204" pitchFamily="34" charset="0"/>
              <a:buChar char="•"/>
            </a:pPr>
            <a:r>
              <a:rPr lang="en-US" dirty="0"/>
              <a:t>Trend</a:t>
            </a:r>
          </a:p>
          <a:p>
            <a:pPr marL="285750" indent="-285750">
              <a:buFont typeface="Arial" panose="020B0604020202020204" pitchFamily="34" charset="0"/>
              <a:buChar char="•"/>
            </a:pPr>
            <a:r>
              <a:rPr lang="en-US" dirty="0"/>
              <a:t>Performance</a:t>
            </a:r>
            <a:endParaRPr lang="en-IN" dirty="0"/>
          </a:p>
        </p:txBody>
      </p:sp>
      <p:cxnSp>
        <p:nvCxnSpPr>
          <p:cNvPr id="27" name="Straight Connector 26">
            <a:extLst>
              <a:ext uri="{FF2B5EF4-FFF2-40B4-BE49-F238E27FC236}">
                <a16:creationId xmlns:a16="http://schemas.microsoft.com/office/drawing/2014/main" id="{DA743CFD-E942-6456-B8BE-16E012E06C50}"/>
              </a:ext>
            </a:extLst>
          </p:cNvPr>
          <p:cNvCxnSpPr>
            <a:cxnSpLocks/>
          </p:cNvCxnSpPr>
          <p:nvPr/>
        </p:nvCxnSpPr>
        <p:spPr>
          <a:xfrm>
            <a:off x="6810233" y="2156346"/>
            <a:ext cx="1" cy="654249"/>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5C466C8-0BC9-04B6-7CB1-0D89B9D9BEAD}"/>
              </a:ext>
            </a:extLst>
          </p:cNvPr>
          <p:cNvSpPr txBox="1"/>
          <p:nvPr/>
        </p:nvSpPr>
        <p:spPr>
          <a:xfrm>
            <a:off x="6400800" y="2975212"/>
            <a:ext cx="1351121" cy="369332"/>
          </a:xfrm>
          <a:prstGeom prst="rect">
            <a:avLst/>
          </a:prstGeom>
          <a:noFill/>
        </p:spPr>
        <p:txBody>
          <a:bodyPr wrap="square" rtlCol="0">
            <a:spAutoFit/>
          </a:bodyPr>
          <a:lstStyle/>
          <a:p>
            <a:r>
              <a:rPr lang="en-US" dirty="0"/>
              <a:t>EMPLOYEE</a:t>
            </a:r>
            <a:endParaRPr lang="en-IN" dirty="0"/>
          </a:p>
        </p:txBody>
      </p:sp>
      <p:sp>
        <p:nvSpPr>
          <p:cNvPr id="33" name="TextBox 32">
            <a:extLst>
              <a:ext uri="{FF2B5EF4-FFF2-40B4-BE49-F238E27FC236}">
                <a16:creationId xmlns:a16="http://schemas.microsoft.com/office/drawing/2014/main" id="{2F3AA94E-71AD-8742-1CBF-541BD5CC22A6}"/>
              </a:ext>
            </a:extLst>
          </p:cNvPr>
          <p:cNvSpPr txBox="1"/>
          <p:nvPr/>
        </p:nvSpPr>
        <p:spPr>
          <a:xfrm>
            <a:off x="6441736" y="3444794"/>
            <a:ext cx="163773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Place</a:t>
            </a:r>
          </a:p>
          <a:p>
            <a:pPr marL="285750" indent="-285750">
              <a:buFont typeface="Arial" panose="020B0604020202020204" pitchFamily="34" charset="0"/>
              <a:buChar char="•"/>
            </a:pPr>
            <a:r>
              <a:rPr lang="en-US" dirty="0"/>
              <a:t>Productivity trend</a:t>
            </a:r>
          </a:p>
          <a:p>
            <a:pPr marL="285750" indent="-285750">
              <a:buFont typeface="Arial" panose="020B0604020202020204" pitchFamily="34" charset="0"/>
              <a:buChar char="•"/>
            </a:pPr>
            <a:r>
              <a:rPr lang="en-US" dirty="0"/>
              <a:t>Gender</a:t>
            </a:r>
          </a:p>
          <a:p>
            <a:pPr marL="285750" indent="-285750">
              <a:buFont typeface="Arial" panose="020B0604020202020204" pitchFamily="34" charset="0"/>
              <a:buChar char="•"/>
            </a:pPr>
            <a:r>
              <a:rPr lang="en-US" dirty="0"/>
              <a:t>Demography</a:t>
            </a:r>
          </a:p>
          <a:p>
            <a:pPr marL="285750" indent="-285750">
              <a:buFont typeface="Arial" panose="020B0604020202020204" pitchFamily="34" charset="0"/>
              <a:buChar char="•"/>
            </a:pPr>
            <a:r>
              <a:rPr lang="en-US" dirty="0"/>
              <a:t>Performance</a:t>
            </a:r>
          </a:p>
          <a:p>
            <a:pPr marL="285750" indent="-285750">
              <a:buFont typeface="Arial" panose="020B0604020202020204" pitchFamily="34" charset="0"/>
              <a:buChar char="•"/>
            </a:pPr>
            <a:endParaRPr lang="en-IN" dirty="0"/>
          </a:p>
        </p:txBody>
      </p:sp>
      <p:cxnSp>
        <p:nvCxnSpPr>
          <p:cNvPr id="35" name="Straight Connector 34">
            <a:extLst>
              <a:ext uri="{FF2B5EF4-FFF2-40B4-BE49-F238E27FC236}">
                <a16:creationId xmlns:a16="http://schemas.microsoft.com/office/drawing/2014/main" id="{4058B1C7-8660-51EF-1B76-67C18BFF4E8D}"/>
              </a:ext>
            </a:extLst>
          </p:cNvPr>
          <p:cNvCxnSpPr>
            <a:cxnSpLocks/>
          </p:cNvCxnSpPr>
          <p:nvPr/>
        </p:nvCxnSpPr>
        <p:spPr>
          <a:xfrm>
            <a:off x="8693623" y="2156346"/>
            <a:ext cx="0" cy="654249"/>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6B9D0BD-A885-2D79-A681-EB36AA40A3ED}"/>
              </a:ext>
            </a:extLst>
          </p:cNvPr>
          <p:cNvSpPr txBox="1"/>
          <p:nvPr/>
        </p:nvSpPr>
        <p:spPr>
          <a:xfrm>
            <a:off x="8304658" y="2892482"/>
            <a:ext cx="1351121" cy="369332"/>
          </a:xfrm>
          <a:prstGeom prst="rect">
            <a:avLst/>
          </a:prstGeom>
          <a:noFill/>
        </p:spPr>
        <p:txBody>
          <a:bodyPr wrap="square" rtlCol="0">
            <a:spAutoFit/>
          </a:bodyPr>
          <a:lstStyle/>
          <a:p>
            <a:r>
              <a:rPr lang="en-US" dirty="0"/>
              <a:t>SHIPPER</a:t>
            </a:r>
            <a:endParaRPr lang="en-IN" dirty="0"/>
          </a:p>
        </p:txBody>
      </p:sp>
      <p:sp>
        <p:nvSpPr>
          <p:cNvPr id="39" name="TextBox 38">
            <a:extLst>
              <a:ext uri="{FF2B5EF4-FFF2-40B4-BE49-F238E27FC236}">
                <a16:creationId xmlns:a16="http://schemas.microsoft.com/office/drawing/2014/main" id="{0A6EA714-90B3-E96B-9FFA-BDFDB323698D}"/>
              </a:ext>
            </a:extLst>
          </p:cNvPr>
          <p:cNvSpPr txBox="1"/>
          <p:nvPr/>
        </p:nvSpPr>
        <p:spPr>
          <a:xfrm>
            <a:off x="8376309" y="3301920"/>
            <a:ext cx="17435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Company</a:t>
            </a:r>
          </a:p>
          <a:p>
            <a:pPr marL="285750" indent="-285750">
              <a:buFont typeface="Arial" panose="020B0604020202020204" pitchFamily="34" charset="0"/>
              <a:buChar char="•"/>
            </a:pPr>
            <a:r>
              <a:rPr lang="en-US" dirty="0"/>
              <a:t>Order Place</a:t>
            </a:r>
          </a:p>
          <a:p>
            <a:pPr marL="285750" indent="-285750">
              <a:buFont typeface="Arial" panose="020B0604020202020204" pitchFamily="34" charset="0"/>
              <a:buChar char="•"/>
            </a:pPr>
            <a:r>
              <a:rPr lang="en-US" dirty="0"/>
              <a:t>Performance</a:t>
            </a:r>
          </a:p>
          <a:p>
            <a:pPr marL="285750" indent="-285750">
              <a:buFont typeface="Arial" panose="020B0604020202020204" pitchFamily="34" charset="0"/>
              <a:buChar char="•"/>
            </a:pPr>
            <a:r>
              <a:rPr lang="en-US" dirty="0"/>
              <a:t>Cost comparison</a:t>
            </a:r>
          </a:p>
          <a:p>
            <a:pPr marL="285750" indent="-285750">
              <a:buFont typeface="Arial" panose="020B0604020202020204" pitchFamily="34" charset="0"/>
              <a:buChar char="•"/>
            </a:pPr>
            <a:r>
              <a:rPr lang="en-US" dirty="0"/>
              <a:t>Time comparison </a:t>
            </a:r>
          </a:p>
          <a:p>
            <a:pPr marL="285750" indent="-285750">
              <a:buFont typeface="Arial" panose="020B0604020202020204" pitchFamily="34" charset="0"/>
              <a:buChar char="•"/>
            </a:pPr>
            <a:r>
              <a:rPr lang="en-US" dirty="0"/>
              <a:t>Popularity</a:t>
            </a:r>
          </a:p>
          <a:p>
            <a:pPr marL="285750" indent="-285750">
              <a:buFont typeface="Arial" panose="020B0604020202020204" pitchFamily="34" charset="0"/>
              <a:buChar char="•"/>
            </a:pPr>
            <a:r>
              <a:rPr lang="en-US" dirty="0"/>
              <a:t>Trend</a:t>
            </a:r>
          </a:p>
          <a:p>
            <a:pPr marL="285750" indent="-285750">
              <a:buFont typeface="Arial" panose="020B0604020202020204" pitchFamily="34" charset="0"/>
              <a:buChar char="•"/>
            </a:pPr>
            <a:endParaRPr lang="en-IN" dirty="0"/>
          </a:p>
        </p:txBody>
      </p:sp>
      <p:cxnSp>
        <p:nvCxnSpPr>
          <p:cNvPr id="42" name="Straight Connector 41">
            <a:extLst>
              <a:ext uri="{FF2B5EF4-FFF2-40B4-BE49-F238E27FC236}">
                <a16:creationId xmlns:a16="http://schemas.microsoft.com/office/drawing/2014/main" id="{ACCB4287-C332-7954-D959-26CCC36C94AF}"/>
              </a:ext>
            </a:extLst>
          </p:cNvPr>
          <p:cNvCxnSpPr>
            <a:cxnSpLocks/>
          </p:cNvCxnSpPr>
          <p:nvPr/>
        </p:nvCxnSpPr>
        <p:spPr>
          <a:xfrm flipH="1">
            <a:off x="10931856" y="2156346"/>
            <a:ext cx="2" cy="73613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5F87EA4-067E-A5FB-C001-797F54658953}"/>
              </a:ext>
            </a:extLst>
          </p:cNvPr>
          <p:cNvSpPr txBox="1"/>
          <p:nvPr/>
        </p:nvSpPr>
        <p:spPr>
          <a:xfrm flipH="1">
            <a:off x="10566776" y="2988860"/>
            <a:ext cx="1415934" cy="369332"/>
          </a:xfrm>
          <a:prstGeom prst="rect">
            <a:avLst/>
          </a:prstGeom>
          <a:noFill/>
        </p:spPr>
        <p:txBody>
          <a:bodyPr wrap="square" rtlCol="0">
            <a:spAutoFit/>
          </a:bodyPr>
          <a:lstStyle/>
          <a:p>
            <a:r>
              <a:rPr lang="en-US" dirty="0"/>
              <a:t>SUPPLIER</a:t>
            </a:r>
          </a:p>
        </p:txBody>
      </p:sp>
      <p:sp>
        <p:nvSpPr>
          <p:cNvPr id="49" name="TextBox 48">
            <a:extLst>
              <a:ext uri="{FF2B5EF4-FFF2-40B4-BE49-F238E27FC236}">
                <a16:creationId xmlns:a16="http://schemas.microsoft.com/office/drawing/2014/main" id="{08A970BD-095A-495E-D0B6-333769820A64}"/>
              </a:ext>
            </a:extLst>
          </p:cNvPr>
          <p:cNvSpPr txBox="1"/>
          <p:nvPr/>
        </p:nvSpPr>
        <p:spPr>
          <a:xfrm>
            <a:off x="10662310" y="3358192"/>
            <a:ext cx="141593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Product</a:t>
            </a:r>
          </a:p>
          <a:p>
            <a:pPr marL="285750" indent="-285750">
              <a:buFont typeface="Arial" panose="020B0604020202020204" pitchFamily="34" charset="0"/>
              <a:buChar char="•"/>
            </a:pPr>
            <a:r>
              <a:rPr lang="en-US" dirty="0"/>
              <a:t>Cost Comparison</a:t>
            </a:r>
          </a:p>
          <a:p>
            <a:pPr marL="285750" indent="-285750">
              <a:buFont typeface="Arial" panose="020B0604020202020204" pitchFamily="34" charset="0"/>
              <a:buChar char="•"/>
            </a:pPr>
            <a:r>
              <a:rPr lang="en-US" dirty="0"/>
              <a:t>Quality</a:t>
            </a:r>
          </a:p>
          <a:p>
            <a:pPr marL="285750" indent="-285750">
              <a:buFont typeface="Arial" panose="020B0604020202020204" pitchFamily="34" charset="0"/>
              <a:buChar char="•"/>
            </a:pPr>
            <a:r>
              <a:rPr lang="en-US" dirty="0"/>
              <a:t>Delivery</a:t>
            </a:r>
          </a:p>
          <a:p>
            <a:pPr marL="285750" indent="-285750">
              <a:buFont typeface="Arial" panose="020B0604020202020204" pitchFamily="34" charset="0"/>
              <a:buChar char="•"/>
            </a:pPr>
            <a:r>
              <a:rPr lang="en-US" dirty="0"/>
              <a:t>Reliability</a:t>
            </a:r>
          </a:p>
          <a:p>
            <a:pPr marL="285750" indent="-285750">
              <a:buFont typeface="Arial" panose="020B0604020202020204" pitchFamily="34" charset="0"/>
              <a:buChar char="•"/>
            </a:pPr>
            <a:endParaRPr lang="en-IN" dirty="0"/>
          </a:p>
        </p:txBody>
      </p:sp>
      <p:sp>
        <p:nvSpPr>
          <p:cNvPr id="50" name="TextBox 49">
            <a:extLst>
              <a:ext uri="{FF2B5EF4-FFF2-40B4-BE49-F238E27FC236}">
                <a16:creationId xmlns:a16="http://schemas.microsoft.com/office/drawing/2014/main" id="{E2B10434-39D7-7596-8630-77F729EA329F}"/>
              </a:ext>
            </a:extLst>
          </p:cNvPr>
          <p:cNvSpPr txBox="1"/>
          <p:nvPr/>
        </p:nvSpPr>
        <p:spPr>
          <a:xfrm>
            <a:off x="319178" y="5773385"/>
            <a:ext cx="8823265"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We need to have some regulator in the form of slicers and filters to make the report more interactive ,easy to understand and give maximum possible perspective to get deeper into the data for detailed analysis.</a:t>
            </a:r>
            <a:endParaRPr lang="en-IN" dirty="0"/>
          </a:p>
        </p:txBody>
      </p:sp>
    </p:spTree>
    <p:extLst>
      <p:ext uri="{BB962C8B-B14F-4D97-AF65-F5344CB8AC3E}">
        <p14:creationId xmlns:p14="http://schemas.microsoft.com/office/powerpoint/2010/main" val="1939295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89</Words>
  <Application>Microsoft Office PowerPoint</Application>
  <PresentationFormat>Widescreen</PresentationFormat>
  <Paragraphs>35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MECE BREAKDOWN FOR NORTHWIND SALES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MECE BREAKDOWN FOR NORTHWIND SALES PROJECT</dc:title>
  <dc:creator>alka.sharma1996@outlook.com</dc:creator>
  <cp:lastModifiedBy>alka.sharma1996@outlook.com</cp:lastModifiedBy>
  <cp:revision>2</cp:revision>
  <dcterms:created xsi:type="dcterms:W3CDTF">2023-10-15T08:25:29Z</dcterms:created>
  <dcterms:modified xsi:type="dcterms:W3CDTF">2023-10-15T09:54:48Z</dcterms:modified>
</cp:coreProperties>
</file>