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69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05-05-2016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05-05-2016</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3600" b="1" dirty="0"/>
              <a:t>CLASSROOM AUTOMATION</a:t>
            </a:r>
            <a:endParaRPr lang="en-IN" sz="3600"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IN" sz="2400" b="1" dirty="0"/>
              <a:t>K. HIRANYA GARBHA</a:t>
            </a:r>
            <a:r>
              <a:rPr lang="en-IN" sz="2400" dirty="0"/>
              <a:t> </a:t>
            </a:r>
            <a:r>
              <a:rPr lang="en-IN" sz="4400" dirty="0"/>
              <a:t>,</a:t>
            </a:r>
            <a:r>
              <a:rPr lang="en-IN" sz="4400" b="1" dirty="0"/>
              <a:t> </a:t>
            </a:r>
            <a:r>
              <a:rPr lang="en-IN" sz="2400" b="1" dirty="0"/>
              <a:t>B. SANDEEP KUMAR</a:t>
            </a:r>
            <a:r>
              <a:rPr lang="en-US" sz="2400" dirty="0"/>
              <a:t> </a:t>
            </a:r>
            <a:r>
              <a:rPr lang="en-US" sz="4400" dirty="0"/>
              <a:t>| </a:t>
            </a:r>
            <a:r>
              <a:rPr lang="en-IN" sz="2400" b="1" dirty="0"/>
              <a:t>Prof. KARTHIKEYAN. B</a:t>
            </a:r>
            <a:r>
              <a:rPr lang="en-US" sz="4400"/>
              <a:t>| </a:t>
            </a:r>
            <a:r>
              <a:rPr lang="en-US" sz="2400" b="1"/>
              <a:t>SENSE</a:t>
            </a:r>
            <a:endParaRPr lang="en-US" sz="2400" b="1" dirty="0"/>
          </a:p>
        </p:txBody>
      </p:sp>
      <p:sp>
        <p:nvSpPr>
          <p:cNvPr id="10" name="Content Placeholder 10"/>
          <p:cNvSpPr txBox="1">
            <a:spLocks/>
          </p:cNvSpPr>
          <p:nvPr/>
        </p:nvSpPr>
        <p:spPr>
          <a:xfrm>
            <a:off x="341812" y="10731255"/>
            <a:ext cx="10350000" cy="1924381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a:t>This system consists of software as well as hardware components: </a:t>
            </a:r>
          </a:p>
          <a:p>
            <a:r>
              <a:rPr lang="en-IN" sz="2400" dirty="0"/>
              <a:t>•  Hardware: Raspberry Pi 2, </a:t>
            </a:r>
            <a:r>
              <a:rPr lang="en-IN" sz="2400" dirty="0" err="1"/>
              <a:t>NoIR</a:t>
            </a:r>
            <a:r>
              <a:rPr lang="en-IN" sz="2400" dirty="0"/>
              <a:t> Camera</a:t>
            </a:r>
          </a:p>
          <a:p>
            <a:r>
              <a:rPr lang="en-IN" sz="2400" dirty="0"/>
              <a:t>•  Software: </a:t>
            </a:r>
            <a:r>
              <a:rPr lang="en-IN" sz="2400" dirty="0" err="1"/>
              <a:t>OpenCV</a:t>
            </a:r>
            <a:r>
              <a:rPr lang="en-IN" sz="2400" dirty="0"/>
              <a:t>, Python</a:t>
            </a:r>
          </a:p>
          <a:p>
            <a:r>
              <a:rPr lang="en-IN" sz="2400" dirty="0"/>
              <a:t>The system uses Raspberry Pi 2 as the main computing hardware. The </a:t>
            </a:r>
            <a:r>
              <a:rPr lang="en-IN" sz="2400" dirty="0" err="1"/>
              <a:t>NoIR</a:t>
            </a:r>
            <a:r>
              <a:rPr lang="en-IN" sz="2400" dirty="0"/>
              <a:t> camera has been used to overcome low-light conditions and other illumination problems. Due to the lack of having a monitor with HDMI input and a keyboard, we have used </a:t>
            </a:r>
            <a:r>
              <a:rPr lang="en-IN" sz="2400" dirty="0" err="1"/>
              <a:t>Xming</a:t>
            </a:r>
            <a:r>
              <a:rPr lang="en-IN" sz="2400" dirty="0"/>
              <a:t> and </a:t>
            </a:r>
            <a:r>
              <a:rPr lang="en-IN" sz="2400" dirty="0" err="1"/>
              <a:t>PuTTY</a:t>
            </a:r>
            <a:r>
              <a:rPr lang="en-IN" sz="2400" dirty="0"/>
              <a:t> to connect the Pi to the laptop and use the laptop’s I/O devices for the Pi.</a:t>
            </a:r>
          </a:p>
          <a:p>
            <a:endParaRPr lang="en-IN" sz="2400" dirty="0"/>
          </a:p>
          <a:p>
            <a:endParaRPr lang="en-IN" sz="2400" dirty="0"/>
          </a:p>
          <a:p>
            <a:endParaRPr lang="en-IN" sz="2400" dirty="0"/>
          </a:p>
          <a:p>
            <a:endParaRPr lang="en-IN" sz="2400" dirty="0"/>
          </a:p>
          <a:p>
            <a:endParaRPr lang="en-IN" sz="2400" dirty="0"/>
          </a:p>
          <a:p>
            <a:r>
              <a:rPr lang="en-IN" sz="2400" i="1" dirty="0"/>
              <a:t>     Design stages		                  </a:t>
            </a:r>
          </a:p>
          <a:p>
            <a:r>
              <a:rPr lang="en-IN" sz="2400" i="1" dirty="0"/>
              <a:t>                                                                                           Project working flow chart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                                              </a:t>
            </a:r>
            <a:r>
              <a:rPr lang="en-IN" sz="2400" i="1" dirty="0"/>
              <a:t>programming flow chart</a:t>
            </a:r>
          </a:p>
          <a:p>
            <a:endParaRPr lang="en-AU" sz="2400" dirty="0"/>
          </a:p>
          <a:p>
            <a:r>
              <a:rPr lang="en-IN" sz="2400" dirty="0"/>
              <a:t>Code working:</a:t>
            </a:r>
          </a:p>
          <a:p>
            <a:r>
              <a:rPr lang="en-IN" sz="2400" dirty="0"/>
              <a:t>The system first takes an image from the camera. It then searches the image for faces using a specific range of window sizes and min. neighbours. When a face is found, its coordinates and dimensions (of the window) are stored in an array. The dimensions of the face are then extracted from the array and are used in the distance formula to get the distance of the face from the camera. This process is repeated for each face and the distances are stored in an array. The distances are then compared one by one to all the elements of the array containing the distance of fans from the camera, and the flags of the particular fan (whose distance is being compared) is set if the difference in distances of the face and the fan is less than 100 cm. This process is repeated for all fans. The final array containing the flags for the fans is used to give output to the respective fans thru Pi’s GPIO pins. The whole process is repeated in an infinite loop.</a:t>
            </a:r>
          </a:p>
        </p:txBody>
      </p:sp>
      <p:sp>
        <p:nvSpPr>
          <p:cNvPr id="11" name="Text Placeholder 68"/>
          <p:cNvSpPr txBox="1">
            <a:spLocks/>
          </p:cNvSpPr>
          <p:nvPr/>
        </p:nvSpPr>
        <p:spPr>
          <a:xfrm>
            <a:off x="10709812" y="3095035"/>
            <a:ext cx="10350000" cy="1216117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 </a:t>
            </a:r>
            <a:endParaRPr lang="en-IN" dirty="0"/>
          </a:p>
          <a:p>
            <a:r>
              <a:rPr lang="en-US" dirty="0"/>
              <a:t>As it is clearly visible, the detected faces are highlighted by green rectangles. We have assumed 5 fans in this scenario. The terminal window in the bottom right shows the values of different parameters:</a:t>
            </a:r>
            <a:endParaRPr lang="en-IN" dirty="0"/>
          </a:p>
          <a:p>
            <a:r>
              <a:rPr lang="en-US" dirty="0"/>
              <a:t>1</a:t>
            </a:r>
            <a:r>
              <a:rPr lang="en-US" baseline="30000" dirty="0"/>
              <a:t>st</a:t>
            </a:r>
            <a:r>
              <a:rPr lang="en-US" dirty="0"/>
              <a:t> Line: Number of faces detected in the picture – 4	</a:t>
            </a:r>
            <a:endParaRPr lang="en-IN" dirty="0"/>
          </a:p>
          <a:p>
            <a:r>
              <a:rPr lang="en-US" dirty="0"/>
              <a:t>2</a:t>
            </a:r>
            <a:r>
              <a:rPr lang="en-US" baseline="30000" dirty="0"/>
              <a:t>nd</a:t>
            </a:r>
            <a:r>
              <a:rPr lang="en-US" dirty="0"/>
              <a:t> Line: Distance of the faces from the camera (in cm) – 405, 327, 265 and 226.</a:t>
            </a:r>
            <a:endParaRPr lang="en-IN" dirty="0"/>
          </a:p>
          <a:p>
            <a:r>
              <a:rPr lang="en-US" dirty="0"/>
              <a:t>3</a:t>
            </a:r>
            <a:r>
              <a:rPr lang="en-US" baseline="30000" dirty="0"/>
              <a:t>rd</a:t>
            </a:r>
            <a:r>
              <a:rPr lang="en-US" dirty="0"/>
              <a:t> Line: The coordinates of the faces as well as the dimensions of the rectangle- </a:t>
            </a:r>
            <a:endParaRPr lang="en-IN" dirty="0"/>
          </a:p>
          <a:p>
            <a:r>
              <a:rPr lang="en-US" dirty="0"/>
              <a:t>4</a:t>
            </a:r>
            <a:r>
              <a:rPr lang="en-US" baseline="30000" dirty="0"/>
              <a:t>th</a:t>
            </a:r>
            <a:r>
              <a:rPr lang="en-US" dirty="0"/>
              <a:t> Line: The flags indicating the status of each fan (1 - fan is on, 0 – fan is off) – [0, 1, 1, 0, 0]</a:t>
            </a:r>
            <a:endParaRPr lang="en-IN" dirty="0"/>
          </a:p>
          <a:p>
            <a:r>
              <a:rPr lang="en-US" dirty="0"/>
              <a:t>5</a:t>
            </a:r>
            <a:r>
              <a:rPr lang="en-US" baseline="30000" dirty="0"/>
              <a:t>th</a:t>
            </a:r>
            <a:r>
              <a:rPr lang="en-US" dirty="0"/>
              <a:t> Line: Assumed distance of the 5 fans from the camera (in cm) – [100, 300, 500, 700, 1000]</a:t>
            </a:r>
            <a:endParaRPr lang="en-IN" dirty="0"/>
          </a:p>
          <a:p>
            <a:r>
              <a:rPr lang="en-US" dirty="0"/>
              <a:t>From the results in the above image, we can see that the algorithm is working well. It detects 4 face, highlights them, calculates distance from each fan and then decides which fans should be off and which should be on based on the difference in distance from the fans and the faces. </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i="1" dirty="0"/>
          </a:p>
          <a:p>
            <a:pPr algn="ctr"/>
            <a:endParaRPr lang="en-AU" sz="2000" i="1" dirty="0"/>
          </a:p>
          <a:p>
            <a:r>
              <a:rPr lang="en-US" dirty="0"/>
              <a:t>The following are a few more images demonstrating the same results at different distances, number of people, and lighting conditions.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In a well illuminated classroom:</a:t>
            </a:r>
            <a:endParaRPr lang="en-IN" i="1" dirty="0"/>
          </a:p>
          <a:p>
            <a:endParaRPr lang="en-IN" dirty="0"/>
          </a:p>
          <a:p>
            <a:endParaRPr lang="en-AU" i="1" dirty="0"/>
          </a:p>
          <a:p>
            <a:endParaRPr lang="en-IN" dirty="0"/>
          </a:p>
        </p:txBody>
      </p:sp>
      <p:sp>
        <p:nvSpPr>
          <p:cNvPr id="3" name="Rectangle 2"/>
          <p:cNvSpPr/>
          <p:nvPr/>
        </p:nvSpPr>
        <p:spPr>
          <a:xfrm>
            <a:off x="359812" y="5823179"/>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9938079"/>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6467898"/>
            <a:ext cx="10350000" cy="347018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a:t>This project is aimed at reducing the wastage of electricity in the university campus. Students usually hurry to their next classes and forget to switch off lights and fans in the classroom. This contributes to a lot of electricity wastage. With non-renewable energy sources steadily depleting, renewable energy sources still unreliable &amp; under development and carbon emissions from electricity production contributing to global warming and green house effect, conserving electricity and preventing its wastage is of prime importance. This project if implemented (after overcoming its limitations) can significantly contribute to electricity savings and thus help us reduce greenhouse emissions and electricity bills</a:t>
            </a:r>
          </a:p>
          <a:p>
            <a:endParaRPr lang="en-IN" sz="2400" dirty="0"/>
          </a:p>
          <a:p>
            <a:r>
              <a:rPr lang="en-IN" sz="2400" dirty="0"/>
              <a:t>                                                       </a:t>
            </a:r>
          </a:p>
        </p:txBody>
      </p:sp>
      <p:sp>
        <p:nvSpPr>
          <p:cNvPr id="21" name="Text Placeholder 68"/>
          <p:cNvSpPr txBox="1">
            <a:spLocks/>
          </p:cNvSpPr>
          <p:nvPr/>
        </p:nvSpPr>
        <p:spPr>
          <a:xfrm>
            <a:off x="359812" y="3092215"/>
            <a:ext cx="10350000" cy="273096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a:t>
            </a:r>
            <a:r>
              <a:rPr lang="en-US" dirty="0"/>
              <a:t> This project aims to solve one of the most common problems faced by the University: wastage of electricity in form of unnecessarily running fans and lights. We frequently find that even when no one is in the classroom, the fans and lights in the room are all switched on. A similar scenario can be found in hostels too, where some students often lock the room when they are not present and don’t bother switching off fans and lights. A solution to this ubiquitous problem class room automation.</a:t>
            </a:r>
          </a:p>
          <a:p>
            <a:endParaRPr lang="en-US" dirty="0"/>
          </a:p>
          <a:p>
            <a:endParaRPr lang="en-US" dirty="0"/>
          </a:p>
          <a:p>
            <a:endParaRPr lang="en-US" dirty="0"/>
          </a:p>
          <a:p>
            <a:endParaRPr lang="en-US" dirty="0"/>
          </a:p>
          <a:p>
            <a:endParaRPr lang="en-IN" dirty="0"/>
          </a:p>
          <a:p>
            <a:r>
              <a:rPr lang="en-IN" dirty="0"/>
              <a:t>.</a:t>
            </a:r>
          </a:p>
        </p:txBody>
      </p:sp>
      <p:sp>
        <p:nvSpPr>
          <p:cNvPr id="22" name="Rectangle 21"/>
          <p:cNvSpPr/>
          <p:nvPr/>
        </p:nvSpPr>
        <p:spPr>
          <a:xfrm>
            <a:off x="323812" y="2481980"/>
            <a:ext cx="4858702" cy="646331"/>
          </a:xfrm>
          <a:prstGeom prst="rect">
            <a:avLst/>
          </a:prstGeom>
        </p:spPr>
        <p:txBody>
          <a:bodyPr wrap="none">
            <a:spAutoFit/>
          </a:bodyPr>
          <a:lstStyle/>
          <a:p>
            <a:pPr algn="ctr"/>
            <a:r>
              <a:rPr lang="en-US" sz="3600" dirty="0"/>
              <a:t>Motivation/ Introduction</a:t>
            </a:r>
          </a:p>
        </p:txBody>
      </p:sp>
      <p:sp>
        <p:nvSpPr>
          <p:cNvPr id="27" name="Text Placeholder 68"/>
          <p:cNvSpPr txBox="1">
            <a:spLocks/>
          </p:cNvSpPr>
          <p:nvPr/>
        </p:nvSpPr>
        <p:spPr>
          <a:xfrm>
            <a:off x="10703962" y="23609065"/>
            <a:ext cx="10350000" cy="368325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We have successfully designed a system using Raspberry Pi &amp; NoIR Camera as hardware and Python &amp; OpenCV as software used. The system we designed is working as intended and is giving good results in controlled environments, though it still has a lot of limitations and improvements to be done for making it workable in a real-time and practical scenario. The output image shows the detected faces highlighted by green rectangles and results give the various other information such as distance, number of faces, status flags of the fans etc. The accuracy of the system depends on the accuracy of the face detection algorithm used. Since we have only used frontal face cascade due to limitations in processing power and latency, the accuracy in a general scenario is about 50%, whereas it is above 90% in controlled situations.</a:t>
            </a:r>
            <a:endParaRPr lang="en-IN" dirty="0"/>
          </a:p>
          <a:p>
            <a:endParaRPr lang="en-IN" dirty="0"/>
          </a:p>
        </p:txBody>
      </p:sp>
      <p:sp>
        <p:nvSpPr>
          <p:cNvPr id="28" name="Rectangle 27"/>
          <p:cNvSpPr/>
          <p:nvPr/>
        </p:nvSpPr>
        <p:spPr>
          <a:xfrm>
            <a:off x="10655812" y="28352100"/>
            <a:ext cx="10362150" cy="2123658"/>
          </a:xfrm>
          <a:prstGeom prst="rect">
            <a:avLst/>
          </a:prstGeom>
        </p:spPr>
        <p:txBody>
          <a:bodyPr wrap="square">
            <a:spAutoFit/>
          </a:bodyPr>
          <a:lstStyle/>
          <a:p>
            <a:r>
              <a:rPr lang="en-US" sz="3600" dirty="0"/>
              <a:t>Acknowledgments/ References</a:t>
            </a:r>
          </a:p>
          <a:p>
            <a:pPr lvl="0"/>
            <a:r>
              <a:rPr lang="en-US" sz="2400" dirty="0"/>
              <a:t>Motion_Detection_Programming_Guide_V1.1 GM8126  </a:t>
            </a:r>
            <a:endParaRPr lang="en-IN" sz="2400" dirty="0"/>
          </a:p>
          <a:p>
            <a:pPr lvl="0"/>
            <a:r>
              <a:rPr lang="en-US" sz="2400" dirty="0"/>
              <a:t> Moorhead, Joanna.(2012). "Raspberry Pi device will reboot computing in schools'". The     Guardian (London).  </a:t>
            </a:r>
            <a:endParaRPr lang="en-IN" sz="2400" dirty="0"/>
          </a:p>
          <a:p>
            <a:pPr lvl="0"/>
            <a:r>
              <a:rPr lang="en-US" sz="2400" dirty="0"/>
              <a:t> </a:t>
            </a:r>
            <a:endParaRPr lang="en-US" sz="3600" dirty="0"/>
          </a:p>
        </p:txBody>
      </p:sp>
      <p:sp>
        <p:nvSpPr>
          <p:cNvPr id="29" name="Rectangle 28"/>
          <p:cNvSpPr/>
          <p:nvPr/>
        </p:nvSpPr>
        <p:spPr>
          <a:xfrm>
            <a:off x="10836167" y="22962734"/>
            <a:ext cx="4298614" cy="646331"/>
          </a:xfrm>
          <a:prstGeom prst="rect">
            <a:avLst/>
          </a:prstGeom>
        </p:spPr>
        <p:txBody>
          <a:bodyPr wrap="none">
            <a:spAutoFit/>
          </a:bodyPr>
          <a:lstStyle/>
          <a:p>
            <a:pPr algn="ctr"/>
            <a:r>
              <a:rPr lang="en-US" sz="3600" dirty="0"/>
              <a:t>Conclusion/ Summary</a:t>
            </a:r>
          </a:p>
        </p:txBody>
      </p:sp>
      <p:sp>
        <p:nvSpPr>
          <p:cNvPr id="30" name="Rectangle 29"/>
          <p:cNvSpPr/>
          <p:nvPr/>
        </p:nvSpPr>
        <p:spPr>
          <a:xfrm>
            <a:off x="10691812" y="27292320"/>
            <a:ext cx="10362150" cy="1754326"/>
          </a:xfrm>
          <a:prstGeom prst="rect">
            <a:avLst/>
          </a:prstGeom>
        </p:spPr>
        <p:txBody>
          <a:bodyPr wrap="square">
            <a:spAutoFit/>
          </a:bodyPr>
          <a:lstStyle/>
          <a:p>
            <a:r>
              <a:rPr lang="en-US" sz="3600" dirty="0"/>
              <a:t>Contact Details</a:t>
            </a:r>
            <a:endParaRPr lang="en-US" sz="2400" dirty="0"/>
          </a:p>
          <a:p>
            <a:r>
              <a:rPr lang="en-US" sz="2400" dirty="0"/>
              <a:t>kumarhiranya.garbha2012@vit.ac.in, burrasandeep.kumar2012@vit.ac.in</a:t>
            </a:r>
          </a:p>
          <a:p>
            <a:endParaRPr lang="en-US" sz="2400" dirty="0"/>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pic>
        <p:nvPicPr>
          <p:cNvPr id="24" name="Picture 23" descr="C:\Users\sandeep\Desktop\x.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9294" y="14403265"/>
            <a:ext cx="4314825" cy="3219450"/>
          </a:xfrm>
          <a:prstGeom prst="rect">
            <a:avLst/>
          </a:prstGeom>
          <a:noFill/>
          <a:ln>
            <a:noFill/>
          </a:ln>
        </p:spPr>
      </p:pic>
      <p:pic>
        <p:nvPicPr>
          <p:cNvPr id="25" name="Picture 24" descr="C:\Users\sandeep\Desktop\x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8484" y="13969931"/>
            <a:ext cx="4043268" cy="3769857"/>
          </a:xfrm>
          <a:prstGeom prst="rect">
            <a:avLst/>
          </a:prstGeom>
          <a:noFill/>
          <a:ln>
            <a:noFill/>
          </a:ln>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6707" y="18665010"/>
            <a:ext cx="4051542" cy="3982855"/>
          </a:xfrm>
          <a:prstGeom prst="rect">
            <a:avLst/>
          </a:prstGeom>
        </p:spPr>
      </p:pic>
      <p:pic>
        <p:nvPicPr>
          <p:cNvPr id="61" name="Picture 60" descr="C:\Users\KHG\Desktop\Final Year PRoj\Reports\fs1.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93012" y="10309657"/>
            <a:ext cx="10215369" cy="5018875"/>
          </a:xfrm>
          <a:prstGeom prst="rect">
            <a:avLst/>
          </a:prstGeom>
          <a:noFill/>
          <a:ln>
            <a:noFill/>
          </a:ln>
        </p:spPr>
      </p:pic>
      <p:pic>
        <p:nvPicPr>
          <p:cNvPr id="62" name="Picture 61" descr="C:\Users\KHG\Desktop\Final Year PRoj\Reports\fs2.JPG"/>
          <p:cNvPicPr/>
          <p:nvPr/>
        </p:nvPicPr>
        <p:blipFill>
          <a:blip r:embed="rId7">
            <a:extLst>
              <a:ext uri="{28A0092B-C50C-407E-A947-70E740481C1C}">
                <a14:useLocalDpi xmlns:a14="http://schemas.microsoft.com/office/drawing/2010/main" val="0"/>
              </a:ext>
            </a:extLst>
          </a:blip>
          <a:srcRect/>
          <a:stretch>
            <a:fillRect/>
          </a:stretch>
        </p:blipFill>
        <p:spPr bwMode="auto">
          <a:xfrm>
            <a:off x="10793915" y="16807789"/>
            <a:ext cx="10181794" cy="5520690"/>
          </a:xfrm>
          <a:prstGeom prst="rect">
            <a:avLst/>
          </a:prstGeom>
          <a:noFill/>
          <a:ln>
            <a:noFill/>
          </a:ln>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615</TotalTime>
  <Words>514</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KHG</cp:lastModifiedBy>
  <cp:revision>35</cp:revision>
  <dcterms:created xsi:type="dcterms:W3CDTF">2016-03-28T06:32:15Z</dcterms:created>
  <dcterms:modified xsi:type="dcterms:W3CDTF">2016-05-05T09:31:36Z</dcterms:modified>
</cp:coreProperties>
</file>