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04"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33" d="100"/>
          <a:sy n="33" d="100"/>
        </p:scale>
        <p:origin x="730" y="-25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49448" y="14896708"/>
            <a:ext cx="22976317" cy="10272903"/>
          </a:xfrm>
          <a:solidFill>
            <a:srgbClr val="FFFFFF"/>
          </a:solidFill>
          <a:ln w="38100">
            <a:solidFill>
              <a:srgbClr val="404040"/>
            </a:solidFill>
          </a:ln>
        </p:spPr>
        <p:txBody>
          <a:bodyPr lIns="274320" rIns="274320" anchor="ctr" anchorCtr="1">
            <a:normAutofit/>
          </a:bodyPr>
          <a:lstStyle>
            <a:lvl1pPr algn="ctr">
              <a:defRPr sz="11588">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6692718" y="27166122"/>
            <a:ext cx="16889784" cy="7738718"/>
          </a:xfrm>
          <a:noFill/>
        </p:spPr>
        <p:txBody>
          <a:bodyPr>
            <a:normAutofit/>
          </a:bodyPr>
          <a:lstStyle>
            <a:lvl1pPr marL="0" indent="0" algn="ctr">
              <a:buNone/>
              <a:defRPr sz="6291">
                <a:solidFill>
                  <a:schemeClr val="tx1">
                    <a:lumMod val="75000"/>
                    <a:lumOff val="25000"/>
                  </a:schemeClr>
                </a:solidFill>
              </a:defRPr>
            </a:lvl1pPr>
            <a:lvl2pPr marL="1513743" indent="0" algn="ctr">
              <a:buNone/>
              <a:defRPr sz="6291"/>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9592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912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87435" y="5849848"/>
            <a:ext cx="3489616" cy="3110406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317518" y="5849848"/>
            <a:ext cx="15614958" cy="3110406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29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94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63301" y="14896708"/>
            <a:ext cx="22978887" cy="10272903"/>
          </a:xfrm>
          <a:solidFill>
            <a:srgbClr val="FFFFFF"/>
          </a:solidFill>
          <a:ln w="38100">
            <a:solidFill>
              <a:srgbClr val="404040"/>
            </a:solidFill>
          </a:ln>
        </p:spPr>
        <p:txBody>
          <a:bodyPr lIns="274320" rIns="274320" anchor="ctr" anchorCtr="1">
            <a:normAutofit/>
          </a:bodyPr>
          <a:lstStyle>
            <a:lvl1pPr>
              <a:defRPr sz="11588">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6692718" y="27165629"/>
            <a:ext cx="16889784" cy="7895927"/>
          </a:xfrm>
        </p:spPr>
        <p:txBody>
          <a:bodyPr anchor="t" anchorCtr="1">
            <a:normAutofit/>
          </a:bodyPr>
          <a:lstStyle>
            <a:lvl1pPr marL="0" indent="0">
              <a:buNone/>
              <a:defRPr sz="6291">
                <a:solidFill>
                  <a:schemeClr val="tx1"/>
                </a:solidFill>
              </a:defRPr>
            </a:lvl1pPr>
            <a:lvl2pPr marL="1513743" indent="0">
              <a:buNone/>
              <a:defRPr sz="6291">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73310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649446" y="16465181"/>
            <a:ext cx="10886439" cy="193608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739326" y="16465181"/>
            <a:ext cx="10894693" cy="193608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000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49445" y="14439152"/>
            <a:ext cx="10886442" cy="4394513"/>
          </a:xfrm>
        </p:spPr>
        <p:txBody>
          <a:bodyPr anchor="b" anchorCtr="1">
            <a:normAutofit/>
          </a:bodyPr>
          <a:lstStyle>
            <a:lvl1pPr marL="0" indent="0" algn="ctr">
              <a:buNone/>
              <a:defRPr sz="6291" b="0" cap="all" spc="331" baseline="0">
                <a:solidFill>
                  <a:schemeClr val="tx2"/>
                </a:solidFill>
              </a:defRPr>
            </a:lvl1pPr>
            <a:lvl2pPr marL="1513743" indent="0">
              <a:buNone/>
              <a:defRPr sz="6291"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3649445" y="19618392"/>
            <a:ext cx="10886442" cy="1620760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15739326" y="19618392"/>
            <a:ext cx="10894693" cy="16207609"/>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15739326" y="14439152"/>
            <a:ext cx="10894693" cy="4394513"/>
          </a:xfrm>
        </p:spPr>
        <p:txBody>
          <a:bodyPr anchor="b" anchorCtr="1">
            <a:normAutofit/>
          </a:bodyPr>
          <a:lstStyle>
            <a:lvl1pPr marL="0" indent="0" algn="ctr">
              <a:buNone/>
              <a:defRPr sz="6291" b="0" cap="all" spc="331" baseline="0">
                <a:solidFill>
                  <a:schemeClr val="tx2"/>
                </a:solidFill>
              </a:defRPr>
            </a:lvl1pPr>
            <a:lvl2pPr marL="1513743" indent="0">
              <a:buNone/>
              <a:defRPr sz="6291"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74257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38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471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5137607" cy="42803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21328" y="14004716"/>
            <a:ext cx="10894951" cy="7124580"/>
          </a:xfrm>
          <a:solidFill>
            <a:srgbClr val="FFFFFF"/>
          </a:solidFill>
          <a:ln>
            <a:solidFill>
              <a:srgbClr val="404040"/>
            </a:solidFill>
          </a:ln>
        </p:spPr>
        <p:txBody>
          <a:bodyPr anchor="ctr" anchorCtr="1">
            <a:normAutofit/>
          </a:bodyPr>
          <a:lstStyle>
            <a:lvl1pPr>
              <a:defRPr sz="6953">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16727055" y="5022308"/>
            <a:ext cx="11958709" cy="32759147"/>
          </a:xfrm>
        </p:spPr>
        <p:txBody>
          <a:bodyPr>
            <a:normAutofit/>
          </a:bodyPr>
          <a:lstStyle>
            <a:lvl1pPr>
              <a:defRPr sz="6291">
                <a:solidFill>
                  <a:schemeClr val="tx1"/>
                </a:solidFill>
              </a:defRPr>
            </a:lvl1pPr>
            <a:lvl2pPr>
              <a:defRPr sz="5297">
                <a:solidFill>
                  <a:schemeClr val="tx1"/>
                </a:solidFill>
              </a:defRPr>
            </a:lvl2pPr>
            <a:lvl3pPr>
              <a:defRPr sz="5297">
                <a:solidFill>
                  <a:schemeClr val="tx1"/>
                </a:solidFill>
              </a:defRPr>
            </a:lvl3pPr>
            <a:lvl4pPr>
              <a:defRPr sz="5297">
                <a:solidFill>
                  <a:schemeClr val="tx1"/>
                </a:solidFill>
              </a:defRPr>
            </a:lvl4pPr>
            <a:lvl5pPr>
              <a:defRPr sz="5297">
                <a:solidFill>
                  <a:schemeClr val="tx1"/>
                </a:solidFill>
              </a:defRPr>
            </a:lvl5pPr>
            <a:lvl6pPr>
              <a:defRPr sz="5297"/>
            </a:lvl6pPr>
            <a:lvl7pPr>
              <a:defRPr sz="5297"/>
            </a:lvl7pPr>
            <a:lvl8pPr>
              <a:defRPr sz="5297"/>
            </a:lvl8pPr>
            <a:lvl9pPr>
              <a:defRPr sz="529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857223" y="22156583"/>
            <a:ext cx="9423160" cy="13693934"/>
          </a:xfrm>
        </p:spPr>
        <p:txBody>
          <a:bodyPr anchor="t" anchorCtr="1">
            <a:normAutofit/>
          </a:bodyPr>
          <a:lstStyle>
            <a:lvl1pPr marL="0" indent="0" algn="ctr">
              <a:buNone/>
              <a:defRPr sz="4966">
                <a:solidFill>
                  <a:srgbClr val="FFFFFF"/>
                </a:solidFill>
              </a:defRPr>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t>1/14/2024</a:t>
            </a:fld>
            <a:endParaRPr lang="en-US" dirty="0"/>
          </a:p>
        </p:txBody>
      </p:sp>
      <p:sp>
        <p:nvSpPr>
          <p:cNvPr id="10" name="Footer Placeholder 9"/>
          <p:cNvSpPr>
            <a:spLocks noGrp="1"/>
          </p:cNvSpPr>
          <p:nvPr>
            <p:ph type="ftr" sz="quarter" idx="11"/>
          </p:nvPr>
        </p:nvSpPr>
        <p:spPr>
          <a:xfrm>
            <a:off x="2121328" y="38922888"/>
            <a:ext cx="12602746" cy="1997509"/>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723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15137607" cy="42803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19265" y="14004707"/>
            <a:ext cx="10899077" cy="7133961"/>
          </a:xfrm>
          <a:solidFill>
            <a:srgbClr val="FFFFFF"/>
          </a:solidFill>
          <a:ln>
            <a:solidFill>
              <a:srgbClr val="262626"/>
            </a:solidFill>
          </a:ln>
        </p:spPr>
        <p:txBody>
          <a:bodyPr anchor="ctr" anchorCtr="1">
            <a:noAutofit/>
          </a:bodyPr>
          <a:lstStyle>
            <a:lvl1pPr>
              <a:defRPr sz="6953">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137608" y="0"/>
            <a:ext cx="15152747" cy="42803763"/>
          </a:xfrm>
          <a:solidFill>
            <a:schemeClr val="bg1"/>
          </a:solidFill>
        </p:spPr>
        <p:txBody>
          <a:bodyPr anchor="t"/>
          <a:lstStyle>
            <a:lvl1pPr marL="0" indent="0">
              <a:buNone/>
              <a:defRPr sz="10595">
                <a:solidFill>
                  <a:schemeClr val="tx1"/>
                </a:solidFill>
              </a:defRPr>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a:t>Click icon to add picture</a:t>
            </a:r>
            <a:endParaRPr lang="en-US" dirty="0"/>
          </a:p>
        </p:txBody>
      </p:sp>
      <p:sp>
        <p:nvSpPr>
          <p:cNvPr id="4" name="Text Placeholder 3"/>
          <p:cNvSpPr>
            <a:spLocks noGrp="1"/>
          </p:cNvSpPr>
          <p:nvPr>
            <p:ph type="body" sz="half" idx="2"/>
          </p:nvPr>
        </p:nvSpPr>
        <p:spPr>
          <a:xfrm>
            <a:off x="2857223" y="22156593"/>
            <a:ext cx="9423160" cy="13693940"/>
          </a:xfrm>
        </p:spPr>
        <p:txBody>
          <a:bodyPr anchor="t" anchorCtr="1">
            <a:normAutofit/>
          </a:bodyPr>
          <a:lstStyle>
            <a:lvl1pPr marL="0" indent="0" algn="ctr">
              <a:buNone/>
              <a:defRPr sz="4966">
                <a:solidFill>
                  <a:srgbClr val="FFFFFF"/>
                </a:solidFill>
              </a:defRPr>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pPr/>
              <a:t>1/14/2024</a:t>
            </a:fld>
            <a:endParaRPr lang="en-US" dirty="0"/>
          </a:p>
        </p:txBody>
      </p:sp>
      <p:sp>
        <p:nvSpPr>
          <p:cNvPr id="9" name="Footer Placeholder 8"/>
          <p:cNvSpPr>
            <a:spLocks noGrp="1"/>
          </p:cNvSpPr>
          <p:nvPr>
            <p:ph type="ftr" sz="quarter" idx="11"/>
          </p:nvPr>
        </p:nvSpPr>
        <p:spPr>
          <a:xfrm>
            <a:off x="2119265" y="38922888"/>
            <a:ext cx="12594489" cy="1997509"/>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039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7516" y="6021063"/>
            <a:ext cx="19659536" cy="7419319"/>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317516" y="16465190"/>
            <a:ext cx="19659536" cy="1936082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9795907" y="38939166"/>
            <a:ext cx="6838112" cy="2022025"/>
          </a:xfrm>
          <a:prstGeom prst="rect">
            <a:avLst/>
          </a:prstGeom>
        </p:spPr>
        <p:txBody>
          <a:bodyPr vert="horz" lIns="91440" tIns="45720" rIns="91440" bIns="45720" rtlCol="0" anchor="ctr"/>
          <a:lstStyle>
            <a:lvl1pPr algn="r">
              <a:defRPr sz="3311">
                <a:solidFill>
                  <a:schemeClr val="tx1">
                    <a:alpha val="70000"/>
                  </a:schemeClr>
                </a:solidFill>
              </a:defRPr>
            </a:lvl1pPr>
          </a:lstStyle>
          <a:p>
            <a:fld id="{48A87A34-81AB-432B-8DAE-1953F412C126}" type="datetimeFigureOut">
              <a:rPr lang="en-US" smtClean="0"/>
              <a:pPr/>
              <a:t>1/14/2024</a:t>
            </a:fld>
            <a:endParaRPr lang="en-US" dirty="0"/>
          </a:p>
        </p:txBody>
      </p:sp>
      <p:sp>
        <p:nvSpPr>
          <p:cNvPr id="5" name="Footer Placeholder 4"/>
          <p:cNvSpPr>
            <a:spLocks noGrp="1"/>
          </p:cNvSpPr>
          <p:nvPr>
            <p:ph type="ftr" sz="quarter" idx="3"/>
          </p:nvPr>
        </p:nvSpPr>
        <p:spPr>
          <a:xfrm>
            <a:off x="3649444" y="38922888"/>
            <a:ext cx="15086830" cy="1997509"/>
          </a:xfrm>
          <a:prstGeom prst="rect">
            <a:avLst/>
          </a:prstGeom>
        </p:spPr>
        <p:txBody>
          <a:bodyPr vert="horz" lIns="91440" tIns="45720" rIns="91440" bIns="45720" rtlCol="0" anchor="ctr"/>
          <a:lstStyle>
            <a:lvl1pPr algn="l">
              <a:defRPr sz="3311">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27282496" y="38808745"/>
            <a:ext cx="1211009" cy="2282867"/>
          </a:xfrm>
          <a:prstGeom prst="ellipse">
            <a:avLst/>
          </a:prstGeom>
          <a:solidFill>
            <a:srgbClr val="1D1D1D">
              <a:alpha val="69804"/>
            </a:srgbClr>
          </a:solidFill>
        </p:spPr>
        <p:txBody>
          <a:bodyPr vert="horz" lIns="18288" tIns="45720" rIns="18288" bIns="45720" rtlCol="0" anchor="ctr">
            <a:noAutofit/>
          </a:bodyPr>
          <a:lstStyle>
            <a:lvl1pPr algn="ctr">
              <a:defRPr sz="3642"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4451304"/>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Lst>
  <p:txStyles>
    <p:titleStyle>
      <a:lvl1pPr algn="ctr" defTabSz="3027487" rtl="0" eaLnBrk="1" latinLnBrk="0" hangingPunct="1">
        <a:lnSpc>
          <a:spcPct val="90000"/>
        </a:lnSpc>
        <a:spcBef>
          <a:spcPct val="0"/>
        </a:spcBef>
        <a:buNone/>
        <a:defRPr sz="8608" kern="1200" cap="all" spc="662" baseline="0">
          <a:solidFill>
            <a:schemeClr val="tx1">
              <a:lumMod val="85000"/>
              <a:lumOff val="15000"/>
            </a:schemeClr>
          </a:solidFill>
          <a:latin typeface="+mj-lt"/>
          <a:ea typeface="+mj-ea"/>
          <a:cs typeface="+mj-cs"/>
        </a:defRPr>
      </a:lvl1pPr>
    </p:titleStyle>
    <p:bodyStyle>
      <a:lvl1pPr marL="756872" indent="-756872" algn="l" defTabSz="3027487" rtl="0" eaLnBrk="1" latinLnBrk="0" hangingPunct="1">
        <a:lnSpc>
          <a:spcPct val="100000"/>
        </a:lnSpc>
        <a:spcBef>
          <a:spcPts val="3311"/>
        </a:spcBef>
        <a:buClr>
          <a:schemeClr val="accent2"/>
        </a:buClr>
        <a:buFont typeface="Arial" panose="020B0604020202020204" pitchFamily="34" charset="0"/>
        <a:buChar char="•"/>
        <a:defRPr sz="5960" kern="1200">
          <a:solidFill>
            <a:schemeClr val="tx1">
              <a:lumMod val="85000"/>
              <a:lumOff val="15000"/>
            </a:schemeClr>
          </a:solidFill>
          <a:latin typeface="+mn-lt"/>
          <a:ea typeface="+mn-ea"/>
          <a:cs typeface="+mn-cs"/>
        </a:defRPr>
      </a:lvl1pPr>
      <a:lvl2pPr marL="1513743"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2pPr>
      <a:lvl3pPr marL="2270615"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3pPr>
      <a:lvl4pPr marL="3027487"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4pPr>
      <a:lvl5pPr marL="3784359"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5pPr>
      <a:lvl6pPr marL="4352013"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solidFill>
          <a:latin typeface="+mn-lt"/>
          <a:ea typeface="+mn-ea"/>
          <a:cs typeface="+mn-cs"/>
        </a:defRPr>
      </a:lvl6pPr>
      <a:lvl7pPr marL="4919666"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solidFill>
          <a:latin typeface="+mn-lt"/>
          <a:ea typeface="+mn-ea"/>
          <a:cs typeface="+mn-cs"/>
        </a:defRPr>
      </a:lvl7pPr>
      <a:lvl8pPr marL="5487320"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baseline="0">
          <a:solidFill>
            <a:schemeClr val="tx1"/>
          </a:solidFill>
          <a:latin typeface="+mn-lt"/>
          <a:ea typeface="+mn-ea"/>
          <a:cs typeface="+mn-cs"/>
        </a:defRPr>
      </a:lvl8pPr>
      <a:lvl9pPr marL="6054974"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baseline="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kumari55/ADS1-Assignment-3.git" TargetMode="External"/><Relationship Id="rId4" Type="http://schemas.openxmlformats.org/officeDocument/2006/relationships/hyperlink" Target="https://data.worldbank.org/indicator/AG.LND.AGRI.ZS?view=cha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0B3820-75BC-134B-DB79-BAE3B9F0999B}"/>
              </a:ext>
            </a:extLst>
          </p:cNvPr>
          <p:cNvSpPr/>
          <p:nvPr/>
        </p:nvSpPr>
        <p:spPr>
          <a:xfrm>
            <a:off x="9029700" y="0"/>
            <a:ext cx="21245513" cy="3853544"/>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CCA8C314-5133-3038-D35B-F8939BB5A200}"/>
              </a:ext>
            </a:extLst>
          </p:cNvPr>
          <p:cNvPicPr>
            <a:picLocks noChangeAspect="1"/>
          </p:cNvPicPr>
          <p:nvPr/>
        </p:nvPicPr>
        <p:blipFill>
          <a:blip r:embed="rId2"/>
          <a:stretch>
            <a:fillRect/>
          </a:stretch>
        </p:blipFill>
        <p:spPr>
          <a:xfrm>
            <a:off x="11632406" y="288612"/>
            <a:ext cx="16040100" cy="3276317"/>
          </a:xfrm>
          <a:prstGeom prst="rect">
            <a:avLst/>
          </a:prstGeom>
        </p:spPr>
      </p:pic>
      <p:sp>
        <p:nvSpPr>
          <p:cNvPr id="11" name="TextBox 10">
            <a:extLst>
              <a:ext uri="{FF2B5EF4-FFF2-40B4-BE49-F238E27FC236}">
                <a16:creationId xmlns:a16="http://schemas.microsoft.com/office/drawing/2014/main" id="{8CC8A1C7-B5AD-54D5-DA80-BA5868838880}"/>
              </a:ext>
            </a:extLst>
          </p:cNvPr>
          <p:cNvSpPr txBox="1"/>
          <p:nvPr/>
        </p:nvSpPr>
        <p:spPr>
          <a:xfrm>
            <a:off x="893135" y="5599244"/>
            <a:ext cx="28574142" cy="4708981"/>
          </a:xfrm>
          <a:prstGeom prst="rect">
            <a:avLst/>
          </a:prstGeom>
          <a:solidFill>
            <a:schemeClr val="accent2">
              <a:lumMod val="60000"/>
              <a:lumOff val="40000"/>
            </a:schemeClr>
          </a:solidFill>
        </p:spPr>
        <p:txBody>
          <a:bodyPr wrap="square" rtlCol="0">
            <a:spAutoFit/>
          </a:bodyPr>
          <a:lstStyle/>
          <a:p>
            <a:pPr algn="ctr"/>
            <a:r>
              <a:rPr lang="en-IN" sz="44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Abstract</a:t>
            </a:r>
          </a:p>
          <a:p>
            <a:pPr algn="just"/>
            <a:endParaRPr lang="en-GB" sz="3200" b="0" i="0" dirty="0">
              <a:solidFill>
                <a:srgbClr val="374151"/>
              </a:solidFill>
              <a:effectLst/>
              <a:latin typeface="Söhne"/>
            </a:endParaRPr>
          </a:p>
          <a:p>
            <a:pPr algn="just"/>
            <a:r>
              <a:rPr lang="en-GB" sz="3200" b="0" i="0" dirty="0">
                <a:solidFill>
                  <a:srgbClr val="374151"/>
                </a:solidFill>
                <a:effectLst/>
                <a:latin typeface="Söhne"/>
              </a:rPr>
              <a:t>This study employs an exponential growth model to examine the increase in agricultural land over time. After thorough data processing and feature selection, K-Means clustering reveals distinct patterns among nations. The percentage of Agricultural land, Exports of goods and services, the adjusted net national income growth, the share of agriculture and fisheries in the GDP, and Permanent cropland were selected as important features requiring further investigation. The silhouette score of 0.2169 signifies a robust grouping structure. The primary focus is on understanding the relationship between adjusted net national income growth and the percentage of agricultural land. This research provides valuable insights into the categorization of countries based on economic and agricultural indicators, contributing to a deeper understanding of these dynamics.</a:t>
            </a:r>
          </a:p>
          <a:p>
            <a:pPr algn="just"/>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Predefined Process 12">
            <a:extLst>
              <a:ext uri="{FF2B5EF4-FFF2-40B4-BE49-F238E27FC236}">
                <a16:creationId xmlns:a16="http://schemas.microsoft.com/office/drawing/2014/main" id="{5B542455-768F-1ECC-3F70-C55141DB62B2}"/>
              </a:ext>
            </a:extLst>
          </p:cNvPr>
          <p:cNvSpPr/>
          <p:nvPr/>
        </p:nvSpPr>
        <p:spPr>
          <a:xfrm>
            <a:off x="893136" y="10679903"/>
            <a:ext cx="14082840" cy="4850475"/>
          </a:xfrm>
          <a:prstGeom prst="flowChartPredefinedProcess">
            <a:avLst/>
          </a:prstGeom>
          <a:solidFill>
            <a:schemeClr val="accent5">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accent5">
                  <a:lumMod val="60000"/>
                  <a:lumOff val="40000"/>
                </a:schemeClr>
              </a:solidFill>
            </a:endParaRPr>
          </a:p>
        </p:txBody>
      </p:sp>
      <p:sp>
        <p:nvSpPr>
          <p:cNvPr id="14" name="TextBox 13">
            <a:extLst>
              <a:ext uri="{FF2B5EF4-FFF2-40B4-BE49-F238E27FC236}">
                <a16:creationId xmlns:a16="http://schemas.microsoft.com/office/drawing/2014/main" id="{9A269526-50DD-5212-48D0-889B9E541719}"/>
              </a:ext>
            </a:extLst>
          </p:cNvPr>
          <p:cNvSpPr txBox="1"/>
          <p:nvPr/>
        </p:nvSpPr>
        <p:spPr>
          <a:xfrm>
            <a:off x="1383323" y="11703431"/>
            <a:ext cx="13102222" cy="2800767"/>
          </a:xfrm>
          <a:prstGeom prst="rect">
            <a:avLst/>
          </a:prstGeom>
          <a:solidFill>
            <a:srgbClr val="FFFF00"/>
          </a:solidFill>
        </p:spPr>
        <p:txBody>
          <a:bodyPr wrap="square" rtlCol="0">
            <a:spAutoFit/>
          </a:bodyPr>
          <a:lstStyle/>
          <a:p>
            <a:pPr algn="ctr"/>
            <a:r>
              <a:rPr lang="en-US" sz="2800" dirty="0"/>
              <a:t>.</a:t>
            </a:r>
            <a:r>
              <a:rPr lang="en-US" sz="2800" dirty="0">
                <a:solidFill>
                  <a:schemeClr val="bg1"/>
                </a:solidFill>
              </a:rPr>
              <a:t> </a:t>
            </a:r>
            <a:r>
              <a:rPr lang="en-US" sz="3600" b="1" u="sng" dirty="0">
                <a:solidFill>
                  <a:schemeClr val="bg1"/>
                </a:solidFill>
                <a:latin typeface="Verdana" panose="020B0604030504040204" pitchFamily="34" charset="0"/>
                <a:ea typeface="Verdana" panose="020B0604030504040204" pitchFamily="34" charset="0"/>
                <a:cs typeface="Verdana" panose="020B0604030504040204" pitchFamily="34" charset="0"/>
              </a:rPr>
              <a:t>Introduction</a:t>
            </a:r>
          </a:p>
          <a:p>
            <a:pPr algn="just"/>
            <a:endPar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just"/>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Agricultural land is a vital resource that affects food production, the viability of economies, and the health of the environment. This research uses an exponential growth model to simulate the evolution of agricultural land</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a:extLst>
              <a:ext uri="{FF2B5EF4-FFF2-40B4-BE49-F238E27FC236}">
                <a16:creationId xmlns:a16="http://schemas.microsoft.com/office/drawing/2014/main" id="{0B131398-563B-79EB-3480-604E81F524D4}"/>
              </a:ext>
            </a:extLst>
          </p:cNvPr>
          <p:cNvSpPr txBox="1"/>
          <p:nvPr/>
        </p:nvSpPr>
        <p:spPr>
          <a:xfrm>
            <a:off x="16149553" y="10679903"/>
            <a:ext cx="13317723" cy="9202519"/>
          </a:xfrm>
          <a:prstGeom prst="rect">
            <a:avLst/>
          </a:prstGeom>
          <a:solidFill>
            <a:schemeClr val="accent5">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Pre-processing</a:t>
            </a:r>
          </a:p>
          <a:p>
            <a:endParaRPr lang="en-IN" sz="3600" b="1" dirty="0">
              <a:solidFill>
                <a:schemeClr val="accent5">
                  <a:lumMod val="40000"/>
                  <a:lumOff val="60000"/>
                </a:schemeClr>
              </a:solidFill>
              <a:latin typeface="Verdana" panose="020B0604030504040204" pitchFamily="34" charset="0"/>
              <a:ea typeface="Verdana" panose="020B0604030504040204" pitchFamily="34" charset="0"/>
              <a:cs typeface="Verdana" panose="020B0604030504040204" pitchFamily="34" charset="0"/>
            </a:endParaRPr>
          </a:p>
          <a:p>
            <a:pPr marL="28575"/>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Loading and Cleaning:</a:t>
            </a:r>
          </a:p>
          <a:p>
            <a:pPr marL="860425" indent="-542925" algn="just">
              <a:buFont typeface="Wingdings" pitchFamily="2" charset="2"/>
              <a:buChar char="q"/>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Pandas Data Frame was filled with the dataset.</a:t>
            </a:r>
          </a:p>
          <a:p>
            <a:pPr marL="952500" indent="-635000" algn="just">
              <a:buFont typeface="Wingdings" pitchFamily="2" charset="2"/>
              <a:buChar char="q"/>
            </a:pP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Values denoted by '..' that were not  numeric were substituted with </a:t>
            </a:r>
            <a:r>
              <a:rPr lang="en-IN" sz="2800" dirty="0" err="1">
                <a:solidFill>
                  <a:srgbClr val="000000"/>
                </a:solidFill>
                <a:latin typeface="Verdana" panose="020B0604030504040204" pitchFamily="34" charset="0"/>
                <a:ea typeface="Verdana" panose="020B0604030504040204" pitchFamily="34" charset="0"/>
                <a:cs typeface="Verdana" panose="020B0604030504040204" pitchFamily="34" charset="0"/>
              </a:rPr>
              <a:t>NaN</a:t>
            </a: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374650" algn="just"/>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57150" algn="just"/>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Missing Data Handling:</a:t>
            </a:r>
            <a:endParaRPr lang="en-IN" sz="32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981075" indent="-635000" algn="just">
              <a:buFont typeface="Wingdings" pitchFamily="2" charset="2"/>
              <a:buChar char="q"/>
            </a:pP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To ensure that the dataset was full for analysis, simple imputation was used to fill in the missing values for specific columns using the mean value.</a:t>
            </a:r>
          </a:p>
          <a:p>
            <a:pPr marL="346075" algn="just"/>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142875" algn="just"/>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Feature Selection:</a:t>
            </a:r>
          </a:p>
          <a:p>
            <a:pPr marL="952500" indent="-606425" algn="just">
              <a:buFont typeface="Wingdings" pitchFamily="2" charset="2"/>
              <a:buChar char="q"/>
            </a:pPr>
            <a:r>
              <a:rPr lang="en-IN" sz="280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 number of pertinent columns were chosen for additional examination, including the proportion of agricultura</a:t>
            </a: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l</a:t>
            </a:r>
            <a:r>
              <a:rPr lang="en-IN" sz="280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land, the </a:t>
            </a: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exports of goods and services</a:t>
            </a:r>
            <a:r>
              <a:rPr lang="en-IN" sz="280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the adjusted net national income growth, the GDP contribution from agriculture and fishery, and the </a:t>
            </a: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Permanent cropland</a:t>
            </a:r>
            <a:r>
              <a:rPr lang="en-IN" sz="280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p>
          <a:p>
            <a:pPr marL="142875" algn="just"/>
            <a:endParaRPr lang="en-IN" sz="2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endParaRPr lang="en-IN" sz="32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3D799798-24FC-C553-8B5F-CE85C58F64F8}"/>
              </a:ext>
            </a:extLst>
          </p:cNvPr>
          <p:cNvSpPr txBox="1"/>
          <p:nvPr/>
        </p:nvSpPr>
        <p:spPr>
          <a:xfrm>
            <a:off x="893136" y="16068563"/>
            <a:ext cx="14082840" cy="10372070"/>
          </a:xfrm>
          <a:prstGeom prst="rect">
            <a:avLst/>
          </a:prstGeom>
          <a:solidFill>
            <a:schemeClr val="accent3">
              <a:lumMod val="60000"/>
              <a:lumOff val="4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K-Means Clustering</a:t>
            </a:r>
          </a:p>
          <a:p>
            <a:endParaRPr lang="en-IN" sz="2800" b="1"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rtl="0" fontAlgn="base">
              <a:spcBef>
                <a:spcPts val="0"/>
              </a:spcBef>
              <a:spcAft>
                <a:spcPts val="0"/>
              </a:spcAft>
              <a:buFont typeface="Wingdings" pitchFamily="2" charset="2"/>
              <a:buChar char="Ø"/>
            </a:pPr>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Initialization:</a:t>
            </a:r>
            <a:endParaRPr lang="en-IN" sz="3200" b="1"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914400" lvl="1" indent="-457200" algn="just" rtl="0" fontAlgn="base">
              <a:spcBef>
                <a:spcPts val="0"/>
              </a:spcBef>
              <a:spcAft>
                <a:spcPts val="0"/>
              </a:spcAft>
              <a:buFont typeface="Wingdings" pitchFamily="2" charset="2"/>
              <a:buChar char="q"/>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Randomly select K initial cluster centroids.</a:t>
            </a:r>
            <a:endParaRPr lang="en-IN" sz="2800" b="0"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457200" indent="-457200" algn="just" rtl="0" fontAlgn="base">
              <a:spcBef>
                <a:spcPts val="0"/>
              </a:spcBef>
              <a:spcAft>
                <a:spcPts val="0"/>
              </a:spcAft>
              <a:buFont typeface="Wingdings" pitchFamily="2" charset="2"/>
              <a:buChar char="Ø"/>
            </a:pPr>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Assignment:</a:t>
            </a:r>
            <a:endParaRPr lang="en-IN" sz="3200" b="1"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914400" lvl="1" indent="-457200" algn="just" rtl="0" fontAlgn="base">
              <a:spcBef>
                <a:spcPts val="0"/>
              </a:spcBef>
              <a:spcAft>
                <a:spcPts val="0"/>
              </a:spcAft>
              <a:buFont typeface="Wingdings" pitchFamily="2" charset="2"/>
              <a:buChar char="q"/>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Each data point should be assigned to the cluster with the closest centroid.</a:t>
            </a:r>
            <a:endParaRPr lang="en-IN" sz="2800" b="0"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457200" indent="-457200" algn="just" rtl="0" fontAlgn="base">
              <a:spcBef>
                <a:spcPts val="0"/>
              </a:spcBef>
              <a:spcAft>
                <a:spcPts val="0"/>
              </a:spcAft>
              <a:buFont typeface="Wingdings" pitchFamily="2" charset="2"/>
              <a:buChar char="Ø"/>
            </a:pPr>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Update:</a:t>
            </a:r>
            <a:endParaRPr lang="en-IN" sz="3200" b="1"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914400" lvl="1" indent="-457200" algn="just" rtl="0" fontAlgn="base">
              <a:spcBef>
                <a:spcPts val="0"/>
              </a:spcBef>
              <a:spcAft>
                <a:spcPts val="0"/>
              </a:spcAft>
              <a:buFont typeface="Wingdings" pitchFamily="2" charset="2"/>
              <a:buChar char="q"/>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Based on the average of the data points in every cluster, recalculate the centroids.</a:t>
            </a:r>
            <a:endParaRPr lang="en-IN" sz="2800" b="0"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457200" indent="-457200" algn="just" rtl="0" fontAlgn="base">
              <a:spcBef>
                <a:spcPts val="0"/>
              </a:spcBef>
              <a:spcAft>
                <a:spcPts val="0"/>
              </a:spcAft>
              <a:buFont typeface="Wingdings" pitchFamily="2" charset="2"/>
              <a:buChar char="Ø"/>
            </a:pPr>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Repeat:</a:t>
            </a:r>
            <a:endParaRPr lang="en-IN" sz="3200" b="1"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914400" lvl="1" indent="-457200" algn="just" rtl="0" fontAlgn="base">
              <a:spcBef>
                <a:spcPts val="0"/>
              </a:spcBef>
              <a:spcAft>
                <a:spcPts val="0"/>
              </a:spcAft>
              <a:buFont typeface="Wingdings" pitchFamily="2" charset="2"/>
              <a:buChar char="q"/>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Until convergence (when the centroids stabilise or a predetermined number of iterations is reached), repeat the assignment and update stages.</a:t>
            </a:r>
            <a:endParaRPr lang="en-IN" sz="2800" b="0"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algn="just" rtl="0">
              <a:spcBef>
                <a:spcPts val="0"/>
              </a:spcBef>
              <a:spcAft>
                <a:spcPts val="0"/>
              </a:spcAft>
            </a:pPr>
            <a:b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r>
              <a:rPr lang="en-IN" sz="2800" b="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This analysis aims to investigate the relationship between the rise in adjusted net national income and the percentage of land that is agricultural. Furthermore, using certain features, </a:t>
            </a:r>
            <a:r>
              <a:rPr lang="en-GB" sz="2800" b="0" i="0" dirty="0">
                <a:solidFill>
                  <a:schemeClr val="bg1"/>
                </a:solidFill>
                <a:effectLst/>
                <a:latin typeface="Verdana" panose="020B0604030504040204" pitchFamily="34" charset="0"/>
                <a:ea typeface="Verdana" panose="020B0604030504040204" pitchFamily="34" charset="0"/>
              </a:rPr>
              <a:t>The K-clustering reveals distinct patterns among nations, contributing to a deeper understanding of economic and agricultural dynamics.</a:t>
            </a:r>
            <a:endParaRPr lang="en-IN" sz="2800" b="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br>
              <a:rPr lang="en-IN" sz="2800" dirty="0">
                <a:latin typeface="Verdana" panose="020B0604030504040204" pitchFamily="34" charset="0"/>
                <a:ea typeface="Verdana" panose="020B0604030504040204" pitchFamily="34" charset="0"/>
                <a:cs typeface="Verdana" panose="020B0604030504040204" pitchFamily="34" charset="0"/>
              </a:rPr>
            </a:br>
            <a:br>
              <a:rPr lang="en-IN" sz="2800" dirty="0">
                <a:latin typeface="Verdana" panose="020B0604030504040204" pitchFamily="34" charset="0"/>
                <a:ea typeface="Verdana" panose="020B0604030504040204" pitchFamily="34" charset="0"/>
                <a:cs typeface="Verdana" panose="020B0604030504040204" pitchFamily="34" charset="0"/>
              </a:rPr>
            </a:br>
            <a:endParaRPr lang="en-US" sz="2800" u="sng" dirty="0">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4432440-515E-F402-754A-081B1BF59EE2}"/>
                  </a:ext>
                </a:extLst>
              </p:cNvPr>
              <p:cNvSpPr txBox="1"/>
              <p:nvPr/>
            </p:nvSpPr>
            <p:spPr>
              <a:xfrm>
                <a:off x="16149553" y="20442962"/>
                <a:ext cx="13317723" cy="17581736"/>
              </a:xfrm>
              <a:prstGeom prst="rect">
                <a:avLst/>
              </a:prstGeom>
              <a:gradFill flip="none" rotWithShape="1">
                <a:gsLst>
                  <a:gs pos="0">
                    <a:schemeClr val="bg2">
                      <a:lumMod val="40000"/>
                      <a:lumOff val="60000"/>
                      <a:tint val="66000"/>
                      <a:satMod val="160000"/>
                    </a:schemeClr>
                  </a:gs>
                  <a:gs pos="50000">
                    <a:schemeClr val="bg2">
                      <a:lumMod val="40000"/>
                      <a:lumOff val="60000"/>
                      <a:tint val="44500"/>
                      <a:satMod val="160000"/>
                    </a:schemeClr>
                  </a:gs>
                  <a:gs pos="100000">
                    <a:schemeClr val="bg2">
                      <a:lumMod val="40000"/>
                      <a:lumOff val="60000"/>
                      <a:tint val="23500"/>
                      <a:satMod val="16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Curve Fitting</a:t>
                </a:r>
              </a:p>
              <a:p>
                <a:pPr algn="ct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just"/>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exponential growth model is applied to capture the underlying trend, and predictions are made for future years.</a:t>
                </a:r>
              </a:p>
              <a:p>
                <a:pPr algn="just"/>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just"/>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Here is a definition of the selected exponential growth model:</a:t>
                </a:r>
              </a:p>
              <a:p>
                <a:pPr/>
                <a14:m>
                  <m:oMathPara xmlns:m="http://schemas.openxmlformats.org/officeDocument/2006/math">
                    <m:oMathParaPr>
                      <m:jc m:val="centerGroup"/>
                    </m:oMathParaPr>
                    <m:oMath xmlns:m="http://schemas.openxmlformats.org/officeDocument/2006/math">
                      <m:r>
                        <a:rPr lang="en-IN" sz="280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𝒴</m:t>
                      </m:r>
                      <m:r>
                        <a:rPr lang="en-IN" sz="280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m:t>
                      </m:r>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𝑎</m:t>
                      </m:r>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sSup>
                        <m:sSupPr>
                          <m:ctrlP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ctrlPr>
                        </m:sSupPr>
                        <m:e>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𝑒</m:t>
                          </m:r>
                        </m:e>
                        <m:sup>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𝑏𝑥</m:t>
                          </m:r>
                        </m:sup>
                      </m:sSup>
                    </m:oMath>
                  </m:oMathPara>
                </a14:m>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Where:    </a:t>
                </a:r>
              </a:p>
              <a:p>
                <a:pPr marL="457200" indent="-457200" algn="just">
                  <a:buFont typeface="Wingdings" pitchFamily="2" charset="2"/>
                  <a:buChar char="q"/>
                </a:pPr>
                <a14:m>
                  <m:oMath xmlns:m="http://schemas.openxmlformats.org/officeDocument/2006/math">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𝒴</m:t>
                    </m:r>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𝑖𝑠</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𝑡h𝑒</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𝑝𝑒𝑟𝑐𝑒𝑛𝑡𝑎𝑔𝑒</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𝑜𝑓</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𝑎𝑟𝑎𝑏𝑙𝑒</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𝑙𝑎𝑛𝑑</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m:t>
                    </m:r>
                  </m:oMath>
                </a14:m>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14:m>
                  <m:oMath xmlns:m="http://schemas.openxmlformats.org/officeDocument/2006/math">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𝑎</m:t>
                    </m:r>
                  </m:oMath>
                </a14:m>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 is a scaling factor.</a:t>
                </a:r>
              </a:p>
              <a:p>
                <a:pPr marL="457200" indent="-457200" algn="just">
                  <a:buFont typeface="Wingdings" pitchFamily="2" charset="2"/>
                  <a:buChar char="q"/>
                </a:pPr>
                <a14:m>
                  <m:oMath xmlns:m="http://schemas.openxmlformats.org/officeDocument/2006/math">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𝑏</m:t>
                    </m:r>
                  </m:oMath>
                </a14:m>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 is the growth rate.</a:t>
                </a:r>
              </a:p>
              <a:p>
                <a:pPr marL="457200" indent="-457200" algn="just">
                  <a:buFont typeface="Wingdings" pitchFamily="2" charset="2"/>
                  <a:buChar char="q"/>
                </a:pPr>
                <a14:m>
                  <m:oMath xmlns:m="http://schemas.openxmlformats.org/officeDocument/2006/math">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𝑥</m:t>
                    </m:r>
                  </m:oMath>
                </a14:m>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 is the time variable. </a:t>
                </a: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just"/>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endPar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endPar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predicted values are as follows:</a:t>
                </a:r>
              </a:p>
              <a:p>
                <a:pPr rtl="0">
                  <a:spcBef>
                    <a:spcPts val="0"/>
                  </a:spcBef>
                  <a:spcAft>
                    <a:spcPts val="0"/>
                  </a:spcAft>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Predicted value for 2024: </a:t>
                </a: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30.74</a:t>
                </a:r>
                <a:endPar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Predicted value for 2027: 30.47</a:t>
                </a:r>
              </a:p>
              <a:p>
                <a:pPr rtl="0">
                  <a:spcBef>
                    <a:spcPts val="0"/>
                  </a:spcBef>
                  <a:spcAft>
                    <a:spcPts val="0"/>
                  </a:spcAft>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Predicted value for 2030: 30.21</a:t>
                </a:r>
              </a:p>
              <a:p>
                <a:pPr rtl="0">
                  <a:spcBef>
                    <a:spcPts val="0"/>
                  </a:spcBef>
                  <a:spcAft>
                    <a:spcPts val="0"/>
                  </a:spcAft>
                </a:pPr>
                <a:r>
                  <a:rPr lang="en-GB" sz="2800" b="0" i="0" dirty="0">
                    <a:solidFill>
                      <a:srgbClr val="374151"/>
                    </a:solidFill>
                    <a:effectLst/>
                    <a:latin typeface="Verdana" panose="020B0604030504040204" pitchFamily="34" charset="0"/>
                    <a:ea typeface="Verdana" panose="020B0604030504040204" pitchFamily="34" charset="0"/>
                  </a:rPr>
                  <a:t>Predictions for future years (2024, 2027, 2030) are generated using the fitted exponential growth model. This provides a glimpse into the anticipated trends in agricultural land percentage.</a:t>
                </a:r>
                <a:endPar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mc:Choice>
        <mc:Fallback xmlns="">
          <p:sp>
            <p:nvSpPr>
              <p:cNvPr id="17" name="TextBox 16">
                <a:extLst>
                  <a:ext uri="{FF2B5EF4-FFF2-40B4-BE49-F238E27FC236}">
                    <a16:creationId xmlns:a16="http://schemas.microsoft.com/office/drawing/2014/main" id="{94432440-515E-F402-754A-081B1BF59EE2}"/>
                  </a:ext>
                </a:extLst>
              </p:cNvPr>
              <p:cNvSpPr txBox="1">
                <a:spLocks noRot="1" noChangeAspect="1" noMove="1" noResize="1" noEditPoints="1" noAdjustHandles="1" noChangeArrowheads="1" noChangeShapeType="1" noTextEdit="1"/>
              </p:cNvSpPr>
              <p:nvPr/>
            </p:nvSpPr>
            <p:spPr>
              <a:xfrm>
                <a:off x="16149553" y="20442962"/>
                <a:ext cx="13317723" cy="17581736"/>
              </a:xfrm>
              <a:prstGeom prst="rect">
                <a:avLst/>
              </a:prstGeom>
              <a:blipFill>
                <a:blip r:embed="rId3"/>
                <a:stretch>
                  <a:fillRect l="-915" t="-555" r="-915"/>
                </a:stretch>
              </a:blipFill>
              <a:ln>
                <a:noFill/>
              </a:ln>
            </p:spPr>
            <p:txBody>
              <a:bodyPr/>
              <a:lstStyle/>
              <a:p>
                <a:r>
                  <a:rPr lang="en-GB">
                    <a:noFill/>
                  </a:rPr>
                  <a:t> </a:t>
                </a:r>
              </a:p>
            </p:txBody>
          </p:sp>
        </mc:Fallback>
      </mc:AlternateContent>
      <p:sp>
        <p:nvSpPr>
          <p:cNvPr id="20" name="TextBox 19">
            <a:extLst>
              <a:ext uri="{FF2B5EF4-FFF2-40B4-BE49-F238E27FC236}">
                <a16:creationId xmlns:a16="http://schemas.microsoft.com/office/drawing/2014/main" id="{3286E28D-8043-2DFD-5D0B-CAFF2BCF9D11}"/>
              </a:ext>
            </a:extLst>
          </p:cNvPr>
          <p:cNvSpPr txBox="1"/>
          <p:nvPr/>
        </p:nvSpPr>
        <p:spPr>
          <a:xfrm>
            <a:off x="942114" y="38394257"/>
            <a:ext cx="28525162" cy="2769989"/>
          </a:xfrm>
          <a:prstGeom prst="rect">
            <a:avLst/>
          </a:prstGeom>
          <a:solidFill>
            <a:schemeClr val="accent2">
              <a:lumMod val="60000"/>
              <a:lumOff val="40000"/>
            </a:schemeClr>
          </a:solidFill>
        </p:spPr>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Conclusion</a:t>
            </a:r>
          </a:p>
          <a:p>
            <a:pPr algn="ctr"/>
            <a:r>
              <a:rPr lang="en-IN" sz="2800" dirty="0">
                <a:solidFill>
                  <a:schemeClr val="bg1"/>
                </a:solidFill>
                <a:latin typeface="Verdana" panose="020B0604030504040204" pitchFamily="34" charset="0"/>
                <a:ea typeface="Verdana" panose="020B0604030504040204" pitchFamily="34" charset="0"/>
                <a:cs typeface="Verdana" panose="020B0604030504040204" pitchFamily="34" charset="0"/>
              </a:rPr>
              <a:t>T</a:t>
            </a:r>
            <a:r>
              <a:rPr lang="en-IN" sz="2800" i="0"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he analysis carried out for this paper offers insightful information about the dynamics of agricultural land increase.</a:t>
            </a:r>
            <a:r>
              <a:rPr lang="en-GB" sz="2800" b="0" i="0" dirty="0">
                <a:solidFill>
                  <a:schemeClr val="bg1"/>
                </a:solidFill>
                <a:effectLst/>
                <a:latin typeface="Verdana" panose="020B0604030504040204" pitchFamily="34" charset="0"/>
                <a:ea typeface="Verdana" panose="020B0604030504040204" pitchFamily="34" charset="0"/>
              </a:rPr>
              <a:t> this analysis serves as a comprehensive exploration of the dynamics between economic growth and agricultural trends. The combination of clustering and </a:t>
            </a:r>
            <a:r>
              <a:rPr lang="en-GB" sz="2800" b="0" i="0" dirty="0" err="1">
                <a:solidFill>
                  <a:schemeClr val="bg1"/>
                </a:solidFill>
                <a:effectLst/>
                <a:latin typeface="Verdana" panose="020B0604030504040204" pitchFamily="34" charset="0"/>
                <a:ea typeface="Verdana" panose="020B0604030504040204" pitchFamily="34" charset="0"/>
              </a:rPr>
              <a:t>modeling</a:t>
            </a:r>
            <a:r>
              <a:rPr lang="en-GB" sz="2800" b="0" i="0" dirty="0">
                <a:solidFill>
                  <a:schemeClr val="bg1"/>
                </a:solidFill>
                <a:effectLst/>
                <a:latin typeface="Verdana" panose="020B0604030504040204" pitchFamily="34" charset="0"/>
                <a:ea typeface="Verdana" panose="020B0604030504040204" pitchFamily="34" charset="0"/>
              </a:rPr>
              <a:t> techniques provides a robust framework for gaining insights into the complex interplay between economic and agricultural factors on a global scale.</a:t>
            </a:r>
            <a:endParaRPr lang="en-IN" sz="2800" i="0"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r>
              <a:rPr lang="en-IN" sz="1800" b="0" i="0" u="none" strike="noStrike" dirty="0">
                <a:solidFill>
                  <a:srgbClr val="000000"/>
                </a:solidFill>
                <a:effectLst/>
                <a:latin typeface="Arial" panose="020B0604020202020204" pitchFamily="34" charset="0"/>
              </a:rPr>
              <a:t>:</a:t>
            </a:r>
            <a:endParaRPr lang="en-US" dirty="0"/>
          </a:p>
        </p:txBody>
      </p:sp>
      <p:sp>
        <p:nvSpPr>
          <p:cNvPr id="22" name="TextBox 21">
            <a:extLst>
              <a:ext uri="{FF2B5EF4-FFF2-40B4-BE49-F238E27FC236}">
                <a16:creationId xmlns:a16="http://schemas.microsoft.com/office/drawing/2014/main" id="{E1F965BD-2B7D-5369-7640-08757648A9D6}"/>
              </a:ext>
            </a:extLst>
          </p:cNvPr>
          <p:cNvSpPr txBox="1"/>
          <p:nvPr/>
        </p:nvSpPr>
        <p:spPr>
          <a:xfrm>
            <a:off x="2977806" y="40492680"/>
            <a:ext cx="18129594" cy="1754326"/>
          </a:xfrm>
          <a:prstGeom prst="rect">
            <a:avLst/>
          </a:prstGeom>
          <a:noFill/>
        </p:spPr>
        <p:txBody>
          <a:bodyPr wrap="square" rtlCol="0">
            <a:spAutoFit/>
          </a:bodyPr>
          <a:lstStyle/>
          <a:p>
            <a:endParaRPr lang="en-IN" sz="2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endParaRPr lang="en-IN" sz="2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endParaRPr lang="en-IN" sz="2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r>
              <a:rPr lang="en-IN" sz="2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source link </a:t>
            </a:r>
            <a:r>
              <a:rPr lang="en-IN" sz="2400" b="0" i="0" u="none" strike="noStrike" dirty="0">
                <a:solidFill>
                  <a:srgbClr val="000000"/>
                </a:solidFill>
                <a:effectLst/>
                <a:latin typeface="Arial" panose="020B0604020202020204" pitchFamily="34" charset="0"/>
              </a:rPr>
              <a:t>: </a:t>
            </a:r>
            <a:r>
              <a:rPr lang="en-IN" sz="2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4"/>
              </a:rPr>
              <a:t>https://data.worldbank.org/indicator/AG.LND.AGRI.ZS?view=chart</a:t>
            </a:r>
            <a:endParaRPr lang="en-IN" sz="2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r>
              <a:rPr lang="en-IN" sz="2400" dirty="0">
                <a:solidFill>
                  <a:srgbClr val="000000"/>
                </a:solidFill>
                <a:latin typeface="Verdana" panose="020B0604030504040204" pitchFamily="34" charset="0"/>
                <a:ea typeface="Verdana" panose="020B0604030504040204" pitchFamily="34" charset="0"/>
                <a:cs typeface="Verdana" panose="020B0604030504040204" pitchFamily="34" charset="0"/>
              </a:rPr>
              <a:t>GitHub link: </a:t>
            </a:r>
            <a:r>
              <a:rPr lang="en-IN" sz="2400" dirty="0">
                <a:solidFill>
                  <a:srgbClr val="000000"/>
                </a:solidFill>
                <a:latin typeface="Verdana" panose="020B0604030504040204" pitchFamily="34" charset="0"/>
                <a:ea typeface="Verdana" panose="020B0604030504040204" pitchFamily="34" charset="0"/>
                <a:cs typeface="Verdana" panose="020B0604030504040204" pitchFamily="34" charset="0"/>
                <a:hlinkClick r:id="rId5"/>
              </a:rPr>
              <a:t>https://github.com/kumari55/ADS1-Assignment-3.git</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a:extLst>
              <a:ext uri="{FF2B5EF4-FFF2-40B4-BE49-F238E27FC236}">
                <a16:creationId xmlns:a16="http://schemas.microsoft.com/office/drawing/2014/main" id="{52F5CB3D-14E1-5BDA-5F52-C95FA2FB7862}"/>
              </a:ext>
            </a:extLst>
          </p:cNvPr>
          <p:cNvSpPr txBox="1"/>
          <p:nvPr/>
        </p:nvSpPr>
        <p:spPr>
          <a:xfrm>
            <a:off x="0" y="4166910"/>
            <a:ext cx="8276492" cy="1077218"/>
          </a:xfrm>
          <a:prstGeom prst="rect">
            <a:avLst/>
          </a:prstGeom>
          <a:solidFill>
            <a:srgbClr val="FFC000"/>
          </a:solidFill>
        </p:spPr>
        <p:txBody>
          <a:bodyPr wrap="square" rtlCol="0">
            <a:spAutoFit/>
          </a:bodyPr>
          <a:lstStyle/>
          <a:p>
            <a:r>
              <a:rPr lang="en-IN" sz="3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Name : </a:t>
            </a:r>
            <a:r>
              <a:rPr lang="en-IN" sz="3200" dirty="0">
                <a:solidFill>
                  <a:srgbClr val="000000"/>
                </a:solidFill>
                <a:latin typeface="Verdana" panose="020B0604030504040204" pitchFamily="34" charset="0"/>
                <a:ea typeface="Verdana" panose="020B0604030504040204" pitchFamily="34" charset="0"/>
                <a:cs typeface="Verdana" panose="020B0604030504040204" pitchFamily="34" charset="0"/>
              </a:rPr>
              <a:t>Kumari </a:t>
            </a:r>
            <a:r>
              <a:rPr lang="en-IN" sz="3200" dirty="0" err="1">
                <a:solidFill>
                  <a:srgbClr val="000000"/>
                </a:solidFill>
                <a:latin typeface="Verdana" panose="020B0604030504040204" pitchFamily="34" charset="0"/>
                <a:ea typeface="Verdana" panose="020B0604030504040204" pitchFamily="34" charset="0"/>
                <a:cs typeface="Verdana" panose="020B0604030504040204" pitchFamily="34" charset="0"/>
              </a:rPr>
              <a:t>Duvvari</a:t>
            </a:r>
            <a:endParaRPr lang="en-IN" sz="3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r>
              <a:rPr lang="en-IN" sz="3200" dirty="0">
                <a:solidFill>
                  <a:srgbClr val="000000"/>
                </a:solidFill>
                <a:latin typeface="Verdana" panose="020B0604030504040204" pitchFamily="34" charset="0"/>
                <a:ea typeface="Verdana" panose="020B0604030504040204" pitchFamily="34" charset="0"/>
                <a:cs typeface="Verdana" panose="020B0604030504040204" pitchFamily="34" charset="0"/>
              </a:rPr>
              <a:t>Student Id : </a:t>
            </a:r>
            <a:r>
              <a:rPr lang="en-IN" sz="32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22097941</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cxnSp>
        <p:nvCxnSpPr>
          <p:cNvPr id="28" name="Straight Arrow Connector 27">
            <a:extLst>
              <a:ext uri="{FF2B5EF4-FFF2-40B4-BE49-F238E27FC236}">
                <a16:creationId xmlns:a16="http://schemas.microsoft.com/office/drawing/2014/main" id="{B88472D9-01EB-41CB-8114-4770031E9CB7}"/>
              </a:ext>
            </a:extLst>
          </p:cNvPr>
          <p:cNvCxnSpPr>
            <a:cxnSpLocks/>
          </p:cNvCxnSpPr>
          <p:nvPr/>
        </p:nvCxnSpPr>
        <p:spPr>
          <a:xfrm flipH="1">
            <a:off x="15180206" y="19009895"/>
            <a:ext cx="807719"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6230AF65-2EF2-99CA-94E2-2216A04B3F11}"/>
              </a:ext>
            </a:extLst>
          </p:cNvPr>
          <p:cNvPicPr>
            <a:picLocks noChangeAspect="1"/>
          </p:cNvPicPr>
          <p:nvPr/>
        </p:nvPicPr>
        <p:blipFill>
          <a:blip r:embed="rId6"/>
          <a:stretch>
            <a:fillRect/>
          </a:stretch>
        </p:blipFill>
        <p:spPr>
          <a:xfrm rot="3657892">
            <a:off x="14828753" y="37382803"/>
            <a:ext cx="1320800" cy="1104900"/>
          </a:xfrm>
          <a:prstGeom prst="rect">
            <a:avLst/>
          </a:prstGeom>
          <a:scene3d>
            <a:camera prst="orthographicFront">
              <a:rot lat="0" lon="0" rev="19200000"/>
            </a:camera>
            <a:lightRig rig="threePt" dir="t"/>
          </a:scene3d>
        </p:spPr>
      </p:pic>
      <p:pic>
        <p:nvPicPr>
          <p:cNvPr id="4" name="Picture 3">
            <a:extLst>
              <a:ext uri="{FF2B5EF4-FFF2-40B4-BE49-F238E27FC236}">
                <a16:creationId xmlns:a16="http://schemas.microsoft.com/office/drawing/2014/main" id="{40DA26A0-B8BF-5B0C-EDA7-3A96F92D9C20}"/>
              </a:ext>
            </a:extLst>
          </p:cNvPr>
          <p:cNvPicPr>
            <a:picLocks noChangeAspect="1"/>
          </p:cNvPicPr>
          <p:nvPr/>
        </p:nvPicPr>
        <p:blipFill>
          <a:blip r:embed="rId7"/>
          <a:stretch>
            <a:fillRect/>
          </a:stretch>
        </p:blipFill>
        <p:spPr>
          <a:xfrm>
            <a:off x="942114" y="27647710"/>
            <a:ext cx="14033862" cy="9839188"/>
          </a:xfrm>
          <a:prstGeom prst="rect">
            <a:avLst/>
          </a:prstGeom>
        </p:spPr>
      </p:pic>
      <p:pic>
        <p:nvPicPr>
          <p:cNvPr id="6" name="Picture 5">
            <a:extLst>
              <a:ext uri="{FF2B5EF4-FFF2-40B4-BE49-F238E27FC236}">
                <a16:creationId xmlns:a16="http://schemas.microsoft.com/office/drawing/2014/main" id="{5A9AC703-E35C-0F33-9B14-A7BB77B88218}"/>
              </a:ext>
            </a:extLst>
          </p:cNvPr>
          <p:cNvPicPr>
            <a:picLocks noChangeAspect="1"/>
          </p:cNvPicPr>
          <p:nvPr/>
        </p:nvPicPr>
        <p:blipFill>
          <a:blip r:embed="rId8"/>
          <a:stretch>
            <a:fillRect/>
          </a:stretch>
        </p:blipFill>
        <p:spPr>
          <a:xfrm>
            <a:off x="16626825" y="26009746"/>
            <a:ext cx="12363177" cy="8422866"/>
          </a:xfrm>
          <a:prstGeom prst="rect">
            <a:avLst/>
          </a:prstGeom>
        </p:spPr>
      </p:pic>
      <p:cxnSp>
        <p:nvCxnSpPr>
          <p:cNvPr id="21" name="Straight Arrow Connector 20">
            <a:extLst>
              <a:ext uri="{FF2B5EF4-FFF2-40B4-BE49-F238E27FC236}">
                <a16:creationId xmlns:a16="http://schemas.microsoft.com/office/drawing/2014/main" id="{64ABA6C9-E683-C05F-9716-6FA0E688EE77}"/>
              </a:ext>
            </a:extLst>
          </p:cNvPr>
          <p:cNvCxnSpPr>
            <a:cxnSpLocks/>
          </p:cNvCxnSpPr>
          <p:nvPr/>
        </p:nvCxnSpPr>
        <p:spPr>
          <a:xfrm>
            <a:off x="14485545" y="25328633"/>
            <a:ext cx="1238213"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CAED604-2B25-848C-D378-CCB3206C08DE}"/>
              </a:ext>
            </a:extLst>
          </p:cNvPr>
          <p:cNvPicPr>
            <a:picLocks noChangeAspect="1"/>
          </p:cNvPicPr>
          <p:nvPr/>
        </p:nvPicPr>
        <p:blipFill>
          <a:blip r:embed="rId6"/>
          <a:stretch>
            <a:fillRect/>
          </a:stretch>
        </p:blipFill>
        <p:spPr>
          <a:xfrm>
            <a:off x="7274034" y="26641581"/>
            <a:ext cx="1320800" cy="1104900"/>
          </a:xfrm>
          <a:prstGeom prst="rect">
            <a:avLst/>
          </a:prstGeom>
          <a:scene3d>
            <a:camera prst="orthographicFront">
              <a:rot lat="0" lon="0" rev="19200000"/>
            </a:camera>
            <a:lightRig rig="threePt" dir="t"/>
          </a:scene3d>
        </p:spPr>
      </p:pic>
    </p:spTree>
    <p:extLst>
      <p:ext uri="{BB962C8B-B14F-4D97-AF65-F5344CB8AC3E}">
        <p14:creationId xmlns:p14="http://schemas.microsoft.com/office/powerpoint/2010/main" val="61994695"/>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Parcel</Template>
  <TotalTime>1392</TotalTime>
  <Words>642</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 Math</vt:lpstr>
      <vt:lpstr>Gill Sans MT</vt:lpstr>
      <vt:lpstr>Söhne</vt:lpstr>
      <vt:lpstr>Verdana</vt:lpstr>
      <vt:lpstr>Wingdings</vt:lpstr>
      <vt:lpstr>Parcel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Prabhat Gorrumuchu [Student-PECS]</dc:creator>
  <cp:lastModifiedBy>Rohith Kumar</cp:lastModifiedBy>
  <cp:revision>22</cp:revision>
  <dcterms:created xsi:type="dcterms:W3CDTF">2024-01-05T20:50:18Z</dcterms:created>
  <dcterms:modified xsi:type="dcterms:W3CDTF">2024-01-14T16:06:43Z</dcterms:modified>
</cp:coreProperties>
</file>