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53CD0-D5D6-46AD-BACA-CCD95DFC1BE1}" v="2" dt="2025-06-26T11:44:11.2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76" d="100"/>
          <a:sy n="76" d="100"/>
        </p:scale>
        <p:origin x="-504"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pala Rajukumari" userId="71a2b2b4fbf0e1b8" providerId="LiveId" clId="{BCA53CD0-D5D6-46AD-BACA-CCD95DFC1BE1}"/>
    <pc:docChg chg="undo custSel modSld">
      <pc:chgData name="Chapala Rajukumari" userId="71a2b2b4fbf0e1b8" providerId="LiveId" clId="{BCA53CD0-D5D6-46AD-BACA-CCD95DFC1BE1}" dt="2025-06-26T11:45:57.772" v="120" actId="255"/>
      <pc:docMkLst>
        <pc:docMk/>
      </pc:docMkLst>
      <pc:sldChg chg="modSp mod">
        <pc:chgData name="Chapala Rajukumari" userId="71a2b2b4fbf0e1b8" providerId="LiveId" clId="{BCA53CD0-D5D6-46AD-BACA-CCD95DFC1BE1}" dt="2025-06-26T11:45:57.772" v="120" actId="255"/>
        <pc:sldMkLst>
          <pc:docMk/>
          <pc:sldMk cId="2224183252" sldId="270"/>
        </pc:sldMkLst>
        <pc:spChg chg="mod">
          <ac:chgData name="Chapala Rajukumari" userId="71a2b2b4fbf0e1b8" providerId="LiveId" clId="{BCA53CD0-D5D6-46AD-BACA-CCD95DFC1BE1}" dt="2025-06-26T11:45:57.772" v="120" actId="255"/>
          <ac:spMkLst>
            <pc:docMk/>
            <pc:sldMk cId="2224183252" sldId="270"/>
            <ac:spMk id="2" creationId="{44BFDEC7-4306-5E30-0445-2980233D01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4DF56-1FE4-34A2-89AA-DE46C30661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60193E5-D073-E4B9-8550-F9E14AB06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434FDAB-A9A5-D53F-80FC-4DE1A0A428F8}"/>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5" name="Footer Placeholder 4">
            <a:extLst>
              <a:ext uri="{FF2B5EF4-FFF2-40B4-BE49-F238E27FC236}">
                <a16:creationId xmlns:a16="http://schemas.microsoft.com/office/drawing/2014/main" xmlns="" id="{BDA45402-421A-5657-552D-B2E6DAC9E5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1C8E535-4216-B380-3261-5E5BF64267AB}"/>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303082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53CD22-42C6-9041-A437-50EFD3950B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0CD36F-24A7-483B-DE5B-1F5FD603E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EA7D492-70C8-0214-464D-720161D742E7}"/>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5" name="Footer Placeholder 4">
            <a:extLst>
              <a:ext uri="{FF2B5EF4-FFF2-40B4-BE49-F238E27FC236}">
                <a16:creationId xmlns:a16="http://schemas.microsoft.com/office/drawing/2014/main" xmlns="" id="{3A36B306-5140-A9BB-212C-E69DC0971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F210F22-B23C-D313-D0FC-D50819F5379A}"/>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159601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D3E89-9056-2C70-8EFB-C8B51691A7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875F636-9E06-FFEB-60A5-E848ED86B9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2CDFEDB-2203-9EFF-C7DE-D6993884BD27}"/>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5" name="Footer Placeholder 4">
            <a:extLst>
              <a:ext uri="{FF2B5EF4-FFF2-40B4-BE49-F238E27FC236}">
                <a16:creationId xmlns:a16="http://schemas.microsoft.com/office/drawing/2014/main" xmlns="" id="{D32CF231-E1CC-85F5-A74C-449B73C25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48FD12A-747D-C0BF-1740-F867A209D0EE}"/>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117446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0C564-E727-1FC9-61BE-D0ED6DE5B8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C16EBD5-3CDE-D9F6-1D16-FF0E0FA2B5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4672F6-0E37-4BF3-2C06-4DAAAF2030E2}"/>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5" name="Footer Placeholder 4">
            <a:extLst>
              <a:ext uri="{FF2B5EF4-FFF2-40B4-BE49-F238E27FC236}">
                <a16:creationId xmlns:a16="http://schemas.microsoft.com/office/drawing/2014/main" xmlns="" id="{D44A2763-D562-11EF-E769-66490E485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7225C67-1990-BAB7-A5FC-74567F7326B0}"/>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5145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95C7C-93BB-755E-ACA8-E89A2528FC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E312C26-6F42-19BD-C5DD-AEDE48E56A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6A0522D-CD9F-A99B-E32F-95370BB830E9}"/>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5" name="Footer Placeholder 4">
            <a:extLst>
              <a:ext uri="{FF2B5EF4-FFF2-40B4-BE49-F238E27FC236}">
                <a16:creationId xmlns:a16="http://schemas.microsoft.com/office/drawing/2014/main" xmlns="" id="{F813F596-C855-18BC-42A9-FB7F32279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CF37CC-47A7-0624-D617-C4AEC83D4B3D}"/>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419365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9D408-AD91-4C8F-15DF-2DE5E942C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A210A6F-0CBF-DB6B-7EAB-85177C810E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D976BCF-256A-E806-7D90-F7D34BD63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B1A7131-8C74-7677-1E0E-D4A583F38BAC}"/>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6" name="Footer Placeholder 5">
            <a:extLst>
              <a:ext uri="{FF2B5EF4-FFF2-40B4-BE49-F238E27FC236}">
                <a16:creationId xmlns:a16="http://schemas.microsoft.com/office/drawing/2014/main" xmlns="" id="{4ED974DE-B059-F452-3A2C-18E293F97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08B9008-F156-AB51-A77C-DF9D6FD60DBD}"/>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314268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9CE82-4625-4995-27EB-7E40B83EF3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9504445-272E-90BB-A2E9-52E2FD784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F18F880-4A66-B12F-DCB5-FF794323C4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1074977-044E-BE45-AA8D-06984F4C4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0225FA8-3736-3EF2-5411-D50ECB0276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85C4537-3267-8751-DA4C-F0D5F601CB10}"/>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8" name="Footer Placeholder 7">
            <a:extLst>
              <a:ext uri="{FF2B5EF4-FFF2-40B4-BE49-F238E27FC236}">
                <a16:creationId xmlns:a16="http://schemas.microsoft.com/office/drawing/2014/main" xmlns="" id="{497C4732-6181-E6EE-C47F-E6CE43D7BF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4E3FFBB-6C2B-27BD-2321-6B1596B44B95}"/>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264429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25402-AB7E-05E0-8F41-C975E82458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C637F5B-5035-153B-0A60-B0CCB71DE27F}"/>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4" name="Footer Placeholder 3">
            <a:extLst>
              <a:ext uri="{FF2B5EF4-FFF2-40B4-BE49-F238E27FC236}">
                <a16:creationId xmlns:a16="http://schemas.microsoft.com/office/drawing/2014/main" xmlns="" id="{67B2F145-FEA1-A66E-D5CE-F2710AAB67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797A44-7626-D648-55A2-49B4EC3A1C41}"/>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492855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ED78412-EA2E-CA8D-CA56-ADD4E9A8CFA2}"/>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3" name="Footer Placeholder 2">
            <a:extLst>
              <a:ext uri="{FF2B5EF4-FFF2-40B4-BE49-F238E27FC236}">
                <a16:creationId xmlns:a16="http://schemas.microsoft.com/office/drawing/2014/main" xmlns="" id="{3AA27CD2-F8A7-DACB-141E-8F94E7CD3C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B7D24BF-3B0F-2780-DB23-9F4BEF8DCD55}"/>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363464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BEA99-C255-391F-6444-F1D7AB216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3E0D2F4-7291-D1B2-34A1-F7AC55E1C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6FADE68-61E8-A048-EE5A-AC8D8E3B3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9C5174-6D44-2DDF-09A0-087AC5EE783A}"/>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6" name="Footer Placeholder 5">
            <a:extLst>
              <a:ext uri="{FF2B5EF4-FFF2-40B4-BE49-F238E27FC236}">
                <a16:creationId xmlns:a16="http://schemas.microsoft.com/office/drawing/2014/main" xmlns="" id="{02B44D68-B014-8B24-E99C-A798AC7F9E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62754D4-76D8-08A9-1107-873AAB722D61}"/>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100966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82194-6437-BFEB-E9AB-67EDE7A81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77047C3-9D65-5083-20D6-7519C869EF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1D2BABA-F064-853A-5207-6DDD5FD58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5D47AED-8496-191E-B034-16E3DEE94D33}"/>
              </a:ext>
            </a:extLst>
          </p:cNvPr>
          <p:cNvSpPr>
            <a:spLocks noGrp="1"/>
          </p:cNvSpPr>
          <p:nvPr>
            <p:ph type="dt" sz="half" idx="10"/>
          </p:nvPr>
        </p:nvSpPr>
        <p:spPr/>
        <p:txBody>
          <a:bodyPr/>
          <a:lstStyle/>
          <a:p>
            <a:fld id="{44362050-E875-4227-8C1B-9C6BC156C56E}" type="datetimeFigureOut">
              <a:rPr lang="en-IN" smtClean="0"/>
              <a:t>26-06-2025</a:t>
            </a:fld>
            <a:endParaRPr lang="en-IN"/>
          </a:p>
        </p:txBody>
      </p:sp>
      <p:sp>
        <p:nvSpPr>
          <p:cNvPr id="6" name="Footer Placeholder 5">
            <a:extLst>
              <a:ext uri="{FF2B5EF4-FFF2-40B4-BE49-F238E27FC236}">
                <a16:creationId xmlns:a16="http://schemas.microsoft.com/office/drawing/2014/main" xmlns="" id="{F06264B3-EB86-9E16-A238-03FDCB7C24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419B0E-F91D-50A4-99D5-769EDA50A464}"/>
              </a:ext>
            </a:extLst>
          </p:cNvPr>
          <p:cNvSpPr>
            <a:spLocks noGrp="1"/>
          </p:cNvSpPr>
          <p:nvPr>
            <p:ph type="sldNum" sz="quarter" idx="12"/>
          </p:nvPr>
        </p:nvSpPr>
        <p:spPr/>
        <p:txBody>
          <a:bodyPr/>
          <a:lstStyle/>
          <a:p>
            <a:fld id="{34C8A0F7-F5AD-4EC8-B3B9-1147004A0D07}" type="slidenum">
              <a:rPr lang="en-IN" smtClean="0"/>
              <a:t>‹#›</a:t>
            </a:fld>
            <a:endParaRPr lang="en-IN"/>
          </a:p>
        </p:txBody>
      </p:sp>
    </p:spTree>
    <p:extLst>
      <p:ext uri="{BB962C8B-B14F-4D97-AF65-F5344CB8AC3E}">
        <p14:creationId xmlns:p14="http://schemas.microsoft.com/office/powerpoint/2010/main" val="223669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15D7A75-14AC-D65E-EC36-9D9A57B6C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32E3745-9F9F-3865-7236-02E3F3C363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9B2082E-190E-5638-A279-BBEA1FD128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362050-E875-4227-8C1B-9C6BC156C56E}" type="datetimeFigureOut">
              <a:rPr lang="en-IN" smtClean="0"/>
              <a:t>26-06-2025</a:t>
            </a:fld>
            <a:endParaRPr lang="en-IN"/>
          </a:p>
        </p:txBody>
      </p:sp>
      <p:sp>
        <p:nvSpPr>
          <p:cNvPr id="5" name="Footer Placeholder 4">
            <a:extLst>
              <a:ext uri="{FF2B5EF4-FFF2-40B4-BE49-F238E27FC236}">
                <a16:creationId xmlns:a16="http://schemas.microsoft.com/office/drawing/2014/main" xmlns="" id="{15121DDA-F791-B790-F248-E0551A2077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074D026B-61D9-9D16-4700-420333794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C8A0F7-F5AD-4EC8-B3B9-1147004A0D07}" type="slidenum">
              <a:rPr lang="en-IN" smtClean="0"/>
              <a:t>‹#›</a:t>
            </a:fld>
            <a:endParaRPr lang="en-IN"/>
          </a:p>
        </p:txBody>
      </p:sp>
    </p:spTree>
    <p:extLst>
      <p:ext uri="{BB962C8B-B14F-4D97-AF65-F5344CB8AC3E}">
        <p14:creationId xmlns:p14="http://schemas.microsoft.com/office/powerpoint/2010/main" val="1163222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FDEC7-4306-5E30-0445-2980233D01BB}"/>
              </a:ext>
            </a:extLst>
          </p:cNvPr>
          <p:cNvSpPr>
            <a:spLocks noGrp="1"/>
          </p:cNvSpPr>
          <p:nvPr>
            <p:ph type="title"/>
          </p:nvPr>
        </p:nvSpPr>
        <p:spPr>
          <a:xfrm>
            <a:off x="838200" y="365125"/>
            <a:ext cx="10515600" cy="2073275"/>
          </a:xfrm>
        </p:spPr>
        <p:txBody>
          <a:bodyPr/>
          <a:lstStyle/>
          <a:p>
            <a:r>
              <a:rPr lang="en-IN" b="1" dirty="0"/>
              <a:t>           </a:t>
            </a:r>
            <a:r>
              <a:rPr lang="en-IN" sz="4800" b="1" dirty="0"/>
              <a:t>Online complaints management </a:t>
            </a:r>
            <a:br>
              <a:rPr lang="en-IN" sz="4800" b="1" dirty="0"/>
            </a:br>
            <a:r>
              <a:rPr lang="en-IN" sz="4800" b="1" dirty="0"/>
              <a:t>                                       system</a:t>
            </a:r>
          </a:p>
        </p:txBody>
      </p:sp>
      <p:sp>
        <p:nvSpPr>
          <p:cNvPr id="3" name="Content Placeholder 2">
            <a:extLst>
              <a:ext uri="{FF2B5EF4-FFF2-40B4-BE49-F238E27FC236}">
                <a16:creationId xmlns:a16="http://schemas.microsoft.com/office/drawing/2014/main" xmlns="" id="{595CDBB9-8306-85DF-0B98-F82F94486553}"/>
              </a:ext>
            </a:extLst>
          </p:cNvPr>
          <p:cNvSpPr>
            <a:spLocks noGrp="1"/>
          </p:cNvSpPr>
          <p:nvPr>
            <p:ph idx="1"/>
          </p:nvPr>
        </p:nvSpPr>
        <p:spPr>
          <a:xfrm>
            <a:off x="838200" y="2711116"/>
            <a:ext cx="10515600" cy="3465847"/>
          </a:xfrm>
        </p:spPr>
        <p:txBody>
          <a:bodyPr>
            <a:normAutofit/>
          </a:bodyPr>
          <a:lstStyle/>
          <a:p>
            <a:pPr marL="0" indent="0">
              <a:buNone/>
            </a:pPr>
            <a:r>
              <a:rPr lang="en-IN" sz="3200" b="1" dirty="0"/>
              <a:t>Team Members:</a:t>
            </a:r>
          </a:p>
          <a:p>
            <a:pPr marL="0" indent="0">
              <a:buNone/>
            </a:pPr>
            <a:r>
              <a:rPr lang="en-IN" b="1" dirty="0"/>
              <a:t>Member 1:</a:t>
            </a:r>
            <a:r>
              <a:rPr lang="en-IN" sz="3200" dirty="0"/>
              <a:t>Veera Kumari Anantha</a:t>
            </a:r>
          </a:p>
          <a:p>
            <a:pPr marL="0" indent="0">
              <a:buNone/>
            </a:pPr>
            <a:r>
              <a:rPr lang="en-IN" b="1" dirty="0"/>
              <a:t>Member 2:</a:t>
            </a:r>
            <a:r>
              <a:rPr lang="en-IN" sz="3200" dirty="0"/>
              <a:t>Raja Kumari Chapala</a:t>
            </a:r>
          </a:p>
          <a:p>
            <a:pPr marL="0" indent="0">
              <a:buNone/>
            </a:pPr>
            <a:r>
              <a:rPr lang="en-IN" b="1" dirty="0"/>
              <a:t>Member 3:</a:t>
            </a:r>
            <a:r>
              <a:rPr lang="en-IN" sz="3200" dirty="0"/>
              <a:t>Dasari Sahitya Lalitha Sri</a:t>
            </a:r>
          </a:p>
          <a:p>
            <a:pPr marL="0" indent="0">
              <a:buNone/>
            </a:pPr>
            <a:r>
              <a:rPr lang="en-IN" b="1" dirty="0"/>
              <a:t>Member 4:</a:t>
            </a:r>
            <a:r>
              <a:rPr lang="en-IN" sz="3200" dirty="0"/>
              <a:t>Komarthi Arun Kumar</a:t>
            </a:r>
            <a:endParaRPr lang="en-IN" sz="3200" b="1" dirty="0"/>
          </a:p>
        </p:txBody>
      </p:sp>
    </p:spTree>
    <p:extLst>
      <p:ext uri="{BB962C8B-B14F-4D97-AF65-F5344CB8AC3E}">
        <p14:creationId xmlns:p14="http://schemas.microsoft.com/office/powerpoint/2010/main" val="222418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D950D-EFDD-34B7-F192-AA1DE5D2C673}"/>
              </a:ext>
            </a:extLst>
          </p:cNvPr>
          <p:cNvSpPr>
            <a:spLocks noGrp="1"/>
          </p:cNvSpPr>
          <p:nvPr>
            <p:ph type="title"/>
          </p:nvPr>
        </p:nvSpPr>
        <p:spPr>
          <a:xfrm>
            <a:off x="838200" y="365126"/>
            <a:ext cx="10515600" cy="725738"/>
          </a:xfrm>
        </p:spPr>
        <p:txBody>
          <a:bodyPr/>
          <a:lstStyle/>
          <a:p>
            <a:r>
              <a:rPr lang="en-IN" dirty="0"/>
              <a:t>PROJECT PLANNING &amp; SCHEDULING</a:t>
            </a:r>
          </a:p>
        </p:txBody>
      </p:sp>
      <p:sp>
        <p:nvSpPr>
          <p:cNvPr id="3" name="Content Placeholder 2">
            <a:extLst>
              <a:ext uri="{FF2B5EF4-FFF2-40B4-BE49-F238E27FC236}">
                <a16:creationId xmlns:a16="http://schemas.microsoft.com/office/drawing/2014/main" xmlns="" id="{7AAF9CAB-FC30-A6F7-C049-6A2375AF7895}"/>
              </a:ext>
            </a:extLst>
          </p:cNvPr>
          <p:cNvSpPr>
            <a:spLocks noGrp="1"/>
          </p:cNvSpPr>
          <p:nvPr>
            <p:ph idx="1"/>
          </p:nvPr>
        </p:nvSpPr>
        <p:spPr>
          <a:xfrm>
            <a:off x="838200" y="1090863"/>
            <a:ext cx="10515600" cy="5086100"/>
          </a:xfrm>
        </p:spPr>
        <p:txBody>
          <a:bodyPr>
            <a:normAutofit/>
          </a:bodyPr>
          <a:lstStyle/>
          <a:p>
            <a:pPr marL="0" indent="0">
              <a:buNone/>
            </a:pPr>
            <a:r>
              <a:rPr lang="en-IN" sz="3200" b="1" dirty="0"/>
              <a:t>Project Planning</a:t>
            </a:r>
          </a:p>
          <a:p>
            <a:endParaRPr lang="en-IN" sz="3200" dirty="0"/>
          </a:p>
          <a:p>
            <a:endParaRPr lang="en-IN" sz="3200" dirty="0"/>
          </a:p>
          <a:p>
            <a:endParaRPr lang="en-IN" sz="3200" dirty="0"/>
          </a:p>
        </p:txBody>
      </p:sp>
      <p:graphicFrame>
        <p:nvGraphicFramePr>
          <p:cNvPr id="6" name="Table 5">
            <a:extLst>
              <a:ext uri="{FF2B5EF4-FFF2-40B4-BE49-F238E27FC236}">
                <a16:creationId xmlns:a16="http://schemas.microsoft.com/office/drawing/2014/main" xmlns="" id="{93819619-7A41-705C-913C-98D01F2B13A3}"/>
              </a:ext>
            </a:extLst>
          </p:cNvPr>
          <p:cNvGraphicFramePr>
            <a:graphicFrameLocks noGrp="1"/>
          </p:cNvGraphicFramePr>
          <p:nvPr>
            <p:extLst>
              <p:ext uri="{D42A27DB-BD31-4B8C-83A1-F6EECF244321}">
                <p14:modId xmlns:p14="http://schemas.microsoft.com/office/powerpoint/2010/main" val="3805411031"/>
              </p:ext>
            </p:extLst>
          </p:nvPr>
        </p:nvGraphicFramePr>
        <p:xfrm>
          <a:off x="838200" y="1844841"/>
          <a:ext cx="10515600" cy="4332118"/>
        </p:xfrm>
        <a:graphic>
          <a:graphicData uri="http://schemas.openxmlformats.org/drawingml/2006/table">
            <a:tbl>
              <a:tblPr firstRow="1" firstCol="1" lastRow="1" lastCol="1" bandRow="1" bandCol="1">
                <a:tableStyleId>{3C2FFA5D-87B4-456A-9821-1D502468CF0F}</a:tableStyleId>
              </a:tblPr>
              <a:tblGrid>
                <a:gridCol w="5257800">
                  <a:extLst>
                    <a:ext uri="{9D8B030D-6E8A-4147-A177-3AD203B41FA5}">
                      <a16:colId xmlns:a16="http://schemas.microsoft.com/office/drawing/2014/main" xmlns="" val="780864529"/>
                    </a:ext>
                  </a:extLst>
                </a:gridCol>
                <a:gridCol w="5257800">
                  <a:extLst>
                    <a:ext uri="{9D8B030D-6E8A-4147-A177-3AD203B41FA5}">
                      <a16:colId xmlns:a16="http://schemas.microsoft.com/office/drawing/2014/main" xmlns="" val="2571134323"/>
                    </a:ext>
                  </a:extLst>
                </a:gridCol>
              </a:tblGrid>
              <a:tr h="618874">
                <a:tc>
                  <a:txBody>
                    <a:bodyPr/>
                    <a:lstStyle/>
                    <a:p>
                      <a:r>
                        <a:rPr lang="en-IN" dirty="0"/>
                        <a:t>Week</a:t>
                      </a:r>
                    </a:p>
                  </a:txBody>
                  <a:tcPr anchor="ctr"/>
                </a:tc>
                <a:tc>
                  <a:txBody>
                    <a:bodyPr/>
                    <a:lstStyle/>
                    <a:p>
                      <a:r>
                        <a:rPr lang="en-IN" dirty="0"/>
                        <a:t>Activities</a:t>
                      </a:r>
                    </a:p>
                  </a:txBody>
                  <a:tcPr anchor="ctr"/>
                </a:tc>
                <a:extLst>
                  <a:ext uri="{0D108BD9-81ED-4DB2-BD59-A6C34878D82A}">
                    <a16:rowId xmlns:a16="http://schemas.microsoft.com/office/drawing/2014/main" xmlns="" val="4244951975"/>
                  </a:ext>
                </a:extLst>
              </a:tr>
              <a:tr h="618874">
                <a:tc>
                  <a:txBody>
                    <a:bodyPr/>
                    <a:lstStyle/>
                    <a:p>
                      <a:r>
                        <a:rPr lang="en-IN" dirty="0"/>
                        <a:t>1</a:t>
                      </a:r>
                    </a:p>
                  </a:txBody>
                  <a:tcPr anchor="ctr"/>
                </a:tc>
                <a:tc>
                  <a:txBody>
                    <a:bodyPr/>
                    <a:lstStyle/>
                    <a:p>
                      <a:r>
                        <a:rPr lang="en-US"/>
                        <a:t>Requirement Gathering, UI/UX Planning</a:t>
                      </a:r>
                    </a:p>
                  </a:txBody>
                  <a:tcPr anchor="ctr"/>
                </a:tc>
                <a:extLst>
                  <a:ext uri="{0D108BD9-81ED-4DB2-BD59-A6C34878D82A}">
                    <a16:rowId xmlns:a16="http://schemas.microsoft.com/office/drawing/2014/main" xmlns="" val="841723595"/>
                  </a:ext>
                </a:extLst>
              </a:tr>
              <a:tr h="618874">
                <a:tc>
                  <a:txBody>
                    <a:bodyPr/>
                    <a:lstStyle/>
                    <a:p>
                      <a:r>
                        <a:rPr lang="en-IN"/>
                        <a:t>2</a:t>
                      </a:r>
                    </a:p>
                  </a:txBody>
                  <a:tcPr anchor="ctr"/>
                </a:tc>
                <a:tc>
                  <a:txBody>
                    <a:bodyPr/>
                    <a:lstStyle/>
                    <a:p>
                      <a:r>
                        <a:rPr lang="en-IN"/>
                        <a:t>Frontend Setup with React</a:t>
                      </a:r>
                    </a:p>
                  </a:txBody>
                  <a:tcPr anchor="ctr"/>
                </a:tc>
                <a:extLst>
                  <a:ext uri="{0D108BD9-81ED-4DB2-BD59-A6C34878D82A}">
                    <a16:rowId xmlns:a16="http://schemas.microsoft.com/office/drawing/2014/main" xmlns="" val="3208817627"/>
                  </a:ext>
                </a:extLst>
              </a:tr>
              <a:tr h="618874">
                <a:tc>
                  <a:txBody>
                    <a:bodyPr/>
                    <a:lstStyle/>
                    <a:p>
                      <a:r>
                        <a:rPr lang="en-IN"/>
                        <a:t>3</a:t>
                      </a:r>
                    </a:p>
                  </a:txBody>
                  <a:tcPr anchor="ctr"/>
                </a:tc>
                <a:tc>
                  <a:txBody>
                    <a:bodyPr/>
                    <a:lstStyle/>
                    <a:p>
                      <a:r>
                        <a:rPr lang="en-US"/>
                        <a:t>Backend Setup with Node &amp; Express</a:t>
                      </a:r>
                    </a:p>
                  </a:txBody>
                  <a:tcPr anchor="ctr"/>
                </a:tc>
                <a:extLst>
                  <a:ext uri="{0D108BD9-81ED-4DB2-BD59-A6C34878D82A}">
                    <a16:rowId xmlns:a16="http://schemas.microsoft.com/office/drawing/2014/main" xmlns="" val="3922434980"/>
                  </a:ext>
                </a:extLst>
              </a:tr>
              <a:tr h="618874">
                <a:tc>
                  <a:txBody>
                    <a:bodyPr/>
                    <a:lstStyle/>
                    <a:p>
                      <a:r>
                        <a:rPr lang="en-IN"/>
                        <a:t>4</a:t>
                      </a:r>
                    </a:p>
                  </a:txBody>
                  <a:tcPr anchor="ctr"/>
                </a:tc>
                <a:tc>
                  <a:txBody>
                    <a:bodyPr/>
                    <a:lstStyle/>
                    <a:p>
                      <a:r>
                        <a:rPr lang="en-IN"/>
                        <a:t>MongoDB Integration &amp; Complaint Model</a:t>
                      </a:r>
                    </a:p>
                  </a:txBody>
                  <a:tcPr anchor="ctr"/>
                </a:tc>
                <a:extLst>
                  <a:ext uri="{0D108BD9-81ED-4DB2-BD59-A6C34878D82A}">
                    <a16:rowId xmlns:a16="http://schemas.microsoft.com/office/drawing/2014/main" xmlns="" val="3325185856"/>
                  </a:ext>
                </a:extLst>
              </a:tr>
              <a:tr h="618874">
                <a:tc>
                  <a:txBody>
                    <a:bodyPr/>
                    <a:lstStyle/>
                    <a:p>
                      <a:r>
                        <a:rPr lang="en-IN"/>
                        <a:t>5</a:t>
                      </a:r>
                    </a:p>
                  </a:txBody>
                  <a:tcPr anchor="ctr"/>
                </a:tc>
                <a:tc>
                  <a:txBody>
                    <a:bodyPr/>
                    <a:lstStyle/>
                    <a:p>
                      <a:r>
                        <a:rPr lang="en-IN"/>
                        <a:t>Authentication &amp; Admin Panel</a:t>
                      </a:r>
                    </a:p>
                  </a:txBody>
                  <a:tcPr anchor="ctr"/>
                </a:tc>
                <a:extLst>
                  <a:ext uri="{0D108BD9-81ED-4DB2-BD59-A6C34878D82A}">
                    <a16:rowId xmlns:a16="http://schemas.microsoft.com/office/drawing/2014/main" xmlns="" val="2854253014"/>
                  </a:ext>
                </a:extLst>
              </a:tr>
              <a:tr h="618874">
                <a:tc>
                  <a:txBody>
                    <a:bodyPr/>
                    <a:lstStyle/>
                    <a:p>
                      <a:r>
                        <a:rPr lang="en-IN" dirty="0"/>
                        <a:t>6</a:t>
                      </a:r>
                    </a:p>
                  </a:txBody>
                  <a:tcPr anchor="ctr"/>
                </a:tc>
                <a:tc>
                  <a:txBody>
                    <a:bodyPr/>
                    <a:lstStyle/>
                    <a:p>
                      <a:r>
                        <a:rPr lang="en-IN" dirty="0"/>
                        <a:t>Testing, Deployment, and Documentation</a:t>
                      </a:r>
                    </a:p>
                  </a:txBody>
                  <a:tcPr anchor="ctr"/>
                </a:tc>
                <a:extLst>
                  <a:ext uri="{0D108BD9-81ED-4DB2-BD59-A6C34878D82A}">
                    <a16:rowId xmlns:a16="http://schemas.microsoft.com/office/drawing/2014/main" xmlns="" val="670268510"/>
                  </a:ext>
                </a:extLst>
              </a:tr>
            </a:tbl>
          </a:graphicData>
        </a:graphic>
      </p:graphicFrame>
    </p:spTree>
    <p:extLst>
      <p:ext uri="{BB962C8B-B14F-4D97-AF65-F5344CB8AC3E}">
        <p14:creationId xmlns:p14="http://schemas.microsoft.com/office/powerpoint/2010/main" val="83777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F3E1D-4992-7E0B-1504-375D68B0D0D0}"/>
              </a:ext>
            </a:extLst>
          </p:cNvPr>
          <p:cNvSpPr>
            <a:spLocks noGrp="1"/>
          </p:cNvSpPr>
          <p:nvPr>
            <p:ph type="title"/>
          </p:nvPr>
        </p:nvSpPr>
        <p:spPr>
          <a:xfrm>
            <a:off x="838200" y="365126"/>
            <a:ext cx="10515600" cy="709696"/>
          </a:xfrm>
        </p:spPr>
        <p:txBody>
          <a:bodyPr/>
          <a:lstStyle/>
          <a:p>
            <a:r>
              <a:rPr lang="en-IN" dirty="0"/>
              <a:t>FUNCTIONAL AND PERFORMANCE TESTING</a:t>
            </a:r>
          </a:p>
        </p:txBody>
      </p:sp>
      <p:sp>
        <p:nvSpPr>
          <p:cNvPr id="3" name="Content Placeholder 2">
            <a:extLst>
              <a:ext uri="{FF2B5EF4-FFF2-40B4-BE49-F238E27FC236}">
                <a16:creationId xmlns:a16="http://schemas.microsoft.com/office/drawing/2014/main" xmlns="" id="{93033706-0317-7769-2CC7-A1F72E37515A}"/>
              </a:ext>
            </a:extLst>
          </p:cNvPr>
          <p:cNvSpPr>
            <a:spLocks noGrp="1"/>
          </p:cNvSpPr>
          <p:nvPr>
            <p:ph idx="1"/>
          </p:nvPr>
        </p:nvSpPr>
        <p:spPr>
          <a:xfrm>
            <a:off x="838200" y="1074822"/>
            <a:ext cx="10515600" cy="5630778"/>
          </a:xfrm>
        </p:spPr>
        <p:txBody>
          <a:bodyPr>
            <a:normAutofit fontScale="92500" lnSpcReduction="10000"/>
          </a:bodyPr>
          <a:lstStyle/>
          <a:p>
            <a:pPr marL="0" indent="0">
              <a:buNone/>
            </a:pPr>
            <a:r>
              <a:rPr lang="en-IN" sz="3500" b="1" dirty="0"/>
              <a:t>Performance Testing:</a:t>
            </a:r>
          </a:p>
          <a:p>
            <a:r>
              <a:rPr lang="en-US" dirty="0"/>
              <a:t>Backend API tested with Postman and load testing tools.</a:t>
            </a:r>
          </a:p>
          <a:p>
            <a:r>
              <a:rPr lang="en-US" dirty="0"/>
              <a:t>Frontend rendering tested for responsiveness and speed.</a:t>
            </a:r>
          </a:p>
          <a:p>
            <a:r>
              <a:rPr lang="en-IN" dirty="0"/>
              <a:t>MongoDB queries optimized for fast data retrieval.</a:t>
            </a:r>
          </a:p>
          <a:p>
            <a:pPr marL="0" indent="0">
              <a:buNone/>
            </a:pPr>
            <a:r>
              <a:rPr lang="en-IN" sz="3500" b="1" dirty="0"/>
              <a:t>ADVANTAGES :</a:t>
            </a:r>
          </a:p>
          <a:p>
            <a:r>
              <a:rPr lang="en-US" dirty="0"/>
              <a:t>Easy to use and maintain</a:t>
            </a:r>
          </a:p>
          <a:p>
            <a:r>
              <a:rPr lang="en-IN" dirty="0"/>
              <a:t>Real-time status updates</a:t>
            </a:r>
          </a:p>
          <a:p>
            <a:r>
              <a:rPr lang="en-IN" dirty="0"/>
              <a:t>Admin-user communication</a:t>
            </a:r>
          </a:p>
          <a:p>
            <a:pPr marL="0" indent="0">
              <a:buNone/>
            </a:pPr>
            <a:r>
              <a:rPr lang="en-IN" sz="3500" b="1" dirty="0"/>
              <a:t>DISADVANTAGES:</a:t>
            </a:r>
          </a:p>
          <a:p>
            <a:r>
              <a:rPr lang="en-IN" dirty="0"/>
              <a:t>No mobile app version</a:t>
            </a:r>
          </a:p>
          <a:p>
            <a:r>
              <a:rPr lang="en-US" dirty="0"/>
              <a:t>Limited access control (admin vs user only)</a:t>
            </a:r>
          </a:p>
          <a:p>
            <a:r>
              <a:rPr lang="en-US" dirty="0"/>
              <a:t>Internet required to use system</a:t>
            </a:r>
            <a:endParaRPr lang="en-IN" dirty="0"/>
          </a:p>
        </p:txBody>
      </p:sp>
    </p:spTree>
    <p:extLst>
      <p:ext uri="{BB962C8B-B14F-4D97-AF65-F5344CB8AC3E}">
        <p14:creationId xmlns:p14="http://schemas.microsoft.com/office/powerpoint/2010/main" val="148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70FAC-BA84-788F-1DE7-4C53C14E0C59}"/>
              </a:ext>
            </a:extLst>
          </p:cNvPr>
          <p:cNvSpPr>
            <a:spLocks noGrp="1"/>
          </p:cNvSpPr>
          <p:nvPr>
            <p:ph type="title"/>
          </p:nvPr>
        </p:nvSpPr>
        <p:spPr>
          <a:xfrm>
            <a:off x="838200" y="365126"/>
            <a:ext cx="10515600" cy="693654"/>
          </a:xfrm>
        </p:spPr>
        <p:txBody>
          <a:bodyPr>
            <a:normAutofit fontScale="90000"/>
          </a:bodyPr>
          <a:lstStyle/>
          <a:p>
            <a:r>
              <a:rPr lang="en-IN" dirty="0"/>
              <a:t>RESULTS</a:t>
            </a:r>
          </a:p>
        </p:txBody>
      </p:sp>
      <p:pic>
        <p:nvPicPr>
          <p:cNvPr id="5" name="Content Placeholder 4" descr="A person sitting at a computer&#10;&#10;AI-generated content may be incorrect.">
            <a:extLst>
              <a:ext uri="{FF2B5EF4-FFF2-40B4-BE49-F238E27FC236}">
                <a16:creationId xmlns:a16="http://schemas.microsoft.com/office/drawing/2014/main" xmlns="" id="{683D08CD-000B-D88A-4AC7-E8EC9E38D0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738" y="1058780"/>
            <a:ext cx="4936958" cy="2711117"/>
          </a:xfrm>
        </p:spPr>
      </p:pic>
      <p:pic>
        <p:nvPicPr>
          <p:cNvPr id="7" name="Picture 6" descr="A screenshot of a sign up form&#10;&#10;AI-generated content may be incorrect.">
            <a:extLst>
              <a:ext uri="{FF2B5EF4-FFF2-40B4-BE49-F238E27FC236}">
                <a16:creationId xmlns:a16="http://schemas.microsoft.com/office/drawing/2014/main" xmlns="" id="{A9AB6767-4AF3-BD81-A661-E8EF6669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272" y="1058780"/>
            <a:ext cx="5315201" cy="2922002"/>
          </a:xfrm>
          <a:prstGeom prst="rect">
            <a:avLst/>
          </a:prstGeom>
        </p:spPr>
      </p:pic>
      <p:pic>
        <p:nvPicPr>
          <p:cNvPr id="9" name="Picture 8" descr="A screenshot of a login screen&#10;&#10;AI-generated content may be incorrect.">
            <a:extLst>
              <a:ext uri="{FF2B5EF4-FFF2-40B4-BE49-F238E27FC236}">
                <a16:creationId xmlns:a16="http://schemas.microsoft.com/office/drawing/2014/main" xmlns="" id="{776C73A8-B2C6-8802-ED23-1E7AECB4EA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739" y="4006767"/>
            <a:ext cx="4936958" cy="2711117"/>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xmlns="" id="{60805345-F281-F137-0207-58B404C9A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4272" y="4205792"/>
            <a:ext cx="5315201" cy="2512092"/>
          </a:xfrm>
          <a:prstGeom prst="rect">
            <a:avLst/>
          </a:prstGeom>
        </p:spPr>
      </p:pic>
    </p:spTree>
    <p:extLst>
      <p:ext uri="{BB962C8B-B14F-4D97-AF65-F5344CB8AC3E}">
        <p14:creationId xmlns:p14="http://schemas.microsoft.com/office/powerpoint/2010/main" val="67664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06082-9F9C-579E-D62B-7AF32181FB4A}"/>
              </a:ext>
            </a:extLst>
          </p:cNvPr>
          <p:cNvSpPr>
            <a:spLocks noGrp="1"/>
          </p:cNvSpPr>
          <p:nvPr>
            <p:ph type="title"/>
          </p:nvPr>
        </p:nvSpPr>
        <p:spPr>
          <a:xfrm>
            <a:off x="838200" y="365126"/>
            <a:ext cx="10515600" cy="677612"/>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xmlns="" id="{644D2F05-D978-92D6-D0B2-EEA599E04F06}"/>
              </a:ext>
            </a:extLst>
          </p:cNvPr>
          <p:cNvSpPr>
            <a:spLocks noGrp="1"/>
          </p:cNvSpPr>
          <p:nvPr>
            <p:ph idx="1"/>
          </p:nvPr>
        </p:nvSpPr>
        <p:spPr>
          <a:xfrm>
            <a:off x="838200" y="1042738"/>
            <a:ext cx="10515600" cy="5134225"/>
          </a:xfrm>
        </p:spPr>
        <p:txBody>
          <a:bodyPr>
            <a:normAutofit/>
          </a:bodyPr>
          <a:lstStyle/>
          <a:p>
            <a:pPr marL="0" indent="0">
              <a:buNone/>
            </a:pPr>
            <a:r>
              <a:rPr lang="en-US" dirty="0"/>
              <a:t>The Complaint Registry System effectively addresses issues in manual complaint handling by providing a digital solution that is organized, trackable, and efficient. It improves transparency, speeds up resolution, and increases trust between users and administrators.</a:t>
            </a:r>
          </a:p>
          <a:p>
            <a:pPr marL="0" indent="0">
              <a:buNone/>
            </a:pPr>
            <a:r>
              <a:rPr lang="en-IN" sz="3200" b="1" dirty="0"/>
              <a:t>FUTURE SCOPE:</a:t>
            </a:r>
          </a:p>
          <a:p>
            <a:pPr marL="0" indent="0">
              <a:buNone/>
            </a:pPr>
            <a:r>
              <a:rPr lang="en-IN" dirty="0"/>
              <a:t>Develop a mobile application</a:t>
            </a:r>
          </a:p>
          <a:p>
            <a:pPr marL="0" indent="0">
              <a:buNone/>
            </a:pPr>
            <a:r>
              <a:rPr lang="en-US" dirty="0"/>
              <a:t>Add notification features (Email/SMS)</a:t>
            </a:r>
          </a:p>
          <a:p>
            <a:pPr marL="0" indent="0">
              <a:buNone/>
            </a:pPr>
            <a:r>
              <a:rPr lang="en-US" dirty="0"/>
              <a:t>Enable role-based access (moderators, super-admins)</a:t>
            </a:r>
          </a:p>
          <a:p>
            <a:pPr marL="0" indent="0">
              <a:buNone/>
            </a:pPr>
            <a:r>
              <a:rPr lang="en-US" dirty="0"/>
              <a:t>Integrate AI for complaint classification and priority handling</a:t>
            </a:r>
          </a:p>
          <a:p>
            <a:pPr marL="0" indent="0">
              <a:buNone/>
            </a:pPr>
            <a:endParaRPr lang="en-IN" dirty="0"/>
          </a:p>
        </p:txBody>
      </p:sp>
    </p:spTree>
    <p:extLst>
      <p:ext uri="{BB962C8B-B14F-4D97-AF65-F5344CB8AC3E}">
        <p14:creationId xmlns:p14="http://schemas.microsoft.com/office/powerpoint/2010/main" val="115637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925A0-6D1C-BEDA-F570-D68AF82F5CA8}"/>
              </a:ext>
            </a:extLst>
          </p:cNvPr>
          <p:cNvSpPr>
            <a:spLocks noGrp="1"/>
          </p:cNvSpPr>
          <p:nvPr>
            <p:ph type="title"/>
          </p:nvPr>
        </p:nvSpPr>
        <p:spPr/>
        <p:txBody>
          <a:bodyPr/>
          <a:lstStyle/>
          <a:p>
            <a:r>
              <a:rPr lang="en-IN" dirty="0"/>
              <a:t>APPENDIX</a:t>
            </a:r>
          </a:p>
        </p:txBody>
      </p:sp>
      <p:sp>
        <p:nvSpPr>
          <p:cNvPr id="3" name="Content Placeholder 2">
            <a:extLst>
              <a:ext uri="{FF2B5EF4-FFF2-40B4-BE49-F238E27FC236}">
                <a16:creationId xmlns:a16="http://schemas.microsoft.com/office/drawing/2014/main" xmlns="" id="{B42F14C9-C750-349F-E19F-45D5CCD303A8}"/>
              </a:ext>
            </a:extLst>
          </p:cNvPr>
          <p:cNvSpPr>
            <a:spLocks noGrp="1"/>
          </p:cNvSpPr>
          <p:nvPr>
            <p:ph idx="1"/>
          </p:nvPr>
        </p:nvSpPr>
        <p:spPr/>
        <p:txBody>
          <a:bodyPr/>
          <a:lstStyle/>
          <a:p>
            <a:pPr marL="0" indent="0">
              <a:buNone/>
            </a:pPr>
            <a:r>
              <a:rPr lang="en-IN" b="1" dirty="0"/>
              <a:t>Source Code:</a:t>
            </a:r>
            <a:r>
              <a:rPr lang="en-IN" dirty="0"/>
              <a:t> </a:t>
            </a:r>
          </a:p>
          <a:p>
            <a:pPr marL="0" indent="0">
              <a:buNone/>
            </a:pPr>
            <a:r>
              <a:rPr lang="en-IN" b="1" dirty="0"/>
              <a:t>Dataset Link:</a:t>
            </a:r>
          </a:p>
          <a:p>
            <a:pPr marL="0" indent="0">
              <a:buNone/>
            </a:pPr>
            <a:r>
              <a:rPr lang="en-IN" b="1" dirty="0"/>
              <a:t>GitHub Link:</a:t>
            </a:r>
            <a:r>
              <a:rPr lang="en-IN" dirty="0"/>
              <a:t> </a:t>
            </a:r>
          </a:p>
          <a:p>
            <a:pPr marL="0" indent="0">
              <a:buNone/>
            </a:pPr>
            <a:r>
              <a:rPr lang="en-IN" b="1" dirty="0"/>
              <a:t>Live Demo Link:</a:t>
            </a:r>
          </a:p>
        </p:txBody>
      </p:sp>
    </p:spTree>
    <p:extLst>
      <p:ext uri="{BB962C8B-B14F-4D97-AF65-F5344CB8AC3E}">
        <p14:creationId xmlns:p14="http://schemas.microsoft.com/office/powerpoint/2010/main" val="234215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74FC5-21C9-31CA-960E-76A756B6451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282CD037-24B7-5D35-9645-55EE7C892826}"/>
              </a:ext>
            </a:extLst>
          </p:cNvPr>
          <p:cNvSpPr>
            <a:spLocks noGrp="1"/>
          </p:cNvSpPr>
          <p:nvPr>
            <p:ph idx="1"/>
          </p:nvPr>
        </p:nvSpPr>
        <p:spPr/>
        <p:txBody>
          <a:bodyPr>
            <a:normAutofit fontScale="92500"/>
          </a:bodyPr>
          <a:lstStyle/>
          <a:p>
            <a:pPr marL="0" indent="0">
              <a:buNone/>
            </a:pPr>
            <a:r>
              <a:rPr lang="en-IN" sz="3500" b="1" dirty="0"/>
              <a:t>Project Overview:</a:t>
            </a:r>
          </a:p>
          <a:p>
            <a:pPr marL="0" indent="0">
              <a:buNone/>
            </a:pPr>
            <a:r>
              <a:rPr lang="en-US" dirty="0"/>
              <a:t>The </a:t>
            </a:r>
            <a:r>
              <a:rPr lang="en-US" b="1" dirty="0"/>
              <a:t>Complaint Registry System</a:t>
            </a:r>
            <a:r>
              <a:rPr lang="en-US" dirty="0"/>
              <a:t> is a web-based full-stack application developed using the MERN stack (MongoDB, Express.js, React.js, and Node.js). It allows users to submit complaints and track their resolution, while enabling administrators to manage, prioritize, and resolve those complaints through an intuitive dashboard.</a:t>
            </a:r>
          </a:p>
          <a:p>
            <a:pPr marL="0" indent="0">
              <a:buNone/>
            </a:pPr>
            <a:r>
              <a:rPr lang="en-IN" sz="3500" b="1" dirty="0"/>
              <a:t>Purpose:</a:t>
            </a:r>
          </a:p>
          <a:p>
            <a:pPr marL="0" indent="0">
              <a:buNone/>
            </a:pPr>
            <a:r>
              <a:rPr lang="en-US" dirty="0"/>
              <a:t>The goal of this project is to digitalize the complaint handling process, ensuring faster resolutions, better tracking, and increased transparency between users and the authority managing the complaints.</a:t>
            </a:r>
            <a:endParaRPr lang="en-IN" dirty="0"/>
          </a:p>
        </p:txBody>
      </p:sp>
    </p:spTree>
    <p:extLst>
      <p:ext uri="{BB962C8B-B14F-4D97-AF65-F5344CB8AC3E}">
        <p14:creationId xmlns:p14="http://schemas.microsoft.com/office/powerpoint/2010/main" val="10161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7B61C1-2B1A-F818-021B-94A11836625A}"/>
              </a:ext>
            </a:extLst>
          </p:cNvPr>
          <p:cNvSpPr>
            <a:spLocks noGrp="1"/>
          </p:cNvSpPr>
          <p:nvPr>
            <p:ph type="title"/>
          </p:nvPr>
        </p:nvSpPr>
        <p:spPr>
          <a:xfrm>
            <a:off x="838200" y="365126"/>
            <a:ext cx="10515600" cy="1046580"/>
          </a:xfrm>
        </p:spPr>
        <p:txBody>
          <a:bodyPr/>
          <a:lstStyle/>
          <a:p>
            <a:r>
              <a:rPr lang="en-IN" dirty="0"/>
              <a:t>IDEATION PHASE</a:t>
            </a:r>
          </a:p>
        </p:txBody>
      </p:sp>
      <p:sp>
        <p:nvSpPr>
          <p:cNvPr id="3" name="Content Placeholder 2">
            <a:extLst>
              <a:ext uri="{FF2B5EF4-FFF2-40B4-BE49-F238E27FC236}">
                <a16:creationId xmlns:a16="http://schemas.microsoft.com/office/drawing/2014/main" xmlns="" id="{EE5FD80E-ACEC-F90B-6C9A-1C47EC0FB77E}"/>
              </a:ext>
            </a:extLst>
          </p:cNvPr>
          <p:cNvSpPr>
            <a:spLocks noGrp="1"/>
          </p:cNvSpPr>
          <p:nvPr>
            <p:ph idx="1"/>
          </p:nvPr>
        </p:nvSpPr>
        <p:spPr>
          <a:xfrm>
            <a:off x="838200" y="1411706"/>
            <a:ext cx="10515600" cy="4765257"/>
          </a:xfrm>
        </p:spPr>
        <p:txBody>
          <a:bodyPr>
            <a:normAutofit lnSpcReduction="10000"/>
          </a:bodyPr>
          <a:lstStyle/>
          <a:p>
            <a:pPr marL="0" indent="0">
              <a:buNone/>
            </a:pPr>
            <a:r>
              <a:rPr lang="en-IN" sz="3200" b="1" dirty="0"/>
              <a:t>Problem Statement:</a:t>
            </a:r>
          </a:p>
          <a:p>
            <a:pPr marL="0" indent="0">
              <a:buNone/>
            </a:pPr>
            <a:r>
              <a:rPr lang="en-US" dirty="0"/>
              <a:t>Manual complaint handling leads to inefficiencies, delays, and poor accountability. There is a lack of centralized systems to track complaint status, update users, and maintain history. A digital platform is needed to streamline and standardize this process.</a:t>
            </a:r>
          </a:p>
          <a:p>
            <a:pPr marL="0" indent="0">
              <a:buNone/>
            </a:pPr>
            <a:r>
              <a:rPr lang="en-IN" sz="3200" b="1" dirty="0"/>
              <a:t>Empathy Map Canvas:</a:t>
            </a:r>
          </a:p>
          <a:p>
            <a:pPr marL="0" indent="0">
              <a:buNone/>
            </a:pPr>
            <a:r>
              <a:rPr lang="en-US" b="1" dirty="0"/>
              <a:t>Users feel:</a:t>
            </a:r>
            <a:r>
              <a:rPr lang="en-US" dirty="0"/>
              <a:t> Frustrated due to delays and lack of updates.</a:t>
            </a:r>
          </a:p>
          <a:p>
            <a:pPr marL="0" indent="0">
              <a:buNone/>
            </a:pPr>
            <a:r>
              <a:rPr lang="en-US" b="1" dirty="0"/>
              <a:t>Users see:</a:t>
            </a:r>
            <a:r>
              <a:rPr lang="en-US" dirty="0"/>
              <a:t> No formal complaint follow-up process.</a:t>
            </a:r>
          </a:p>
          <a:p>
            <a:pPr marL="0" indent="0">
              <a:buNone/>
            </a:pPr>
            <a:r>
              <a:rPr lang="en-US" b="1" dirty="0"/>
              <a:t>Users hear:</a:t>
            </a:r>
            <a:r>
              <a:rPr lang="en-US" dirty="0"/>
              <a:t> "Nothing gets resolved on time.“</a:t>
            </a:r>
          </a:p>
          <a:p>
            <a:pPr marL="0" indent="0">
              <a:buNone/>
            </a:pPr>
            <a:r>
              <a:rPr lang="en-US" b="1" dirty="0"/>
              <a:t>Users do:</a:t>
            </a:r>
            <a:r>
              <a:rPr lang="en-US" dirty="0"/>
              <a:t> Repeatedly follow up or abandon the complaint.</a:t>
            </a:r>
          </a:p>
          <a:p>
            <a:pPr marL="0" indent="0">
              <a:buNone/>
            </a:pPr>
            <a:endParaRPr lang="en-IN" dirty="0"/>
          </a:p>
          <a:p>
            <a:endParaRPr lang="en-IN" dirty="0"/>
          </a:p>
        </p:txBody>
      </p:sp>
    </p:spTree>
    <p:extLst>
      <p:ext uri="{BB962C8B-B14F-4D97-AF65-F5344CB8AC3E}">
        <p14:creationId xmlns:p14="http://schemas.microsoft.com/office/powerpoint/2010/main" val="357896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9BFD2FC1-CB5B-0AF3-12A1-0F664AA6B795}"/>
              </a:ext>
            </a:extLst>
          </p:cNvPr>
          <p:cNvSpPr>
            <a:spLocks noGrp="1"/>
          </p:cNvSpPr>
          <p:nvPr>
            <p:ph idx="1"/>
          </p:nvPr>
        </p:nvSpPr>
        <p:spPr>
          <a:xfrm>
            <a:off x="838200" y="770021"/>
            <a:ext cx="10515600" cy="5406942"/>
          </a:xfrm>
        </p:spPr>
        <p:txBody>
          <a:bodyPr/>
          <a:lstStyle/>
          <a:p>
            <a:r>
              <a:rPr lang="en-US" b="1" dirty="0"/>
              <a:t>Pain Points:</a:t>
            </a:r>
            <a:r>
              <a:rPr lang="en-US" dirty="0"/>
              <a:t> Lack of transparency and record.</a:t>
            </a:r>
          </a:p>
          <a:p>
            <a:r>
              <a:rPr lang="en-US" b="1" dirty="0"/>
              <a:t>Gain:</a:t>
            </a:r>
            <a:r>
              <a:rPr lang="en-US" dirty="0"/>
              <a:t> Structured, trackable complaint resolution system</a:t>
            </a:r>
          </a:p>
          <a:p>
            <a:pPr marL="0" indent="0">
              <a:buNone/>
            </a:pPr>
            <a:r>
              <a:rPr lang="en-IN" sz="3200" b="1" dirty="0"/>
              <a:t>Brainstorming:</a:t>
            </a:r>
          </a:p>
          <a:p>
            <a:r>
              <a:rPr lang="en-IN" dirty="0"/>
              <a:t>Complaint categorization</a:t>
            </a:r>
          </a:p>
          <a:p>
            <a:r>
              <a:rPr lang="en-IN" dirty="0"/>
              <a:t>Multi-user role access (admin/user)</a:t>
            </a:r>
          </a:p>
          <a:p>
            <a:r>
              <a:rPr lang="en-IN" dirty="0"/>
              <a:t>Email or notification alerts</a:t>
            </a:r>
          </a:p>
          <a:p>
            <a:r>
              <a:rPr lang="en-IN" dirty="0"/>
              <a:t>Anonymous complaint option</a:t>
            </a:r>
          </a:p>
          <a:p>
            <a:r>
              <a:rPr lang="en-IN" dirty="0"/>
              <a:t>Mobile support</a:t>
            </a:r>
          </a:p>
        </p:txBody>
      </p:sp>
    </p:spTree>
    <p:extLst>
      <p:ext uri="{BB962C8B-B14F-4D97-AF65-F5344CB8AC3E}">
        <p14:creationId xmlns:p14="http://schemas.microsoft.com/office/powerpoint/2010/main" val="385015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89563-0641-AFF2-C635-B8CDF857A4C4}"/>
              </a:ext>
            </a:extLst>
          </p:cNvPr>
          <p:cNvSpPr>
            <a:spLocks noGrp="1"/>
          </p:cNvSpPr>
          <p:nvPr>
            <p:ph type="title"/>
          </p:nvPr>
        </p:nvSpPr>
        <p:spPr/>
        <p:txBody>
          <a:bodyPr/>
          <a:lstStyle/>
          <a:p>
            <a:r>
              <a:rPr lang="en-IN" dirty="0"/>
              <a:t>REQUIREMENT ANALYSIS</a:t>
            </a:r>
          </a:p>
        </p:txBody>
      </p:sp>
      <p:sp>
        <p:nvSpPr>
          <p:cNvPr id="3" name="Content Placeholder 2">
            <a:extLst>
              <a:ext uri="{FF2B5EF4-FFF2-40B4-BE49-F238E27FC236}">
                <a16:creationId xmlns:a16="http://schemas.microsoft.com/office/drawing/2014/main" xmlns="" id="{192CF109-413D-98B6-B409-95F7E5734A67}"/>
              </a:ext>
            </a:extLst>
          </p:cNvPr>
          <p:cNvSpPr>
            <a:spLocks noGrp="1"/>
          </p:cNvSpPr>
          <p:nvPr>
            <p:ph idx="1"/>
          </p:nvPr>
        </p:nvSpPr>
        <p:spPr>
          <a:xfrm>
            <a:off x="838200" y="1427746"/>
            <a:ext cx="10515600" cy="5229727"/>
          </a:xfrm>
        </p:spPr>
        <p:txBody>
          <a:bodyPr>
            <a:normAutofit fontScale="92500" lnSpcReduction="20000"/>
          </a:bodyPr>
          <a:lstStyle/>
          <a:p>
            <a:pPr marL="0" indent="0">
              <a:buNone/>
            </a:pPr>
            <a:r>
              <a:rPr lang="en-IN" sz="3500" b="1" dirty="0"/>
              <a:t>Customer Journey Map:</a:t>
            </a:r>
          </a:p>
          <a:p>
            <a:pPr marL="0" indent="0">
              <a:buNone/>
            </a:pPr>
            <a:r>
              <a:rPr lang="en-US" dirty="0"/>
              <a:t>User signs up or logs in.</a:t>
            </a:r>
          </a:p>
          <a:p>
            <a:pPr marL="0" indent="0">
              <a:buNone/>
            </a:pPr>
            <a:r>
              <a:rPr lang="en-US" dirty="0"/>
              <a:t>Submits a complaint using the provided form.</a:t>
            </a:r>
          </a:p>
          <a:p>
            <a:pPr marL="0" indent="0">
              <a:buNone/>
            </a:pPr>
            <a:r>
              <a:rPr lang="en-US" dirty="0"/>
              <a:t>Admin receives the complaint in their dashboard.</a:t>
            </a:r>
          </a:p>
          <a:p>
            <a:pPr marL="0" indent="0">
              <a:buNone/>
            </a:pPr>
            <a:r>
              <a:rPr lang="en-US" dirty="0"/>
              <a:t>User views status updates in real time</a:t>
            </a:r>
          </a:p>
          <a:p>
            <a:pPr marL="0" indent="0">
              <a:buNone/>
            </a:pPr>
            <a:r>
              <a:rPr lang="en-IN" sz="3900" b="1" dirty="0"/>
              <a:t>Solution Requirement</a:t>
            </a:r>
          </a:p>
          <a:p>
            <a:pPr marL="0" indent="0">
              <a:buNone/>
            </a:pPr>
            <a:r>
              <a:rPr lang="en-IN" sz="3500" b="1" dirty="0"/>
              <a:t>Functional Requirements:</a:t>
            </a:r>
          </a:p>
          <a:p>
            <a:r>
              <a:rPr lang="en-IN" dirty="0"/>
              <a:t>User registration/login</a:t>
            </a:r>
          </a:p>
          <a:p>
            <a:r>
              <a:rPr lang="en-IN" dirty="0"/>
              <a:t>Complaint submission &amp; viewing</a:t>
            </a:r>
          </a:p>
          <a:p>
            <a:r>
              <a:rPr lang="en-IN" dirty="0"/>
              <a:t>Non-Functional Requirements:</a:t>
            </a:r>
          </a:p>
          <a:p>
            <a:r>
              <a:rPr lang="en-IN" dirty="0"/>
              <a:t>Secure login system</a:t>
            </a:r>
          </a:p>
          <a:p>
            <a:r>
              <a:rPr lang="en-IN" dirty="0"/>
              <a:t>Responsive interface</a:t>
            </a:r>
          </a:p>
        </p:txBody>
      </p:sp>
    </p:spTree>
    <p:extLst>
      <p:ext uri="{BB962C8B-B14F-4D97-AF65-F5344CB8AC3E}">
        <p14:creationId xmlns:p14="http://schemas.microsoft.com/office/powerpoint/2010/main" val="93594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4FE95-12CC-3234-6991-8E2801B0ACFC}"/>
              </a:ext>
            </a:extLst>
          </p:cNvPr>
          <p:cNvSpPr>
            <a:spLocks noGrp="1"/>
          </p:cNvSpPr>
          <p:nvPr>
            <p:ph type="title"/>
          </p:nvPr>
        </p:nvSpPr>
        <p:spPr/>
        <p:txBody>
          <a:bodyPr/>
          <a:lstStyle/>
          <a:p>
            <a:r>
              <a:rPr lang="en-IN" dirty="0"/>
              <a:t>Data Flow Diagram</a:t>
            </a:r>
          </a:p>
        </p:txBody>
      </p:sp>
      <p:pic>
        <p:nvPicPr>
          <p:cNvPr id="3074" name="Picture 2" descr="Workflow of the digital complaint management system | Download High ...">
            <a:extLst>
              <a:ext uri="{FF2B5EF4-FFF2-40B4-BE49-F238E27FC236}">
                <a16:creationId xmlns:a16="http://schemas.microsoft.com/office/drawing/2014/main" xmlns="" id="{01507C0A-276C-F471-78D9-32C33438AC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212" y="1411705"/>
            <a:ext cx="9095872" cy="439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2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B71251-0C52-2DB3-B1E5-84E2125CA66B}"/>
              </a:ext>
            </a:extLst>
          </p:cNvPr>
          <p:cNvSpPr>
            <a:spLocks noGrp="1"/>
          </p:cNvSpPr>
          <p:nvPr>
            <p:ph idx="1"/>
          </p:nvPr>
        </p:nvSpPr>
        <p:spPr>
          <a:xfrm>
            <a:off x="838200" y="433137"/>
            <a:ext cx="10515600" cy="5743826"/>
          </a:xfrm>
        </p:spPr>
        <p:txBody>
          <a:bodyPr>
            <a:normAutofit/>
          </a:bodyPr>
          <a:lstStyle/>
          <a:p>
            <a:pPr marL="0" indent="0">
              <a:buNone/>
            </a:pPr>
            <a:r>
              <a:rPr lang="en-IN" sz="3600" b="1" dirty="0"/>
              <a:t>Technology Stack:</a:t>
            </a:r>
          </a:p>
          <a:p>
            <a:r>
              <a:rPr lang="en-IN" b="1" dirty="0"/>
              <a:t>Frontend:</a:t>
            </a:r>
            <a:r>
              <a:rPr lang="en-IN" dirty="0"/>
              <a:t> React.js, Bootstrap</a:t>
            </a:r>
          </a:p>
          <a:p>
            <a:r>
              <a:rPr lang="en-US" b="1" dirty="0"/>
              <a:t>Backend:</a:t>
            </a:r>
            <a:r>
              <a:rPr lang="en-US" dirty="0"/>
              <a:t> Node.js, Express.js</a:t>
            </a:r>
          </a:p>
          <a:p>
            <a:r>
              <a:rPr lang="en-IN" b="1" dirty="0"/>
              <a:t>Database:</a:t>
            </a:r>
            <a:r>
              <a:rPr lang="en-IN" dirty="0"/>
              <a:t> MongoDB with Mongoose</a:t>
            </a:r>
          </a:p>
          <a:p>
            <a:r>
              <a:rPr lang="en-US" b="1" dirty="0"/>
              <a:t>Others:</a:t>
            </a:r>
            <a:r>
              <a:rPr lang="en-US" dirty="0"/>
              <a:t> </a:t>
            </a:r>
            <a:r>
              <a:rPr lang="en-US" dirty="0" err="1"/>
              <a:t>bcrypt</a:t>
            </a:r>
            <a:r>
              <a:rPr lang="en-US" dirty="0"/>
              <a:t> (security), Postman (testing), Git (version control)</a:t>
            </a:r>
          </a:p>
          <a:p>
            <a:pPr marL="0" indent="0">
              <a:buNone/>
            </a:pPr>
            <a:r>
              <a:rPr lang="en-IN" sz="3600" b="1" dirty="0"/>
              <a:t>PROJECT DESIGN</a:t>
            </a:r>
          </a:p>
          <a:p>
            <a:pPr marL="0" indent="0">
              <a:buNone/>
            </a:pPr>
            <a:r>
              <a:rPr lang="en-IN" sz="3200" b="1" dirty="0"/>
              <a:t>Problem-Solution Fit:</a:t>
            </a:r>
          </a:p>
          <a:p>
            <a:pPr marL="0" indent="0">
              <a:buNone/>
            </a:pPr>
            <a:r>
              <a:rPr lang="en-US" dirty="0"/>
              <a:t>Digitizing complaint handling ensures all complaints are logged, managed, and tracked transparently. This eliminates manual delays and improves resolution efficiency.</a:t>
            </a:r>
            <a:endParaRPr lang="en-IN" b="1" dirty="0"/>
          </a:p>
        </p:txBody>
      </p:sp>
    </p:spTree>
    <p:extLst>
      <p:ext uri="{BB962C8B-B14F-4D97-AF65-F5344CB8AC3E}">
        <p14:creationId xmlns:p14="http://schemas.microsoft.com/office/powerpoint/2010/main" val="60950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C55CB-5DB9-85BE-FFAC-BC498102A2AE}"/>
              </a:ext>
            </a:extLst>
          </p:cNvPr>
          <p:cNvSpPr>
            <a:spLocks noGrp="1"/>
          </p:cNvSpPr>
          <p:nvPr>
            <p:ph type="title"/>
          </p:nvPr>
        </p:nvSpPr>
        <p:spPr>
          <a:xfrm>
            <a:off x="838200" y="365126"/>
            <a:ext cx="10515600" cy="741780"/>
          </a:xfrm>
        </p:spPr>
        <p:txBody>
          <a:bodyPr>
            <a:normAutofit fontScale="90000"/>
          </a:bodyPr>
          <a:lstStyle/>
          <a:p>
            <a:r>
              <a:rPr lang="en-IN" b="1" dirty="0"/>
              <a:t>Proposed Solution</a:t>
            </a:r>
            <a:br>
              <a:rPr lang="en-IN" b="1" dirty="0"/>
            </a:br>
            <a:endParaRPr lang="en-IN" dirty="0"/>
          </a:p>
        </p:txBody>
      </p:sp>
      <p:sp>
        <p:nvSpPr>
          <p:cNvPr id="3" name="Content Placeholder 2">
            <a:extLst>
              <a:ext uri="{FF2B5EF4-FFF2-40B4-BE49-F238E27FC236}">
                <a16:creationId xmlns:a16="http://schemas.microsoft.com/office/drawing/2014/main" xmlns="" id="{47F3AE55-3DB1-4E43-007D-E8F53D6EC127}"/>
              </a:ext>
            </a:extLst>
          </p:cNvPr>
          <p:cNvSpPr>
            <a:spLocks noGrp="1"/>
          </p:cNvSpPr>
          <p:nvPr>
            <p:ph idx="1"/>
          </p:nvPr>
        </p:nvSpPr>
        <p:spPr>
          <a:xfrm>
            <a:off x="838200" y="994611"/>
            <a:ext cx="10515600" cy="5182352"/>
          </a:xfrm>
        </p:spPr>
        <p:txBody>
          <a:bodyPr/>
          <a:lstStyle/>
          <a:p>
            <a:pPr marL="0" indent="0">
              <a:buNone/>
            </a:pPr>
            <a:r>
              <a:rPr lang="en-US" sz="3200" b="1" dirty="0"/>
              <a:t>A responsive web portal with user and admin modules:</a:t>
            </a:r>
          </a:p>
          <a:p>
            <a:r>
              <a:rPr lang="en-US" dirty="0"/>
              <a:t>Users can file and view complaints.</a:t>
            </a:r>
          </a:p>
          <a:p>
            <a:r>
              <a:rPr lang="en-US" dirty="0"/>
              <a:t>Admins can view all complaints, change their status, and close them.</a:t>
            </a:r>
          </a:p>
          <a:p>
            <a:pPr marL="0" indent="0">
              <a:buNone/>
            </a:pPr>
            <a:r>
              <a:rPr lang="en-IN" sz="3600" b="1" dirty="0"/>
              <a:t>Architecture:</a:t>
            </a:r>
            <a:endParaRPr lang="en-US" sz="3600" b="1" dirty="0"/>
          </a:p>
          <a:p>
            <a:r>
              <a:rPr lang="en-IN" dirty="0"/>
              <a:t>Authentication via JWT/session</a:t>
            </a:r>
          </a:p>
          <a:p>
            <a:r>
              <a:rPr lang="en-IN" dirty="0"/>
              <a:t>CRUD APIs for complaint management</a:t>
            </a:r>
          </a:p>
          <a:p>
            <a:r>
              <a:rPr lang="en-US" dirty="0"/>
              <a:t>Separate admin and user logic</a:t>
            </a:r>
          </a:p>
          <a:p>
            <a:endParaRPr lang="en-US" dirty="0"/>
          </a:p>
          <a:p>
            <a:endParaRPr lang="en-IN" dirty="0"/>
          </a:p>
        </p:txBody>
      </p:sp>
    </p:spTree>
    <p:extLst>
      <p:ext uri="{BB962C8B-B14F-4D97-AF65-F5344CB8AC3E}">
        <p14:creationId xmlns:p14="http://schemas.microsoft.com/office/powerpoint/2010/main" val="128128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A2645-61A2-0AC2-BA74-9DFB0E835C6C}"/>
              </a:ext>
            </a:extLst>
          </p:cNvPr>
          <p:cNvSpPr>
            <a:spLocks noGrp="1"/>
          </p:cNvSpPr>
          <p:nvPr>
            <p:ph type="title"/>
          </p:nvPr>
        </p:nvSpPr>
        <p:spPr/>
        <p:txBody>
          <a:bodyPr/>
          <a:lstStyle/>
          <a:p>
            <a:r>
              <a:rPr lang="en-IN" dirty="0"/>
              <a:t>Solution Architecture</a:t>
            </a:r>
          </a:p>
        </p:txBody>
      </p:sp>
      <p:pic>
        <p:nvPicPr>
          <p:cNvPr id="5122" name="Picture 2" descr="Architecture Diagram For Complaint Management System Integra">
            <a:extLst>
              <a:ext uri="{FF2B5EF4-FFF2-40B4-BE49-F238E27FC236}">
                <a16:creationId xmlns:a16="http://schemas.microsoft.com/office/drawing/2014/main" xmlns="" id="{158DB46E-0CBE-647E-D743-D0F6AF47C1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8590" y="1347537"/>
            <a:ext cx="7988968" cy="482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400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610</Words>
  <Application>Microsoft Office PowerPoint</Application>
  <PresentationFormat>Custom</PresentationFormat>
  <Paragraphs>101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Online complaints management                                         system</vt:lpstr>
      <vt:lpstr>INTRODUCTION</vt:lpstr>
      <vt:lpstr>IDEATION PHASE</vt:lpstr>
      <vt:lpstr>PowerPoint Presentation</vt:lpstr>
      <vt:lpstr>REQUIREMENT ANALYSIS</vt:lpstr>
      <vt:lpstr>Data Flow Diagram</vt:lpstr>
      <vt:lpstr>PowerPoint Presentation</vt:lpstr>
      <vt:lpstr>Proposed Solution </vt:lpstr>
      <vt:lpstr>Solution Architecture</vt:lpstr>
      <vt:lpstr>PROJECT PLANNING &amp; SCHEDULING</vt:lpstr>
      <vt:lpstr>FUNCTIONAL AND PERFORMANCE TESTING</vt:lpstr>
      <vt:lpstr>RESULTS</vt:lpstr>
      <vt:lpstr>CONCLUSION</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complaints management                                         system</dc:title>
  <dc:creator>Chapala Rajukumari</dc:creator>
  <cp:lastModifiedBy>LENOVO</cp:lastModifiedBy>
  <cp:revision>1</cp:revision>
  <dcterms:created xsi:type="dcterms:W3CDTF">2025-06-26T11:01:05Z</dcterms:created>
  <dcterms:modified xsi:type="dcterms:W3CDTF">2025-06-26T12:59:46Z</dcterms:modified>
</cp:coreProperties>
</file>