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81" r:id="rId7"/>
    <p:sldId id="262" r:id="rId8"/>
    <p:sldId id="277" r:id="rId9"/>
    <p:sldId id="274" r:id="rId10"/>
    <p:sldId id="278" r:id="rId11"/>
    <p:sldId id="270" r:id="rId12"/>
    <p:sldId id="271" r:id="rId13"/>
    <p:sldId id="275" r:id="rId14"/>
    <p:sldId id="276" r:id="rId15"/>
    <p:sldId id="263" r:id="rId16"/>
    <p:sldId id="264" r:id="rId17"/>
    <p:sldId id="272" r:id="rId18"/>
    <p:sldId id="273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7C417-1933-4CC9-B9AC-3B07D5DD16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699A139-4B5E-49F5-85EA-3D1E0F35D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/>
            <a:t>1.Analyze retail sales data: Understand sales trends, identify top-performing products, and evaluate sales performance across different regions or stores.</a:t>
          </a:r>
          <a:endParaRPr lang="en-IN" b="1" u="none"/>
        </a:p>
        <a:p>
          <a:endParaRPr lang="en-US"/>
        </a:p>
      </dgm:t>
    </dgm:pt>
    <dgm:pt modelId="{8437DA7B-DD22-4636-BA55-6868E8FB67FC}" type="parTrans" cxnId="{F3CFC591-BE48-49B9-9A72-B612B592A1F4}">
      <dgm:prSet/>
      <dgm:spPr/>
      <dgm:t>
        <a:bodyPr/>
        <a:lstStyle/>
        <a:p>
          <a:endParaRPr lang="en-US" sz="2400"/>
        </a:p>
      </dgm:t>
    </dgm:pt>
    <dgm:pt modelId="{6A80E744-1676-458A-B5EF-D114AD6A289D}" type="sibTrans" cxnId="{F3CFC591-BE48-49B9-9A72-B612B592A1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5659A0-AABE-4FF5-9A7E-B8243FF9D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kern="1200">
              <a:latin typeface="Calibri" panose="020F0502020204030204"/>
              <a:ea typeface="+mn-ea"/>
              <a:cs typeface="+mn-cs"/>
            </a:rPr>
            <a:t>Forecast future sales trends: Use historical data to predict future sales, which can help in inventory management and marketing strategies.</a:t>
          </a:r>
          <a:endParaRPr lang="en-IN" b="1" u="none" kern="1200">
            <a:latin typeface="Calibri" panose="020F0502020204030204"/>
            <a:ea typeface="+mn-ea"/>
            <a:cs typeface="+mn-cs"/>
          </a:endParaRPr>
        </a:p>
        <a:p>
          <a:pPr marL="0" lvl="0" indent="0" defTabSz="488950">
            <a:spcBef>
              <a:spcPct val="0"/>
            </a:spcBef>
            <a:spcAft>
              <a:spcPct val="35000"/>
            </a:spcAft>
            <a:buNone/>
          </a:pPr>
          <a:endParaRPr lang="en-US" b="1" u="none" kern="1200">
            <a:latin typeface="Calibri" panose="020F0502020204030204"/>
            <a:ea typeface="+mn-ea"/>
            <a:cs typeface="+mn-cs"/>
          </a:endParaRPr>
        </a:p>
      </dgm:t>
    </dgm:pt>
    <dgm:pt modelId="{27E55C3A-0E71-455A-8FD1-0BC28EE83169}" type="parTrans" cxnId="{FCC25E9A-671A-411F-BC73-F037196DC76E}">
      <dgm:prSet/>
      <dgm:spPr/>
      <dgm:t>
        <a:bodyPr/>
        <a:lstStyle/>
        <a:p>
          <a:endParaRPr lang="en-US" sz="2400"/>
        </a:p>
      </dgm:t>
    </dgm:pt>
    <dgm:pt modelId="{024FD139-F0A8-485D-8BD6-E2F601721351}" type="sibTrans" cxnId="{FCC25E9A-671A-411F-BC73-F037196DC7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AE633E-2EC3-45FF-9C99-F329B0092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kern="1200">
              <a:latin typeface="Calibri" panose="020F0502020204030204"/>
              <a:ea typeface="+mn-ea"/>
              <a:cs typeface="+mn-cs"/>
            </a:rPr>
            <a:t>3.Track Key Performance Indicators (KPIs): Monitor critical KPIs such as units sold, revenue, gross margin, and year-over-year growth.</a:t>
          </a:r>
        </a:p>
      </dgm:t>
    </dgm:pt>
    <dgm:pt modelId="{15E68829-C503-4C81-B2D9-388FE00C178A}" type="parTrans" cxnId="{A3A18023-F761-495E-8B34-80501F05AC50}">
      <dgm:prSet/>
      <dgm:spPr/>
      <dgm:t>
        <a:bodyPr/>
        <a:lstStyle/>
        <a:p>
          <a:endParaRPr lang="en-US" sz="2400"/>
        </a:p>
      </dgm:t>
    </dgm:pt>
    <dgm:pt modelId="{5EF8459B-B25A-488C-9096-63A7BD0B63C0}" type="sibTrans" cxnId="{A3A18023-F761-495E-8B34-80501F05AC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F0493F-E9A5-4080-A183-AB5201C13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kern="1200">
              <a:latin typeface="Calibri" panose="020F0502020204030204"/>
              <a:ea typeface="+mn-ea"/>
              <a:cs typeface="+mn-cs"/>
            </a:rPr>
            <a:t>4.Visualize data for better insights: Create visual representations of data to identify patterns, outliers, and correlations that might not be evident in raw data.</a:t>
          </a:r>
          <a:endParaRPr lang="en-IN" b="1" u="none" kern="1200">
            <a:latin typeface="Calibri" panose="020F0502020204030204"/>
            <a:ea typeface="+mn-ea"/>
            <a:cs typeface="+mn-cs"/>
          </a:endParaRPr>
        </a:p>
        <a:p>
          <a:pPr>
            <a:lnSpc>
              <a:spcPct val="100000"/>
            </a:lnSpc>
          </a:pPr>
          <a:endParaRPr lang="en-IN" kern="1200"/>
        </a:p>
        <a:p>
          <a:pPr>
            <a:lnSpc>
              <a:spcPct val="100000"/>
            </a:lnSpc>
          </a:pPr>
          <a:endParaRPr lang="en-IN" kern="1200"/>
        </a:p>
        <a:p>
          <a:endParaRPr lang="en-US" kern="1200"/>
        </a:p>
      </dgm:t>
    </dgm:pt>
    <dgm:pt modelId="{0CBCB05D-8EF2-425C-93CA-93C693D740FF}" type="parTrans" cxnId="{0D49AE93-B4D5-4BFA-A7B3-08C0CC95A963}">
      <dgm:prSet/>
      <dgm:spPr/>
      <dgm:t>
        <a:bodyPr/>
        <a:lstStyle/>
        <a:p>
          <a:endParaRPr lang="en-US" sz="2400"/>
        </a:p>
      </dgm:t>
    </dgm:pt>
    <dgm:pt modelId="{9687381E-C00F-4041-8D88-30DF438B6436}" type="sibTrans" cxnId="{0D49AE93-B4D5-4BFA-A7B3-08C0CC95A9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1CC1C0-0E86-4F38-859B-DACCD7ECE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kern="1200" dirty="0">
              <a:latin typeface="Calibri" panose="020F0502020204030204"/>
              <a:ea typeface="+mn-ea"/>
              <a:cs typeface="+mn-cs"/>
            </a:rPr>
            <a:t>5.Enhance decision-making: Provide actionable insights that can help stakeholders make data-driven decisions regarding marketing, sales strategies, and customer engagement</a:t>
          </a:r>
          <a:endParaRPr lang="en-IN" b="1" u="none" kern="1200" dirty="0">
            <a:latin typeface="Calibri" panose="020F0502020204030204"/>
            <a:ea typeface="+mn-ea"/>
            <a:cs typeface="+mn-cs"/>
          </a:endParaRPr>
        </a:p>
        <a:p>
          <a:pPr>
            <a:lnSpc>
              <a:spcPct val="100000"/>
            </a:lnSpc>
          </a:pPr>
          <a:endParaRPr lang="en-IN" kern="1200" dirty="0"/>
        </a:p>
        <a:p>
          <a:pPr>
            <a:lnSpc>
              <a:spcPct val="100000"/>
            </a:lnSpc>
          </a:pPr>
          <a:endParaRPr lang="en-IN" kern="1200" dirty="0"/>
        </a:p>
        <a:p>
          <a:endParaRPr lang="en-US" kern="1200" dirty="0"/>
        </a:p>
      </dgm:t>
    </dgm:pt>
    <dgm:pt modelId="{F7804B25-DF3B-4D8F-A898-ACD1A36D11B7}" type="parTrans" cxnId="{B8CEB97A-500C-4302-9504-CD1296816BB7}">
      <dgm:prSet/>
      <dgm:spPr/>
      <dgm:t>
        <a:bodyPr/>
        <a:lstStyle/>
        <a:p>
          <a:endParaRPr lang="en-US" sz="2400"/>
        </a:p>
      </dgm:t>
    </dgm:pt>
    <dgm:pt modelId="{221115B4-D1D0-4F15-BDEA-8B224F144DDD}" type="sibTrans" cxnId="{B8CEB97A-500C-4302-9504-CD1296816B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850524-66DB-4F3E-926E-1238D48C9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kern="1200">
              <a:latin typeface="Calibri" panose="020F0502020204030204"/>
              <a:ea typeface="+mn-ea"/>
              <a:cs typeface="+mn-cs"/>
            </a:rPr>
            <a:t>6.Optimize marketing strategies: Analyze customer preferences and buying behavior to tailor marketing efforts and improve customer acquisition and retention.</a:t>
          </a:r>
          <a:endParaRPr lang="en-IN" b="1" u="none" kern="1200">
            <a:latin typeface="Calibri" panose="020F0502020204030204"/>
            <a:ea typeface="+mn-ea"/>
            <a:cs typeface="+mn-cs"/>
          </a:endParaRPr>
        </a:p>
        <a:p>
          <a:pPr marL="0" lvl="0" defTabSz="488950">
            <a:spcBef>
              <a:spcPct val="0"/>
            </a:spcBef>
            <a:spcAft>
              <a:spcPct val="35000"/>
            </a:spcAft>
            <a:buNone/>
          </a:pPr>
          <a:endParaRPr lang="en-US" kern="1200"/>
        </a:p>
      </dgm:t>
    </dgm:pt>
    <dgm:pt modelId="{D99F6AC8-1BE5-44E0-A929-398B80207E28}" type="parTrans" cxnId="{22FD5750-A8B9-431E-A263-57C70B18681B}">
      <dgm:prSet/>
      <dgm:spPr/>
      <dgm:t>
        <a:bodyPr/>
        <a:lstStyle/>
        <a:p>
          <a:endParaRPr lang="en-US" sz="2400"/>
        </a:p>
      </dgm:t>
    </dgm:pt>
    <dgm:pt modelId="{1AB05C3B-C657-46DC-9323-7BE75A821FB4}" type="sibTrans" cxnId="{22FD5750-A8B9-431E-A263-57C70B18681B}">
      <dgm:prSet/>
      <dgm:spPr/>
      <dgm:t>
        <a:bodyPr/>
        <a:lstStyle/>
        <a:p>
          <a:endParaRPr lang="en-US"/>
        </a:p>
      </dgm:t>
    </dgm:pt>
    <dgm:pt modelId="{FC2D5784-B421-42E6-889F-DBB317CB4B19}" type="pres">
      <dgm:prSet presAssocID="{DA87C417-1933-4CC9-B9AC-3B07D5DD168A}" presName="root" presStyleCnt="0">
        <dgm:presLayoutVars>
          <dgm:dir/>
          <dgm:resizeHandles val="exact"/>
        </dgm:presLayoutVars>
      </dgm:prSet>
      <dgm:spPr/>
    </dgm:pt>
    <dgm:pt modelId="{A0BB75D6-3C64-4146-A323-2151D15F2782}" type="pres">
      <dgm:prSet presAssocID="{DA87C417-1933-4CC9-B9AC-3B07D5DD168A}" presName="container" presStyleCnt="0">
        <dgm:presLayoutVars>
          <dgm:dir/>
          <dgm:resizeHandles val="exact"/>
        </dgm:presLayoutVars>
      </dgm:prSet>
      <dgm:spPr/>
    </dgm:pt>
    <dgm:pt modelId="{6591E50E-8A75-4BE9-92DB-EC7EB9AEAF8C}" type="pres">
      <dgm:prSet presAssocID="{4699A139-4B5E-49F5-85EA-3D1E0F35D184}" presName="compNode" presStyleCnt="0"/>
      <dgm:spPr/>
    </dgm:pt>
    <dgm:pt modelId="{134A9041-1957-49AB-82E9-C77E02A471F9}" type="pres">
      <dgm:prSet presAssocID="{4699A139-4B5E-49F5-85EA-3D1E0F35D184}" presName="iconBgRect" presStyleLbl="bgShp" presStyleIdx="0" presStyleCnt="6"/>
      <dgm:spPr/>
    </dgm:pt>
    <dgm:pt modelId="{050165D9-6DBB-4AE4-8BEF-A6F67D92F11D}" type="pres">
      <dgm:prSet presAssocID="{4699A139-4B5E-49F5-85EA-3D1E0F35D18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C2E08A-FC98-4715-AB36-695F82C4D436}" type="pres">
      <dgm:prSet presAssocID="{4699A139-4B5E-49F5-85EA-3D1E0F35D184}" presName="spaceRect" presStyleCnt="0"/>
      <dgm:spPr/>
    </dgm:pt>
    <dgm:pt modelId="{48AD10EF-EFB3-4C36-9145-186F155272CC}" type="pres">
      <dgm:prSet presAssocID="{4699A139-4B5E-49F5-85EA-3D1E0F35D184}" presName="textRect" presStyleLbl="revTx" presStyleIdx="0" presStyleCnt="6">
        <dgm:presLayoutVars>
          <dgm:chMax val="1"/>
          <dgm:chPref val="1"/>
        </dgm:presLayoutVars>
      </dgm:prSet>
      <dgm:spPr/>
    </dgm:pt>
    <dgm:pt modelId="{9D17152A-2D35-4571-AD3F-E3D3B8D37C5B}" type="pres">
      <dgm:prSet presAssocID="{6A80E744-1676-458A-B5EF-D114AD6A289D}" presName="sibTrans" presStyleLbl="sibTrans2D1" presStyleIdx="0" presStyleCnt="0"/>
      <dgm:spPr/>
    </dgm:pt>
    <dgm:pt modelId="{391601E9-0C75-479C-9B04-BEC0AFA368E4}" type="pres">
      <dgm:prSet presAssocID="{995659A0-AABE-4FF5-9A7E-B8243FF9D4E9}" presName="compNode" presStyleCnt="0"/>
      <dgm:spPr/>
    </dgm:pt>
    <dgm:pt modelId="{294C28FD-A31B-4389-98FA-11AECCB885A6}" type="pres">
      <dgm:prSet presAssocID="{995659A0-AABE-4FF5-9A7E-B8243FF9D4E9}" presName="iconBgRect" presStyleLbl="bgShp" presStyleIdx="1" presStyleCnt="6"/>
      <dgm:spPr/>
    </dgm:pt>
    <dgm:pt modelId="{FC3F392D-720B-4FE1-9CBB-9FA6A38A3BAE}" type="pres">
      <dgm:prSet presAssocID="{995659A0-AABE-4FF5-9A7E-B8243FF9D4E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48182C3-582B-4B2D-A630-BC23D8192468}" type="pres">
      <dgm:prSet presAssocID="{995659A0-AABE-4FF5-9A7E-B8243FF9D4E9}" presName="spaceRect" presStyleCnt="0"/>
      <dgm:spPr/>
    </dgm:pt>
    <dgm:pt modelId="{F9036EF5-35A4-400C-A48F-D98C3B5E7D64}" type="pres">
      <dgm:prSet presAssocID="{995659A0-AABE-4FF5-9A7E-B8243FF9D4E9}" presName="textRect" presStyleLbl="revTx" presStyleIdx="1" presStyleCnt="6">
        <dgm:presLayoutVars>
          <dgm:chMax val="1"/>
          <dgm:chPref val="1"/>
        </dgm:presLayoutVars>
      </dgm:prSet>
      <dgm:spPr/>
    </dgm:pt>
    <dgm:pt modelId="{2678C883-C25D-4F05-95FF-806420B966AF}" type="pres">
      <dgm:prSet presAssocID="{024FD139-F0A8-485D-8BD6-E2F601721351}" presName="sibTrans" presStyleLbl="sibTrans2D1" presStyleIdx="0" presStyleCnt="0"/>
      <dgm:spPr/>
    </dgm:pt>
    <dgm:pt modelId="{5DE062AB-37CA-4438-A6B1-38981DCEF524}" type="pres">
      <dgm:prSet presAssocID="{2BAE633E-2EC3-45FF-9C99-F329B0092E1B}" presName="compNode" presStyleCnt="0"/>
      <dgm:spPr/>
    </dgm:pt>
    <dgm:pt modelId="{769E8836-BA76-4D46-AD72-3AFC1F5BB4FE}" type="pres">
      <dgm:prSet presAssocID="{2BAE633E-2EC3-45FF-9C99-F329B0092E1B}" presName="iconBgRect" presStyleLbl="bgShp" presStyleIdx="2" presStyleCnt="6"/>
      <dgm:spPr/>
    </dgm:pt>
    <dgm:pt modelId="{F7FDD604-49BD-4FF8-BA29-52543394F14A}" type="pres">
      <dgm:prSet presAssocID="{2BAE633E-2EC3-45FF-9C99-F329B0092E1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FE0061-C2A8-4AA6-BEA5-CDB304DA80EB}" type="pres">
      <dgm:prSet presAssocID="{2BAE633E-2EC3-45FF-9C99-F329B0092E1B}" presName="spaceRect" presStyleCnt="0"/>
      <dgm:spPr/>
    </dgm:pt>
    <dgm:pt modelId="{B97DB64A-607E-4FD1-8A30-8BF73ACA3C14}" type="pres">
      <dgm:prSet presAssocID="{2BAE633E-2EC3-45FF-9C99-F329B0092E1B}" presName="textRect" presStyleLbl="revTx" presStyleIdx="2" presStyleCnt="6">
        <dgm:presLayoutVars>
          <dgm:chMax val="1"/>
          <dgm:chPref val="1"/>
        </dgm:presLayoutVars>
      </dgm:prSet>
      <dgm:spPr/>
    </dgm:pt>
    <dgm:pt modelId="{AE02ACC9-674D-453E-AB6C-9B1B58539011}" type="pres">
      <dgm:prSet presAssocID="{5EF8459B-B25A-488C-9096-63A7BD0B63C0}" presName="sibTrans" presStyleLbl="sibTrans2D1" presStyleIdx="0" presStyleCnt="0"/>
      <dgm:spPr/>
    </dgm:pt>
    <dgm:pt modelId="{82F932F8-EE3A-46DF-A20D-ADB9BF5BF506}" type="pres">
      <dgm:prSet presAssocID="{2CF0493F-E9A5-4080-A183-AB5201C13680}" presName="compNode" presStyleCnt="0"/>
      <dgm:spPr/>
    </dgm:pt>
    <dgm:pt modelId="{196F6CCB-4AD5-497E-8923-921075ADADDA}" type="pres">
      <dgm:prSet presAssocID="{2CF0493F-E9A5-4080-A183-AB5201C13680}" presName="iconBgRect" presStyleLbl="bgShp" presStyleIdx="3" presStyleCnt="6"/>
      <dgm:spPr/>
    </dgm:pt>
    <dgm:pt modelId="{D506B8C5-4369-4C12-804D-3C9469DE5C63}" type="pres">
      <dgm:prSet presAssocID="{2CF0493F-E9A5-4080-A183-AB5201C136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7E5F624-EAE2-4B9F-98C1-043DC5C1ECC8}" type="pres">
      <dgm:prSet presAssocID="{2CF0493F-E9A5-4080-A183-AB5201C13680}" presName="spaceRect" presStyleCnt="0"/>
      <dgm:spPr/>
    </dgm:pt>
    <dgm:pt modelId="{62784051-588A-4BD0-80E0-AAA01A50418A}" type="pres">
      <dgm:prSet presAssocID="{2CF0493F-E9A5-4080-A183-AB5201C13680}" presName="textRect" presStyleLbl="revTx" presStyleIdx="3" presStyleCnt="6">
        <dgm:presLayoutVars>
          <dgm:chMax val="1"/>
          <dgm:chPref val="1"/>
        </dgm:presLayoutVars>
      </dgm:prSet>
      <dgm:spPr/>
    </dgm:pt>
    <dgm:pt modelId="{A12E17C1-5235-45B8-83BF-933023041667}" type="pres">
      <dgm:prSet presAssocID="{9687381E-C00F-4041-8D88-30DF438B6436}" presName="sibTrans" presStyleLbl="sibTrans2D1" presStyleIdx="0" presStyleCnt="0"/>
      <dgm:spPr/>
    </dgm:pt>
    <dgm:pt modelId="{251AF212-4BD2-480B-ADC6-396E5D4AE195}" type="pres">
      <dgm:prSet presAssocID="{1E1CC1C0-0E86-4F38-859B-DACCD7ECE8CE}" presName="compNode" presStyleCnt="0"/>
      <dgm:spPr/>
    </dgm:pt>
    <dgm:pt modelId="{CD0A6F9E-699C-4F5C-988F-F51E439A39F3}" type="pres">
      <dgm:prSet presAssocID="{1E1CC1C0-0E86-4F38-859B-DACCD7ECE8CE}" presName="iconBgRect" presStyleLbl="bgShp" presStyleIdx="4" presStyleCnt="6"/>
      <dgm:spPr/>
    </dgm:pt>
    <dgm:pt modelId="{58972A3B-2C95-4C8B-B7FB-13C822ED41D6}" type="pres">
      <dgm:prSet presAssocID="{1E1CC1C0-0E86-4F38-859B-DACCD7ECE8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9A3EF6C6-B1CF-474E-B94C-08AC62BAAC80}" type="pres">
      <dgm:prSet presAssocID="{1E1CC1C0-0E86-4F38-859B-DACCD7ECE8CE}" presName="spaceRect" presStyleCnt="0"/>
      <dgm:spPr/>
    </dgm:pt>
    <dgm:pt modelId="{C8B2BEA1-9FF4-45CB-99AE-105173961030}" type="pres">
      <dgm:prSet presAssocID="{1E1CC1C0-0E86-4F38-859B-DACCD7ECE8CE}" presName="textRect" presStyleLbl="revTx" presStyleIdx="4" presStyleCnt="6" custLinFactNeighborX="-588" custLinFactNeighborY="29115">
        <dgm:presLayoutVars>
          <dgm:chMax val="1"/>
          <dgm:chPref val="1"/>
        </dgm:presLayoutVars>
      </dgm:prSet>
      <dgm:spPr/>
    </dgm:pt>
    <dgm:pt modelId="{D5143CE6-891A-49B4-B35D-DA755D304202}" type="pres">
      <dgm:prSet presAssocID="{221115B4-D1D0-4F15-BDEA-8B224F144DDD}" presName="sibTrans" presStyleLbl="sibTrans2D1" presStyleIdx="0" presStyleCnt="0"/>
      <dgm:spPr/>
    </dgm:pt>
    <dgm:pt modelId="{97AC5BAF-88C3-4EDA-A831-61B5ECF0E5D1}" type="pres">
      <dgm:prSet presAssocID="{65850524-66DB-4F3E-926E-1238D48C9F90}" presName="compNode" presStyleCnt="0"/>
      <dgm:spPr/>
    </dgm:pt>
    <dgm:pt modelId="{E4213C53-10EB-46D2-9469-876FB893E371}" type="pres">
      <dgm:prSet presAssocID="{65850524-66DB-4F3E-926E-1238D48C9F90}" presName="iconBgRect" presStyleLbl="bgShp" presStyleIdx="5" presStyleCnt="6"/>
      <dgm:spPr/>
    </dgm:pt>
    <dgm:pt modelId="{E599C75A-5F83-4A3E-A63D-9BF38C6DA5BD}" type="pres">
      <dgm:prSet presAssocID="{65850524-66DB-4F3E-926E-1238D48C9F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FD5C633-8699-47DA-B247-C61D39747EBA}" type="pres">
      <dgm:prSet presAssocID="{65850524-66DB-4F3E-926E-1238D48C9F90}" presName="spaceRect" presStyleCnt="0"/>
      <dgm:spPr/>
    </dgm:pt>
    <dgm:pt modelId="{FF1CBC56-FA94-4D02-81C7-08E7FE0DA5CF}" type="pres">
      <dgm:prSet presAssocID="{65850524-66DB-4F3E-926E-1238D48C9F9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3A18023-F761-495E-8B34-80501F05AC50}" srcId="{DA87C417-1933-4CC9-B9AC-3B07D5DD168A}" destId="{2BAE633E-2EC3-45FF-9C99-F329B0092E1B}" srcOrd="2" destOrd="0" parTransId="{15E68829-C503-4C81-B2D9-388FE00C178A}" sibTransId="{5EF8459B-B25A-488C-9096-63A7BD0B63C0}"/>
    <dgm:cxn modelId="{B8658F27-92F9-4F80-BD83-C011532C6D90}" type="presOf" srcId="{DA87C417-1933-4CC9-B9AC-3B07D5DD168A}" destId="{FC2D5784-B421-42E6-889F-DBB317CB4B19}" srcOrd="0" destOrd="0" presId="urn:microsoft.com/office/officeart/2018/2/layout/IconCircleList"/>
    <dgm:cxn modelId="{3F1DAB29-213E-4770-B385-A108FD59AFBE}" type="presOf" srcId="{5EF8459B-B25A-488C-9096-63A7BD0B63C0}" destId="{AE02ACC9-674D-453E-AB6C-9B1B58539011}" srcOrd="0" destOrd="0" presId="urn:microsoft.com/office/officeart/2018/2/layout/IconCircleList"/>
    <dgm:cxn modelId="{85EF863A-62C7-4464-8D3F-5A154F6111D4}" type="presOf" srcId="{4699A139-4B5E-49F5-85EA-3D1E0F35D184}" destId="{48AD10EF-EFB3-4C36-9145-186F155272CC}" srcOrd="0" destOrd="0" presId="urn:microsoft.com/office/officeart/2018/2/layout/IconCircleList"/>
    <dgm:cxn modelId="{011D0544-3E56-4EC7-979A-C22C9C92B66C}" type="presOf" srcId="{9687381E-C00F-4041-8D88-30DF438B6436}" destId="{A12E17C1-5235-45B8-83BF-933023041667}" srcOrd="0" destOrd="0" presId="urn:microsoft.com/office/officeart/2018/2/layout/IconCircleList"/>
    <dgm:cxn modelId="{32F7424D-2AC4-424C-ABF3-BE3739CDBC54}" type="presOf" srcId="{024FD139-F0A8-485D-8BD6-E2F601721351}" destId="{2678C883-C25D-4F05-95FF-806420B966AF}" srcOrd="0" destOrd="0" presId="urn:microsoft.com/office/officeart/2018/2/layout/IconCircleList"/>
    <dgm:cxn modelId="{22FD5750-A8B9-431E-A263-57C70B18681B}" srcId="{DA87C417-1933-4CC9-B9AC-3B07D5DD168A}" destId="{65850524-66DB-4F3E-926E-1238D48C9F90}" srcOrd="5" destOrd="0" parTransId="{D99F6AC8-1BE5-44E0-A929-398B80207E28}" sibTransId="{1AB05C3B-C657-46DC-9323-7BE75A821FB4}"/>
    <dgm:cxn modelId="{3EAD6174-501B-4E80-9724-794A06DC139B}" type="presOf" srcId="{6A80E744-1676-458A-B5EF-D114AD6A289D}" destId="{9D17152A-2D35-4571-AD3F-E3D3B8D37C5B}" srcOrd="0" destOrd="0" presId="urn:microsoft.com/office/officeart/2018/2/layout/IconCircleList"/>
    <dgm:cxn modelId="{A614AF79-CD8B-4BF3-BA3C-9668315361E6}" type="presOf" srcId="{1E1CC1C0-0E86-4F38-859B-DACCD7ECE8CE}" destId="{C8B2BEA1-9FF4-45CB-99AE-105173961030}" srcOrd="0" destOrd="0" presId="urn:microsoft.com/office/officeart/2018/2/layout/IconCircleList"/>
    <dgm:cxn modelId="{B8CEB97A-500C-4302-9504-CD1296816BB7}" srcId="{DA87C417-1933-4CC9-B9AC-3B07D5DD168A}" destId="{1E1CC1C0-0E86-4F38-859B-DACCD7ECE8CE}" srcOrd="4" destOrd="0" parTransId="{F7804B25-DF3B-4D8F-A898-ACD1A36D11B7}" sibTransId="{221115B4-D1D0-4F15-BDEA-8B224F144DDD}"/>
    <dgm:cxn modelId="{BDA7C47D-4DC0-4460-80EE-0CE0683CBB29}" type="presOf" srcId="{221115B4-D1D0-4F15-BDEA-8B224F144DDD}" destId="{D5143CE6-891A-49B4-B35D-DA755D304202}" srcOrd="0" destOrd="0" presId="urn:microsoft.com/office/officeart/2018/2/layout/IconCircleList"/>
    <dgm:cxn modelId="{F3CFC591-BE48-49B9-9A72-B612B592A1F4}" srcId="{DA87C417-1933-4CC9-B9AC-3B07D5DD168A}" destId="{4699A139-4B5E-49F5-85EA-3D1E0F35D184}" srcOrd="0" destOrd="0" parTransId="{8437DA7B-DD22-4636-BA55-6868E8FB67FC}" sibTransId="{6A80E744-1676-458A-B5EF-D114AD6A289D}"/>
    <dgm:cxn modelId="{0D49AE93-B4D5-4BFA-A7B3-08C0CC95A963}" srcId="{DA87C417-1933-4CC9-B9AC-3B07D5DD168A}" destId="{2CF0493F-E9A5-4080-A183-AB5201C13680}" srcOrd="3" destOrd="0" parTransId="{0CBCB05D-8EF2-425C-93CA-93C693D740FF}" sibTransId="{9687381E-C00F-4041-8D88-30DF438B6436}"/>
    <dgm:cxn modelId="{81A2F793-3076-4129-B68E-504A03F91502}" type="presOf" srcId="{2CF0493F-E9A5-4080-A183-AB5201C13680}" destId="{62784051-588A-4BD0-80E0-AAA01A50418A}" srcOrd="0" destOrd="0" presId="urn:microsoft.com/office/officeart/2018/2/layout/IconCircleList"/>
    <dgm:cxn modelId="{FCC25E9A-671A-411F-BC73-F037196DC76E}" srcId="{DA87C417-1933-4CC9-B9AC-3B07D5DD168A}" destId="{995659A0-AABE-4FF5-9A7E-B8243FF9D4E9}" srcOrd="1" destOrd="0" parTransId="{27E55C3A-0E71-455A-8FD1-0BC28EE83169}" sibTransId="{024FD139-F0A8-485D-8BD6-E2F601721351}"/>
    <dgm:cxn modelId="{D53DCDA8-7C1E-4C36-9654-AD0393F9E787}" type="presOf" srcId="{2BAE633E-2EC3-45FF-9C99-F329B0092E1B}" destId="{B97DB64A-607E-4FD1-8A30-8BF73ACA3C14}" srcOrd="0" destOrd="0" presId="urn:microsoft.com/office/officeart/2018/2/layout/IconCircleList"/>
    <dgm:cxn modelId="{B06A57D6-E94E-481F-AE45-9771BE2ACFC9}" type="presOf" srcId="{65850524-66DB-4F3E-926E-1238D48C9F90}" destId="{FF1CBC56-FA94-4D02-81C7-08E7FE0DA5CF}" srcOrd="0" destOrd="0" presId="urn:microsoft.com/office/officeart/2018/2/layout/IconCircleList"/>
    <dgm:cxn modelId="{BEE1CCEF-68CE-4223-AE8F-F1634A6B454B}" type="presOf" srcId="{995659A0-AABE-4FF5-9A7E-B8243FF9D4E9}" destId="{F9036EF5-35A4-400C-A48F-D98C3B5E7D64}" srcOrd="0" destOrd="0" presId="urn:microsoft.com/office/officeart/2018/2/layout/IconCircleList"/>
    <dgm:cxn modelId="{32A9C50C-E7F0-44F0-921E-84A8DBF1D6EE}" type="presParOf" srcId="{FC2D5784-B421-42E6-889F-DBB317CB4B19}" destId="{A0BB75D6-3C64-4146-A323-2151D15F2782}" srcOrd="0" destOrd="0" presId="urn:microsoft.com/office/officeart/2018/2/layout/IconCircleList"/>
    <dgm:cxn modelId="{DAAEC837-DDCB-4531-81A1-F637EA775767}" type="presParOf" srcId="{A0BB75D6-3C64-4146-A323-2151D15F2782}" destId="{6591E50E-8A75-4BE9-92DB-EC7EB9AEAF8C}" srcOrd="0" destOrd="0" presId="urn:microsoft.com/office/officeart/2018/2/layout/IconCircleList"/>
    <dgm:cxn modelId="{3930C03E-3678-4DCF-94DC-C145AB1F284C}" type="presParOf" srcId="{6591E50E-8A75-4BE9-92DB-EC7EB9AEAF8C}" destId="{134A9041-1957-49AB-82E9-C77E02A471F9}" srcOrd="0" destOrd="0" presId="urn:microsoft.com/office/officeart/2018/2/layout/IconCircleList"/>
    <dgm:cxn modelId="{F02FBAAD-13DE-483B-973A-24BE84FC6434}" type="presParOf" srcId="{6591E50E-8A75-4BE9-92DB-EC7EB9AEAF8C}" destId="{050165D9-6DBB-4AE4-8BEF-A6F67D92F11D}" srcOrd="1" destOrd="0" presId="urn:microsoft.com/office/officeart/2018/2/layout/IconCircleList"/>
    <dgm:cxn modelId="{03E6D80C-FAB2-4EC4-89E3-DBD1708348ED}" type="presParOf" srcId="{6591E50E-8A75-4BE9-92DB-EC7EB9AEAF8C}" destId="{81C2E08A-FC98-4715-AB36-695F82C4D436}" srcOrd="2" destOrd="0" presId="urn:microsoft.com/office/officeart/2018/2/layout/IconCircleList"/>
    <dgm:cxn modelId="{EF8B38CF-9470-4197-B39C-EC8A74940F51}" type="presParOf" srcId="{6591E50E-8A75-4BE9-92DB-EC7EB9AEAF8C}" destId="{48AD10EF-EFB3-4C36-9145-186F155272CC}" srcOrd="3" destOrd="0" presId="urn:microsoft.com/office/officeart/2018/2/layout/IconCircleList"/>
    <dgm:cxn modelId="{80CDE3E2-407C-4EB8-BA2C-F6416FADD5FF}" type="presParOf" srcId="{A0BB75D6-3C64-4146-A323-2151D15F2782}" destId="{9D17152A-2D35-4571-AD3F-E3D3B8D37C5B}" srcOrd="1" destOrd="0" presId="urn:microsoft.com/office/officeart/2018/2/layout/IconCircleList"/>
    <dgm:cxn modelId="{21FABDCB-B273-4279-B7AB-0C0F83EF12C4}" type="presParOf" srcId="{A0BB75D6-3C64-4146-A323-2151D15F2782}" destId="{391601E9-0C75-479C-9B04-BEC0AFA368E4}" srcOrd="2" destOrd="0" presId="urn:microsoft.com/office/officeart/2018/2/layout/IconCircleList"/>
    <dgm:cxn modelId="{5B657867-C7F0-4DBE-843F-1E2B81F6FA3C}" type="presParOf" srcId="{391601E9-0C75-479C-9B04-BEC0AFA368E4}" destId="{294C28FD-A31B-4389-98FA-11AECCB885A6}" srcOrd="0" destOrd="0" presId="urn:microsoft.com/office/officeart/2018/2/layout/IconCircleList"/>
    <dgm:cxn modelId="{C5E63B82-4326-4C42-BD6C-856DD2348B79}" type="presParOf" srcId="{391601E9-0C75-479C-9B04-BEC0AFA368E4}" destId="{FC3F392D-720B-4FE1-9CBB-9FA6A38A3BAE}" srcOrd="1" destOrd="0" presId="urn:microsoft.com/office/officeart/2018/2/layout/IconCircleList"/>
    <dgm:cxn modelId="{6C652AFD-0B73-47D3-A8EB-8A1D39ED1A26}" type="presParOf" srcId="{391601E9-0C75-479C-9B04-BEC0AFA368E4}" destId="{C48182C3-582B-4B2D-A630-BC23D8192468}" srcOrd="2" destOrd="0" presId="urn:microsoft.com/office/officeart/2018/2/layout/IconCircleList"/>
    <dgm:cxn modelId="{E9EAD27A-31C9-47A5-B28C-E4363E58A0C7}" type="presParOf" srcId="{391601E9-0C75-479C-9B04-BEC0AFA368E4}" destId="{F9036EF5-35A4-400C-A48F-D98C3B5E7D64}" srcOrd="3" destOrd="0" presId="urn:microsoft.com/office/officeart/2018/2/layout/IconCircleList"/>
    <dgm:cxn modelId="{FAC43527-ABAA-4701-B445-CEB2DE50B99A}" type="presParOf" srcId="{A0BB75D6-3C64-4146-A323-2151D15F2782}" destId="{2678C883-C25D-4F05-95FF-806420B966AF}" srcOrd="3" destOrd="0" presId="urn:microsoft.com/office/officeart/2018/2/layout/IconCircleList"/>
    <dgm:cxn modelId="{B6C7AD5F-7CB8-47BF-A6E0-519C6C512950}" type="presParOf" srcId="{A0BB75D6-3C64-4146-A323-2151D15F2782}" destId="{5DE062AB-37CA-4438-A6B1-38981DCEF524}" srcOrd="4" destOrd="0" presId="urn:microsoft.com/office/officeart/2018/2/layout/IconCircleList"/>
    <dgm:cxn modelId="{70966026-4E1D-4EFC-B1AE-5D40BD9FA0B6}" type="presParOf" srcId="{5DE062AB-37CA-4438-A6B1-38981DCEF524}" destId="{769E8836-BA76-4D46-AD72-3AFC1F5BB4FE}" srcOrd="0" destOrd="0" presId="urn:microsoft.com/office/officeart/2018/2/layout/IconCircleList"/>
    <dgm:cxn modelId="{A8A1AD8D-9F06-43EB-B81C-1CB119B1E57C}" type="presParOf" srcId="{5DE062AB-37CA-4438-A6B1-38981DCEF524}" destId="{F7FDD604-49BD-4FF8-BA29-52543394F14A}" srcOrd="1" destOrd="0" presId="urn:microsoft.com/office/officeart/2018/2/layout/IconCircleList"/>
    <dgm:cxn modelId="{2F61D2AA-EB9A-47D7-ACFA-2B497B0A3583}" type="presParOf" srcId="{5DE062AB-37CA-4438-A6B1-38981DCEF524}" destId="{7AFE0061-C2A8-4AA6-BEA5-CDB304DA80EB}" srcOrd="2" destOrd="0" presId="urn:microsoft.com/office/officeart/2018/2/layout/IconCircleList"/>
    <dgm:cxn modelId="{51FC074F-6786-428D-9E1D-2B7BDD497419}" type="presParOf" srcId="{5DE062AB-37CA-4438-A6B1-38981DCEF524}" destId="{B97DB64A-607E-4FD1-8A30-8BF73ACA3C14}" srcOrd="3" destOrd="0" presId="urn:microsoft.com/office/officeart/2018/2/layout/IconCircleList"/>
    <dgm:cxn modelId="{2C56B293-42A7-4B49-818A-D426FF25A426}" type="presParOf" srcId="{A0BB75D6-3C64-4146-A323-2151D15F2782}" destId="{AE02ACC9-674D-453E-AB6C-9B1B58539011}" srcOrd="5" destOrd="0" presId="urn:microsoft.com/office/officeart/2018/2/layout/IconCircleList"/>
    <dgm:cxn modelId="{3A1D36BE-C4D5-44C4-A3BE-A4DC640C7894}" type="presParOf" srcId="{A0BB75D6-3C64-4146-A323-2151D15F2782}" destId="{82F932F8-EE3A-46DF-A20D-ADB9BF5BF506}" srcOrd="6" destOrd="0" presId="urn:microsoft.com/office/officeart/2018/2/layout/IconCircleList"/>
    <dgm:cxn modelId="{BA5C86F0-D761-4492-9708-66BB4736313E}" type="presParOf" srcId="{82F932F8-EE3A-46DF-A20D-ADB9BF5BF506}" destId="{196F6CCB-4AD5-497E-8923-921075ADADDA}" srcOrd="0" destOrd="0" presId="urn:microsoft.com/office/officeart/2018/2/layout/IconCircleList"/>
    <dgm:cxn modelId="{C835D2F0-5805-49C0-A738-BC73E5DEA803}" type="presParOf" srcId="{82F932F8-EE3A-46DF-A20D-ADB9BF5BF506}" destId="{D506B8C5-4369-4C12-804D-3C9469DE5C63}" srcOrd="1" destOrd="0" presId="urn:microsoft.com/office/officeart/2018/2/layout/IconCircleList"/>
    <dgm:cxn modelId="{99D46D45-A846-4F35-A42F-54156B8EEA03}" type="presParOf" srcId="{82F932F8-EE3A-46DF-A20D-ADB9BF5BF506}" destId="{37E5F624-EAE2-4B9F-98C1-043DC5C1ECC8}" srcOrd="2" destOrd="0" presId="urn:microsoft.com/office/officeart/2018/2/layout/IconCircleList"/>
    <dgm:cxn modelId="{62E99FCF-2492-426B-96DF-4270910C4D57}" type="presParOf" srcId="{82F932F8-EE3A-46DF-A20D-ADB9BF5BF506}" destId="{62784051-588A-4BD0-80E0-AAA01A50418A}" srcOrd="3" destOrd="0" presId="urn:microsoft.com/office/officeart/2018/2/layout/IconCircleList"/>
    <dgm:cxn modelId="{F9E27908-56BC-4CA3-B1E5-1397B5B768C9}" type="presParOf" srcId="{A0BB75D6-3C64-4146-A323-2151D15F2782}" destId="{A12E17C1-5235-45B8-83BF-933023041667}" srcOrd="7" destOrd="0" presId="urn:microsoft.com/office/officeart/2018/2/layout/IconCircleList"/>
    <dgm:cxn modelId="{59A1B596-D898-4D44-BB11-2BDD2D5FC6EF}" type="presParOf" srcId="{A0BB75D6-3C64-4146-A323-2151D15F2782}" destId="{251AF212-4BD2-480B-ADC6-396E5D4AE195}" srcOrd="8" destOrd="0" presId="urn:microsoft.com/office/officeart/2018/2/layout/IconCircleList"/>
    <dgm:cxn modelId="{74D40E6C-AF7D-472E-86C3-1ED6CE1393BA}" type="presParOf" srcId="{251AF212-4BD2-480B-ADC6-396E5D4AE195}" destId="{CD0A6F9E-699C-4F5C-988F-F51E439A39F3}" srcOrd="0" destOrd="0" presId="urn:microsoft.com/office/officeart/2018/2/layout/IconCircleList"/>
    <dgm:cxn modelId="{7543A200-900E-42F2-8990-0419CE9E34DF}" type="presParOf" srcId="{251AF212-4BD2-480B-ADC6-396E5D4AE195}" destId="{58972A3B-2C95-4C8B-B7FB-13C822ED41D6}" srcOrd="1" destOrd="0" presId="urn:microsoft.com/office/officeart/2018/2/layout/IconCircleList"/>
    <dgm:cxn modelId="{613B36B8-E34D-4E08-8FAA-74E00D36DD4A}" type="presParOf" srcId="{251AF212-4BD2-480B-ADC6-396E5D4AE195}" destId="{9A3EF6C6-B1CF-474E-B94C-08AC62BAAC80}" srcOrd="2" destOrd="0" presId="urn:microsoft.com/office/officeart/2018/2/layout/IconCircleList"/>
    <dgm:cxn modelId="{9812A674-996E-4651-8B46-C3A941E8171A}" type="presParOf" srcId="{251AF212-4BD2-480B-ADC6-396E5D4AE195}" destId="{C8B2BEA1-9FF4-45CB-99AE-105173961030}" srcOrd="3" destOrd="0" presId="urn:microsoft.com/office/officeart/2018/2/layout/IconCircleList"/>
    <dgm:cxn modelId="{E5BD0801-5C37-453C-8768-4CFC83FC3E0F}" type="presParOf" srcId="{A0BB75D6-3C64-4146-A323-2151D15F2782}" destId="{D5143CE6-891A-49B4-B35D-DA755D304202}" srcOrd="9" destOrd="0" presId="urn:microsoft.com/office/officeart/2018/2/layout/IconCircleList"/>
    <dgm:cxn modelId="{222BBAA9-96DF-4774-BFBE-F66BA336BC84}" type="presParOf" srcId="{A0BB75D6-3C64-4146-A323-2151D15F2782}" destId="{97AC5BAF-88C3-4EDA-A831-61B5ECF0E5D1}" srcOrd="10" destOrd="0" presId="urn:microsoft.com/office/officeart/2018/2/layout/IconCircleList"/>
    <dgm:cxn modelId="{4C1AAF05-530C-4AEE-BD67-5BAC4CC521F1}" type="presParOf" srcId="{97AC5BAF-88C3-4EDA-A831-61B5ECF0E5D1}" destId="{E4213C53-10EB-46D2-9469-876FB893E371}" srcOrd="0" destOrd="0" presId="urn:microsoft.com/office/officeart/2018/2/layout/IconCircleList"/>
    <dgm:cxn modelId="{9653E363-EEEF-4C8F-9BCE-53E8998DA0C6}" type="presParOf" srcId="{97AC5BAF-88C3-4EDA-A831-61B5ECF0E5D1}" destId="{E599C75A-5F83-4A3E-A63D-9BF38C6DA5BD}" srcOrd="1" destOrd="0" presId="urn:microsoft.com/office/officeart/2018/2/layout/IconCircleList"/>
    <dgm:cxn modelId="{4DF9D819-0B4F-476C-808B-EA0138F43B33}" type="presParOf" srcId="{97AC5BAF-88C3-4EDA-A831-61B5ECF0E5D1}" destId="{BFD5C633-8699-47DA-B247-C61D39747EBA}" srcOrd="2" destOrd="0" presId="urn:microsoft.com/office/officeart/2018/2/layout/IconCircleList"/>
    <dgm:cxn modelId="{4E2B2D65-D63D-4530-92BE-00181C76D05E}" type="presParOf" srcId="{97AC5BAF-88C3-4EDA-A831-61B5ECF0E5D1}" destId="{FF1CBC56-FA94-4D02-81C7-08E7FE0DA5CF}" srcOrd="3" destOrd="0" presId="urn:microsoft.com/office/officeart/2018/2/layout/IconCircleList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A9041-1957-49AB-82E9-C77E02A471F9}">
      <dsp:nvSpPr>
        <dsp:cNvPr id="0" name=""/>
        <dsp:cNvSpPr/>
      </dsp:nvSpPr>
      <dsp:spPr>
        <a:xfrm>
          <a:off x="51156" y="791003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165D9-6DBB-4AE4-8BEF-A6F67D92F11D}">
      <dsp:nvSpPr>
        <dsp:cNvPr id="0" name=""/>
        <dsp:cNvSpPr/>
      </dsp:nvSpPr>
      <dsp:spPr>
        <a:xfrm>
          <a:off x="195427" y="935275"/>
          <a:ext cx="398463" cy="398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10EF-EFB3-4C36-9145-186F155272CC}">
      <dsp:nvSpPr>
        <dsp:cNvPr id="0" name=""/>
        <dsp:cNvSpPr/>
      </dsp:nvSpPr>
      <dsp:spPr>
        <a:xfrm>
          <a:off x="885378" y="791003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/>
            <a:t>1.Analyze retail sales data: Understand sales trends, identify top-performing products, and evaluate sales performance across different regions or stores.</a:t>
          </a:r>
          <a:endParaRPr lang="en-IN" sz="1100" b="1" u="none" kern="1200"/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85378" y="791003"/>
        <a:ext cx="1619371" cy="687006"/>
      </dsp:txXfrm>
    </dsp:sp>
    <dsp:sp modelId="{294C28FD-A31B-4389-98FA-11AECCB885A6}">
      <dsp:nvSpPr>
        <dsp:cNvPr id="0" name=""/>
        <dsp:cNvSpPr/>
      </dsp:nvSpPr>
      <dsp:spPr>
        <a:xfrm>
          <a:off x="2786913" y="791003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392D-720B-4FE1-9CBB-9FA6A38A3BAE}">
      <dsp:nvSpPr>
        <dsp:cNvPr id="0" name=""/>
        <dsp:cNvSpPr/>
      </dsp:nvSpPr>
      <dsp:spPr>
        <a:xfrm>
          <a:off x="2931184" y="935275"/>
          <a:ext cx="398463" cy="398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36EF5-35A4-400C-A48F-D98C3B5E7D64}">
      <dsp:nvSpPr>
        <dsp:cNvPr id="0" name=""/>
        <dsp:cNvSpPr/>
      </dsp:nvSpPr>
      <dsp:spPr>
        <a:xfrm>
          <a:off x="3621134" y="791003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algn="l">
            <a:lnSpc>
              <a:spcPct val="100000"/>
            </a:lnSpc>
            <a:spcBef>
              <a:spcPct val="0"/>
            </a:spcBef>
            <a:buNone/>
          </a:pPr>
          <a:r>
            <a:rPr lang="en-US" sz="1100" b="1" u="none" kern="1200">
              <a:latin typeface="Calibri" panose="020F0502020204030204"/>
              <a:ea typeface="+mn-ea"/>
              <a:cs typeface="+mn-cs"/>
            </a:rPr>
            <a:t>Forecast future sales trends: Use historical data to predict future sales, which can help in inventory management and marketing strategies.</a:t>
          </a:r>
          <a:endParaRPr lang="en-IN" sz="1100" b="1" u="none" kern="1200">
            <a:latin typeface="Calibri" panose="020F0502020204030204"/>
            <a:ea typeface="+mn-ea"/>
            <a:cs typeface="+mn-cs"/>
          </a:endParaRPr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b="1" u="none" kern="1200">
            <a:latin typeface="Calibri" panose="020F0502020204030204"/>
            <a:ea typeface="+mn-ea"/>
            <a:cs typeface="+mn-cs"/>
          </a:endParaRPr>
        </a:p>
      </dsp:txBody>
      <dsp:txXfrm>
        <a:off x="3621134" y="791003"/>
        <a:ext cx="1619371" cy="687006"/>
      </dsp:txXfrm>
    </dsp:sp>
    <dsp:sp modelId="{769E8836-BA76-4D46-AD72-3AFC1F5BB4FE}">
      <dsp:nvSpPr>
        <dsp:cNvPr id="0" name=""/>
        <dsp:cNvSpPr/>
      </dsp:nvSpPr>
      <dsp:spPr>
        <a:xfrm>
          <a:off x="51156" y="2416365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DD604-49BD-4FF8-BA29-52543394F14A}">
      <dsp:nvSpPr>
        <dsp:cNvPr id="0" name=""/>
        <dsp:cNvSpPr/>
      </dsp:nvSpPr>
      <dsp:spPr>
        <a:xfrm>
          <a:off x="195427" y="2560636"/>
          <a:ext cx="398463" cy="398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B64A-607E-4FD1-8A30-8BF73ACA3C14}">
      <dsp:nvSpPr>
        <dsp:cNvPr id="0" name=""/>
        <dsp:cNvSpPr/>
      </dsp:nvSpPr>
      <dsp:spPr>
        <a:xfrm>
          <a:off x="885378" y="2416365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>
              <a:latin typeface="Calibri" panose="020F0502020204030204"/>
              <a:ea typeface="+mn-ea"/>
              <a:cs typeface="+mn-cs"/>
            </a:rPr>
            <a:t>3.Track Key Performance Indicators (KPIs): Monitor critical KPIs such as units sold, revenue, gross margin, and year-over-year growth.</a:t>
          </a:r>
        </a:p>
      </dsp:txBody>
      <dsp:txXfrm>
        <a:off x="885378" y="2416365"/>
        <a:ext cx="1619371" cy="687006"/>
      </dsp:txXfrm>
    </dsp:sp>
    <dsp:sp modelId="{196F6CCB-4AD5-497E-8923-921075ADADDA}">
      <dsp:nvSpPr>
        <dsp:cNvPr id="0" name=""/>
        <dsp:cNvSpPr/>
      </dsp:nvSpPr>
      <dsp:spPr>
        <a:xfrm>
          <a:off x="2786913" y="2416365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6B8C5-4369-4C12-804D-3C9469DE5C63}">
      <dsp:nvSpPr>
        <dsp:cNvPr id="0" name=""/>
        <dsp:cNvSpPr/>
      </dsp:nvSpPr>
      <dsp:spPr>
        <a:xfrm>
          <a:off x="2931184" y="2560636"/>
          <a:ext cx="398463" cy="398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4051-588A-4BD0-80E0-AAA01A50418A}">
      <dsp:nvSpPr>
        <dsp:cNvPr id="0" name=""/>
        <dsp:cNvSpPr/>
      </dsp:nvSpPr>
      <dsp:spPr>
        <a:xfrm>
          <a:off x="3621134" y="2416365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>
              <a:latin typeface="Calibri" panose="020F0502020204030204"/>
              <a:ea typeface="+mn-ea"/>
              <a:cs typeface="+mn-cs"/>
            </a:rPr>
            <a:t>4.Visualize data for better insights: Create visual representations of data to identify patterns, outliers, and correlations that might not be evident in raw data.</a:t>
          </a:r>
          <a:endParaRPr lang="en-IN" sz="1100" b="1" u="none" kern="1200">
            <a:latin typeface="Calibri" panose="020F0502020204030204"/>
            <a:ea typeface="+mn-ea"/>
            <a:cs typeface="+mn-cs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21134" y="2416365"/>
        <a:ext cx="1619371" cy="687006"/>
      </dsp:txXfrm>
    </dsp:sp>
    <dsp:sp modelId="{CD0A6F9E-699C-4F5C-988F-F51E439A39F3}">
      <dsp:nvSpPr>
        <dsp:cNvPr id="0" name=""/>
        <dsp:cNvSpPr/>
      </dsp:nvSpPr>
      <dsp:spPr>
        <a:xfrm>
          <a:off x="51156" y="4041726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2A3B-2C95-4C8B-B7FB-13C822ED41D6}">
      <dsp:nvSpPr>
        <dsp:cNvPr id="0" name=""/>
        <dsp:cNvSpPr/>
      </dsp:nvSpPr>
      <dsp:spPr>
        <a:xfrm>
          <a:off x="195427" y="4185998"/>
          <a:ext cx="398463" cy="398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2BEA1-9FF4-45CB-99AE-105173961030}">
      <dsp:nvSpPr>
        <dsp:cNvPr id="0" name=""/>
        <dsp:cNvSpPr/>
      </dsp:nvSpPr>
      <dsp:spPr>
        <a:xfrm>
          <a:off x="875856" y="4241748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 dirty="0">
              <a:latin typeface="Calibri" panose="020F0502020204030204"/>
              <a:ea typeface="+mn-ea"/>
              <a:cs typeface="+mn-cs"/>
            </a:rPr>
            <a:t>5.Enhance decision-making: Provide actionable insights that can help stakeholders make data-driven decisions regarding marketing, sales strategies, and customer engagement</a:t>
          </a:r>
          <a:endParaRPr lang="en-IN" sz="1100" b="1" u="none" kern="1200" dirty="0">
            <a:latin typeface="Calibri" panose="020F0502020204030204"/>
            <a:ea typeface="+mn-ea"/>
            <a:cs typeface="+mn-cs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75856" y="4241748"/>
        <a:ext cx="1619371" cy="687006"/>
      </dsp:txXfrm>
    </dsp:sp>
    <dsp:sp modelId="{E4213C53-10EB-46D2-9469-876FB893E371}">
      <dsp:nvSpPr>
        <dsp:cNvPr id="0" name=""/>
        <dsp:cNvSpPr/>
      </dsp:nvSpPr>
      <dsp:spPr>
        <a:xfrm>
          <a:off x="2786913" y="4041726"/>
          <a:ext cx="687006" cy="6870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C75A-5F83-4A3E-A63D-9BF38C6DA5BD}">
      <dsp:nvSpPr>
        <dsp:cNvPr id="0" name=""/>
        <dsp:cNvSpPr/>
      </dsp:nvSpPr>
      <dsp:spPr>
        <a:xfrm>
          <a:off x="2931184" y="4185998"/>
          <a:ext cx="398463" cy="398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BC56-FA94-4D02-81C7-08E7FE0DA5CF}">
      <dsp:nvSpPr>
        <dsp:cNvPr id="0" name=""/>
        <dsp:cNvSpPr/>
      </dsp:nvSpPr>
      <dsp:spPr>
        <a:xfrm>
          <a:off x="3621134" y="4041726"/>
          <a:ext cx="1619371" cy="687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indent="0" algn="l">
            <a:lnSpc>
              <a:spcPct val="100000"/>
            </a:lnSpc>
            <a:spcBef>
              <a:spcPct val="0"/>
            </a:spcBef>
            <a:buNone/>
          </a:pPr>
          <a:r>
            <a:rPr lang="en-US" sz="1100" b="1" u="none" kern="1200">
              <a:latin typeface="Calibri" panose="020F0502020204030204"/>
              <a:ea typeface="+mn-ea"/>
              <a:cs typeface="+mn-cs"/>
            </a:rPr>
            <a:t>6.Optimize marketing strategies: Analyze customer preferences and buying behavior to tailor marketing efforts and improve customer acquisition and retention.</a:t>
          </a:r>
          <a:endParaRPr lang="en-IN" sz="1100" b="1" u="none" kern="1200">
            <a:latin typeface="Calibri" panose="020F0502020204030204"/>
            <a:ea typeface="+mn-ea"/>
            <a:cs typeface="+mn-cs"/>
          </a:endParaRPr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21134" y="4041726"/>
        <a:ext cx="1619371" cy="687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FABF-0507-C049-CC40-CE1A56A10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B8740-0133-C489-7E50-C94B0B8E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79ED-C41A-1166-AB35-7056C500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BC42-9074-70F8-8973-6E7E84A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8B33E-BD81-7781-A9D0-693EB4F4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4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67A3-5BF7-E81E-0903-5887746B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625A-347C-B1C9-F366-4D72D49E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1CD9-EF2D-9F49-184D-0A9D73D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ECD8-97E0-502F-B536-33B4D0E9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2D53-189A-0309-D440-8F20BEC4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1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8F868-F08B-D16E-8D95-A521273E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8E6B8-1D0A-3482-677C-E2B9CFFB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F9A-7188-DB9B-8ACB-2427B5AC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440A-BAD7-D922-3742-F3711FF8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603B-4925-F167-436F-9E34E821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437A-9AE7-837F-F5A6-B0A84593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BE11-70F7-1A67-D26D-80DB2C8A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FCE3-C6CA-9032-19AC-FAC69FF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41EC-74A8-54E2-C12E-F62404D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10DE-299F-D065-ED80-ED53F29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213-70DA-D25D-3727-571BAF86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F99B-077C-A1BC-6872-64F8D86E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DBD2-E290-64FC-AF73-D9094B97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35B5-E711-F75C-F5F2-8EC0009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8181-009A-5AD1-932E-B354245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74E-7DFF-6C67-3B3A-7AF004D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0163-83EE-470C-4081-07C2650C6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CA22-35C7-6BB8-6793-5752198E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1F38-B452-DFC8-5633-03243BE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938C-F4D0-F795-01EC-C4DAC9E3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3693-1F72-6113-C56F-A96C6848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6EC4-370F-8431-04C3-0540CD8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6305-C979-E276-0EFF-DCD5E4DC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1911-E783-F926-6461-4F5A79D06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D4EDF-D533-DDB3-8B1A-22A14984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68663-D6D1-EBC5-DE04-BB664732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932B0-55E5-4258-AC62-7AEA012C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2FFC8-BD32-3A79-307A-BAD3BB1A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2497B-167B-9C89-679F-3874A38E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BBB-31C3-5067-B842-AABE0B38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09DB4-08A4-B7A7-11C8-0181BB36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66C29-4AE5-9F31-3EED-E2E79342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EB0D2-E828-5669-6C44-1C351D16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7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1D742-2514-BE61-110E-8F921F50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336B1-F978-4F44-55E9-BD94ED66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5FF8-9126-99DB-534B-F316AC22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5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A740-721E-4397-22F8-93A3961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FB52-C5C7-6394-19F6-20B1750D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E7AD-019A-09C1-DD38-6DD2A835B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5C910-E995-0703-4DE1-9AB292D7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C8D47-D9B7-2B16-5F95-3ED51262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E4ACE-29FD-6B5D-1CF5-C9F95A2B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3C32-F032-DDE3-EE4B-A06C147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6106B-D560-5450-9AEA-A467DBF2B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B2B-D9B9-F8D9-86AB-129B1424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C845E-33D4-63F4-9032-210D5A7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8485-3DA5-862A-C7D6-6A0B4573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0FFB-8946-79AE-ACC1-D6281F56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41FAC-7B7D-374D-EAA5-ABEB758C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F787-05E6-E1EA-8441-085B7D81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7B08-4A86-9348-43D6-E61003E27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9985-D8DC-454A-8C71-E7E6E361F07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44A0-491B-23C7-C0AD-CD21EF2F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B78C-C062-6D1F-18FB-52C48E25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D886-A048-4057-AEE3-28944BE7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38591-164B-A077-0696-587D4A48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637762"/>
            <a:ext cx="5110480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Capstone Project</a:t>
            </a:r>
            <a:br>
              <a:rPr lang="en-US" sz="5400" dirty="0"/>
            </a:br>
            <a:r>
              <a:rPr lang="en-US" sz="5400" dirty="0">
                <a:solidFill>
                  <a:schemeClr val="bg1"/>
                </a:solidFill>
              </a:rPr>
              <a:t> 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B80CC-B7E5-E6BF-FAB3-B1D35B7C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5233461" cy="6048788"/>
          </a:xfrm>
        </p:spPr>
        <p:txBody>
          <a:bodyPr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400" b="1" u="sng" dirty="0"/>
              <a:t>Sales Analysis Report</a:t>
            </a:r>
            <a:endParaRPr lang="en-IN" sz="4400" b="1" u="sng" kern="0" dirty="0"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lvl="1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                        - By Anita</a:t>
            </a:r>
          </a:p>
          <a:p>
            <a:pPr algn="l"/>
            <a:r>
              <a:rPr lang="en-US" sz="4000" dirty="0"/>
              <a:t>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1807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F3B12-74EE-D5F4-B3FE-0982BB3D62D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Volume over time</a:t>
            </a: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011C5D75-6C24-0679-5725-E9B907E0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69662"/>
            <a:ext cx="7225748" cy="411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DD683-AD1B-11C8-D8CC-8D46EA72F8A8}"/>
              </a:ext>
            </a:extLst>
          </p:cNvPr>
          <p:cNvSpPr txBox="1"/>
          <p:nvPr/>
        </p:nvSpPr>
        <p:spPr>
          <a:xfrm>
            <a:off x="5000162" y="598539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 of Order volume over the time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6AC79-E9DD-ED72-4721-FA09A718F7C9}"/>
              </a:ext>
            </a:extLst>
          </p:cNvPr>
          <p:cNvSpPr txBox="1"/>
          <p:nvPr/>
        </p:nvSpPr>
        <p:spPr>
          <a:xfrm>
            <a:off x="660042" y="2945176"/>
            <a:ext cx="2878688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Order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7B30B-4C6A-48A2-B272-D45CBEB5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97" y="1066799"/>
            <a:ext cx="7833067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6AC79-E9DD-ED72-4721-FA09A718F7C9}"/>
              </a:ext>
            </a:extLst>
          </p:cNvPr>
          <p:cNvSpPr txBox="1"/>
          <p:nvPr/>
        </p:nvSpPr>
        <p:spPr>
          <a:xfrm>
            <a:off x="838200" y="184806"/>
            <a:ext cx="10515600" cy="85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 Shipping duration by Order ID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C76CD69-7A4B-29E2-2446-F1750564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96814"/>
            <a:ext cx="10963275" cy="5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6AC79-E9DD-ED72-4721-FA09A718F7C9}"/>
              </a:ext>
            </a:extLst>
          </p:cNvPr>
          <p:cNvSpPr txBox="1"/>
          <p:nvPr/>
        </p:nvSpPr>
        <p:spPr>
          <a:xfrm>
            <a:off x="466722" y="8780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Employee Analysis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</a:t>
            </a:r>
            <a:r>
              <a:rPr lang="en-US" sz="2000" dirty="0">
                <a:solidFill>
                  <a:schemeClr val="bg1"/>
                </a:solidFill>
                <a:effectLst/>
              </a:rPr>
              <a:t>mployee productivity vary across different departments or job roles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43F7CA37-0A8A-BBB9-1DDF-CFF98B1B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" r="30684" b="1"/>
          <a:stretch/>
        </p:blipFill>
        <p:spPr>
          <a:xfrm>
            <a:off x="4504548" y="919911"/>
            <a:ext cx="7087377" cy="57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2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F3CD9-9E23-06B7-FE5D-2886F5049CC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Tenure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096B98-B98C-D0B4-BEFA-CAFC0D31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45" y="1152525"/>
            <a:ext cx="8083205" cy="44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2F87-78CB-50DE-C11C-8AF40B265834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Performance Ratings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220D28-0F8C-81C2-E34F-E68C5285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374125"/>
            <a:ext cx="7973012" cy="44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DABE2-63CC-4CDE-7A1F-273BF2885B11}"/>
              </a:ext>
            </a:extLst>
          </p:cNvPr>
          <p:cNvSpPr txBox="1"/>
          <p:nvPr/>
        </p:nvSpPr>
        <p:spPr>
          <a:xfrm>
            <a:off x="699713" y="248038"/>
            <a:ext cx="1127321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3200" kern="0" dirty="0">
                <a:solidFill>
                  <a:schemeClr val="bg1"/>
                </a:solidFill>
                <a:latin typeface="Plus Jakarta Sans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200" kern="0" dirty="0">
                <a:solidFill>
                  <a:schemeClr val="bg1"/>
                </a:solidFill>
                <a:effectLst/>
                <a:latin typeface="Plus Jakarta Sans"/>
                <a:ea typeface="Times New Roman" panose="02020603050405020304" pitchFamily="18" charset="0"/>
                <a:cs typeface="Times New Roman" panose="02020603050405020304" pitchFamily="18" charset="0"/>
              </a:rPr>
              <a:t>eographical distribution of suppliers using a map 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3CCC1-5BA2-18DD-3BB6-0A4D40A6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81" y="1574311"/>
            <a:ext cx="8905875" cy="50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7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DABE2-63CC-4CDE-7A1F-273BF2885B11}"/>
              </a:ext>
            </a:extLst>
          </p:cNvPr>
          <p:cNvSpPr txBox="1"/>
          <p:nvPr/>
        </p:nvSpPr>
        <p:spPr>
          <a:xfrm>
            <a:off x="295276" y="248038"/>
            <a:ext cx="1180147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3200" kern="0" dirty="0">
                <a:solidFill>
                  <a:schemeClr val="bg1"/>
                </a:solidFill>
                <a:latin typeface="Plus Jakarta Sans"/>
                <a:ea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IN" sz="3200" kern="0" dirty="0">
                <a:solidFill>
                  <a:schemeClr val="bg1"/>
                </a:solidFill>
                <a:effectLst/>
                <a:latin typeface="Plus Jakarta Sans"/>
                <a:ea typeface="Times New Roman" panose="02020603050405020304" pitchFamily="18" charset="0"/>
                <a:cs typeface="Times New Roman" panose="02020603050405020304" pitchFamily="18" charset="0"/>
              </a:rPr>
              <a:t>ricing structure vary across different suppliers</a:t>
            </a:r>
            <a:endParaRPr lang="en-US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5AC5-1D00-FDC9-7C72-7578001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3" y="1574310"/>
            <a:ext cx="10420350" cy="49527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713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DABE2-63CC-4CDE-7A1F-273BF2885B11}"/>
              </a:ext>
            </a:extLst>
          </p:cNvPr>
          <p:cNvSpPr txBox="1"/>
          <p:nvPr/>
        </p:nvSpPr>
        <p:spPr>
          <a:xfrm>
            <a:off x="295276" y="248038"/>
            <a:ext cx="1180147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3200" kern="0" dirty="0">
                <a:solidFill>
                  <a:schemeClr val="bg1"/>
                </a:solidFill>
                <a:effectLst/>
                <a:latin typeface="Plus Jakarta Sans"/>
                <a:ea typeface="Times New Roman" panose="02020603050405020304" pitchFamily="18" charset="0"/>
                <a:cs typeface="Times New Roman" panose="02020603050405020304" pitchFamily="18" charset="0"/>
              </a:rPr>
              <a:t> Pricing distribution of products using a box plot </a:t>
            </a:r>
            <a:endParaRPr lang="en-US" sz="1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19805-8F35-AD83-90C9-4BD01E1D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911304"/>
            <a:ext cx="8005763" cy="45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5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EC1DC-F9B0-9C36-B976-B7283775FEF4}"/>
              </a:ext>
            </a:extLst>
          </p:cNvPr>
          <p:cNvSpPr txBox="1"/>
          <p:nvPr/>
        </p:nvSpPr>
        <p:spPr>
          <a:xfrm>
            <a:off x="0" y="-22096"/>
            <a:ext cx="12011025" cy="102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Sales Analysis Report Summary</a:t>
            </a:r>
            <a:endParaRPr lang="en-US" sz="36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9C735-AAFF-B5C8-D68C-E8F596CBCC4F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Key Findings</a:t>
            </a:r>
            <a:endParaRPr lang="en-US" sz="1500">
              <a:solidFill>
                <a:schemeClr val="tx2"/>
              </a:solidFill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Total Sales</a:t>
            </a:r>
            <a:r>
              <a:rPr lang="en-US" sz="1500">
                <a:solidFill>
                  <a:schemeClr val="tx2"/>
                </a:solidFill>
                <a:effectLst/>
              </a:rPr>
              <a:t>: Summarize the total sales revenue over the analyzed period.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Sales Trends</a:t>
            </a:r>
            <a:r>
              <a:rPr lang="en-US" sz="1500">
                <a:solidFill>
                  <a:schemeClr val="tx2"/>
                </a:solidFill>
                <a:effectLst/>
              </a:rPr>
              <a:t>: Highlight any significant trends in sales volume or revenue over time.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Top Performing Products/Services</a:t>
            </a:r>
            <a:r>
              <a:rPr lang="en-US" sz="1500">
                <a:solidFill>
                  <a:schemeClr val="tx2"/>
                </a:solidFill>
                <a:effectLst/>
              </a:rPr>
              <a:t>: Identify the best-selling products/services based on sales volume or revenue.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Geographical Analysis</a:t>
            </a:r>
            <a:r>
              <a:rPr lang="en-US" sz="1500">
                <a:solidFill>
                  <a:schemeClr val="tx2"/>
                </a:solidFill>
                <a:effectLst/>
              </a:rPr>
              <a:t>: Discuss sales performance across different regions or markets.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 b="1">
                <a:solidFill>
                  <a:schemeClr val="tx2"/>
                </a:solidFill>
                <a:effectLst/>
              </a:rPr>
              <a:t>Customer Segmentation</a:t>
            </a:r>
            <a:r>
              <a:rPr lang="en-US" sz="1500">
                <a:solidFill>
                  <a:schemeClr val="tx2"/>
                </a:solidFill>
                <a:effectLst/>
              </a:rPr>
              <a:t>: Analyze sales by customer segments , such as demographics or buying behavior.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B8DE8FFE-073E-869F-C391-2F1A3327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3C119-C802-DB9E-9AE2-8B7A92DD9A87}"/>
              </a:ext>
            </a:extLst>
          </p:cNvPr>
          <p:cNvSpPr txBox="1"/>
          <p:nvPr/>
        </p:nvSpPr>
        <p:spPr>
          <a:xfrm>
            <a:off x="171450" y="1053700"/>
            <a:ext cx="1192530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latin typeface="Noway" panose="02000506000000020004" pitchFamily="2" charset="0"/>
                <a:cs typeface="Times New Roman" panose="02020603050405020304" pitchFamily="18" charset="0"/>
              </a:rPr>
              <a:t>This summary provides a comprehensive overview of the sales analysis report, helping stakeholders understand the current performance and potential areas for improvement in sales strategies.</a:t>
            </a:r>
          </a:p>
        </p:txBody>
      </p:sp>
    </p:spTree>
    <p:extLst>
      <p:ext uri="{BB962C8B-B14F-4D97-AF65-F5344CB8AC3E}">
        <p14:creationId xmlns:p14="http://schemas.microsoft.com/office/powerpoint/2010/main" val="262146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EF54B-A165-119D-4EA6-B759735D1AF1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 and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72B5-8D1B-F5A9-1C48-CBDACFE3835F}"/>
              </a:ext>
            </a:extLst>
          </p:cNvPr>
          <p:cNvSpPr txBox="1"/>
          <p:nvPr/>
        </p:nvSpPr>
        <p:spPr>
          <a:xfrm>
            <a:off x="4810259" y="649480"/>
            <a:ext cx="6690861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42"/>
              </a:spcAft>
            </a:pPr>
            <a:r>
              <a:rPr lang="en-US" sz="2000" b="1" dirty="0"/>
              <a:t>Objective:</a:t>
            </a:r>
            <a:r>
              <a:rPr lang="en-US" sz="2000" dirty="0"/>
              <a:t> The objective of a Power BI dashboard for sales analysis is to provide a comprehensive view of sales data and performance metrics to support informed decision-making</a:t>
            </a:r>
            <a:r>
              <a:rPr lang="en-US" sz="2000" b="1" dirty="0"/>
              <a:t> </a:t>
            </a:r>
          </a:p>
          <a:p>
            <a:pPr>
              <a:lnSpc>
                <a:spcPct val="90000"/>
              </a:lnSpc>
              <a:spcAft>
                <a:spcPts val="642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42"/>
              </a:spcAft>
            </a:pPr>
            <a:r>
              <a:rPr lang="en-US" sz="2000" b="1" dirty="0"/>
              <a:t>Goal: </a:t>
            </a:r>
            <a:r>
              <a:rPr lang="en-IN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goal of this dashboard is to empower businesses with the ability to make strategic decisions based on real-time data analysis and to stay competitive in the dynamic automobile market.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42"/>
              </a:spcAft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458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5E8D-65B8-000B-6CE8-83AE7CDB12A2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effectLst/>
              </a:rPr>
              <a:t>Recommendations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>
                <a:solidFill>
                  <a:schemeClr val="tx2"/>
                </a:solidFill>
                <a:effectLst/>
              </a:rPr>
              <a:t>Prioritize customer retention strategies to enhance loyalty.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>
                <a:solidFill>
                  <a:schemeClr val="tx2"/>
                </a:solidFill>
                <a:effectLst/>
              </a:rPr>
              <a:t>Optimize marketing efforts based on ROI analysis.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>
                <a:solidFill>
                  <a:schemeClr val="tx2"/>
                </a:solidFill>
                <a:effectLst/>
              </a:rPr>
              <a:t>Monitor and adjust inventory levels based on product performance and seasonality.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>
                <a:solidFill>
                  <a:schemeClr val="tx2"/>
                </a:solidFill>
                <a:effectLst/>
              </a:rPr>
              <a:t>Implement data-driven decision-making processes to drive sales growth.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CF5C2BD1-1AF3-880F-D7DD-1292BC7A6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1" descr="A blue and yellow triangle pattern&#10;&#10;Description automatically generated">
            <a:extLst>
              <a:ext uri="{FF2B5EF4-FFF2-40B4-BE49-F238E27FC236}">
                <a16:creationId xmlns:a16="http://schemas.microsoft.com/office/drawing/2014/main" id="{37D84E27-3008-186D-7BBD-FE95C2E98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3" r="4959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6CB38-3CDA-17DF-820C-11C9ECA7265F}"/>
              </a:ext>
            </a:extLst>
          </p:cNvPr>
          <p:cNvSpPr txBox="1"/>
          <p:nvPr/>
        </p:nvSpPr>
        <p:spPr>
          <a:xfrm>
            <a:off x="4886708" y="281320"/>
            <a:ext cx="299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400" b="1">
                <a:latin typeface="Noway Bold" panose="02000506000000020004" pitchFamily="2" charset="0"/>
              </a:rPr>
              <a:t>Analysis Scope</a:t>
            </a:r>
            <a:endParaRPr lang="en-IN" sz="2400" b="1">
              <a:latin typeface="Noway Bold" panose="02000506000000020004" pitchFamily="2" charset="0"/>
            </a:endParaRP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885F5ED7-D7A6-34F5-3C9A-C8A24D38F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318511"/>
              </p:ext>
            </p:extLst>
          </p:nvPr>
        </p:nvGraphicFramePr>
        <p:xfrm>
          <a:off x="6417734" y="847725"/>
          <a:ext cx="5291663" cy="5519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71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B2313-16CD-A72C-E925-7754554318C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33C23B-FBAC-BB38-AE7E-F0AC8BCC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AD08-59D4-01DB-6ADB-57E2A6BE066E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Problem Statement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316F2-CBAF-8B5E-5F15-AD64BE303D00}"/>
              </a:ext>
            </a:extLst>
          </p:cNvPr>
          <p:cNvSpPr txBox="1"/>
          <p:nvPr/>
        </p:nvSpPr>
        <p:spPr>
          <a:xfrm>
            <a:off x="906272" y="2472514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Table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76BF19-3640-C599-85B8-17216419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82187"/>
              </p:ext>
            </p:extLst>
          </p:nvPr>
        </p:nvGraphicFramePr>
        <p:xfrm>
          <a:off x="5981701" y="1638299"/>
          <a:ext cx="5831288" cy="477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820">
                  <a:extLst>
                    <a:ext uri="{9D8B030D-6E8A-4147-A177-3AD203B41FA5}">
                      <a16:colId xmlns:a16="http://schemas.microsoft.com/office/drawing/2014/main" val="3847039709"/>
                    </a:ext>
                  </a:extLst>
                </a:gridCol>
                <a:gridCol w="2977468">
                  <a:extLst>
                    <a:ext uri="{9D8B030D-6E8A-4147-A177-3AD203B41FA5}">
                      <a16:colId xmlns:a16="http://schemas.microsoft.com/office/drawing/2014/main" val="3072417728"/>
                    </a:ext>
                  </a:extLst>
                </a:gridCol>
              </a:tblGrid>
              <a:tr h="71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Table Name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233" marR="63233" marT="31616" marB="3161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Brief Description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233" marR="63233" marT="31616" marB="3161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13290"/>
                  </a:ext>
                </a:extLst>
              </a:tr>
              <a:tr h="71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233" marR="63233" marT="31616" marB="31616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Suppliers and vendors of company</a:t>
                      </a:r>
                    </a:p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233" marR="63233" marT="31616" marB="3161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01133"/>
                  </a:ext>
                </a:extLst>
              </a:tr>
              <a:tr h="505917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</a:t>
                      </a:r>
                      <a:endParaRPr lang="en-IN" sz="1400" dirty="0"/>
                    </a:p>
                  </a:txBody>
                  <a:tcPr marL="63233" marR="63233" marT="31616" marB="31616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who buy products from company</a:t>
                      </a:r>
                      <a:endParaRPr lang="en-IN" sz="1400" dirty="0"/>
                    </a:p>
                  </a:txBody>
                  <a:tcPr marL="63233" marR="63233" marT="31616" marB="31616"/>
                </a:tc>
                <a:extLst>
                  <a:ext uri="{0D108BD9-81ED-4DB2-BD59-A6C34878D82A}">
                    <a16:rowId xmlns:a16="http://schemas.microsoft.com/office/drawing/2014/main" val="2741652034"/>
                  </a:ext>
                </a:extLst>
              </a:tr>
              <a:tr h="711018"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</a:t>
                      </a:r>
                      <a:endParaRPr lang="en-IN" sz="1400"/>
                    </a:p>
                  </a:txBody>
                  <a:tcPr marL="63233" marR="63233" marT="31616" marB="316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details of Northwind traders</a:t>
                      </a:r>
                    </a:p>
                    <a:p>
                      <a:endParaRPr lang="en-IN" sz="1400" dirty="0"/>
                    </a:p>
                  </a:txBody>
                  <a:tcPr marL="63233" marR="63233" marT="31616" marB="31616"/>
                </a:tc>
                <a:extLst>
                  <a:ext uri="{0D108BD9-81ED-4DB2-BD59-A6C34878D82A}">
                    <a16:rowId xmlns:a16="http://schemas.microsoft.com/office/drawing/2014/main" val="1918846311"/>
                  </a:ext>
                </a:extLst>
              </a:tr>
              <a:tr h="505917"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IN" sz="1400"/>
                    </a:p>
                  </a:txBody>
                  <a:tcPr marL="63233" marR="63233" marT="31616" marB="316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information</a:t>
                      </a:r>
                    </a:p>
                    <a:p>
                      <a:endParaRPr lang="en-IN" sz="1400" dirty="0"/>
                    </a:p>
                  </a:txBody>
                  <a:tcPr marL="63233" marR="63233" marT="31616" marB="31616"/>
                </a:tc>
                <a:extLst>
                  <a:ext uri="{0D108BD9-81ED-4DB2-BD59-A6C34878D82A}">
                    <a16:rowId xmlns:a16="http://schemas.microsoft.com/office/drawing/2014/main" val="3384523034"/>
                  </a:ext>
                </a:extLst>
              </a:tr>
              <a:tr h="916120"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Shippers</a:t>
                      </a:r>
                      <a:endParaRPr lang="en-IN" sz="1400"/>
                    </a:p>
                  </a:txBody>
                  <a:tcPr marL="63233" marR="63233" marT="31616" marB="31616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details of the shippers who ship the products from the traders to the end-customers</a:t>
                      </a:r>
                      <a:endParaRPr lang="en-IN" sz="1400" dirty="0"/>
                    </a:p>
                  </a:txBody>
                  <a:tcPr marL="63233" marR="63233" marT="31616" marB="31616"/>
                </a:tc>
                <a:extLst>
                  <a:ext uri="{0D108BD9-81ED-4DB2-BD59-A6C34878D82A}">
                    <a16:rowId xmlns:a16="http://schemas.microsoft.com/office/drawing/2014/main" val="3014936206"/>
                  </a:ext>
                </a:extLst>
              </a:tr>
              <a:tr h="711018"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and Order_Details</a:t>
                      </a:r>
                      <a:endParaRPr lang="en-IN" sz="1400"/>
                    </a:p>
                  </a:txBody>
                  <a:tcPr marL="63233" marR="63233" marT="31616" marB="31616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Order transactions taking place between the customers &amp; the company</a:t>
                      </a:r>
                      <a:endParaRPr lang="en-IN" sz="1400" dirty="0"/>
                    </a:p>
                  </a:txBody>
                  <a:tcPr marL="63233" marR="63233" marT="31616" marB="31616"/>
                </a:tc>
                <a:extLst>
                  <a:ext uri="{0D108BD9-81ED-4DB2-BD59-A6C34878D82A}">
                    <a16:rowId xmlns:a16="http://schemas.microsoft.com/office/drawing/2014/main" val="34439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6AC79-E9DD-ED72-4721-FA09A718F7C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Analysis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ustomer distribution vary across different regions </a:t>
            </a: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1B55AACB-9CF5-9E5B-29BA-129A5642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60630"/>
            <a:ext cx="7225748" cy="4136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1284D-CEA2-F875-C2E7-DABA7EBA7018}"/>
              </a:ext>
            </a:extLst>
          </p:cNvPr>
          <p:cNvSpPr txBox="1"/>
          <p:nvPr/>
        </p:nvSpPr>
        <p:spPr>
          <a:xfrm>
            <a:off x="4601043" y="5839012"/>
            <a:ext cx="713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Maps</a:t>
            </a:r>
            <a:r>
              <a:rPr lang="en-US" dirty="0"/>
              <a:t>: Display the geographical distribution of customers using color intensity or bubble size to represent customer density.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9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605DC-EEE2-2381-854D-B11D3FAF2BB8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Acquisition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D7615-FCA0-BA29-85F6-ECF5AE74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46" y="1461237"/>
            <a:ext cx="8070674" cy="4119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64777-F954-9960-3B98-D2B5258AABA6}"/>
              </a:ext>
            </a:extLst>
          </p:cNvPr>
          <p:cNvSpPr txBox="1"/>
          <p:nvPr/>
        </p:nvSpPr>
        <p:spPr>
          <a:xfrm>
            <a:off x="4346678" y="5839012"/>
            <a:ext cx="7673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 trends charts shows increasing trend of customer acquisition rate over the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0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01C245C-C9E6-009B-D645-F1921DBED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1152524" y="972011"/>
            <a:ext cx="10144125" cy="5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544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Noway</vt:lpstr>
      <vt:lpstr>Noway Bold</vt:lpstr>
      <vt:lpstr>Plus Jakarta Sans</vt:lpstr>
      <vt:lpstr>Roboto</vt:lpstr>
      <vt:lpstr>Office Theme</vt:lpstr>
      <vt:lpstr>Capstone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Author Analysis</dc:title>
  <dc:creator>Anita Kumari</dc:creator>
  <cp:lastModifiedBy>Anita Kumari</cp:lastModifiedBy>
  <cp:revision>65</cp:revision>
  <dcterms:created xsi:type="dcterms:W3CDTF">2024-05-12T14:53:35Z</dcterms:created>
  <dcterms:modified xsi:type="dcterms:W3CDTF">2024-06-24T17:29:52Z</dcterms:modified>
</cp:coreProperties>
</file>