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9753600" cy="7315200"/>
  <p:notesSz cx="6858000" cy="9144000"/>
  <p:embeddedFontLst>
    <p:embeddedFont>
      <p:font typeface="More Sugar" charset="1" panose="00000000000000000000"/>
      <p:regular r:id="rId26"/>
    </p:embeddedFont>
    <p:embeddedFont>
      <p:font typeface="More Sugar Thin" charset="1" panose="00000000000000000000"/>
      <p:regular r:id="rId27"/>
    </p:embeddedFont>
    <p:embeddedFont>
      <p:font typeface="Canva Sans Bold" charset="1" panose="020B0803030501040103"/>
      <p:regular r:id="rId28"/>
    </p:embeddedFont>
    <p:embeddedFont>
      <p:font typeface="Canva Sans" charset="1" panose="020B0503030501040103"/>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3.png" Type="http://schemas.openxmlformats.org/officeDocument/2006/relationships/image"/><Relationship Id="rId3" Target="../media/image44.svg" Type="http://schemas.openxmlformats.org/officeDocument/2006/relationships/image"/><Relationship Id="rId4" Target="../media/image45.png" Type="http://schemas.openxmlformats.org/officeDocument/2006/relationships/image"/><Relationship Id="rId5" Target="../media/image46.svg" Type="http://schemas.openxmlformats.org/officeDocument/2006/relationships/image"/><Relationship Id="rId6" Target="../media/image47.png" Type="http://schemas.openxmlformats.org/officeDocument/2006/relationships/image"/><Relationship Id="rId7" Target="../media/image48.svg" Type="http://schemas.openxmlformats.org/officeDocument/2006/relationships/image"/><Relationship Id="rId8" Target="../media/image49.png" Type="http://schemas.openxmlformats.org/officeDocument/2006/relationships/image"/><Relationship Id="rId9" Target="../media/image5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1.png" Type="http://schemas.openxmlformats.org/officeDocument/2006/relationships/image"/><Relationship Id="rId3" Target="../media/image5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45.png" Type="http://schemas.openxmlformats.org/officeDocument/2006/relationships/image"/><Relationship Id="rId7" Target="../media/image46.svg" Type="http://schemas.openxmlformats.org/officeDocument/2006/relationships/image"/><Relationship Id="rId8" Target="../media/image53.png" Type="http://schemas.openxmlformats.org/officeDocument/2006/relationships/image"/><Relationship Id="rId9" Target="../media/image5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1.png" Type="http://schemas.openxmlformats.org/officeDocument/2006/relationships/image"/><Relationship Id="rId3" Target="../media/image5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45.png" Type="http://schemas.openxmlformats.org/officeDocument/2006/relationships/image"/><Relationship Id="rId7" Target="../media/image46.svg" Type="http://schemas.openxmlformats.org/officeDocument/2006/relationships/image"/><Relationship Id="rId8" Target="../media/image55.png" Type="http://schemas.openxmlformats.org/officeDocument/2006/relationships/image"/><Relationship Id="rId9" Target="../media/image5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svg" Type="http://schemas.openxmlformats.org/officeDocument/2006/relationships/image"/><Relationship Id="rId4" Target="../media/image39.png" Type="http://schemas.openxmlformats.org/officeDocument/2006/relationships/image"/><Relationship Id="rId5" Target="../media/image40.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57.png" Type="http://schemas.openxmlformats.org/officeDocument/2006/relationships/image"/><Relationship Id="rId9" Target="../media/image5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9.png" Type="http://schemas.openxmlformats.org/officeDocument/2006/relationships/image"/><Relationship Id="rId11" Target="../media/image60.png" Type="http://schemas.openxmlformats.org/officeDocument/2006/relationships/image"/><Relationship Id="rId2" Target="../media/image31.png" Type="http://schemas.openxmlformats.org/officeDocument/2006/relationships/image"/><Relationship Id="rId3" Target="../media/image3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61.png" Type="http://schemas.openxmlformats.org/officeDocument/2006/relationships/image"/><Relationship Id="rId7" Target="../media/image6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63.png" Type="http://schemas.openxmlformats.org/officeDocument/2006/relationships/image"/><Relationship Id="rId7" Target="../media/image64.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65.png" Type="http://schemas.openxmlformats.org/officeDocument/2006/relationships/image"/><Relationship Id="rId7" Target="../media/image66.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67.png" Type="http://schemas.openxmlformats.org/officeDocument/2006/relationships/image"/><Relationship Id="rId5" Target="../media/image68.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69.png" Type="http://schemas.openxmlformats.org/officeDocument/2006/relationships/image"/><Relationship Id="rId7" Target="../media/image7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3.png" Type="http://schemas.openxmlformats.org/officeDocument/2006/relationships/image"/><Relationship Id="rId11" Target="../media/image74.svg" Type="http://schemas.openxmlformats.org/officeDocument/2006/relationships/image"/><Relationship Id="rId12" Target="https://www.linkedin.com/in/kumari-jaya07/" TargetMode="External" Type="http://schemas.openxmlformats.org/officeDocument/2006/relationships/hyperlink"/><Relationship Id="rId13" Target="https://github.com/kumarijaya07" TargetMode="External" Type="http://schemas.openxmlformats.org/officeDocument/2006/relationships/hyperlink"/><Relationship Id="rId2" Target="../media/image71.png" Type="http://schemas.openxmlformats.org/officeDocument/2006/relationships/image"/><Relationship Id="rId3" Target="../media/image72.svg" Type="http://schemas.openxmlformats.org/officeDocument/2006/relationships/image"/><Relationship Id="rId4" Target="../media/image45.png" Type="http://schemas.openxmlformats.org/officeDocument/2006/relationships/image"/><Relationship Id="rId5" Target="../media/image4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2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21.png" Type="http://schemas.openxmlformats.org/officeDocument/2006/relationships/image"/><Relationship Id="rId5" Target="../media/image2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3.png" Type="http://schemas.openxmlformats.org/officeDocument/2006/relationships/image"/><Relationship Id="rId5" Target="../media/image2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5.png" Type="http://schemas.openxmlformats.org/officeDocument/2006/relationships/image"/><Relationship Id="rId5" Target="../media/image2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29.png" Type="http://schemas.openxmlformats.org/officeDocument/2006/relationships/image"/><Relationship Id="rId7" Target="../media/image3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5.png" Type="http://schemas.openxmlformats.org/officeDocument/2006/relationships/image"/><Relationship Id="rId11" Target="../media/image36.png" Type="http://schemas.openxmlformats.org/officeDocument/2006/relationships/image"/><Relationship Id="rId2" Target="../media/image31.png" Type="http://schemas.openxmlformats.org/officeDocument/2006/relationships/image"/><Relationship Id="rId3" Target="../media/image3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svg" Type="http://schemas.openxmlformats.org/officeDocument/2006/relationships/image"/><Relationship Id="rId4" Target="../media/image39.png" Type="http://schemas.openxmlformats.org/officeDocument/2006/relationships/image"/><Relationship Id="rId5" Target="../media/image40.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41.png" Type="http://schemas.openxmlformats.org/officeDocument/2006/relationships/image"/><Relationship Id="rId9" Target="../media/image4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6EAF2"/>
        </a:solidFill>
      </p:bgPr>
    </p:bg>
    <p:spTree>
      <p:nvGrpSpPr>
        <p:cNvPr id="1" name=""/>
        <p:cNvGrpSpPr/>
        <p:nvPr/>
      </p:nvGrpSpPr>
      <p:grpSpPr>
        <a:xfrm>
          <a:off x="0" y="0"/>
          <a:ext cx="0" cy="0"/>
          <a:chOff x="0" y="0"/>
          <a:chExt cx="0" cy="0"/>
        </a:xfrm>
      </p:grpSpPr>
      <p:sp>
        <p:nvSpPr>
          <p:cNvPr name="Freeform 2" id="2"/>
          <p:cNvSpPr/>
          <p:nvPr/>
        </p:nvSpPr>
        <p:spPr>
          <a:xfrm flipH="false" flipV="false" rot="-10577254">
            <a:off x="7398089" y="4630727"/>
            <a:ext cx="3613742" cy="3650245"/>
          </a:xfrm>
          <a:custGeom>
            <a:avLst/>
            <a:gdLst/>
            <a:ahLst/>
            <a:cxnLst/>
            <a:rect r="r" b="b" t="t" l="l"/>
            <a:pathLst>
              <a:path h="3650245" w="3613742">
                <a:moveTo>
                  <a:pt x="0" y="0"/>
                </a:moveTo>
                <a:lnTo>
                  <a:pt x="3613742" y="0"/>
                </a:lnTo>
                <a:lnTo>
                  <a:pt x="3613742" y="3650244"/>
                </a:lnTo>
                <a:lnTo>
                  <a:pt x="0" y="36502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613067" y="5587093"/>
            <a:ext cx="2591893" cy="347713"/>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9804"/>
              </a:srgbClr>
            </a:solidFill>
          </p:spPr>
        </p:sp>
      </p:grpSp>
      <p:sp>
        <p:nvSpPr>
          <p:cNvPr name="Freeform 5" id="5"/>
          <p:cNvSpPr/>
          <p:nvPr/>
        </p:nvSpPr>
        <p:spPr>
          <a:xfrm flipH="false" flipV="false" rot="0">
            <a:off x="6514629" y="1399445"/>
            <a:ext cx="2363142" cy="4361504"/>
          </a:xfrm>
          <a:custGeom>
            <a:avLst/>
            <a:gdLst/>
            <a:ahLst/>
            <a:cxnLst/>
            <a:rect r="r" b="b" t="t" l="l"/>
            <a:pathLst>
              <a:path h="4361504" w="2363142">
                <a:moveTo>
                  <a:pt x="0" y="0"/>
                </a:moveTo>
                <a:lnTo>
                  <a:pt x="2363142" y="0"/>
                </a:lnTo>
                <a:lnTo>
                  <a:pt x="2363142" y="4361504"/>
                </a:lnTo>
                <a:lnTo>
                  <a:pt x="0" y="43615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7040115">
            <a:off x="-720383" y="-712136"/>
            <a:ext cx="2957190" cy="3046686"/>
          </a:xfrm>
          <a:custGeom>
            <a:avLst/>
            <a:gdLst/>
            <a:ahLst/>
            <a:cxnLst/>
            <a:rect r="r" b="b" t="t" l="l"/>
            <a:pathLst>
              <a:path h="3046686" w="2957190">
                <a:moveTo>
                  <a:pt x="0" y="0"/>
                </a:moveTo>
                <a:lnTo>
                  <a:pt x="2957190" y="0"/>
                </a:lnTo>
                <a:lnTo>
                  <a:pt x="2957190" y="3046686"/>
                </a:lnTo>
                <a:lnTo>
                  <a:pt x="0" y="304668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548640" y="1208417"/>
            <a:ext cx="605347" cy="945855"/>
          </a:xfrm>
          <a:custGeom>
            <a:avLst/>
            <a:gdLst/>
            <a:ahLst/>
            <a:cxnLst/>
            <a:rect r="r" b="b" t="t" l="l"/>
            <a:pathLst>
              <a:path h="945855" w="605347">
                <a:moveTo>
                  <a:pt x="0" y="0"/>
                </a:moveTo>
                <a:lnTo>
                  <a:pt x="605347" y="0"/>
                </a:lnTo>
                <a:lnTo>
                  <a:pt x="605347" y="945855"/>
                </a:lnTo>
                <a:lnTo>
                  <a:pt x="0" y="9458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851314" y="1812149"/>
            <a:ext cx="5874437" cy="3026320"/>
          </a:xfrm>
          <a:prstGeom prst="rect">
            <a:avLst/>
          </a:prstGeom>
        </p:spPr>
        <p:txBody>
          <a:bodyPr anchor="t" rtlCol="false" tIns="0" lIns="0" bIns="0" rIns="0">
            <a:spAutoFit/>
          </a:bodyPr>
          <a:lstStyle/>
          <a:p>
            <a:pPr algn="l">
              <a:lnSpc>
                <a:spcPts val="4869"/>
              </a:lnSpc>
            </a:pPr>
            <a:r>
              <a:rPr lang="en-US" sz="3478">
                <a:solidFill>
                  <a:srgbClr val="162942"/>
                </a:solidFill>
                <a:latin typeface="More Sugar"/>
                <a:ea typeface="More Sugar"/>
                <a:cs typeface="More Sugar"/>
                <a:sym typeface="More Sugar"/>
              </a:rPr>
              <a:t>COMPARATIVE ANALYSIS OF COVID-19 IMPACT ACROSS COUNTRIES AND WHO REGIONS BY USING SQL QUERIES</a:t>
            </a:r>
          </a:p>
        </p:txBody>
      </p:sp>
      <p:sp>
        <p:nvSpPr>
          <p:cNvPr name="TextBox 9" id="9"/>
          <p:cNvSpPr txBox="true"/>
          <p:nvPr/>
        </p:nvSpPr>
        <p:spPr>
          <a:xfrm rot="0">
            <a:off x="548640" y="5393714"/>
            <a:ext cx="4232079" cy="348657"/>
          </a:xfrm>
          <a:prstGeom prst="rect">
            <a:avLst/>
          </a:prstGeom>
        </p:spPr>
        <p:txBody>
          <a:bodyPr anchor="t" rtlCol="false" tIns="0" lIns="0" bIns="0" rIns="0">
            <a:spAutoFit/>
          </a:bodyPr>
          <a:lstStyle/>
          <a:p>
            <a:pPr algn="l">
              <a:lnSpc>
                <a:spcPts val="2762"/>
              </a:lnSpc>
            </a:pPr>
            <a:r>
              <a:rPr lang="en-US" sz="1973">
                <a:solidFill>
                  <a:srgbClr val="697B92"/>
                </a:solidFill>
                <a:latin typeface="More Sugar Thin"/>
                <a:ea typeface="More Sugar Thin"/>
                <a:cs typeface="More Sugar Thin"/>
                <a:sym typeface="More Sugar Thin"/>
              </a:rPr>
              <a:t>Presented by Jaya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BDD7E1"/>
        </a:solidFill>
      </p:bgPr>
    </p:bg>
    <p:spTree>
      <p:nvGrpSpPr>
        <p:cNvPr id="1" name=""/>
        <p:cNvGrpSpPr/>
        <p:nvPr/>
      </p:nvGrpSpPr>
      <p:grpSpPr>
        <a:xfrm>
          <a:off x="0" y="0"/>
          <a:ext cx="0" cy="0"/>
          <a:chOff x="0" y="0"/>
          <a:chExt cx="0" cy="0"/>
        </a:xfrm>
      </p:grpSpPr>
      <p:sp>
        <p:nvSpPr>
          <p:cNvPr name="Freeform 2" id="2"/>
          <p:cNvSpPr/>
          <p:nvPr/>
        </p:nvSpPr>
        <p:spPr>
          <a:xfrm flipH="true" flipV="true" rot="0">
            <a:off x="-709463" y="-152179"/>
            <a:ext cx="2205800" cy="1767397"/>
          </a:xfrm>
          <a:custGeom>
            <a:avLst/>
            <a:gdLst/>
            <a:ahLst/>
            <a:cxnLst/>
            <a:rect r="r" b="b" t="t" l="l"/>
            <a:pathLst>
              <a:path h="1767397" w="2205800">
                <a:moveTo>
                  <a:pt x="2205800" y="1767398"/>
                </a:moveTo>
                <a:lnTo>
                  <a:pt x="0" y="1767398"/>
                </a:lnTo>
                <a:lnTo>
                  <a:pt x="0" y="0"/>
                </a:lnTo>
                <a:lnTo>
                  <a:pt x="2205800" y="0"/>
                </a:lnTo>
                <a:lnTo>
                  <a:pt x="2205800" y="1767398"/>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223605" y="5699981"/>
            <a:ext cx="2205800" cy="1767397"/>
          </a:xfrm>
          <a:custGeom>
            <a:avLst/>
            <a:gdLst/>
            <a:ahLst/>
            <a:cxnLst/>
            <a:rect r="r" b="b" t="t" l="l"/>
            <a:pathLst>
              <a:path h="1767397" w="2205800">
                <a:moveTo>
                  <a:pt x="0" y="0"/>
                </a:moveTo>
                <a:lnTo>
                  <a:pt x="2205799" y="0"/>
                </a:lnTo>
                <a:lnTo>
                  <a:pt x="2205799" y="1767398"/>
                </a:lnTo>
                <a:lnTo>
                  <a:pt x="0" y="17673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554714" y="5264609"/>
            <a:ext cx="2113973" cy="814840"/>
          </a:xfrm>
          <a:custGeom>
            <a:avLst/>
            <a:gdLst/>
            <a:ahLst/>
            <a:cxnLst/>
            <a:rect r="r" b="b" t="t" l="l"/>
            <a:pathLst>
              <a:path h="814840" w="2113973">
                <a:moveTo>
                  <a:pt x="0" y="0"/>
                </a:moveTo>
                <a:lnTo>
                  <a:pt x="2113973" y="0"/>
                </a:lnTo>
                <a:lnTo>
                  <a:pt x="2113973" y="814840"/>
                </a:lnTo>
                <a:lnTo>
                  <a:pt x="0" y="8148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593930" y="4247659"/>
            <a:ext cx="1974733" cy="2033901"/>
          </a:xfrm>
          <a:custGeom>
            <a:avLst/>
            <a:gdLst/>
            <a:ahLst/>
            <a:cxnLst/>
            <a:rect r="r" b="b" t="t" l="l"/>
            <a:pathLst>
              <a:path h="2033901" w="1974733">
                <a:moveTo>
                  <a:pt x="0" y="0"/>
                </a:moveTo>
                <a:lnTo>
                  <a:pt x="1974733" y="0"/>
                </a:lnTo>
                <a:lnTo>
                  <a:pt x="1974733" y="2033900"/>
                </a:lnTo>
                <a:lnTo>
                  <a:pt x="0" y="20339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576094" y="2381640"/>
            <a:ext cx="13618156" cy="2116548"/>
            <a:chOff x="0" y="0"/>
            <a:chExt cx="3204320" cy="498019"/>
          </a:xfrm>
        </p:grpSpPr>
        <p:sp>
          <p:nvSpPr>
            <p:cNvPr name="Freeform 7" id="7"/>
            <p:cNvSpPr/>
            <p:nvPr/>
          </p:nvSpPr>
          <p:spPr>
            <a:xfrm flipH="false" flipV="false" rot="0">
              <a:off x="0" y="0"/>
              <a:ext cx="3204320" cy="498019"/>
            </a:xfrm>
            <a:custGeom>
              <a:avLst/>
              <a:gdLst/>
              <a:ahLst/>
              <a:cxnLst/>
              <a:rect r="r" b="b" t="t" l="l"/>
              <a:pathLst>
                <a:path h="498019" w="3204320">
                  <a:moveTo>
                    <a:pt x="9096" y="0"/>
                  </a:moveTo>
                  <a:lnTo>
                    <a:pt x="3195224" y="0"/>
                  </a:lnTo>
                  <a:cubicBezTo>
                    <a:pt x="3200248" y="0"/>
                    <a:pt x="3204320" y="4072"/>
                    <a:pt x="3204320" y="9096"/>
                  </a:cubicBezTo>
                  <a:lnTo>
                    <a:pt x="3204320" y="488923"/>
                  </a:lnTo>
                  <a:cubicBezTo>
                    <a:pt x="3204320" y="493946"/>
                    <a:pt x="3200248" y="498019"/>
                    <a:pt x="3195224" y="498019"/>
                  </a:cubicBezTo>
                  <a:lnTo>
                    <a:pt x="9096" y="498019"/>
                  </a:lnTo>
                  <a:cubicBezTo>
                    <a:pt x="4072" y="498019"/>
                    <a:pt x="0" y="493946"/>
                    <a:pt x="0" y="488923"/>
                  </a:cubicBezTo>
                  <a:lnTo>
                    <a:pt x="0" y="9096"/>
                  </a:lnTo>
                  <a:cubicBezTo>
                    <a:pt x="0" y="4072"/>
                    <a:pt x="4072" y="0"/>
                    <a:pt x="9096" y="0"/>
                  </a:cubicBezTo>
                  <a:close/>
                </a:path>
              </a:pathLst>
            </a:custGeom>
            <a:blipFill>
              <a:blip r:embed="rId8"/>
              <a:stretch>
                <a:fillRect l="-29149" t="0" r="-29149" b="0"/>
              </a:stretch>
            </a:blipFill>
          </p:spPr>
        </p:sp>
      </p:grpSp>
      <p:grpSp>
        <p:nvGrpSpPr>
          <p:cNvPr name="Group 8" id="8"/>
          <p:cNvGrpSpPr/>
          <p:nvPr/>
        </p:nvGrpSpPr>
        <p:grpSpPr>
          <a:xfrm rot="0">
            <a:off x="207594" y="5350790"/>
            <a:ext cx="11113954" cy="1457319"/>
            <a:chOff x="0" y="0"/>
            <a:chExt cx="2421341" cy="317499"/>
          </a:xfrm>
        </p:grpSpPr>
        <p:sp>
          <p:nvSpPr>
            <p:cNvPr name="Freeform 9" id="9"/>
            <p:cNvSpPr/>
            <p:nvPr/>
          </p:nvSpPr>
          <p:spPr>
            <a:xfrm flipH="false" flipV="false" rot="0">
              <a:off x="0" y="0"/>
              <a:ext cx="2421341" cy="317499"/>
            </a:xfrm>
            <a:custGeom>
              <a:avLst/>
              <a:gdLst/>
              <a:ahLst/>
              <a:cxnLst/>
              <a:rect r="r" b="b" t="t" l="l"/>
              <a:pathLst>
                <a:path h="317499" w="2421341">
                  <a:moveTo>
                    <a:pt x="0" y="0"/>
                  </a:moveTo>
                  <a:lnTo>
                    <a:pt x="2421341" y="0"/>
                  </a:lnTo>
                  <a:lnTo>
                    <a:pt x="2421341" y="317499"/>
                  </a:lnTo>
                  <a:lnTo>
                    <a:pt x="0" y="317499"/>
                  </a:lnTo>
                  <a:close/>
                </a:path>
              </a:pathLst>
            </a:custGeom>
            <a:blipFill>
              <a:blip r:embed="rId9"/>
              <a:stretch>
                <a:fillRect l="-31953" t="0" r="-31953" b="0"/>
              </a:stretch>
            </a:blipFill>
          </p:spPr>
        </p:sp>
      </p:grpSp>
      <p:sp>
        <p:nvSpPr>
          <p:cNvPr name="TextBox 10" id="10"/>
          <p:cNvSpPr txBox="true"/>
          <p:nvPr/>
        </p:nvSpPr>
        <p:spPr>
          <a:xfrm rot="0">
            <a:off x="576094" y="228586"/>
            <a:ext cx="8750410" cy="1967230"/>
          </a:xfrm>
          <a:prstGeom prst="rect">
            <a:avLst/>
          </a:prstGeom>
        </p:spPr>
        <p:txBody>
          <a:bodyPr anchor="t" rtlCol="false" tIns="0" lIns="0" bIns="0" rIns="0">
            <a:spAutoFit/>
          </a:bodyPr>
          <a:lstStyle/>
          <a:p>
            <a:pPr algn="ctr">
              <a:lnSpc>
                <a:spcPts val="3919"/>
              </a:lnSpc>
            </a:pPr>
            <a:r>
              <a:rPr lang="en-US" sz="2799">
                <a:solidFill>
                  <a:srgbClr val="162942"/>
                </a:solidFill>
                <a:latin typeface="More Sugar"/>
                <a:ea typeface="More Sugar"/>
                <a:cs typeface="More Sugar"/>
                <a:sym typeface="More Sugar"/>
              </a:rPr>
              <a:t>WRITE A SQL QUERY TO SHOW A COLUMN OF STATUS, IF CONFIRMED CASE IS GREATER THAN AVERAGE CONFIRMED CASE THAN SHOW "DANGER ZONE" ELSE SHOW "SAFE ZONE".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6EAF2"/>
        </a:solidFill>
      </p:bgPr>
    </p:bg>
    <p:spTree>
      <p:nvGrpSpPr>
        <p:cNvPr id="1" name=""/>
        <p:cNvGrpSpPr/>
        <p:nvPr/>
      </p:nvGrpSpPr>
      <p:grpSpPr>
        <a:xfrm>
          <a:off x="0" y="0"/>
          <a:ext cx="0" cy="0"/>
          <a:chOff x="0" y="0"/>
          <a:chExt cx="0" cy="0"/>
        </a:xfrm>
      </p:grpSpPr>
      <p:sp>
        <p:nvSpPr>
          <p:cNvPr name="Freeform 2" id="2"/>
          <p:cNvSpPr/>
          <p:nvPr/>
        </p:nvSpPr>
        <p:spPr>
          <a:xfrm flipH="false" flipV="false" rot="0">
            <a:off x="-973631" y="2380927"/>
            <a:ext cx="3241666" cy="3623814"/>
          </a:xfrm>
          <a:custGeom>
            <a:avLst/>
            <a:gdLst/>
            <a:ahLst/>
            <a:cxnLst/>
            <a:rect r="r" b="b" t="t" l="l"/>
            <a:pathLst>
              <a:path h="3623814" w="3241666">
                <a:moveTo>
                  <a:pt x="0" y="0"/>
                </a:moveTo>
                <a:lnTo>
                  <a:pt x="3241666" y="0"/>
                </a:lnTo>
                <a:lnTo>
                  <a:pt x="3241666" y="3623813"/>
                </a:lnTo>
                <a:lnTo>
                  <a:pt x="0" y="36238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985733" y="6004740"/>
            <a:ext cx="3830145" cy="463302"/>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9804"/>
              </a:srgbClr>
            </a:solidFill>
          </p:spPr>
        </p:sp>
      </p:grpSp>
      <p:sp>
        <p:nvSpPr>
          <p:cNvPr name="Freeform 5" id="5"/>
          <p:cNvSpPr/>
          <p:nvPr/>
        </p:nvSpPr>
        <p:spPr>
          <a:xfrm flipH="false" flipV="false" rot="0">
            <a:off x="-973631" y="4711287"/>
            <a:ext cx="3410302" cy="3513511"/>
          </a:xfrm>
          <a:custGeom>
            <a:avLst/>
            <a:gdLst/>
            <a:ahLst/>
            <a:cxnLst/>
            <a:rect r="r" b="b" t="t" l="l"/>
            <a:pathLst>
              <a:path h="3513511" w="3410302">
                <a:moveTo>
                  <a:pt x="0" y="0"/>
                </a:moveTo>
                <a:lnTo>
                  <a:pt x="3410302" y="0"/>
                </a:lnTo>
                <a:lnTo>
                  <a:pt x="3410302" y="3513511"/>
                </a:lnTo>
                <a:lnTo>
                  <a:pt x="0" y="35135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950273" y="4845571"/>
            <a:ext cx="2107963" cy="812524"/>
          </a:xfrm>
          <a:custGeom>
            <a:avLst/>
            <a:gdLst/>
            <a:ahLst/>
            <a:cxnLst/>
            <a:rect r="r" b="b" t="t" l="l"/>
            <a:pathLst>
              <a:path h="812524" w="2107963">
                <a:moveTo>
                  <a:pt x="0" y="0"/>
                </a:moveTo>
                <a:lnTo>
                  <a:pt x="2107963" y="0"/>
                </a:lnTo>
                <a:lnTo>
                  <a:pt x="2107963" y="812524"/>
                </a:lnTo>
                <a:lnTo>
                  <a:pt x="0" y="81252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731520" y="546248"/>
            <a:ext cx="8084358" cy="976630"/>
          </a:xfrm>
          <a:prstGeom prst="rect">
            <a:avLst/>
          </a:prstGeom>
        </p:spPr>
        <p:txBody>
          <a:bodyPr anchor="t" rtlCol="false" tIns="0" lIns="0" bIns="0" rIns="0">
            <a:spAutoFit/>
          </a:bodyPr>
          <a:lstStyle/>
          <a:p>
            <a:pPr algn="just">
              <a:lnSpc>
                <a:spcPts val="3919"/>
              </a:lnSpc>
            </a:pPr>
            <a:r>
              <a:rPr lang="en-US" sz="2799">
                <a:solidFill>
                  <a:srgbClr val="162942"/>
                </a:solidFill>
                <a:latin typeface="More Sugar"/>
                <a:ea typeface="More Sugar"/>
                <a:cs typeface="More Sugar"/>
                <a:sym typeface="More Sugar"/>
              </a:rPr>
              <a:t>WRITE A SQL QUERY TO SHOW THE TOP 5 COUNTRY BY CONFIRMED CASE</a:t>
            </a:r>
          </a:p>
        </p:txBody>
      </p:sp>
      <p:grpSp>
        <p:nvGrpSpPr>
          <p:cNvPr name="Group 8" id="8"/>
          <p:cNvGrpSpPr/>
          <p:nvPr/>
        </p:nvGrpSpPr>
        <p:grpSpPr>
          <a:xfrm rot="0">
            <a:off x="1146890" y="1931256"/>
            <a:ext cx="13574495" cy="2437131"/>
            <a:chOff x="0" y="0"/>
            <a:chExt cx="2957406" cy="530965"/>
          </a:xfrm>
        </p:grpSpPr>
        <p:sp>
          <p:nvSpPr>
            <p:cNvPr name="Freeform 9" id="9"/>
            <p:cNvSpPr/>
            <p:nvPr/>
          </p:nvSpPr>
          <p:spPr>
            <a:xfrm flipH="false" flipV="false" rot="0">
              <a:off x="0" y="0"/>
              <a:ext cx="2957406" cy="530965"/>
            </a:xfrm>
            <a:custGeom>
              <a:avLst/>
              <a:gdLst/>
              <a:ahLst/>
              <a:cxnLst/>
              <a:rect r="r" b="b" t="t" l="l"/>
              <a:pathLst>
                <a:path h="530965" w="2957406">
                  <a:moveTo>
                    <a:pt x="0" y="0"/>
                  </a:moveTo>
                  <a:lnTo>
                    <a:pt x="2957406" y="0"/>
                  </a:lnTo>
                  <a:lnTo>
                    <a:pt x="2957406" y="530965"/>
                  </a:lnTo>
                  <a:lnTo>
                    <a:pt x="0" y="530965"/>
                  </a:lnTo>
                  <a:close/>
                </a:path>
              </a:pathLst>
            </a:custGeom>
            <a:blipFill>
              <a:blip r:embed="rId8"/>
              <a:stretch>
                <a:fillRect l="-23690" t="0" r="-23690" b="0"/>
              </a:stretch>
            </a:blipFill>
          </p:spPr>
        </p:sp>
      </p:grpSp>
      <p:grpSp>
        <p:nvGrpSpPr>
          <p:cNvPr name="Group 10" id="10"/>
          <p:cNvGrpSpPr/>
          <p:nvPr/>
        </p:nvGrpSpPr>
        <p:grpSpPr>
          <a:xfrm rot="0">
            <a:off x="492976" y="4993024"/>
            <a:ext cx="10887938" cy="1330143"/>
            <a:chOff x="0" y="0"/>
            <a:chExt cx="2372100" cy="289791"/>
          </a:xfrm>
        </p:grpSpPr>
        <p:sp>
          <p:nvSpPr>
            <p:cNvPr name="Freeform 11" id="11"/>
            <p:cNvSpPr/>
            <p:nvPr/>
          </p:nvSpPr>
          <p:spPr>
            <a:xfrm flipH="false" flipV="false" rot="0">
              <a:off x="0" y="0"/>
              <a:ext cx="2372100" cy="289791"/>
            </a:xfrm>
            <a:custGeom>
              <a:avLst/>
              <a:gdLst/>
              <a:ahLst/>
              <a:cxnLst/>
              <a:rect r="r" b="b" t="t" l="l"/>
              <a:pathLst>
                <a:path h="289791" w="2372100">
                  <a:moveTo>
                    <a:pt x="0" y="0"/>
                  </a:moveTo>
                  <a:lnTo>
                    <a:pt x="2372100" y="0"/>
                  </a:lnTo>
                  <a:lnTo>
                    <a:pt x="2372100" y="289791"/>
                  </a:lnTo>
                  <a:lnTo>
                    <a:pt x="0" y="289791"/>
                  </a:lnTo>
                  <a:close/>
                </a:path>
              </a:pathLst>
            </a:custGeom>
            <a:blipFill>
              <a:blip r:embed="rId9"/>
              <a:stretch>
                <a:fillRect l="-24657" t="0" r="-24657" b="0"/>
              </a:stretch>
            </a:blipFill>
          </p:spPr>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6EAF2"/>
        </a:solidFill>
      </p:bgPr>
    </p:bg>
    <p:spTree>
      <p:nvGrpSpPr>
        <p:cNvPr id="1" name=""/>
        <p:cNvGrpSpPr/>
        <p:nvPr/>
      </p:nvGrpSpPr>
      <p:grpSpPr>
        <a:xfrm>
          <a:off x="0" y="0"/>
          <a:ext cx="0" cy="0"/>
          <a:chOff x="0" y="0"/>
          <a:chExt cx="0" cy="0"/>
        </a:xfrm>
      </p:grpSpPr>
      <p:sp>
        <p:nvSpPr>
          <p:cNvPr name="Freeform 2" id="2"/>
          <p:cNvSpPr/>
          <p:nvPr/>
        </p:nvSpPr>
        <p:spPr>
          <a:xfrm flipH="false" flipV="false" rot="0">
            <a:off x="-973631" y="2380927"/>
            <a:ext cx="3241666" cy="3623814"/>
          </a:xfrm>
          <a:custGeom>
            <a:avLst/>
            <a:gdLst/>
            <a:ahLst/>
            <a:cxnLst/>
            <a:rect r="r" b="b" t="t" l="l"/>
            <a:pathLst>
              <a:path h="3623814" w="3241666">
                <a:moveTo>
                  <a:pt x="0" y="0"/>
                </a:moveTo>
                <a:lnTo>
                  <a:pt x="3241666" y="0"/>
                </a:lnTo>
                <a:lnTo>
                  <a:pt x="3241666" y="3623813"/>
                </a:lnTo>
                <a:lnTo>
                  <a:pt x="0" y="36238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985733" y="6004740"/>
            <a:ext cx="3830145" cy="463302"/>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9804"/>
              </a:srgbClr>
            </a:solidFill>
          </p:spPr>
        </p:sp>
      </p:grpSp>
      <p:sp>
        <p:nvSpPr>
          <p:cNvPr name="Freeform 5" id="5"/>
          <p:cNvSpPr/>
          <p:nvPr/>
        </p:nvSpPr>
        <p:spPr>
          <a:xfrm flipH="false" flipV="false" rot="0">
            <a:off x="-973631" y="4711287"/>
            <a:ext cx="3410302" cy="3513511"/>
          </a:xfrm>
          <a:custGeom>
            <a:avLst/>
            <a:gdLst/>
            <a:ahLst/>
            <a:cxnLst/>
            <a:rect r="r" b="b" t="t" l="l"/>
            <a:pathLst>
              <a:path h="3513511" w="3410302">
                <a:moveTo>
                  <a:pt x="0" y="0"/>
                </a:moveTo>
                <a:lnTo>
                  <a:pt x="3410302" y="0"/>
                </a:lnTo>
                <a:lnTo>
                  <a:pt x="3410302" y="3513511"/>
                </a:lnTo>
                <a:lnTo>
                  <a:pt x="0" y="35135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950273" y="4845571"/>
            <a:ext cx="2107963" cy="812524"/>
          </a:xfrm>
          <a:custGeom>
            <a:avLst/>
            <a:gdLst/>
            <a:ahLst/>
            <a:cxnLst/>
            <a:rect r="r" b="b" t="t" l="l"/>
            <a:pathLst>
              <a:path h="812524" w="2107963">
                <a:moveTo>
                  <a:pt x="0" y="0"/>
                </a:moveTo>
                <a:lnTo>
                  <a:pt x="2107963" y="0"/>
                </a:lnTo>
                <a:lnTo>
                  <a:pt x="2107963" y="812524"/>
                </a:lnTo>
                <a:lnTo>
                  <a:pt x="0" y="81252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937722" y="546248"/>
            <a:ext cx="8084358" cy="976630"/>
          </a:xfrm>
          <a:prstGeom prst="rect">
            <a:avLst/>
          </a:prstGeom>
        </p:spPr>
        <p:txBody>
          <a:bodyPr anchor="t" rtlCol="false" tIns="0" lIns="0" bIns="0" rIns="0">
            <a:spAutoFit/>
          </a:bodyPr>
          <a:lstStyle/>
          <a:p>
            <a:pPr algn="ctr">
              <a:lnSpc>
                <a:spcPts val="3919"/>
              </a:lnSpc>
            </a:pPr>
            <a:r>
              <a:rPr lang="en-US" sz="2799">
                <a:solidFill>
                  <a:srgbClr val="162942"/>
                </a:solidFill>
                <a:latin typeface="More Sugar"/>
                <a:ea typeface="More Sugar"/>
                <a:cs typeface="More Sugar"/>
                <a:sym typeface="More Sugar"/>
              </a:rPr>
              <a:t>WRITE A SQL QUERY TO SHOW THE TOP 3 WHO REGION BY DEATHS.</a:t>
            </a:r>
          </a:p>
        </p:txBody>
      </p:sp>
      <p:grpSp>
        <p:nvGrpSpPr>
          <p:cNvPr name="Group 8" id="8"/>
          <p:cNvGrpSpPr/>
          <p:nvPr/>
        </p:nvGrpSpPr>
        <p:grpSpPr>
          <a:xfrm rot="0">
            <a:off x="1135649" y="2380927"/>
            <a:ext cx="14327241" cy="2437131"/>
            <a:chOff x="0" y="0"/>
            <a:chExt cx="3121403" cy="530965"/>
          </a:xfrm>
        </p:grpSpPr>
        <p:sp>
          <p:nvSpPr>
            <p:cNvPr name="Freeform 9" id="9"/>
            <p:cNvSpPr/>
            <p:nvPr/>
          </p:nvSpPr>
          <p:spPr>
            <a:xfrm flipH="false" flipV="false" rot="0">
              <a:off x="0" y="0"/>
              <a:ext cx="3121403" cy="530965"/>
            </a:xfrm>
            <a:custGeom>
              <a:avLst/>
              <a:gdLst/>
              <a:ahLst/>
              <a:cxnLst/>
              <a:rect r="r" b="b" t="t" l="l"/>
              <a:pathLst>
                <a:path h="530965" w="3121403">
                  <a:moveTo>
                    <a:pt x="0" y="0"/>
                  </a:moveTo>
                  <a:lnTo>
                    <a:pt x="3121403" y="0"/>
                  </a:lnTo>
                  <a:lnTo>
                    <a:pt x="3121403" y="530965"/>
                  </a:lnTo>
                  <a:lnTo>
                    <a:pt x="0" y="530965"/>
                  </a:lnTo>
                  <a:close/>
                </a:path>
              </a:pathLst>
            </a:custGeom>
            <a:blipFill>
              <a:blip r:embed="rId8"/>
              <a:stretch>
                <a:fillRect l="-25449" t="0" r="-25449" b="0"/>
              </a:stretch>
            </a:blipFill>
          </p:spPr>
        </p:sp>
      </p:grpSp>
      <p:sp>
        <p:nvSpPr>
          <p:cNvPr name="Freeform 10" id="10"/>
          <p:cNvSpPr/>
          <p:nvPr/>
        </p:nvSpPr>
        <p:spPr>
          <a:xfrm flipH="false" flipV="false" rot="0">
            <a:off x="647202" y="5421085"/>
            <a:ext cx="8709990" cy="1046957"/>
          </a:xfrm>
          <a:custGeom>
            <a:avLst/>
            <a:gdLst/>
            <a:ahLst/>
            <a:cxnLst/>
            <a:rect r="r" b="b" t="t" l="l"/>
            <a:pathLst>
              <a:path h="1046957" w="8709990">
                <a:moveTo>
                  <a:pt x="0" y="0"/>
                </a:moveTo>
                <a:lnTo>
                  <a:pt x="8709990" y="0"/>
                </a:lnTo>
                <a:lnTo>
                  <a:pt x="8709990" y="1046957"/>
                </a:lnTo>
                <a:lnTo>
                  <a:pt x="0" y="1046957"/>
                </a:lnTo>
                <a:lnTo>
                  <a:pt x="0" y="0"/>
                </a:lnTo>
                <a:close/>
              </a:path>
            </a:pathLst>
          </a:custGeom>
          <a:blipFill>
            <a:blip r:embed="rId9"/>
            <a:stretch>
              <a:fillRect l="-25440" t="0" r="-40413"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D6EAF2"/>
        </a:solidFill>
      </p:bgPr>
    </p:bg>
    <p:spTree>
      <p:nvGrpSpPr>
        <p:cNvPr id="1" name=""/>
        <p:cNvGrpSpPr/>
        <p:nvPr/>
      </p:nvGrpSpPr>
      <p:grpSpPr>
        <a:xfrm>
          <a:off x="0" y="0"/>
          <a:ext cx="0" cy="0"/>
          <a:chOff x="0" y="0"/>
          <a:chExt cx="0" cy="0"/>
        </a:xfrm>
      </p:grpSpPr>
      <p:sp>
        <p:nvSpPr>
          <p:cNvPr name="Freeform 2" id="2"/>
          <p:cNvSpPr/>
          <p:nvPr/>
        </p:nvSpPr>
        <p:spPr>
          <a:xfrm flipH="false" flipV="false" rot="0">
            <a:off x="148820" y="2512136"/>
            <a:ext cx="2041009" cy="2290928"/>
          </a:xfrm>
          <a:custGeom>
            <a:avLst/>
            <a:gdLst/>
            <a:ahLst/>
            <a:cxnLst/>
            <a:rect r="r" b="b" t="t" l="l"/>
            <a:pathLst>
              <a:path h="2290928" w="2041009">
                <a:moveTo>
                  <a:pt x="0" y="0"/>
                </a:moveTo>
                <a:lnTo>
                  <a:pt x="2041009" y="0"/>
                </a:lnTo>
                <a:lnTo>
                  <a:pt x="2041009" y="2290928"/>
                </a:lnTo>
                <a:lnTo>
                  <a:pt x="0" y="22909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39956" y="-426951"/>
            <a:ext cx="2342497" cy="2316943"/>
          </a:xfrm>
          <a:custGeom>
            <a:avLst/>
            <a:gdLst/>
            <a:ahLst/>
            <a:cxnLst/>
            <a:rect r="r" b="b" t="t" l="l"/>
            <a:pathLst>
              <a:path h="2316943" w="2342497">
                <a:moveTo>
                  <a:pt x="0" y="0"/>
                </a:moveTo>
                <a:lnTo>
                  <a:pt x="2342497" y="0"/>
                </a:lnTo>
                <a:lnTo>
                  <a:pt x="2342497" y="2316942"/>
                </a:lnTo>
                <a:lnTo>
                  <a:pt x="0" y="23169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971187" y="5553402"/>
            <a:ext cx="2342497" cy="2316943"/>
          </a:xfrm>
          <a:custGeom>
            <a:avLst/>
            <a:gdLst/>
            <a:ahLst/>
            <a:cxnLst/>
            <a:rect r="r" b="b" t="t" l="l"/>
            <a:pathLst>
              <a:path h="2316943" w="2342497">
                <a:moveTo>
                  <a:pt x="0" y="0"/>
                </a:moveTo>
                <a:lnTo>
                  <a:pt x="2342497" y="0"/>
                </a:lnTo>
                <a:lnTo>
                  <a:pt x="2342497" y="2316943"/>
                </a:lnTo>
                <a:lnTo>
                  <a:pt x="0" y="23169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398129" y="250264"/>
            <a:ext cx="8744306" cy="1967230"/>
          </a:xfrm>
          <a:prstGeom prst="rect">
            <a:avLst/>
          </a:prstGeom>
        </p:spPr>
        <p:txBody>
          <a:bodyPr anchor="t" rtlCol="false" tIns="0" lIns="0" bIns="0" rIns="0">
            <a:spAutoFit/>
          </a:bodyPr>
          <a:lstStyle/>
          <a:p>
            <a:pPr algn="ctr">
              <a:lnSpc>
                <a:spcPts val="3919"/>
              </a:lnSpc>
            </a:pPr>
            <a:r>
              <a:rPr lang="en-US" sz="2799">
                <a:solidFill>
                  <a:srgbClr val="162942"/>
                </a:solidFill>
                <a:latin typeface="More Sugar"/>
                <a:ea typeface="More Sugar"/>
                <a:cs typeface="More Sugar"/>
                <a:sym typeface="More Sugar"/>
              </a:rPr>
              <a:t>WRITE A SQL QUERY TO SHOW THE SUM OF CONFIRMED, DEATHS, RECOVERED &amp; ACTIVE CASE BY EACH COUNTRY AND SHOW THE DATA WHOSE CONFIRMED CASE IS LESS THAN 40K.</a:t>
            </a:r>
          </a:p>
        </p:txBody>
      </p:sp>
      <p:sp>
        <p:nvSpPr>
          <p:cNvPr name="Freeform 6" id="6"/>
          <p:cNvSpPr/>
          <p:nvPr/>
        </p:nvSpPr>
        <p:spPr>
          <a:xfrm flipH="false" flipV="false" rot="0">
            <a:off x="148820" y="5968283"/>
            <a:ext cx="1753721" cy="1230793"/>
          </a:xfrm>
          <a:custGeom>
            <a:avLst/>
            <a:gdLst/>
            <a:ahLst/>
            <a:cxnLst/>
            <a:rect r="r" b="b" t="t" l="l"/>
            <a:pathLst>
              <a:path h="1230793" w="1753721">
                <a:moveTo>
                  <a:pt x="0" y="0"/>
                </a:moveTo>
                <a:lnTo>
                  <a:pt x="1753721" y="0"/>
                </a:lnTo>
                <a:lnTo>
                  <a:pt x="1753721" y="1230794"/>
                </a:lnTo>
                <a:lnTo>
                  <a:pt x="0" y="12307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true" flipV="false" rot="0">
            <a:off x="7851059" y="116123"/>
            <a:ext cx="1753721" cy="1230793"/>
          </a:xfrm>
          <a:custGeom>
            <a:avLst/>
            <a:gdLst/>
            <a:ahLst/>
            <a:cxnLst/>
            <a:rect r="r" b="b" t="t" l="l"/>
            <a:pathLst>
              <a:path h="1230793" w="1753721">
                <a:moveTo>
                  <a:pt x="1753721" y="0"/>
                </a:moveTo>
                <a:lnTo>
                  <a:pt x="0" y="0"/>
                </a:lnTo>
                <a:lnTo>
                  <a:pt x="0" y="1230794"/>
                </a:lnTo>
                <a:lnTo>
                  <a:pt x="1753721" y="1230794"/>
                </a:lnTo>
                <a:lnTo>
                  <a:pt x="1753721"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2189829" y="2359420"/>
            <a:ext cx="14467457" cy="2443645"/>
            <a:chOff x="0" y="0"/>
            <a:chExt cx="3151951" cy="532384"/>
          </a:xfrm>
        </p:grpSpPr>
        <p:sp>
          <p:nvSpPr>
            <p:cNvPr name="Freeform 9" id="9"/>
            <p:cNvSpPr/>
            <p:nvPr/>
          </p:nvSpPr>
          <p:spPr>
            <a:xfrm flipH="false" flipV="false" rot="0">
              <a:off x="0" y="0"/>
              <a:ext cx="3151951" cy="532384"/>
            </a:xfrm>
            <a:custGeom>
              <a:avLst/>
              <a:gdLst/>
              <a:ahLst/>
              <a:cxnLst/>
              <a:rect r="r" b="b" t="t" l="l"/>
              <a:pathLst>
                <a:path h="532384" w="3151951">
                  <a:moveTo>
                    <a:pt x="0" y="0"/>
                  </a:moveTo>
                  <a:lnTo>
                    <a:pt x="3151951" y="0"/>
                  </a:lnTo>
                  <a:lnTo>
                    <a:pt x="3151951" y="532384"/>
                  </a:lnTo>
                  <a:lnTo>
                    <a:pt x="0" y="532384"/>
                  </a:lnTo>
                  <a:close/>
                </a:path>
              </a:pathLst>
            </a:custGeom>
            <a:blipFill>
              <a:blip r:embed="rId8"/>
              <a:stretch>
                <a:fillRect l="-22576" t="0" r="-22576" b="0"/>
              </a:stretch>
            </a:blipFill>
          </p:spPr>
        </p:sp>
      </p:grpSp>
      <p:grpSp>
        <p:nvGrpSpPr>
          <p:cNvPr name="Group 10" id="10"/>
          <p:cNvGrpSpPr/>
          <p:nvPr/>
        </p:nvGrpSpPr>
        <p:grpSpPr>
          <a:xfrm rot="0">
            <a:off x="731292" y="5172711"/>
            <a:ext cx="13546931" cy="1591145"/>
            <a:chOff x="0" y="0"/>
            <a:chExt cx="2951401" cy="346655"/>
          </a:xfrm>
        </p:grpSpPr>
        <p:sp>
          <p:nvSpPr>
            <p:cNvPr name="Freeform 11" id="11"/>
            <p:cNvSpPr/>
            <p:nvPr/>
          </p:nvSpPr>
          <p:spPr>
            <a:xfrm flipH="false" flipV="false" rot="0">
              <a:off x="0" y="0"/>
              <a:ext cx="2951401" cy="346655"/>
            </a:xfrm>
            <a:custGeom>
              <a:avLst/>
              <a:gdLst/>
              <a:ahLst/>
              <a:cxnLst/>
              <a:rect r="r" b="b" t="t" l="l"/>
              <a:pathLst>
                <a:path h="346655" w="2951401">
                  <a:moveTo>
                    <a:pt x="0" y="0"/>
                  </a:moveTo>
                  <a:lnTo>
                    <a:pt x="2951401" y="0"/>
                  </a:lnTo>
                  <a:lnTo>
                    <a:pt x="2951401" y="346655"/>
                  </a:lnTo>
                  <a:lnTo>
                    <a:pt x="0" y="346655"/>
                  </a:lnTo>
                  <a:close/>
                </a:path>
              </a:pathLst>
            </a:custGeom>
            <a:blipFill>
              <a:blip r:embed="rId9"/>
              <a:stretch>
                <a:fillRect l="-21777" t="0" r="-21777" b="0"/>
              </a:stretch>
            </a:blipFill>
          </p:spPr>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BDD7E1"/>
        </a:solidFill>
      </p:bgPr>
    </p:bg>
    <p:spTree>
      <p:nvGrpSpPr>
        <p:cNvPr id="1" name=""/>
        <p:cNvGrpSpPr/>
        <p:nvPr/>
      </p:nvGrpSpPr>
      <p:grpSpPr>
        <a:xfrm>
          <a:off x="0" y="0"/>
          <a:ext cx="0" cy="0"/>
          <a:chOff x="0" y="0"/>
          <a:chExt cx="0" cy="0"/>
        </a:xfrm>
      </p:grpSpPr>
      <p:grpSp>
        <p:nvGrpSpPr>
          <p:cNvPr name="Group 2" id="2"/>
          <p:cNvGrpSpPr/>
          <p:nvPr/>
        </p:nvGrpSpPr>
        <p:grpSpPr>
          <a:xfrm rot="0">
            <a:off x="1375054" y="6073852"/>
            <a:ext cx="2209948" cy="296473"/>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9804"/>
              </a:srgbClr>
            </a:solidFill>
          </p:spPr>
        </p:sp>
      </p:grpSp>
      <p:sp>
        <p:nvSpPr>
          <p:cNvPr name="Freeform 4" id="4"/>
          <p:cNvSpPr/>
          <p:nvPr/>
        </p:nvSpPr>
        <p:spPr>
          <a:xfrm flipH="true" flipV="false" rot="0">
            <a:off x="328474" y="2839126"/>
            <a:ext cx="1487814" cy="3686025"/>
          </a:xfrm>
          <a:custGeom>
            <a:avLst/>
            <a:gdLst/>
            <a:ahLst/>
            <a:cxnLst/>
            <a:rect r="r" b="b" t="t" l="l"/>
            <a:pathLst>
              <a:path h="3686025" w="1487814">
                <a:moveTo>
                  <a:pt x="1487813" y="0"/>
                </a:moveTo>
                <a:lnTo>
                  <a:pt x="0" y="0"/>
                </a:lnTo>
                <a:lnTo>
                  <a:pt x="0" y="3686025"/>
                </a:lnTo>
                <a:lnTo>
                  <a:pt x="1487813" y="3686025"/>
                </a:lnTo>
                <a:lnTo>
                  <a:pt x="148781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7737978">
            <a:off x="-895412" y="-791823"/>
            <a:ext cx="2957190" cy="3046686"/>
          </a:xfrm>
          <a:custGeom>
            <a:avLst/>
            <a:gdLst/>
            <a:ahLst/>
            <a:cxnLst/>
            <a:rect r="r" b="b" t="t" l="l"/>
            <a:pathLst>
              <a:path h="3046686" w="2957190">
                <a:moveTo>
                  <a:pt x="0" y="0"/>
                </a:moveTo>
                <a:lnTo>
                  <a:pt x="2957189" y="0"/>
                </a:lnTo>
                <a:lnTo>
                  <a:pt x="2957189" y="3046686"/>
                </a:lnTo>
                <a:lnTo>
                  <a:pt x="0" y="30466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769707" y="1245141"/>
            <a:ext cx="605347" cy="945855"/>
          </a:xfrm>
          <a:custGeom>
            <a:avLst/>
            <a:gdLst/>
            <a:ahLst/>
            <a:cxnLst/>
            <a:rect r="r" b="b" t="t" l="l"/>
            <a:pathLst>
              <a:path h="945855" w="605347">
                <a:moveTo>
                  <a:pt x="0" y="0"/>
                </a:moveTo>
                <a:lnTo>
                  <a:pt x="605347" y="0"/>
                </a:lnTo>
                <a:lnTo>
                  <a:pt x="605347" y="945855"/>
                </a:lnTo>
                <a:lnTo>
                  <a:pt x="0" y="94585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7503863" y="5359340"/>
            <a:ext cx="3464719" cy="2761670"/>
          </a:xfrm>
          <a:custGeom>
            <a:avLst/>
            <a:gdLst/>
            <a:ahLst/>
            <a:cxnLst/>
            <a:rect r="r" b="b" t="t" l="l"/>
            <a:pathLst>
              <a:path h="2761670" w="3464719">
                <a:moveTo>
                  <a:pt x="0" y="0"/>
                </a:moveTo>
                <a:lnTo>
                  <a:pt x="3464719" y="0"/>
                </a:lnTo>
                <a:lnTo>
                  <a:pt x="3464719" y="2761670"/>
                </a:lnTo>
                <a:lnTo>
                  <a:pt x="0" y="27616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8265111" y="5194930"/>
            <a:ext cx="605347" cy="945855"/>
          </a:xfrm>
          <a:custGeom>
            <a:avLst/>
            <a:gdLst/>
            <a:ahLst/>
            <a:cxnLst/>
            <a:rect r="r" b="b" t="t" l="l"/>
            <a:pathLst>
              <a:path h="945855" w="605347">
                <a:moveTo>
                  <a:pt x="0" y="0"/>
                </a:moveTo>
                <a:lnTo>
                  <a:pt x="605347" y="0"/>
                </a:lnTo>
                <a:lnTo>
                  <a:pt x="605347" y="945855"/>
                </a:lnTo>
                <a:lnTo>
                  <a:pt x="0" y="94585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1816287" y="1884610"/>
            <a:ext cx="15340655" cy="2510507"/>
            <a:chOff x="0" y="0"/>
            <a:chExt cx="3342191" cy="546951"/>
          </a:xfrm>
        </p:grpSpPr>
        <p:sp>
          <p:nvSpPr>
            <p:cNvPr name="Freeform 10" id="10"/>
            <p:cNvSpPr/>
            <p:nvPr/>
          </p:nvSpPr>
          <p:spPr>
            <a:xfrm flipH="false" flipV="false" rot="0">
              <a:off x="0" y="0"/>
              <a:ext cx="3342191" cy="546951"/>
            </a:xfrm>
            <a:custGeom>
              <a:avLst/>
              <a:gdLst/>
              <a:ahLst/>
              <a:cxnLst/>
              <a:rect r="r" b="b" t="t" l="l"/>
              <a:pathLst>
                <a:path h="546951" w="3342191">
                  <a:moveTo>
                    <a:pt x="8075" y="0"/>
                  </a:moveTo>
                  <a:lnTo>
                    <a:pt x="3334116" y="0"/>
                  </a:lnTo>
                  <a:cubicBezTo>
                    <a:pt x="3336258" y="0"/>
                    <a:pt x="3338311" y="851"/>
                    <a:pt x="3339826" y="2365"/>
                  </a:cubicBezTo>
                  <a:cubicBezTo>
                    <a:pt x="3341340" y="3879"/>
                    <a:pt x="3342191" y="5933"/>
                    <a:pt x="3342191" y="8075"/>
                  </a:cubicBezTo>
                  <a:lnTo>
                    <a:pt x="3342191" y="538877"/>
                  </a:lnTo>
                  <a:cubicBezTo>
                    <a:pt x="3342191" y="543336"/>
                    <a:pt x="3338575" y="546951"/>
                    <a:pt x="3334116" y="546951"/>
                  </a:cubicBezTo>
                  <a:lnTo>
                    <a:pt x="8075" y="546951"/>
                  </a:lnTo>
                  <a:cubicBezTo>
                    <a:pt x="3615" y="546951"/>
                    <a:pt x="0" y="543336"/>
                    <a:pt x="0" y="538877"/>
                  </a:cubicBezTo>
                  <a:lnTo>
                    <a:pt x="0" y="8075"/>
                  </a:lnTo>
                  <a:cubicBezTo>
                    <a:pt x="0" y="3615"/>
                    <a:pt x="3615" y="0"/>
                    <a:pt x="8075" y="0"/>
                  </a:cubicBezTo>
                  <a:close/>
                </a:path>
              </a:pathLst>
            </a:custGeom>
            <a:blipFill>
              <a:blip r:embed="rId10"/>
              <a:stretch>
                <a:fillRect l="-22586" t="0" r="-22586" b="0"/>
              </a:stretch>
            </a:blipFill>
          </p:spPr>
        </p:sp>
      </p:grpSp>
      <p:grpSp>
        <p:nvGrpSpPr>
          <p:cNvPr name="Group 11" id="11"/>
          <p:cNvGrpSpPr/>
          <p:nvPr/>
        </p:nvGrpSpPr>
        <p:grpSpPr>
          <a:xfrm rot="0">
            <a:off x="1816287" y="4682138"/>
            <a:ext cx="9881918" cy="1144045"/>
            <a:chOff x="0" y="0"/>
            <a:chExt cx="2152923" cy="249247"/>
          </a:xfrm>
        </p:grpSpPr>
        <p:sp>
          <p:nvSpPr>
            <p:cNvPr name="Freeform 12" id="12"/>
            <p:cNvSpPr/>
            <p:nvPr/>
          </p:nvSpPr>
          <p:spPr>
            <a:xfrm flipH="false" flipV="false" rot="0">
              <a:off x="0" y="0"/>
              <a:ext cx="2152923" cy="249247"/>
            </a:xfrm>
            <a:custGeom>
              <a:avLst/>
              <a:gdLst/>
              <a:ahLst/>
              <a:cxnLst/>
              <a:rect r="r" b="b" t="t" l="l"/>
              <a:pathLst>
                <a:path h="249247" w="2152923">
                  <a:moveTo>
                    <a:pt x="0" y="0"/>
                  </a:moveTo>
                  <a:lnTo>
                    <a:pt x="2152923" y="0"/>
                  </a:lnTo>
                  <a:lnTo>
                    <a:pt x="2152923" y="249247"/>
                  </a:lnTo>
                  <a:lnTo>
                    <a:pt x="0" y="249247"/>
                  </a:lnTo>
                  <a:close/>
                </a:path>
              </a:pathLst>
            </a:custGeom>
            <a:blipFill>
              <a:blip r:embed="rId11"/>
              <a:stretch>
                <a:fillRect l="-22357" t="0" r="-22357" b="0"/>
              </a:stretch>
            </a:blipFill>
          </p:spPr>
        </p:sp>
      </p:grpSp>
      <p:sp>
        <p:nvSpPr>
          <p:cNvPr name="TextBox 13" id="13"/>
          <p:cNvSpPr txBox="true"/>
          <p:nvPr/>
        </p:nvSpPr>
        <p:spPr>
          <a:xfrm rot="0">
            <a:off x="328474" y="255663"/>
            <a:ext cx="9279650" cy="1407795"/>
          </a:xfrm>
          <a:prstGeom prst="rect">
            <a:avLst/>
          </a:prstGeom>
        </p:spPr>
        <p:txBody>
          <a:bodyPr anchor="t" rtlCol="false" tIns="0" lIns="0" bIns="0" rIns="0">
            <a:spAutoFit/>
          </a:bodyPr>
          <a:lstStyle/>
          <a:p>
            <a:pPr algn="ctr">
              <a:lnSpc>
                <a:spcPts val="3779"/>
              </a:lnSpc>
            </a:pPr>
            <a:r>
              <a:rPr lang="en-US" sz="2699">
                <a:solidFill>
                  <a:srgbClr val="162942"/>
                </a:solidFill>
                <a:latin typeface="More Sugar"/>
                <a:ea typeface="More Sugar"/>
                <a:cs typeface="More Sugar"/>
                <a:sym typeface="More Sugar"/>
              </a:rPr>
              <a:t>WRITE A SQL QUERY TO SHOW THE AVERAGE CONFIRMED, DEATHS AND RECOVERED BY EACH MONTHS AND ADDRESS RECOVERED IN DESC ORDER.</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D6EAF2"/>
        </a:solidFill>
      </p:bgPr>
    </p:bg>
    <p:spTree>
      <p:nvGrpSpPr>
        <p:cNvPr id="1" name=""/>
        <p:cNvGrpSpPr/>
        <p:nvPr/>
      </p:nvGrpSpPr>
      <p:grpSpPr>
        <a:xfrm>
          <a:off x="0" y="0"/>
          <a:ext cx="0" cy="0"/>
          <a:chOff x="0" y="0"/>
          <a:chExt cx="0" cy="0"/>
        </a:xfrm>
      </p:grpSpPr>
      <p:grpSp>
        <p:nvGrpSpPr>
          <p:cNvPr name="Group 2" id="2"/>
          <p:cNvGrpSpPr/>
          <p:nvPr/>
        </p:nvGrpSpPr>
        <p:grpSpPr>
          <a:xfrm rot="0">
            <a:off x="5577767" y="5986997"/>
            <a:ext cx="3031250" cy="347713"/>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9804"/>
              </a:srgbClr>
            </a:solidFill>
          </p:spPr>
        </p:sp>
      </p:grpSp>
      <p:sp>
        <p:nvSpPr>
          <p:cNvPr name="Freeform 4" id="4"/>
          <p:cNvSpPr/>
          <p:nvPr/>
        </p:nvSpPr>
        <p:spPr>
          <a:xfrm flipH="false" flipV="false" rot="7005109">
            <a:off x="7716287" y="-741887"/>
            <a:ext cx="3197510" cy="2939711"/>
          </a:xfrm>
          <a:custGeom>
            <a:avLst/>
            <a:gdLst/>
            <a:ahLst/>
            <a:cxnLst/>
            <a:rect r="r" b="b" t="t" l="l"/>
            <a:pathLst>
              <a:path h="2939711" w="3197510">
                <a:moveTo>
                  <a:pt x="0" y="0"/>
                </a:moveTo>
                <a:lnTo>
                  <a:pt x="3197511" y="0"/>
                </a:lnTo>
                <a:lnTo>
                  <a:pt x="3197511" y="2939711"/>
                </a:lnTo>
                <a:lnTo>
                  <a:pt x="0" y="2939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55315" y="998927"/>
            <a:ext cx="605347" cy="945855"/>
          </a:xfrm>
          <a:custGeom>
            <a:avLst/>
            <a:gdLst/>
            <a:ahLst/>
            <a:cxnLst/>
            <a:rect r="r" b="b" t="t" l="l"/>
            <a:pathLst>
              <a:path h="945855" w="605347">
                <a:moveTo>
                  <a:pt x="0" y="0"/>
                </a:moveTo>
                <a:lnTo>
                  <a:pt x="605347" y="0"/>
                </a:lnTo>
                <a:lnTo>
                  <a:pt x="605347" y="945855"/>
                </a:lnTo>
                <a:lnTo>
                  <a:pt x="0" y="9458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9361947">
            <a:off x="-1195302" y="5282175"/>
            <a:ext cx="3182684" cy="2926080"/>
          </a:xfrm>
          <a:custGeom>
            <a:avLst/>
            <a:gdLst/>
            <a:ahLst/>
            <a:cxnLst/>
            <a:rect r="r" b="b" t="t" l="l"/>
            <a:pathLst>
              <a:path h="2926080" w="3182684">
                <a:moveTo>
                  <a:pt x="0" y="0"/>
                </a:moveTo>
                <a:lnTo>
                  <a:pt x="3182683" y="0"/>
                </a:lnTo>
                <a:lnTo>
                  <a:pt x="3182683" y="2926080"/>
                </a:lnTo>
                <a:lnTo>
                  <a:pt x="0" y="29260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988373" y="5205376"/>
            <a:ext cx="605347" cy="945855"/>
          </a:xfrm>
          <a:custGeom>
            <a:avLst/>
            <a:gdLst/>
            <a:ahLst/>
            <a:cxnLst/>
            <a:rect r="r" b="b" t="t" l="l"/>
            <a:pathLst>
              <a:path h="945855" w="605347">
                <a:moveTo>
                  <a:pt x="0" y="0"/>
                </a:moveTo>
                <a:lnTo>
                  <a:pt x="605347" y="0"/>
                </a:lnTo>
                <a:lnTo>
                  <a:pt x="605347" y="945855"/>
                </a:lnTo>
                <a:lnTo>
                  <a:pt x="0" y="9458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731520" y="1944782"/>
            <a:ext cx="17455389" cy="2279608"/>
            <a:chOff x="0" y="0"/>
            <a:chExt cx="3802917" cy="496647"/>
          </a:xfrm>
        </p:grpSpPr>
        <p:sp>
          <p:nvSpPr>
            <p:cNvPr name="Freeform 9" id="9"/>
            <p:cNvSpPr/>
            <p:nvPr/>
          </p:nvSpPr>
          <p:spPr>
            <a:xfrm flipH="false" flipV="false" rot="0">
              <a:off x="0" y="0"/>
              <a:ext cx="3802917" cy="496647"/>
            </a:xfrm>
            <a:custGeom>
              <a:avLst/>
              <a:gdLst/>
              <a:ahLst/>
              <a:cxnLst/>
              <a:rect r="r" b="b" t="t" l="l"/>
              <a:pathLst>
                <a:path h="496647" w="3802917">
                  <a:moveTo>
                    <a:pt x="0" y="0"/>
                  </a:moveTo>
                  <a:lnTo>
                    <a:pt x="3802917" y="0"/>
                  </a:lnTo>
                  <a:lnTo>
                    <a:pt x="3802917" y="496647"/>
                  </a:lnTo>
                  <a:lnTo>
                    <a:pt x="0" y="496647"/>
                  </a:lnTo>
                  <a:close/>
                </a:path>
              </a:pathLst>
            </a:custGeom>
            <a:blipFill>
              <a:blip r:embed="rId6"/>
              <a:stretch>
                <a:fillRect l="-16507" t="0" r="-16507" b="0"/>
              </a:stretch>
            </a:blipFill>
          </p:spPr>
        </p:sp>
      </p:grpSp>
      <p:grpSp>
        <p:nvGrpSpPr>
          <p:cNvPr name="Group 10" id="10"/>
          <p:cNvGrpSpPr/>
          <p:nvPr/>
        </p:nvGrpSpPr>
        <p:grpSpPr>
          <a:xfrm rot="0">
            <a:off x="731520" y="4578413"/>
            <a:ext cx="14789477" cy="1572818"/>
            <a:chOff x="0" y="0"/>
            <a:chExt cx="3222108" cy="342662"/>
          </a:xfrm>
        </p:grpSpPr>
        <p:sp>
          <p:nvSpPr>
            <p:cNvPr name="Freeform 11" id="11"/>
            <p:cNvSpPr/>
            <p:nvPr/>
          </p:nvSpPr>
          <p:spPr>
            <a:xfrm flipH="false" flipV="false" rot="0">
              <a:off x="0" y="0"/>
              <a:ext cx="3222108" cy="342662"/>
            </a:xfrm>
            <a:custGeom>
              <a:avLst/>
              <a:gdLst/>
              <a:ahLst/>
              <a:cxnLst/>
              <a:rect r="r" b="b" t="t" l="l"/>
              <a:pathLst>
                <a:path h="342662" w="3222108">
                  <a:moveTo>
                    <a:pt x="0" y="0"/>
                  </a:moveTo>
                  <a:lnTo>
                    <a:pt x="3222108" y="0"/>
                  </a:lnTo>
                  <a:lnTo>
                    <a:pt x="3222108" y="342662"/>
                  </a:lnTo>
                  <a:lnTo>
                    <a:pt x="0" y="342662"/>
                  </a:lnTo>
                  <a:close/>
                </a:path>
              </a:pathLst>
            </a:custGeom>
            <a:blipFill>
              <a:blip r:embed="rId7"/>
              <a:stretch>
                <a:fillRect l="-23113" t="0" r="-23113" b="0"/>
              </a:stretch>
            </a:blipFill>
          </p:spPr>
        </p:sp>
      </p:grpSp>
      <p:sp>
        <p:nvSpPr>
          <p:cNvPr name="TextBox 12" id="12"/>
          <p:cNvSpPr txBox="true"/>
          <p:nvPr/>
        </p:nvSpPr>
        <p:spPr>
          <a:xfrm rot="0">
            <a:off x="731520" y="243912"/>
            <a:ext cx="8290560" cy="1353185"/>
          </a:xfrm>
          <a:prstGeom prst="rect">
            <a:avLst/>
          </a:prstGeom>
        </p:spPr>
        <p:txBody>
          <a:bodyPr anchor="t" rtlCol="false" tIns="0" lIns="0" bIns="0" rIns="0">
            <a:spAutoFit/>
          </a:bodyPr>
          <a:lstStyle/>
          <a:p>
            <a:pPr algn="ctr">
              <a:lnSpc>
                <a:spcPts val="3640"/>
              </a:lnSpc>
            </a:pPr>
            <a:r>
              <a:rPr lang="en-US" sz="2600">
                <a:solidFill>
                  <a:srgbClr val="162942"/>
                </a:solidFill>
                <a:latin typeface="More Sugar"/>
                <a:ea typeface="More Sugar"/>
                <a:cs typeface="More Sugar"/>
                <a:sym typeface="More Sugar"/>
              </a:rPr>
              <a:t>WRITE A SQL QUERY TO SHOW THE COVID DATA WHERE COUNTRY WHOSE NAME STARTS AND ENDSWITH "I"AND "A".</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D6EAF2"/>
        </a:solidFill>
      </p:bgPr>
    </p:bg>
    <p:spTree>
      <p:nvGrpSpPr>
        <p:cNvPr id="1" name=""/>
        <p:cNvGrpSpPr/>
        <p:nvPr/>
      </p:nvGrpSpPr>
      <p:grpSpPr>
        <a:xfrm>
          <a:off x="0" y="0"/>
          <a:ext cx="0" cy="0"/>
          <a:chOff x="0" y="0"/>
          <a:chExt cx="0" cy="0"/>
        </a:xfrm>
      </p:grpSpPr>
      <p:grpSp>
        <p:nvGrpSpPr>
          <p:cNvPr name="Group 2" id="2"/>
          <p:cNvGrpSpPr/>
          <p:nvPr/>
        </p:nvGrpSpPr>
        <p:grpSpPr>
          <a:xfrm rot="0">
            <a:off x="5577767" y="5986997"/>
            <a:ext cx="3031250" cy="347713"/>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9804"/>
              </a:srgbClr>
            </a:solidFill>
          </p:spPr>
        </p:sp>
      </p:grpSp>
      <p:sp>
        <p:nvSpPr>
          <p:cNvPr name="Freeform 4" id="4"/>
          <p:cNvSpPr/>
          <p:nvPr/>
        </p:nvSpPr>
        <p:spPr>
          <a:xfrm flipH="false" flipV="false" rot="7005109">
            <a:off x="7716287" y="-741887"/>
            <a:ext cx="3197510" cy="2939711"/>
          </a:xfrm>
          <a:custGeom>
            <a:avLst/>
            <a:gdLst/>
            <a:ahLst/>
            <a:cxnLst/>
            <a:rect r="r" b="b" t="t" l="l"/>
            <a:pathLst>
              <a:path h="2939711" w="3197510">
                <a:moveTo>
                  <a:pt x="0" y="0"/>
                </a:moveTo>
                <a:lnTo>
                  <a:pt x="3197511" y="0"/>
                </a:lnTo>
                <a:lnTo>
                  <a:pt x="3197511" y="2939711"/>
                </a:lnTo>
                <a:lnTo>
                  <a:pt x="0" y="2939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55315" y="998927"/>
            <a:ext cx="605347" cy="945855"/>
          </a:xfrm>
          <a:custGeom>
            <a:avLst/>
            <a:gdLst/>
            <a:ahLst/>
            <a:cxnLst/>
            <a:rect r="r" b="b" t="t" l="l"/>
            <a:pathLst>
              <a:path h="945855" w="605347">
                <a:moveTo>
                  <a:pt x="0" y="0"/>
                </a:moveTo>
                <a:lnTo>
                  <a:pt x="605347" y="0"/>
                </a:lnTo>
                <a:lnTo>
                  <a:pt x="605347" y="945855"/>
                </a:lnTo>
                <a:lnTo>
                  <a:pt x="0" y="9458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9361947">
            <a:off x="-1195302" y="5282175"/>
            <a:ext cx="3182684" cy="2926080"/>
          </a:xfrm>
          <a:custGeom>
            <a:avLst/>
            <a:gdLst/>
            <a:ahLst/>
            <a:cxnLst/>
            <a:rect r="r" b="b" t="t" l="l"/>
            <a:pathLst>
              <a:path h="2926080" w="3182684">
                <a:moveTo>
                  <a:pt x="0" y="0"/>
                </a:moveTo>
                <a:lnTo>
                  <a:pt x="3182683" y="0"/>
                </a:lnTo>
                <a:lnTo>
                  <a:pt x="3182683" y="2926080"/>
                </a:lnTo>
                <a:lnTo>
                  <a:pt x="0" y="29260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988373" y="5205376"/>
            <a:ext cx="605347" cy="945855"/>
          </a:xfrm>
          <a:custGeom>
            <a:avLst/>
            <a:gdLst/>
            <a:ahLst/>
            <a:cxnLst/>
            <a:rect r="r" b="b" t="t" l="l"/>
            <a:pathLst>
              <a:path h="945855" w="605347">
                <a:moveTo>
                  <a:pt x="0" y="0"/>
                </a:moveTo>
                <a:lnTo>
                  <a:pt x="605347" y="0"/>
                </a:lnTo>
                <a:lnTo>
                  <a:pt x="605347" y="945855"/>
                </a:lnTo>
                <a:lnTo>
                  <a:pt x="0" y="9458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731520" y="1944782"/>
            <a:ext cx="13585666" cy="2279608"/>
            <a:chOff x="0" y="0"/>
            <a:chExt cx="2959840" cy="496647"/>
          </a:xfrm>
        </p:grpSpPr>
        <p:sp>
          <p:nvSpPr>
            <p:cNvPr name="Freeform 9" id="9"/>
            <p:cNvSpPr/>
            <p:nvPr/>
          </p:nvSpPr>
          <p:spPr>
            <a:xfrm flipH="false" flipV="false" rot="0">
              <a:off x="0" y="0"/>
              <a:ext cx="2959840" cy="496647"/>
            </a:xfrm>
            <a:custGeom>
              <a:avLst/>
              <a:gdLst/>
              <a:ahLst/>
              <a:cxnLst/>
              <a:rect r="r" b="b" t="t" l="l"/>
              <a:pathLst>
                <a:path h="496647" w="2959840">
                  <a:moveTo>
                    <a:pt x="0" y="0"/>
                  </a:moveTo>
                  <a:lnTo>
                    <a:pt x="2959840" y="0"/>
                  </a:lnTo>
                  <a:lnTo>
                    <a:pt x="2959840" y="496647"/>
                  </a:lnTo>
                  <a:lnTo>
                    <a:pt x="0" y="496647"/>
                  </a:lnTo>
                  <a:close/>
                </a:path>
              </a:pathLst>
            </a:custGeom>
            <a:blipFill>
              <a:blip r:embed="rId6"/>
              <a:stretch>
                <a:fillRect l="-23243" t="0" r="-23243" b="0"/>
              </a:stretch>
            </a:blipFill>
          </p:spPr>
        </p:sp>
      </p:grpSp>
      <p:grpSp>
        <p:nvGrpSpPr>
          <p:cNvPr name="Group 10" id="10"/>
          <p:cNvGrpSpPr/>
          <p:nvPr/>
        </p:nvGrpSpPr>
        <p:grpSpPr>
          <a:xfrm rot="0">
            <a:off x="776152" y="4761892"/>
            <a:ext cx="12634482" cy="1572818"/>
            <a:chOff x="0" y="0"/>
            <a:chExt cx="2752610" cy="342662"/>
          </a:xfrm>
        </p:grpSpPr>
        <p:sp>
          <p:nvSpPr>
            <p:cNvPr name="Freeform 11" id="11"/>
            <p:cNvSpPr/>
            <p:nvPr/>
          </p:nvSpPr>
          <p:spPr>
            <a:xfrm flipH="false" flipV="false" rot="0">
              <a:off x="0" y="0"/>
              <a:ext cx="2752610" cy="342662"/>
            </a:xfrm>
            <a:custGeom>
              <a:avLst/>
              <a:gdLst/>
              <a:ahLst/>
              <a:cxnLst/>
              <a:rect r="r" b="b" t="t" l="l"/>
              <a:pathLst>
                <a:path h="342662" w="2752610">
                  <a:moveTo>
                    <a:pt x="0" y="0"/>
                  </a:moveTo>
                  <a:lnTo>
                    <a:pt x="2752610" y="0"/>
                  </a:lnTo>
                  <a:lnTo>
                    <a:pt x="2752610" y="342662"/>
                  </a:lnTo>
                  <a:lnTo>
                    <a:pt x="0" y="342662"/>
                  </a:lnTo>
                  <a:close/>
                </a:path>
              </a:pathLst>
            </a:custGeom>
            <a:blipFill>
              <a:blip r:embed="rId7"/>
              <a:stretch>
                <a:fillRect l="-24421" t="0" r="-24421" b="0"/>
              </a:stretch>
            </a:blipFill>
          </p:spPr>
        </p:sp>
      </p:grpSp>
      <p:sp>
        <p:nvSpPr>
          <p:cNvPr name="TextBox 12" id="12"/>
          <p:cNvSpPr txBox="true"/>
          <p:nvPr/>
        </p:nvSpPr>
        <p:spPr>
          <a:xfrm rot="0">
            <a:off x="731520" y="243912"/>
            <a:ext cx="8290560" cy="1353185"/>
          </a:xfrm>
          <a:prstGeom prst="rect">
            <a:avLst/>
          </a:prstGeom>
        </p:spPr>
        <p:txBody>
          <a:bodyPr anchor="t" rtlCol="false" tIns="0" lIns="0" bIns="0" rIns="0">
            <a:spAutoFit/>
          </a:bodyPr>
          <a:lstStyle/>
          <a:p>
            <a:pPr algn="ctr">
              <a:lnSpc>
                <a:spcPts val="3640"/>
              </a:lnSpc>
            </a:pPr>
            <a:r>
              <a:rPr lang="en-US" sz="2600">
                <a:solidFill>
                  <a:srgbClr val="162942"/>
                </a:solidFill>
                <a:latin typeface="More Sugar"/>
                <a:ea typeface="More Sugar"/>
                <a:cs typeface="More Sugar"/>
                <a:sym typeface="More Sugar"/>
              </a:rPr>
              <a:t>WRITE A SQL QUERY TO SHOW THE SUM OF CONFIRMED CASE ACCORDING TO COUNTRY OF MONTHS JANUARY, FEBRUARY.</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D6EAF2"/>
        </a:solidFill>
      </p:bgPr>
    </p:bg>
    <p:spTree>
      <p:nvGrpSpPr>
        <p:cNvPr id="1" name=""/>
        <p:cNvGrpSpPr/>
        <p:nvPr/>
      </p:nvGrpSpPr>
      <p:grpSpPr>
        <a:xfrm>
          <a:off x="0" y="0"/>
          <a:ext cx="0" cy="0"/>
          <a:chOff x="0" y="0"/>
          <a:chExt cx="0" cy="0"/>
        </a:xfrm>
      </p:grpSpPr>
      <p:grpSp>
        <p:nvGrpSpPr>
          <p:cNvPr name="Group 2" id="2"/>
          <p:cNvGrpSpPr/>
          <p:nvPr/>
        </p:nvGrpSpPr>
        <p:grpSpPr>
          <a:xfrm rot="0">
            <a:off x="5577767" y="5986997"/>
            <a:ext cx="3031250" cy="347713"/>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9804"/>
              </a:srgbClr>
            </a:solidFill>
          </p:spPr>
        </p:sp>
      </p:grpSp>
      <p:sp>
        <p:nvSpPr>
          <p:cNvPr name="Freeform 4" id="4"/>
          <p:cNvSpPr/>
          <p:nvPr/>
        </p:nvSpPr>
        <p:spPr>
          <a:xfrm flipH="false" flipV="false" rot="7005109">
            <a:off x="7716287" y="-741887"/>
            <a:ext cx="3197510" cy="2939711"/>
          </a:xfrm>
          <a:custGeom>
            <a:avLst/>
            <a:gdLst/>
            <a:ahLst/>
            <a:cxnLst/>
            <a:rect r="r" b="b" t="t" l="l"/>
            <a:pathLst>
              <a:path h="2939711" w="3197510">
                <a:moveTo>
                  <a:pt x="0" y="0"/>
                </a:moveTo>
                <a:lnTo>
                  <a:pt x="3197511" y="0"/>
                </a:lnTo>
                <a:lnTo>
                  <a:pt x="3197511" y="2939711"/>
                </a:lnTo>
                <a:lnTo>
                  <a:pt x="0" y="2939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55315" y="998927"/>
            <a:ext cx="605347" cy="945855"/>
          </a:xfrm>
          <a:custGeom>
            <a:avLst/>
            <a:gdLst/>
            <a:ahLst/>
            <a:cxnLst/>
            <a:rect r="r" b="b" t="t" l="l"/>
            <a:pathLst>
              <a:path h="945855" w="605347">
                <a:moveTo>
                  <a:pt x="0" y="0"/>
                </a:moveTo>
                <a:lnTo>
                  <a:pt x="605347" y="0"/>
                </a:lnTo>
                <a:lnTo>
                  <a:pt x="605347" y="945855"/>
                </a:lnTo>
                <a:lnTo>
                  <a:pt x="0" y="9458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9361947">
            <a:off x="-1195302" y="5282175"/>
            <a:ext cx="3182684" cy="2926080"/>
          </a:xfrm>
          <a:custGeom>
            <a:avLst/>
            <a:gdLst/>
            <a:ahLst/>
            <a:cxnLst/>
            <a:rect r="r" b="b" t="t" l="l"/>
            <a:pathLst>
              <a:path h="2926080" w="3182684">
                <a:moveTo>
                  <a:pt x="0" y="0"/>
                </a:moveTo>
                <a:lnTo>
                  <a:pt x="3182683" y="0"/>
                </a:lnTo>
                <a:lnTo>
                  <a:pt x="3182683" y="2926080"/>
                </a:lnTo>
                <a:lnTo>
                  <a:pt x="0" y="29260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988373" y="5205376"/>
            <a:ext cx="605347" cy="945855"/>
          </a:xfrm>
          <a:custGeom>
            <a:avLst/>
            <a:gdLst/>
            <a:ahLst/>
            <a:cxnLst/>
            <a:rect r="r" b="b" t="t" l="l"/>
            <a:pathLst>
              <a:path h="945855" w="605347">
                <a:moveTo>
                  <a:pt x="0" y="0"/>
                </a:moveTo>
                <a:lnTo>
                  <a:pt x="605347" y="0"/>
                </a:lnTo>
                <a:lnTo>
                  <a:pt x="605347" y="945855"/>
                </a:lnTo>
                <a:lnTo>
                  <a:pt x="0" y="9458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687167" y="2054297"/>
            <a:ext cx="12723466" cy="2279608"/>
            <a:chOff x="0" y="0"/>
            <a:chExt cx="2771997" cy="496647"/>
          </a:xfrm>
        </p:grpSpPr>
        <p:sp>
          <p:nvSpPr>
            <p:cNvPr name="Freeform 9" id="9"/>
            <p:cNvSpPr/>
            <p:nvPr/>
          </p:nvSpPr>
          <p:spPr>
            <a:xfrm flipH="false" flipV="false" rot="0">
              <a:off x="0" y="0"/>
              <a:ext cx="2771997" cy="496647"/>
            </a:xfrm>
            <a:custGeom>
              <a:avLst/>
              <a:gdLst/>
              <a:ahLst/>
              <a:cxnLst/>
              <a:rect r="r" b="b" t="t" l="l"/>
              <a:pathLst>
                <a:path h="496647" w="2771997">
                  <a:moveTo>
                    <a:pt x="0" y="0"/>
                  </a:moveTo>
                  <a:lnTo>
                    <a:pt x="2771997" y="0"/>
                  </a:lnTo>
                  <a:lnTo>
                    <a:pt x="2771997" y="496647"/>
                  </a:lnTo>
                  <a:lnTo>
                    <a:pt x="0" y="496647"/>
                  </a:lnTo>
                  <a:close/>
                </a:path>
              </a:pathLst>
            </a:custGeom>
            <a:blipFill>
              <a:blip r:embed="rId6"/>
              <a:stretch>
                <a:fillRect l="-22456" t="0" r="-22456" b="0"/>
              </a:stretch>
            </a:blipFill>
          </p:spPr>
        </p:sp>
      </p:grpSp>
      <p:grpSp>
        <p:nvGrpSpPr>
          <p:cNvPr name="Group 10" id="10"/>
          <p:cNvGrpSpPr/>
          <p:nvPr/>
        </p:nvGrpSpPr>
        <p:grpSpPr>
          <a:xfrm rot="0">
            <a:off x="687167" y="4761892"/>
            <a:ext cx="11938728" cy="1572818"/>
            <a:chOff x="0" y="0"/>
            <a:chExt cx="2601030" cy="342662"/>
          </a:xfrm>
        </p:grpSpPr>
        <p:sp>
          <p:nvSpPr>
            <p:cNvPr name="Freeform 11" id="11"/>
            <p:cNvSpPr/>
            <p:nvPr/>
          </p:nvSpPr>
          <p:spPr>
            <a:xfrm flipH="false" flipV="false" rot="0">
              <a:off x="0" y="0"/>
              <a:ext cx="2601030" cy="342662"/>
            </a:xfrm>
            <a:custGeom>
              <a:avLst/>
              <a:gdLst/>
              <a:ahLst/>
              <a:cxnLst/>
              <a:rect r="r" b="b" t="t" l="l"/>
              <a:pathLst>
                <a:path h="342662" w="2601030">
                  <a:moveTo>
                    <a:pt x="0" y="0"/>
                  </a:moveTo>
                  <a:lnTo>
                    <a:pt x="2601030" y="0"/>
                  </a:lnTo>
                  <a:lnTo>
                    <a:pt x="2601030" y="342662"/>
                  </a:lnTo>
                  <a:lnTo>
                    <a:pt x="0" y="342662"/>
                  </a:lnTo>
                  <a:close/>
                </a:path>
              </a:pathLst>
            </a:custGeom>
            <a:blipFill>
              <a:blip r:embed="rId7"/>
              <a:stretch>
                <a:fillRect l="-23936" t="0" r="-23936" b="0"/>
              </a:stretch>
            </a:blipFill>
          </p:spPr>
        </p:sp>
      </p:grpSp>
      <p:sp>
        <p:nvSpPr>
          <p:cNvPr name="TextBox 12" id="12"/>
          <p:cNvSpPr txBox="true"/>
          <p:nvPr/>
        </p:nvSpPr>
        <p:spPr>
          <a:xfrm rot="0">
            <a:off x="731520" y="243912"/>
            <a:ext cx="8290560" cy="1810385"/>
          </a:xfrm>
          <a:prstGeom prst="rect">
            <a:avLst/>
          </a:prstGeom>
        </p:spPr>
        <p:txBody>
          <a:bodyPr anchor="t" rtlCol="false" tIns="0" lIns="0" bIns="0" rIns="0">
            <a:spAutoFit/>
          </a:bodyPr>
          <a:lstStyle/>
          <a:p>
            <a:pPr algn="ctr">
              <a:lnSpc>
                <a:spcPts val="3640"/>
              </a:lnSpc>
            </a:pPr>
            <a:r>
              <a:rPr lang="en-US" sz="2600">
                <a:solidFill>
                  <a:srgbClr val="162942"/>
                </a:solidFill>
                <a:latin typeface="More Sugar"/>
                <a:ea typeface="More Sugar"/>
                <a:cs typeface="More Sugar"/>
                <a:sym typeface="More Sugar"/>
              </a:rPr>
              <a:t>WRITE A SQL QUERY TO CALCULATE THE DIFFERENCE BETWEEN ACTIVE CASE AND AVERAGE ACTIVE CASE ACCORDING TO WHO REGION</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D6EAF2"/>
        </a:solidFill>
      </p:bgPr>
    </p:bg>
    <p:spTree>
      <p:nvGrpSpPr>
        <p:cNvPr id="1" name=""/>
        <p:cNvGrpSpPr/>
        <p:nvPr/>
      </p:nvGrpSpPr>
      <p:grpSpPr>
        <a:xfrm>
          <a:off x="0" y="0"/>
          <a:ext cx="0" cy="0"/>
          <a:chOff x="0" y="0"/>
          <a:chExt cx="0" cy="0"/>
        </a:xfrm>
      </p:grpSpPr>
      <p:sp>
        <p:nvSpPr>
          <p:cNvPr name="Freeform 2" id="2"/>
          <p:cNvSpPr/>
          <p:nvPr/>
        </p:nvSpPr>
        <p:spPr>
          <a:xfrm flipH="false" flipV="false" rot="9869652">
            <a:off x="7457762" y="-1022530"/>
            <a:ext cx="3852407" cy="3241614"/>
          </a:xfrm>
          <a:custGeom>
            <a:avLst/>
            <a:gdLst/>
            <a:ahLst/>
            <a:cxnLst/>
            <a:rect r="r" b="b" t="t" l="l"/>
            <a:pathLst>
              <a:path h="3241614" w="3852407">
                <a:moveTo>
                  <a:pt x="0" y="0"/>
                </a:moveTo>
                <a:lnTo>
                  <a:pt x="3852406" y="0"/>
                </a:lnTo>
                <a:lnTo>
                  <a:pt x="3852406" y="3241614"/>
                </a:lnTo>
                <a:lnTo>
                  <a:pt x="0" y="3241614"/>
                </a:lnTo>
                <a:lnTo>
                  <a:pt x="0" y="0"/>
                </a:lnTo>
                <a:close/>
              </a:path>
            </a:pathLst>
          </a:custGeom>
          <a:blipFill>
            <a:blip r:embed="rId2">
              <a:extLst>
                <a:ext uri="{96DAC541-7B7A-43D3-8B79-37D633B846F1}">
                  <asvg:svgBlip xmlns:asvg="http://schemas.microsoft.com/office/drawing/2016/SVG/main" r:embed="rId3"/>
                </a:ext>
              </a:extLst>
            </a:blip>
            <a:stretch>
              <a:fillRect l="0" t="0" r="-61" b="-22514"/>
            </a:stretch>
          </a:blipFill>
        </p:spPr>
      </p:sp>
      <p:sp>
        <p:nvSpPr>
          <p:cNvPr name="Freeform 3" id="3"/>
          <p:cNvSpPr/>
          <p:nvPr/>
        </p:nvSpPr>
        <p:spPr>
          <a:xfrm flipH="false" flipV="false" rot="-301569">
            <a:off x="-1667910" y="4832019"/>
            <a:ext cx="3852407" cy="3241614"/>
          </a:xfrm>
          <a:custGeom>
            <a:avLst/>
            <a:gdLst/>
            <a:ahLst/>
            <a:cxnLst/>
            <a:rect r="r" b="b" t="t" l="l"/>
            <a:pathLst>
              <a:path h="3241614" w="3852407">
                <a:moveTo>
                  <a:pt x="0" y="0"/>
                </a:moveTo>
                <a:lnTo>
                  <a:pt x="3852407" y="0"/>
                </a:lnTo>
                <a:lnTo>
                  <a:pt x="3852407" y="3241614"/>
                </a:lnTo>
                <a:lnTo>
                  <a:pt x="0" y="3241614"/>
                </a:lnTo>
                <a:lnTo>
                  <a:pt x="0" y="0"/>
                </a:lnTo>
                <a:close/>
              </a:path>
            </a:pathLst>
          </a:custGeom>
          <a:blipFill>
            <a:blip r:embed="rId2">
              <a:extLst>
                <a:ext uri="{96DAC541-7B7A-43D3-8B79-37D633B846F1}">
                  <asvg:svgBlip xmlns:asvg="http://schemas.microsoft.com/office/drawing/2016/SVG/main" r:embed="rId3"/>
                </a:ext>
              </a:extLst>
            </a:blip>
            <a:stretch>
              <a:fillRect l="0" t="0" r="-61" b="-22514"/>
            </a:stretch>
          </a:blipFill>
        </p:spPr>
      </p:sp>
      <p:grpSp>
        <p:nvGrpSpPr>
          <p:cNvPr name="Group 4" id="4"/>
          <p:cNvGrpSpPr/>
          <p:nvPr/>
        </p:nvGrpSpPr>
        <p:grpSpPr>
          <a:xfrm rot="0">
            <a:off x="929002" y="2230055"/>
            <a:ext cx="16552110" cy="2439440"/>
            <a:chOff x="0" y="0"/>
            <a:chExt cx="3606124" cy="531468"/>
          </a:xfrm>
        </p:grpSpPr>
        <p:sp>
          <p:nvSpPr>
            <p:cNvPr name="Freeform 5" id="5"/>
            <p:cNvSpPr/>
            <p:nvPr/>
          </p:nvSpPr>
          <p:spPr>
            <a:xfrm flipH="false" flipV="false" rot="0">
              <a:off x="0" y="0"/>
              <a:ext cx="3606124" cy="531468"/>
            </a:xfrm>
            <a:custGeom>
              <a:avLst/>
              <a:gdLst/>
              <a:ahLst/>
              <a:cxnLst/>
              <a:rect r="r" b="b" t="t" l="l"/>
              <a:pathLst>
                <a:path h="531468" w="3606124">
                  <a:moveTo>
                    <a:pt x="7484" y="0"/>
                  </a:moveTo>
                  <a:lnTo>
                    <a:pt x="3598640" y="0"/>
                  </a:lnTo>
                  <a:cubicBezTo>
                    <a:pt x="3602774" y="0"/>
                    <a:pt x="3606124" y="3351"/>
                    <a:pt x="3606124" y="7484"/>
                  </a:cubicBezTo>
                  <a:lnTo>
                    <a:pt x="3606124" y="523985"/>
                  </a:lnTo>
                  <a:cubicBezTo>
                    <a:pt x="3606124" y="525969"/>
                    <a:pt x="3605336" y="527873"/>
                    <a:pt x="3603932" y="529276"/>
                  </a:cubicBezTo>
                  <a:cubicBezTo>
                    <a:pt x="3602529" y="530680"/>
                    <a:pt x="3600625" y="531468"/>
                    <a:pt x="3598640" y="531468"/>
                  </a:cubicBezTo>
                  <a:lnTo>
                    <a:pt x="7484" y="531468"/>
                  </a:lnTo>
                  <a:cubicBezTo>
                    <a:pt x="3351" y="531468"/>
                    <a:pt x="0" y="528118"/>
                    <a:pt x="0" y="523985"/>
                  </a:cubicBezTo>
                  <a:lnTo>
                    <a:pt x="0" y="7484"/>
                  </a:lnTo>
                  <a:cubicBezTo>
                    <a:pt x="0" y="3351"/>
                    <a:pt x="3351" y="0"/>
                    <a:pt x="7484" y="0"/>
                  </a:cubicBezTo>
                  <a:close/>
                </a:path>
              </a:pathLst>
            </a:custGeom>
            <a:blipFill>
              <a:blip r:embed="rId4"/>
              <a:stretch>
                <a:fillRect l="-25054" t="0" r="-25054" b="0"/>
              </a:stretch>
            </a:blipFill>
          </p:spPr>
        </p:sp>
      </p:grpSp>
      <p:grpSp>
        <p:nvGrpSpPr>
          <p:cNvPr name="Group 6" id="6"/>
          <p:cNvGrpSpPr/>
          <p:nvPr/>
        </p:nvGrpSpPr>
        <p:grpSpPr>
          <a:xfrm rot="0">
            <a:off x="929002" y="5265856"/>
            <a:ext cx="10469362" cy="1445393"/>
            <a:chOff x="0" y="0"/>
            <a:chExt cx="2280907" cy="314900"/>
          </a:xfrm>
        </p:grpSpPr>
        <p:sp>
          <p:nvSpPr>
            <p:cNvPr name="Freeform 7" id="7"/>
            <p:cNvSpPr/>
            <p:nvPr/>
          </p:nvSpPr>
          <p:spPr>
            <a:xfrm flipH="false" flipV="false" rot="0">
              <a:off x="0" y="0"/>
              <a:ext cx="2280907" cy="314900"/>
            </a:xfrm>
            <a:custGeom>
              <a:avLst/>
              <a:gdLst/>
              <a:ahLst/>
              <a:cxnLst/>
              <a:rect r="r" b="b" t="t" l="l"/>
              <a:pathLst>
                <a:path h="314900" w="2280907">
                  <a:moveTo>
                    <a:pt x="0" y="0"/>
                  </a:moveTo>
                  <a:lnTo>
                    <a:pt x="2280907" y="0"/>
                  </a:lnTo>
                  <a:lnTo>
                    <a:pt x="2280907" y="314900"/>
                  </a:lnTo>
                  <a:lnTo>
                    <a:pt x="0" y="314900"/>
                  </a:lnTo>
                  <a:close/>
                </a:path>
              </a:pathLst>
            </a:custGeom>
            <a:blipFill>
              <a:blip r:embed="rId5"/>
              <a:stretch>
                <a:fillRect l="-24443" t="0" r="-24443" b="0"/>
              </a:stretch>
            </a:blipFill>
          </p:spPr>
        </p:sp>
      </p:grpSp>
      <p:sp>
        <p:nvSpPr>
          <p:cNvPr name="TextBox 8" id="8"/>
          <p:cNvSpPr txBox="true"/>
          <p:nvPr/>
        </p:nvSpPr>
        <p:spPr>
          <a:xfrm rot="0">
            <a:off x="731520" y="541127"/>
            <a:ext cx="8290560" cy="1967230"/>
          </a:xfrm>
          <a:prstGeom prst="rect">
            <a:avLst/>
          </a:prstGeom>
        </p:spPr>
        <p:txBody>
          <a:bodyPr anchor="t" rtlCol="false" tIns="0" lIns="0" bIns="0" rIns="0">
            <a:spAutoFit/>
          </a:bodyPr>
          <a:lstStyle/>
          <a:p>
            <a:pPr algn="ctr">
              <a:lnSpc>
                <a:spcPts val="3919"/>
              </a:lnSpc>
            </a:pPr>
            <a:r>
              <a:rPr lang="en-US" sz="2799">
                <a:solidFill>
                  <a:srgbClr val="162942"/>
                </a:solidFill>
                <a:latin typeface="More Sugar"/>
                <a:ea typeface="More Sugar"/>
                <a:cs typeface="More Sugar"/>
                <a:sym typeface="More Sugar"/>
              </a:rPr>
              <a:t>WRITE A SQL QUERY TO RETRIVE THE PREVIOUS AND NEXT RECCOVERY CASE OF THE COUNTRY.</a:t>
            </a:r>
          </a:p>
          <a:p>
            <a:pPr algn="ctr">
              <a:lnSpc>
                <a:spcPts val="3919"/>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D6EAF2"/>
        </a:solidFill>
      </p:bgPr>
    </p:bg>
    <p:spTree>
      <p:nvGrpSpPr>
        <p:cNvPr id="1" name=""/>
        <p:cNvGrpSpPr/>
        <p:nvPr/>
      </p:nvGrpSpPr>
      <p:grpSpPr>
        <a:xfrm>
          <a:off x="0" y="0"/>
          <a:ext cx="0" cy="0"/>
          <a:chOff x="0" y="0"/>
          <a:chExt cx="0" cy="0"/>
        </a:xfrm>
      </p:grpSpPr>
      <p:grpSp>
        <p:nvGrpSpPr>
          <p:cNvPr name="Group 2" id="2"/>
          <p:cNvGrpSpPr/>
          <p:nvPr/>
        </p:nvGrpSpPr>
        <p:grpSpPr>
          <a:xfrm rot="0">
            <a:off x="5577767" y="5986997"/>
            <a:ext cx="3031250" cy="347713"/>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9804"/>
              </a:srgbClr>
            </a:solidFill>
          </p:spPr>
        </p:sp>
      </p:grpSp>
      <p:sp>
        <p:nvSpPr>
          <p:cNvPr name="Freeform 4" id="4"/>
          <p:cNvSpPr/>
          <p:nvPr/>
        </p:nvSpPr>
        <p:spPr>
          <a:xfrm flipH="false" flipV="false" rot="7005109">
            <a:off x="7716287" y="-741887"/>
            <a:ext cx="3197510" cy="2939711"/>
          </a:xfrm>
          <a:custGeom>
            <a:avLst/>
            <a:gdLst/>
            <a:ahLst/>
            <a:cxnLst/>
            <a:rect r="r" b="b" t="t" l="l"/>
            <a:pathLst>
              <a:path h="2939711" w="3197510">
                <a:moveTo>
                  <a:pt x="0" y="0"/>
                </a:moveTo>
                <a:lnTo>
                  <a:pt x="3197511" y="0"/>
                </a:lnTo>
                <a:lnTo>
                  <a:pt x="3197511" y="2939711"/>
                </a:lnTo>
                <a:lnTo>
                  <a:pt x="0" y="2939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55315" y="998927"/>
            <a:ext cx="605347" cy="945855"/>
          </a:xfrm>
          <a:custGeom>
            <a:avLst/>
            <a:gdLst/>
            <a:ahLst/>
            <a:cxnLst/>
            <a:rect r="r" b="b" t="t" l="l"/>
            <a:pathLst>
              <a:path h="945855" w="605347">
                <a:moveTo>
                  <a:pt x="0" y="0"/>
                </a:moveTo>
                <a:lnTo>
                  <a:pt x="605347" y="0"/>
                </a:lnTo>
                <a:lnTo>
                  <a:pt x="605347" y="945855"/>
                </a:lnTo>
                <a:lnTo>
                  <a:pt x="0" y="9458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9361947">
            <a:off x="-1195302" y="5282175"/>
            <a:ext cx="3182684" cy="2926080"/>
          </a:xfrm>
          <a:custGeom>
            <a:avLst/>
            <a:gdLst/>
            <a:ahLst/>
            <a:cxnLst/>
            <a:rect r="r" b="b" t="t" l="l"/>
            <a:pathLst>
              <a:path h="2926080" w="3182684">
                <a:moveTo>
                  <a:pt x="0" y="0"/>
                </a:moveTo>
                <a:lnTo>
                  <a:pt x="3182683" y="0"/>
                </a:lnTo>
                <a:lnTo>
                  <a:pt x="3182683" y="2926080"/>
                </a:lnTo>
                <a:lnTo>
                  <a:pt x="0" y="29260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988373" y="5205376"/>
            <a:ext cx="605347" cy="945855"/>
          </a:xfrm>
          <a:custGeom>
            <a:avLst/>
            <a:gdLst/>
            <a:ahLst/>
            <a:cxnLst/>
            <a:rect r="r" b="b" t="t" l="l"/>
            <a:pathLst>
              <a:path h="945855" w="605347">
                <a:moveTo>
                  <a:pt x="0" y="0"/>
                </a:moveTo>
                <a:lnTo>
                  <a:pt x="605347" y="0"/>
                </a:lnTo>
                <a:lnTo>
                  <a:pt x="605347" y="945855"/>
                </a:lnTo>
                <a:lnTo>
                  <a:pt x="0" y="9458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687167" y="2054297"/>
            <a:ext cx="12723466" cy="2279608"/>
            <a:chOff x="0" y="0"/>
            <a:chExt cx="2771997" cy="496647"/>
          </a:xfrm>
        </p:grpSpPr>
        <p:sp>
          <p:nvSpPr>
            <p:cNvPr name="Freeform 9" id="9"/>
            <p:cNvSpPr/>
            <p:nvPr/>
          </p:nvSpPr>
          <p:spPr>
            <a:xfrm flipH="false" flipV="false" rot="0">
              <a:off x="0" y="0"/>
              <a:ext cx="2771997" cy="496647"/>
            </a:xfrm>
            <a:custGeom>
              <a:avLst/>
              <a:gdLst/>
              <a:ahLst/>
              <a:cxnLst/>
              <a:rect r="r" b="b" t="t" l="l"/>
              <a:pathLst>
                <a:path h="496647" w="2771997">
                  <a:moveTo>
                    <a:pt x="0" y="0"/>
                  </a:moveTo>
                  <a:lnTo>
                    <a:pt x="2771997" y="0"/>
                  </a:lnTo>
                  <a:lnTo>
                    <a:pt x="2771997" y="496647"/>
                  </a:lnTo>
                  <a:lnTo>
                    <a:pt x="0" y="496647"/>
                  </a:lnTo>
                  <a:close/>
                </a:path>
              </a:pathLst>
            </a:custGeom>
            <a:blipFill>
              <a:blip r:embed="rId6"/>
              <a:stretch>
                <a:fillRect l="-24652" t="0" r="-24652" b="0"/>
              </a:stretch>
            </a:blipFill>
          </p:spPr>
        </p:sp>
      </p:grpSp>
      <p:grpSp>
        <p:nvGrpSpPr>
          <p:cNvPr name="Group 10" id="10"/>
          <p:cNvGrpSpPr/>
          <p:nvPr/>
        </p:nvGrpSpPr>
        <p:grpSpPr>
          <a:xfrm rot="0">
            <a:off x="687167" y="4761892"/>
            <a:ext cx="11938728" cy="1572818"/>
            <a:chOff x="0" y="0"/>
            <a:chExt cx="2601030" cy="342662"/>
          </a:xfrm>
        </p:grpSpPr>
        <p:sp>
          <p:nvSpPr>
            <p:cNvPr name="Freeform 11" id="11"/>
            <p:cNvSpPr/>
            <p:nvPr/>
          </p:nvSpPr>
          <p:spPr>
            <a:xfrm flipH="false" flipV="false" rot="0">
              <a:off x="0" y="0"/>
              <a:ext cx="2601030" cy="342662"/>
            </a:xfrm>
            <a:custGeom>
              <a:avLst/>
              <a:gdLst/>
              <a:ahLst/>
              <a:cxnLst/>
              <a:rect r="r" b="b" t="t" l="l"/>
              <a:pathLst>
                <a:path h="342662" w="2601030">
                  <a:moveTo>
                    <a:pt x="0" y="0"/>
                  </a:moveTo>
                  <a:lnTo>
                    <a:pt x="2601030" y="0"/>
                  </a:lnTo>
                  <a:lnTo>
                    <a:pt x="2601030" y="342662"/>
                  </a:lnTo>
                  <a:lnTo>
                    <a:pt x="0" y="342662"/>
                  </a:lnTo>
                  <a:close/>
                </a:path>
              </a:pathLst>
            </a:custGeom>
            <a:blipFill>
              <a:blip r:embed="rId7"/>
              <a:stretch>
                <a:fillRect l="-21036" t="0" r="-21036" b="0"/>
              </a:stretch>
            </a:blipFill>
          </p:spPr>
        </p:sp>
      </p:grpSp>
      <p:sp>
        <p:nvSpPr>
          <p:cNvPr name="TextBox 12" id="12"/>
          <p:cNvSpPr txBox="true"/>
          <p:nvPr/>
        </p:nvSpPr>
        <p:spPr>
          <a:xfrm rot="0">
            <a:off x="731520" y="243912"/>
            <a:ext cx="8290560" cy="1353185"/>
          </a:xfrm>
          <a:prstGeom prst="rect">
            <a:avLst/>
          </a:prstGeom>
        </p:spPr>
        <p:txBody>
          <a:bodyPr anchor="t" rtlCol="false" tIns="0" lIns="0" bIns="0" rIns="0">
            <a:spAutoFit/>
          </a:bodyPr>
          <a:lstStyle/>
          <a:p>
            <a:pPr algn="ctr">
              <a:lnSpc>
                <a:spcPts val="3640"/>
              </a:lnSpc>
            </a:pPr>
            <a:r>
              <a:rPr lang="en-US" sz="2600">
                <a:solidFill>
                  <a:srgbClr val="162942"/>
                </a:solidFill>
                <a:latin typeface="More Sugar"/>
                <a:ea typeface="More Sugar"/>
                <a:cs typeface="More Sugar"/>
                <a:sym typeface="More Sugar"/>
              </a:rPr>
              <a:t>WRITE A SQL QUERY TO SHOW THE MINIMUM CONFIRMED CASE OF COUNTRY OF WHO REGION WITH THE RANK.</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6EAF2"/>
        </a:solidFill>
      </p:bgPr>
    </p:bg>
    <p:spTree>
      <p:nvGrpSpPr>
        <p:cNvPr id="1" name=""/>
        <p:cNvGrpSpPr/>
        <p:nvPr/>
      </p:nvGrpSpPr>
      <p:grpSpPr>
        <a:xfrm>
          <a:off x="0" y="0"/>
          <a:ext cx="0" cy="0"/>
          <a:chOff x="0" y="0"/>
          <a:chExt cx="0" cy="0"/>
        </a:xfrm>
      </p:grpSpPr>
      <p:grpSp>
        <p:nvGrpSpPr>
          <p:cNvPr name="Group 2" id="2"/>
          <p:cNvGrpSpPr/>
          <p:nvPr/>
        </p:nvGrpSpPr>
        <p:grpSpPr>
          <a:xfrm rot="0">
            <a:off x="5601108" y="5270440"/>
            <a:ext cx="3420972" cy="284263"/>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9804"/>
              </a:srgbClr>
            </a:solidFill>
          </p:spPr>
        </p:sp>
      </p:grpSp>
      <p:sp>
        <p:nvSpPr>
          <p:cNvPr name="Freeform 4" id="4"/>
          <p:cNvSpPr/>
          <p:nvPr/>
        </p:nvSpPr>
        <p:spPr>
          <a:xfrm flipH="false" flipV="false" rot="0">
            <a:off x="5779017" y="2579849"/>
            <a:ext cx="3065155" cy="2870099"/>
          </a:xfrm>
          <a:custGeom>
            <a:avLst/>
            <a:gdLst/>
            <a:ahLst/>
            <a:cxnLst/>
            <a:rect r="r" b="b" t="t" l="l"/>
            <a:pathLst>
              <a:path h="2870099" w="3065155">
                <a:moveTo>
                  <a:pt x="0" y="0"/>
                </a:moveTo>
                <a:lnTo>
                  <a:pt x="3065154" y="0"/>
                </a:lnTo>
                <a:lnTo>
                  <a:pt x="3065154" y="2870100"/>
                </a:lnTo>
                <a:lnTo>
                  <a:pt x="0" y="28701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557104" y="1066214"/>
            <a:ext cx="6209781" cy="976630"/>
          </a:xfrm>
          <a:prstGeom prst="rect">
            <a:avLst/>
          </a:prstGeom>
        </p:spPr>
        <p:txBody>
          <a:bodyPr anchor="t" rtlCol="false" tIns="0" lIns="0" bIns="0" rIns="0">
            <a:spAutoFit/>
          </a:bodyPr>
          <a:lstStyle/>
          <a:p>
            <a:pPr algn="ctr">
              <a:lnSpc>
                <a:spcPts val="3919"/>
              </a:lnSpc>
            </a:pPr>
            <a:r>
              <a:rPr lang="en-US" sz="2799">
                <a:solidFill>
                  <a:srgbClr val="162942"/>
                </a:solidFill>
                <a:latin typeface="More Sugar"/>
                <a:ea typeface="More Sugar"/>
                <a:cs typeface="More Sugar"/>
                <a:sym typeface="More Sugar"/>
              </a:rPr>
              <a:t>COVID-19 SITUATION UPDATE BY USING DIFFERENT SQL FUNCTION</a:t>
            </a:r>
          </a:p>
        </p:txBody>
      </p:sp>
      <p:sp>
        <p:nvSpPr>
          <p:cNvPr name="Freeform 6" id="6"/>
          <p:cNvSpPr/>
          <p:nvPr/>
        </p:nvSpPr>
        <p:spPr>
          <a:xfrm flipH="false" flipV="false" rot="0">
            <a:off x="2983154" y="2631768"/>
            <a:ext cx="1440238" cy="331255"/>
          </a:xfrm>
          <a:custGeom>
            <a:avLst/>
            <a:gdLst/>
            <a:ahLst/>
            <a:cxnLst/>
            <a:rect r="r" b="b" t="t" l="l"/>
            <a:pathLst>
              <a:path h="331255" w="1440238">
                <a:moveTo>
                  <a:pt x="0" y="0"/>
                </a:moveTo>
                <a:lnTo>
                  <a:pt x="1440238" y="0"/>
                </a:lnTo>
                <a:lnTo>
                  <a:pt x="1440238" y="331255"/>
                </a:lnTo>
                <a:lnTo>
                  <a:pt x="0" y="3312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7869302">
            <a:off x="8055167" y="-252823"/>
            <a:ext cx="2205800" cy="1767397"/>
          </a:xfrm>
          <a:custGeom>
            <a:avLst/>
            <a:gdLst/>
            <a:ahLst/>
            <a:cxnLst/>
            <a:rect r="r" b="b" t="t" l="l"/>
            <a:pathLst>
              <a:path h="1767397" w="2205800">
                <a:moveTo>
                  <a:pt x="0" y="0"/>
                </a:moveTo>
                <a:lnTo>
                  <a:pt x="2205799" y="0"/>
                </a:lnTo>
                <a:lnTo>
                  <a:pt x="2205799" y="1767397"/>
                </a:lnTo>
                <a:lnTo>
                  <a:pt x="0" y="17673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428846" y="394292"/>
            <a:ext cx="605347" cy="945855"/>
          </a:xfrm>
          <a:custGeom>
            <a:avLst/>
            <a:gdLst/>
            <a:ahLst/>
            <a:cxnLst/>
            <a:rect r="r" b="b" t="t" l="l"/>
            <a:pathLst>
              <a:path h="945855" w="605347">
                <a:moveTo>
                  <a:pt x="0" y="0"/>
                </a:moveTo>
                <a:lnTo>
                  <a:pt x="605348" y="0"/>
                </a:lnTo>
                <a:lnTo>
                  <a:pt x="605348" y="945855"/>
                </a:lnTo>
                <a:lnTo>
                  <a:pt x="0" y="9458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909429" y="2740245"/>
            <a:ext cx="4869588" cy="3138097"/>
          </a:xfrm>
          <a:prstGeom prst="rect">
            <a:avLst/>
          </a:prstGeom>
        </p:spPr>
        <p:txBody>
          <a:bodyPr anchor="t" rtlCol="false" tIns="0" lIns="0" bIns="0" rIns="0">
            <a:spAutoFit/>
          </a:bodyPr>
          <a:lstStyle/>
          <a:p>
            <a:pPr algn="just">
              <a:lnSpc>
                <a:spcPts val="2760"/>
              </a:lnSpc>
            </a:pPr>
            <a:r>
              <a:rPr lang="en-US" sz="1703">
                <a:solidFill>
                  <a:srgbClr val="697B92"/>
                </a:solidFill>
                <a:latin typeface="More Sugar Thin"/>
                <a:ea typeface="More Sugar Thin"/>
                <a:cs typeface="More Sugar Thin"/>
                <a:sym typeface="More Sugar Thin"/>
              </a:rPr>
              <a:t>This report shares findings and insights using various SQL functions. We used comparison, aggregate, and logical functions to analyze COVID-19 data. Mentorship functions, along with JOIN, helped link data across tables. We organized results using ORDER BY, GROUP BY, and limited output with LIMIT. Wildcard functions made searches flexible, leading to deeper understanding and clearer trends.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BDD7E1"/>
        </a:solidFill>
      </p:bgPr>
    </p:bg>
    <p:spTree>
      <p:nvGrpSpPr>
        <p:cNvPr id="1" name=""/>
        <p:cNvGrpSpPr/>
        <p:nvPr/>
      </p:nvGrpSpPr>
      <p:grpSpPr>
        <a:xfrm>
          <a:off x="0" y="0"/>
          <a:ext cx="0" cy="0"/>
          <a:chOff x="0" y="0"/>
          <a:chExt cx="0" cy="0"/>
        </a:xfrm>
      </p:grpSpPr>
      <p:sp>
        <p:nvSpPr>
          <p:cNvPr name="Freeform 2" id="2"/>
          <p:cNvSpPr/>
          <p:nvPr/>
        </p:nvSpPr>
        <p:spPr>
          <a:xfrm flipH="false" flipV="false" rot="0">
            <a:off x="2993260" y="4277992"/>
            <a:ext cx="3767081" cy="3075308"/>
          </a:xfrm>
          <a:custGeom>
            <a:avLst/>
            <a:gdLst/>
            <a:ahLst/>
            <a:cxnLst/>
            <a:rect r="r" b="b" t="t" l="l"/>
            <a:pathLst>
              <a:path h="3075308" w="3767081">
                <a:moveTo>
                  <a:pt x="0" y="0"/>
                </a:moveTo>
                <a:lnTo>
                  <a:pt x="3767080" y="0"/>
                </a:lnTo>
                <a:lnTo>
                  <a:pt x="3767080" y="3075308"/>
                </a:lnTo>
                <a:lnTo>
                  <a:pt x="0" y="30753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734002" y="5297858"/>
            <a:ext cx="2415297" cy="930987"/>
          </a:xfrm>
          <a:custGeom>
            <a:avLst/>
            <a:gdLst/>
            <a:ahLst/>
            <a:cxnLst/>
            <a:rect r="r" b="b" t="t" l="l"/>
            <a:pathLst>
              <a:path h="930987" w="2415297">
                <a:moveTo>
                  <a:pt x="2415297" y="0"/>
                </a:moveTo>
                <a:lnTo>
                  <a:pt x="0" y="0"/>
                </a:lnTo>
                <a:lnTo>
                  <a:pt x="0" y="930987"/>
                </a:lnTo>
                <a:lnTo>
                  <a:pt x="2415297" y="930987"/>
                </a:lnTo>
                <a:lnTo>
                  <a:pt x="241529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072305" y="5402447"/>
            <a:ext cx="2415297" cy="930987"/>
          </a:xfrm>
          <a:custGeom>
            <a:avLst/>
            <a:gdLst/>
            <a:ahLst/>
            <a:cxnLst/>
            <a:rect r="r" b="b" t="t" l="l"/>
            <a:pathLst>
              <a:path h="930987" w="2415297">
                <a:moveTo>
                  <a:pt x="0" y="0"/>
                </a:moveTo>
                <a:lnTo>
                  <a:pt x="2415297" y="0"/>
                </a:lnTo>
                <a:lnTo>
                  <a:pt x="2415297" y="930987"/>
                </a:lnTo>
                <a:lnTo>
                  <a:pt x="0" y="9309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6342957">
            <a:off x="-411807" y="-558824"/>
            <a:ext cx="2300399" cy="2646139"/>
          </a:xfrm>
          <a:custGeom>
            <a:avLst/>
            <a:gdLst/>
            <a:ahLst/>
            <a:cxnLst/>
            <a:rect r="r" b="b" t="t" l="l"/>
            <a:pathLst>
              <a:path h="2646139" w="2300399">
                <a:moveTo>
                  <a:pt x="0" y="0"/>
                </a:moveTo>
                <a:lnTo>
                  <a:pt x="2300399" y="0"/>
                </a:lnTo>
                <a:lnTo>
                  <a:pt x="2300399" y="2646139"/>
                </a:lnTo>
                <a:lnTo>
                  <a:pt x="0" y="2646139"/>
                </a:lnTo>
                <a:lnTo>
                  <a:pt x="0" y="0"/>
                </a:lnTo>
                <a:close/>
              </a:path>
            </a:pathLst>
          </a:custGeom>
          <a:blipFill>
            <a:blip r:embed="rId6">
              <a:extLst>
                <a:ext uri="{96DAC541-7B7A-43D3-8B79-37D633B846F1}">
                  <asvg:svgBlip xmlns:asvg="http://schemas.microsoft.com/office/drawing/2016/SVG/main" r:embed="rId7"/>
                </a:ext>
              </a:extLst>
            </a:blip>
            <a:stretch>
              <a:fillRect l="0" t="-10153" r="-58966" b="0"/>
            </a:stretch>
          </a:blipFill>
        </p:spPr>
      </p:sp>
      <p:sp>
        <p:nvSpPr>
          <p:cNvPr name="Freeform 6" id="6"/>
          <p:cNvSpPr/>
          <p:nvPr/>
        </p:nvSpPr>
        <p:spPr>
          <a:xfrm flipH="true" flipV="false" rot="6377347">
            <a:off x="7857596" y="-558824"/>
            <a:ext cx="2300399" cy="2646139"/>
          </a:xfrm>
          <a:custGeom>
            <a:avLst/>
            <a:gdLst/>
            <a:ahLst/>
            <a:cxnLst/>
            <a:rect r="r" b="b" t="t" l="l"/>
            <a:pathLst>
              <a:path h="2646139" w="2300399">
                <a:moveTo>
                  <a:pt x="2300399" y="0"/>
                </a:moveTo>
                <a:lnTo>
                  <a:pt x="0" y="0"/>
                </a:lnTo>
                <a:lnTo>
                  <a:pt x="0" y="2646139"/>
                </a:lnTo>
                <a:lnTo>
                  <a:pt x="2300399" y="2646139"/>
                </a:lnTo>
                <a:lnTo>
                  <a:pt x="2300399" y="0"/>
                </a:lnTo>
                <a:close/>
              </a:path>
            </a:pathLst>
          </a:custGeom>
          <a:blipFill>
            <a:blip r:embed="rId6">
              <a:extLst>
                <a:ext uri="{96DAC541-7B7A-43D3-8B79-37D633B846F1}">
                  <asvg:svgBlip xmlns:asvg="http://schemas.microsoft.com/office/drawing/2016/SVG/main" r:embed="rId7"/>
                </a:ext>
              </a:extLst>
            </a:blip>
            <a:stretch>
              <a:fillRect l="0" t="-10153" r="-58966" b="0"/>
            </a:stretch>
          </a:blipFill>
        </p:spPr>
      </p:sp>
      <p:sp>
        <p:nvSpPr>
          <p:cNvPr name="Freeform 7" id="7"/>
          <p:cNvSpPr/>
          <p:nvPr/>
        </p:nvSpPr>
        <p:spPr>
          <a:xfrm flipH="false" flipV="false" rot="0">
            <a:off x="439878" y="731520"/>
            <a:ext cx="605347" cy="945855"/>
          </a:xfrm>
          <a:custGeom>
            <a:avLst/>
            <a:gdLst/>
            <a:ahLst/>
            <a:cxnLst/>
            <a:rect r="r" b="b" t="t" l="l"/>
            <a:pathLst>
              <a:path h="945855" w="605347">
                <a:moveTo>
                  <a:pt x="0" y="0"/>
                </a:moveTo>
                <a:lnTo>
                  <a:pt x="605347" y="0"/>
                </a:lnTo>
                <a:lnTo>
                  <a:pt x="605347" y="945855"/>
                </a:lnTo>
                <a:lnTo>
                  <a:pt x="0" y="9458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false" rot="0">
            <a:off x="8708375" y="931581"/>
            <a:ext cx="605347" cy="945855"/>
          </a:xfrm>
          <a:custGeom>
            <a:avLst/>
            <a:gdLst/>
            <a:ahLst/>
            <a:cxnLst/>
            <a:rect r="r" b="b" t="t" l="l"/>
            <a:pathLst>
              <a:path h="945855" w="605347">
                <a:moveTo>
                  <a:pt x="605347" y="0"/>
                </a:moveTo>
                <a:lnTo>
                  <a:pt x="0" y="0"/>
                </a:lnTo>
                <a:lnTo>
                  <a:pt x="0" y="945855"/>
                </a:lnTo>
                <a:lnTo>
                  <a:pt x="605347" y="945855"/>
                </a:lnTo>
                <a:lnTo>
                  <a:pt x="605347"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1011457" y="1486733"/>
            <a:ext cx="7730685" cy="739022"/>
          </a:xfrm>
          <a:prstGeom prst="rect">
            <a:avLst/>
          </a:prstGeom>
        </p:spPr>
        <p:txBody>
          <a:bodyPr anchor="t" rtlCol="false" tIns="0" lIns="0" bIns="0" rIns="0">
            <a:spAutoFit/>
          </a:bodyPr>
          <a:lstStyle/>
          <a:p>
            <a:pPr algn="ctr">
              <a:lnSpc>
                <a:spcPts val="6001"/>
              </a:lnSpc>
            </a:pPr>
            <a:r>
              <a:rPr lang="en-US" sz="4286">
                <a:solidFill>
                  <a:srgbClr val="162942"/>
                </a:solidFill>
                <a:latin typeface="More Sugar"/>
                <a:ea typeface="More Sugar"/>
                <a:cs typeface="More Sugar"/>
                <a:sym typeface="More Sugar"/>
              </a:rPr>
              <a:t>THANK YOU FOR STAY </a:t>
            </a:r>
          </a:p>
        </p:txBody>
      </p:sp>
      <p:sp>
        <p:nvSpPr>
          <p:cNvPr name="Freeform 10" id="10"/>
          <p:cNvSpPr/>
          <p:nvPr/>
        </p:nvSpPr>
        <p:spPr>
          <a:xfrm flipH="false" flipV="false" rot="0">
            <a:off x="6290922" y="3705157"/>
            <a:ext cx="816390" cy="905842"/>
          </a:xfrm>
          <a:custGeom>
            <a:avLst/>
            <a:gdLst/>
            <a:ahLst/>
            <a:cxnLst/>
            <a:rect r="r" b="b" t="t" l="l"/>
            <a:pathLst>
              <a:path h="905842" w="816390">
                <a:moveTo>
                  <a:pt x="0" y="0"/>
                </a:moveTo>
                <a:lnTo>
                  <a:pt x="816390" y="0"/>
                </a:lnTo>
                <a:lnTo>
                  <a:pt x="816390" y="905843"/>
                </a:lnTo>
                <a:lnTo>
                  <a:pt x="0" y="90584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true" flipV="false" rot="0">
            <a:off x="2646288" y="3705157"/>
            <a:ext cx="816390" cy="905842"/>
          </a:xfrm>
          <a:custGeom>
            <a:avLst/>
            <a:gdLst/>
            <a:ahLst/>
            <a:cxnLst/>
            <a:rect r="r" b="b" t="t" l="l"/>
            <a:pathLst>
              <a:path h="905842" w="816390">
                <a:moveTo>
                  <a:pt x="816390" y="0"/>
                </a:moveTo>
                <a:lnTo>
                  <a:pt x="0" y="0"/>
                </a:lnTo>
                <a:lnTo>
                  <a:pt x="0" y="905843"/>
                </a:lnTo>
                <a:lnTo>
                  <a:pt x="816390" y="905843"/>
                </a:lnTo>
                <a:lnTo>
                  <a:pt x="81639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2" id="12"/>
          <p:cNvSpPr txBox="true"/>
          <p:nvPr/>
        </p:nvSpPr>
        <p:spPr>
          <a:xfrm rot="0">
            <a:off x="1681295" y="2646612"/>
            <a:ext cx="7060848" cy="1544320"/>
          </a:xfrm>
          <a:prstGeom prst="rect">
            <a:avLst/>
          </a:prstGeom>
        </p:spPr>
        <p:txBody>
          <a:bodyPr anchor="t" rtlCol="false" tIns="0" lIns="0" bIns="0" rIns="0">
            <a:spAutoFit/>
          </a:bodyPr>
          <a:lstStyle/>
          <a:p>
            <a:pPr algn="ctr">
              <a:lnSpc>
                <a:spcPts val="3079"/>
              </a:lnSpc>
            </a:pPr>
            <a:r>
              <a:rPr lang="en-US" sz="2199" b="true">
                <a:solidFill>
                  <a:srgbClr val="162942"/>
                </a:solidFill>
                <a:latin typeface="Canva Sans Bold"/>
                <a:ea typeface="Canva Sans Bold"/>
                <a:cs typeface="Canva Sans Bold"/>
                <a:sym typeface="Canva Sans Bold"/>
              </a:rPr>
              <a:t>Linkedln: </a:t>
            </a:r>
            <a:r>
              <a:rPr lang="en-US" sz="2199" u="sng">
                <a:solidFill>
                  <a:srgbClr val="162942"/>
                </a:solidFill>
                <a:latin typeface="Canva Sans"/>
                <a:ea typeface="Canva Sans"/>
                <a:cs typeface="Canva Sans"/>
                <a:sym typeface="Canva Sans"/>
                <a:hlinkClick r:id="rId12" tooltip="https://www.linkedin.com/in/kumari-jaya07/"/>
              </a:rPr>
              <a:t>https://www.linkedin.com/in/kumari-jaya07/</a:t>
            </a:r>
          </a:p>
          <a:p>
            <a:pPr algn="ctr">
              <a:lnSpc>
                <a:spcPts val="3079"/>
              </a:lnSpc>
            </a:pPr>
            <a:r>
              <a:rPr lang="en-US" sz="2199" b="true">
                <a:solidFill>
                  <a:srgbClr val="162942"/>
                </a:solidFill>
                <a:latin typeface="Canva Sans Bold"/>
                <a:ea typeface="Canva Sans Bold"/>
                <a:cs typeface="Canva Sans Bold"/>
                <a:sym typeface="Canva Sans Bold"/>
              </a:rPr>
              <a:t>Github:</a:t>
            </a:r>
            <a:r>
              <a:rPr lang="en-US" sz="2199" u="sng">
                <a:solidFill>
                  <a:srgbClr val="162942"/>
                </a:solidFill>
                <a:latin typeface="Canva Sans"/>
                <a:ea typeface="Canva Sans"/>
                <a:cs typeface="Canva Sans"/>
                <a:sym typeface="Canva Sans"/>
                <a:hlinkClick r:id="rId13" tooltip="https://github.com/kumarijaya07"/>
              </a:rPr>
              <a:t> https://github.com/kumarijaya07</a:t>
            </a:r>
          </a:p>
          <a:p>
            <a:pPr algn="ctr">
              <a:lnSpc>
                <a:spcPts val="3079"/>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BDD7E1"/>
        </a:solidFill>
      </p:bgPr>
    </p:bg>
    <p:spTree>
      <p:nvGrpSpPr>
        <p:cNvPr id="1" name=""/>
        <p:cNvGrpSpPr/>
        <p:nvPr/>
      </p:nvGrpSpPr>
      <p:grpSpPr>
        <a:xfrm>
          <a:off x="0" y="0"/>
          <a:ext cx="0" cy="0"/>
          <a:chOff x="0" y="0"/>
          <a:chExt cx="0" cy="0"/>
        </a:xfrm>
      </p:grpSpPr>
      <p:sp>
        <p:nvSpPr>
          <p:cNvPr name="TextBox 2" id="2"/>
          <p:cNvSpPr txBox="true"/>
          <p:nvPr/>
        </p:nvSpPr>
        <p:spPr>
          <a:xfrm rot="0">
            <a:off x="154030" y="397516"/>
            <a:ext cx="9212199" cy="2137409"/>
          </a:xfrm>
          <a:prstGeom prst="rect">
            <a:avLst/>
          </a:prstGeom>
        </p:spPr>
        <p:txBody>
          <a:bodyPr anchor="t" rtlCol="false" tIns="0" lIns="0" bIns="0" rIns="0">
            <a:spAutoFit/>
          </a:bodyPr>
          <a:lstStyle/>
          <a:p>
            <a:pPr algn="ctr">
              <a:lnSpc>
                <a:spcPts val="3640"/>
              </a:lnSpc>
            </a:pPr>
            <a:r>
              <a:rPr lang="en-US" sz="2600">
                <a:solidFill>
                  <a:srgbClr val="162942"/>
                </a:solidFill>
                <a:latin typeface="More Sugar"/>
                <a:ea typeface="More Sugar"/>
                <a:cs typeface="More Sugar"/>
                <a:sym typeface="More Sugar"/>
              </a:rPr>
              <a:t>WRITE A SQL QUERY TO FILTER THE COVID DATA WHOSE CONFIRMED, CASE, RECOVERY CASE AND ACTIVE CASE IS GREATER THAN 2K.</a:t>
            </a:r>
          </a:p>
          <a:p>
            <a:pPr algn="ctr">
              <a:lnSpc>
                <a:spcPts val="6440"/>
              </a:lnSpc>
            </a:pPr>
          </a:p>
        </p:txBody>
      </p:sp>
      <p:sp>
        <p:nvSpPr>
          <p:cNvPr name="Freeform 3" id="3"/>
          <p:cNvSpPr/>
          <p:nvPr/>
        </p:nvSpPr>
        <p:spPr>
          <a:xfrm flipH="false" flipV="false" rot="0">
            <a:off x="4130609" y="2194500"/>
            <a:ext cx="1492382" cy="343248"/>
          </a:xfrm>
          <a:custGeom>
            <a:avLst/>
            <a:gdLst/>
            <a:ahLst/>
            <a:cxnLst/>
            <a:rect r="r" b="b" t="t" l="l"/>
            <a:pathLst>
              <a:path h="343248" w="1492382">
                <a:moveTo>
                  <a:pt x="0" y="0"/>
                </a:moveTo>
                <a:lnTo>
                  <a:pt x="1492382" y="0"/>
                </a:lnTo>
                <a:lnTo>
                  <a:pt x="1492382" y="343248"/>
                </a:lnTo>
                <a:lnTo>
                  <a:pt x="0" y="3432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315406">
            <a:off x="8351728" y="246494"/>
            <a:ext cx="2029003" cy="1423991"/>
          </a:xfrm>
          <a:custGeom>
            <a:avLst/>
            <a:gdLst/>
            <a:ahLst/>
            <a:cxnLst/>
            <a:rect r="r" b="b" t="t" l="l"/>
            <a:pathLst>
              <a:path h="1423991" w="2029003">
                <a:moveTo>
                  <a:pt x="0" y="0"/>
                </a:moveTo>
                <a:lnTo>
                  <a:pt x="2029003" y="0"/>
                </a:lnTo>
                <a:lnTo>
                  <a:pt x="2029003" y="1423992"/>
                </a:lnTo>
                <a:lnTo>
                  <a:pt x="0" y="14239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721414">
            <a:off x="7527708" y="5124531"/>
            <a:ext cx="3333642" cy="2657190"/>
          </a:xfrm>
          <a:custGeom>
            <a:avLst/>
            <a:gdLst/>
            <a:ahLst/>
            <a:cxnLst/>
            <a:rect r="r" b="b" t="t" l="l"/>
            <a:pathLst>
              <a:path h="2657190" w="3333642">
                <a:moveTo>
                  <a:pt x="0" y="0"/>
                </a:moveTo>
                <a:lnTo>
                  <a:pt x="3333642" y="0"/>
                </a:lnTo>
                <a:lnTo>
                  <a:pt x="3333642" y="2657190"/>
                </a:lnTo>
                <a:lnTo>
                  <a:pt x="0" y="2657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731520" y="1997779"/>
            <a:ext cx="12616523" cy="2597667"/>
            <a:chOff x="0" y="0"/>
            <a:chExt cx="2748698" cy="565941"/>
          </a:xfrm>
        </p:grpSpPr>
        <p:sp>
          <p:nvSpPr>
            <p:cNvPr name="Freeform 7" id="7"/>
            <p:cNvSpPr/>
            <p:nvPr/>
          </p:nvSpPr>
          <p:spPr>
            <a:xfrm flipH="false" flipV="false" rot="0">
              <a:off x="0" y="0"/>
              <a:ext cx="2748698" cy="565941"/>
            </a:xfrm>
            <a:custGeom>
              <a:avLst/>
              <a:gdLst/>
              <a:ahLst/>
              <a:cxnLst/>
              <a:rect r="r" b="b" t="t" l="l"/>
              <a:pathLst>
                <a:path h="565941" w="2748698">
                  <a:moveTo>
                    <a:pt x="9818" y="0"/>
                  </a:moveTo>
                  <a:lnTo>
                    <a:pt x="2738880" y="0"/>
                  </a:lnTo>
                  <a:cubicBezTo>
                    <a:pt x="2744302" y="0"/>
                    <a:pt x="2748698" y="4396"/>
                    <a:pt x="2748698" y="9818"/>
                  </a:cubicBezTo>
                  <a:lnTo>
                    <a:pt x="2748698" y="556122"/>
                  </a:lnTo>
                  <a:cubicBezTo>
                    <a:pt x="2748698" y="558726"/>
                    <a:pt x="2747663" y="561224"/>
                    <a:pt x="2745822" y="563065"/>
                  </a:cubicBezTo>
                  <a:cubicBezTo>
                    <a:pt x="2743981" y="564906"/>
                    <a:pt x="2741484" y="565941"/>
                    <a:pt x="2738880" y="565941"/>
                  </a:cubicBezTo>
                  <a:lnTo>
                    <a:pt x="9818" y="565941"/>
                  </a:lnTo>
                  <a:cubicBezTo>
                    <a:pt x="7214" y="565941"/>
                    <a:pt x="4717" y="564906"/>
                    <a:pt x="2876" y="563065"/>
                  </a:cubicBezTo>
                  <a:cubicBezTo>
                    <a:pt x="1034" y="561224"/>
                    <a:pt x="0" y="558726"/>
                    <a:pt x="0" y="556122"/>
                  </a:cubicBezTo>
                  <a:lnTo>
                    <a:pt x="0" y="9818"/>
                  </a:lnTo>
                  <a:cubicBezTo>
                    <a:pt x="0" y="7214"/>
                    <a:pt x="1034" y="4717"/>
                    <a:pt x="2876" y="2876"/>
                  </a:cubicBezTo>
                  <a:cubicBezTo>
                    <a:pt x="4717" y="1034"/>
                    <a:pt x="7214" y="0"/>
                    <a:pt x="9818" y="0"/>
                  </a:cubicBezTo>
                  <a:close/>
                </a:path>
              </a:pathLst>
            </a:custGeom>
            <a:blipFill>
              <a:blip r:embed="rId8"/>
              <a:stretch>
                <a:fillRect l="-554" t="0" r="-554" b="0"/>
              </a:stretch>
            </a:blipFill>
          </p:spPr>
        </p:sp>
      </p:grpSp>
      <p:grpSp>
        <p:nvGrpSpPr>
          <p:cNvPr name="Group 8" id="8"/>
          <p:cNvGrpSpPr/>
          <p:nvPr/>
        </p:nvGrpSpPr>
        <p:grpSpPr>
          <a:xfrm rot="0">
            <a:off x="788126" y="5359798"/>
            <a:ext cx="8965474" cy="1366348"/>
            <a:chOff x="0" y="0"/>
            <a:chExt cx="1953262" cy="297679"/>
          </a:xfrm>
        </p:grpSpPr>
        <p:sp>
          <p:nvSpPr>
            <p:cNvPr name="Freeform 9" id="9"/>
            <p:cNvSpPr/>
            <p:nvPr/>
          </p:nvSpPr>
          <p:spPr>
            <a:xfrm flipH="false" flipV="false" rot="0">
              <a:off x="0" y="0"/>
              <a:ext cx="1953262" cy="297679"/>
            </a:xfrm>
            <a:custGeom>
              <a:avLst/>
              <a:gdLst/>
              <a:ahLst/>
              <a:cxnLst/>
              <a:rect r="r" b="b" t="t" l="l"/>
              <a:pathLst>
                <a:path h="297679" w="1953262">
                  <a:moveTo>
                    <a:pt x="0" y="0"/>
                  </a:moveTo>
                  <a:lnTo>
                    <a:pt x="1953262" y="0"/>
                  </a:lnTo>
                  <a:lnTo>
                    <a:pt x="1953262" y="297679"/>
                  </a:lnTo>
                  <a:lnTo>
                    <a:pt x="0" y="297679"/>
                  </a:lnTo>
                  <a:close/>
                </a:path>
              </a:pathLst>
            </a:custGeom>
            <a:blipFill>
              <a:blip r:embed="rId9"/>
              <a:stretch>
                <a:fillRect l="0" t="-10247" r="0" b="-10247"/>
              </a:stretch>
            </a:blip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6EAF2"/>
        </a:solidFill>
      </p:bgPr>
    </p:bg>
    <p:spTree>
      <p:nvGrpSpPr>
        <p:cNvPr id="1" name=""/>
        <p:cNvGrpSpPr/>
        <p:nvPr/>
      </p:nvGrpSpPr>
      <p:grpSpPr>
        <a:xfrm>
          <a:off x="0" y="0"/>
          <a:ext cx="0" cy="0"/>
          <a:chOff x="0" y="0"/>
          <a:chExt cx="0" cy="0"/>
        </a:xfrm>
      </p:grpSpPr>
      <p:grpSp>
        <p:nvGrpSpPr>
          <p:cNvPr name="Group 2" id="2"/>
          <p:cNvGrpSpPr/>
          <p:nvPr/>
        </p:nvGrpSpPr>
        <p:grpSpPr>
          <a:xfrm rot="0">
            <a:off x="5601108" y="5270440"/>
            <a:ext cx="3420972" cy="284263"/>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9804"/>
              </a:srgbClr>
            </a:solidFill>
          </p:spPr>
        </p:sp>
      </p:grpSp>
      <p:sp>
        <p:nvSpPr>
          <p:cNvPr name="Freeform 4" id="4"/>
          <p:cNvSpPr/>
          <p:nvPr/>
        </p:nvSpPr>
        <p:spPr>
          <a:xfrm flipH="false" flipV="false" rot="0">
            <a:off x="428846" y="394292"/>
            <a:ext cx="605347" cy="945855"/>
          </a:xfrm>
          <a:custGeom>
            <a:avLst/>
            <a:gdLst/>
            <a:ahLst/>
            <a:cxnLst/>
            <a:rect r="r" b="b" t="t" l="l"/>
            <a:pathLst>
              <a:path h="945855" w="605347">
                <a:moveTo>
                  <a:pt x="0" y="0"/>
                </a:moveTo>
                <a:lnTo>
                  <a:pt x="605348" y="0"/>
                </a:lnTo>
                <a:lnTo>
                  <a:pt x="605348" y="945855"/>
                </a:lnTo>
                <a:lnTo>
                  <a:pt x="0" y="9458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731520" y="2304372"/>
            <a:ext cx="12434313" cy="2200093"/>
            <a:chOff x="0" y="0"/>
            <a:chExt cx="2709001" cy="479323"/>
          </a:xfrm>
        </p:grpSpPr>
        <p:sp>
          <p:nvSpPr>
            <p:cNvPr name="Freeform 6" id="6"/>
            <p:cNvSpPr/>
            <p:nvPr/>
          </p:nvSpPr>
          <p:spPr>
            <a:xfrm flipH="false" flipV="false" rot="0">
              <a:off x="0" y="0"/>
              <a:ext cx="2709001" cy="479323"/>
            </a:xfrm>
            <a:custGeom>
              <a:avLst/>
              <a:gdLst/>
              <a:ahLst/>
              <a:cxnLst/>
              <a:rect r="r" b="b" t="t" l="l"/>
              <a:pathLst>
                <a:path h="479323" w="2709001">
                  <a:moveTo>
                    <a:pt x="0" y="0"/>
                  </a:moveTo>
                  <a:lnTo>
                    <a:pt x="2709001" y="0"/>
                  </a:lnTo>
                  <a:lnTo>
                    <a:pt x="2709001" y="479323"/>
                  </a:lnTo>
                  <a:lnTo>
                    <a:pt x="0" y="479323"/>
                  </a:lnTo>
                  <a:close/>
                </a:path>
              </a:pathLst>
            </a:custGeom>
            <a:blipFill>
              <a:blip r:embed="rId4"/>
              <a:stretch>
                <a:fillRect l="-162" t="0" r="-162" b="0"/>
              </a:stretch>
            </a:blipFill>
          </p:spPr>
        </p:sp>
      </p:grpSp>
      <p:grpSp>
        <p:nvGrpSpPr>
          <p:cNvPr name="Group 7" id="7"/>
          <p:cNvGrpSpPr/>
          <p:nvPr/>
        </p:nvGrpSpPr>
        <p:grpSpPr>
          <a:xfrm rot="0">
            <a:off x="731520" y="5016537"/>
            <a:ext cx="9022080" cy="1765930"/>
            <a:chOff x="0" y="0"/>
            <a:chExt cx="1965595" cy="384734"/>
          </a:xfrm>
        </p:grpSpPr>
        <p:sp>
          <p:nvSpPr>
            <p:cNvPr name="Freeform 8" id="8"/>
            <p:cNvSpPr/>
            <p:nvPr/>
          </p:nvSpPr>
          <p:spPr>
            <a:xfrm flipH="false" flipV="false" rot="0">
              <a:off x="0" y="0"/>
              <a:ext cx="1965595" cy="384734"/>
            </a:xfrm>
            <a:custGeom>
              <a:avLst/>
              <a:gdLst/>
              <a:ahLst/>
              <a:cxnLst/>
              <a:rect r="r" b="b" t="t" l="l"/>
              <a:pathLst>
                <a:path h="384734" w="1965595">
                  <a:moveTo>
                    <a:pt x="0" y="0"/>
                  </a:moveTo>
                  <a:lnTo>
                    <a:pt x="1965595" y="0"/>
                  </a:lnTo>
                  <a:lnTo>
                    <a:pt x="1965595" y="384734"/>
                  </a:lnTo>
                  <a:lnTo>
                    <a:pt x="0" y="384734"/>
                  </a:lnTo>
                  <a:close/>
                </a:path>
              </a:pathLst>
            </a:custGeom>
            <a:blipFill>
              <a:blip r:embed="rId5"/>
              <a:stretch>
                <a:fillRect l="0" t="-13165" r="0" b="-13165"/>
              </a:stretch>
            </a:blipFill>
          </p:spPr>
        </p:sp>
      </p:grpSp>
      <p:sp>
        <p:nvSpPr>
          <p:cNvPr name="TextBox 9" id="9"/>
          <p:cNvSpPr txBox="true"/>
          <p:nvPr/>
        </p:nvSpPr>
        <p:spPr>
          <a:xfrm rot="0">
            <a:off x="1034194" y="337142"/>
            <a:ext cx="7879200" cy="1967230"/>
          </a:xfrm>
          <a:prstGeom prst="rect">
            <a:avLst/>
          </a:prstGeom>
        </p:spPr>
        <p:txBody>
          <a:bodyPr anchor="t" rtlCol="false" tIns="0" lIns="0" bIns="0" rIns="0">
            <a:spAutoFit/>
          </a:bodyPr>
          <a:lstStyle/>
          <a:p>
            <a:pPr algn="ctr">
              <a:lnSpc>
                <a:spcPts val="3919"/>
              </a:lnSpc>
            </a:pPr>
            <a:r>
              <a:rPr lang="en-US" sz="2799">
                <a:solidFill>
                  <a:srgbClr val="162942"/>
                </a:solidFill>
                <a:latin typeface="More Sugar"/>
                <a:ea typeface="More Sugar"/>
                <a:cs typeface="More Sugar"/>
                <a:sym typeface="More Sugar"/>
              </a:rPr>
              <a:t>WRITE A SQL QUERY TO FILTER THE COVID DATA WHOSE WHO REGION SHOWS MAXIMUM CONFIRMED CASE.</a:t>
            </a:r>
          </a:p>
          <a:p>
            <a:pPr algn="ctr">
              <a:lnSpc>
                <a:spcPts val="391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6EAF2"/>
        </a:solidFill>
      </p:bgPr>
    </p:bg>
    <p:spTree>
      <p:nvGrpSpPr>
        <p:cNvPr id="1" name=""/>
        <p:cNvGrpSpPr/>
        <p:nvPr/>
      </p:nvGrpSpPr>
      <p:grpSpPr>
        <a:xfrm>
          <a:off x="0" y="0"/>
          <a:ext cx="0" cy="0"/>
          <a:chOff x="0" y="0"/>
          <a:chExt cx="0" cy="0"/>
        </a:xfrm>
      </p:grpSpPr>
      <p:sp>
        <p:nvSpPr>
          <p:cNvPr name="Freeform 2" id="2"/>
          <p:cNvSpPr/>
          <p:nvPr/>
        </p:nvSpPr>
        <p:spPr>
          <a:xfrm flipH="false" flipV="false" rot="9869652">
            <a:off x="7457762" y="-1022530"/>
            <a:ext cx="3852407" cy="3241614"/>
          </a:xfrm>
          <a:custGeom>
            <a:avLst/>
            <a:gdLst/>
            <a:ahLst/>
            <a:cxnLst/>
            <a:rect r="r" b="b" t="t" l="l"/>
            <a:pathLst>
              <a:path h="3241614" w="3852407">
                <a:moveTo>
                  <a:pt x="0" y="0"/>
                </a:moveTo>
                <a:lnTo>
                  <a:pt x="3852406" y="0"/>
                </a:lnTo>
                <a:lnTo>
                  <a:pt x="3852406" y="3241614"/>
                </a:lnTo>
                <a:lnTo>
                  <a:pt x="0" y="3241614"/>
                </a:lnTo>
                <a:lnTo>
                  <a:pt x="0" y="0"/>
                </a:lnTo>
                <a:close/>
              </a:path>
            </a:pathLst>
          </a:custGeom>
          <a:blipFill>
            <a:blip r:embed="rId2">
              <a:extLst>
                <a:ext uri="{96DAC541-7B7A-43D3-8B79-37D633B846F1}">
                  <asvg:svgBlip xmlns:asvg="http://schemas.microsoft.com/office/drawing/2016/SVG/main" r:embed="rId3"/>
                </a:ext>
              </a:extLst>
            </a:blip>
            <a:stretch>
              <a:fillRect l="0" t="0" r="-61" b="-22514"/>
            </a:stretch>
          </a:blipFill>
        </p:spPr>
      </p:sp>
      <p:sp>
        <p:nvSpPr>
          <p:cNvPr name="Freeform 3" id="3"/>
          <p:cNvSpPr/>
          <p:nvPr/>
        </p:nvSpPr>
        <p:spPr>
          <a:xfrm flipH="false" flipV="false" rot="-301569">
            <a:off x="-1667910" y="4832019"/>
            <a:ext cx="3852407" cy="3241614"/>
          </a:xfrm>
          <a:custGeom>
            <a:avLst/>
            <a:gdLst/>
            <a:ahLst/>
            <a:cxnLst/>
            <a:rect r="r" b="b" t="t" l="l"/>
            <a:pathLst>
              <a:path h="3241614" w="3852407">
                <a:moveTo>
                  <a:pt x="0" y="0"/>
                </a:moveTo>
                <a:lnTo>
                  <a:pt x="3852407" y="0"/>
                </a:lnTo>
                <a:lnTo>
                  <a:pt x="3852407" y="3241614"/>
                </a:lnTo>
                <a:lnTo>
                  <a:pt x="0" y="3241614"/>
                </a:lnTo>
                <a:lnTo>
                  <a:pt x="0" y="0"/>
                </a:lnTo>
                <a:close/>
              </a:path>
            </a:pathLst>
          </a:custGeom>
          <a:blipFill>
            <a:blip r:embed="rId2">
              <a:extLst>
                <a:ext uri="{96DAC541-7B7A-43D3-8B79-37D633B846F1}">
                  <asvg:svgBlip xmlns:asvg="http://schemas.microsoft.com/office/drawing/2016/SVG/main" r:embed="rId3"/>
                </a:ext>
              </a:extLst>
            </a:blip>
            <a:stretch>
              <a:fillRect l="0" t="0" r="-61" b="-22514"/>
            </a:stretch>
          </a:blipFill>
        </p:spPr>
      </p:sp>
      <p:grpSp>
        <p:nvGrpSpPr>
          <p:cNvPr name="Group 4" id="4"/>
          <p:cNvGrpSpPr/>
          <p:nvPr/>
        </p:nvGrpSpPr>
        <p:grpSpPr>
          <a:xfrm rot="0">
            <a:off x="731520" y="2230055"/>
            <a:ext cx="12580364" cy="2439440"/>
            <a:chOff x="0" y="0"/>
            <a:chExt cx="2740820" cy="531468"/>
          </a:xfrm>
        </p:grpSpPr>
        <p:sp>
          <p:nvSpPr>
            <p:cNvPr name="Freeform 5" id="5"/>
            <p:cNvSpPr/>
            <p:nvPr/>
          </p:nvSpPr>
          <p:spPr>
            <a:xfrm flipH="false" flipV="false" rot="0">
              <a:off x="0" y="0"/>
              <a:ext cx="2740820" cy="531468"/>
            </a:xfrm>
            <a:custGeom>
              <a:avLst/>
              <a:gdLst/>
              <a:ahLst/>
              <a:cxnLst/>
              <a:rect r="r" b="b" t="t" l="l"/>
              <a:pathLst>
                <a:path h="531468" w="2740820">
                  <a:moveTo>
                    <a:pt x="9846" y="0"/>
                  </a:moveTo>
                  <a:lnTo>
                    <a:pt x="2730974" y="0"/>
                  </a:lnTo>
                  <a:cubicBezTo>
                    <a:pt x="2736412" y="0"/>
                    <a:pt x="2740820" y="4408"/>
                    <a:pt x="2740820" y="9846"/>
                  </a:cubicBezTo>
                  <a:lnTo>
                    <a:pt x="2740820" y="521622"/>
                  </a:lnTo>
                  <a:cubicBezTo>
                    <a:pt x="2740820" y="527060"/>
                    <a:pt x="2736412" y="531468"/>
                    <a:pt x="2730974" y="531468"/>
                  </a:cubicBezTo>
                  <a:lnTo>
                    <a:pt x="9846" y="531468"/>
                  </a:lnTo>
                  <a:cubicBezTo>
                    <a:pt x="4408" y="531468"/>
                    <a:pt x="0" y="527060"/>
                    <a:pt x="0" y="521622"/>
                  </a:cubicBezTo>
                  <a:lnTo>
                    <a:pt x="0" y="9846"/>
                  </a:lnTo>
                  <a:cubicBezTo>
                    <a:pt x="0" y="4408"/>
                    <a:pt x="4408" y="0"/>
                    <a:pt x="9846" y="0"/>
                  </a:cubicBezTo>
                  <a:close/>
                </a:path>
              </a:pathLst>
            </a:custGeom>
            <a:blipFill>
              <a:blip r:embed="rId4"/>
              <a:stretch>
                <a:fillRect l="-1273" t="0" r="-1273" b="0"/>
              </a:stretch>
            </a:blipFill>
          </p:spPr>
        </p:sp>
      </p:grpSp>
      <p:grpSp>
        <p:nvGrpSpPr>
          <p:cNvPr name="Group 6" id="6"/>
          <p:cNvGrpSpPr/>
          <p:nvPr/>
        </p:nvGrpSpPr>
        <p:grpSpPr>
          <a:xfrm rot="0">
            <a:off x="731520" y="5265856"/>
            <a:ext cx="9022080" cy="1186970"/>
            <a:chOff x="0" y="0"/>
            <a:chExt cx="1965595" cy="258599"/>
          </a:xfrm>
        </p:grpSpPr>
        <p:sp>
          <p:nvSpPr>
            <p:cNvPr name="Freeform 7" id="7"/>
            <p:cNvSpPr/>
            <p:nvPr/>
          </p:nvSpPr>
          <p:spPr>
            <a:xfrm flipH="false" flipV="false" rot="0">
              <a:off x="0" y="0"/>
              <a:ext cx="1965595" cy="258599"/>
            </a:xfrm>
            <a:custGeom>
              <a:avLst/>
              <a:gdLst/>
              <a:ahLst/>
              <a:cxnLst/>
              <a:rect r="r" b="b" t="t" l="l"/>
              <a:pathLst>
                <a:path h="258599" w="1965595">
                  <a:moveTo>
                    <a:pt x="0" y="0"/>
                  </a:moveTo>
                  <a:lnTo>
                    <a:pt x="1965595" y="0"/>
                  </a:lnTo>
                  <a:lnTo>
                    <a:pt x="1965595" y="258599"/>
                  </a:lnTo>
                  <a:lnTo>
                    <a:pt x="0" y="258599"/>
                  </a:lnTo>
                  <a:close/>
                </a:path>
              </a:pathLst>
            </a:custGeom>
            <a:blipFill>
              <a:blip r:embed="rId5"/>
              <a:stretch>
                <a:fillRect l="0" t="-11498" r="0" b="-11498"/>
              </a:stretch>
            </a:blipFill>
          </p:spPr>
        </p:sp>
      </p:grpSp>
      <p:sp>
        <p:nvSpPr>
          <p:cNvPr name="TextBox 8" id="8"/>
          <p:cNvSpPr txBox="true"/>
          <p:nvPr/>
        </p:nvSpPr>
        <p:spPr>
          <a:xfrm rot="0">
            <a:off x="731520" y="541127"/>
            <a:ext cx="8290560" cy="1967230"/>
          </a:xfrm>
          <a:prstGeom prst="rect">
            <a:avLst/>
          </a:prstGeom>
        </p:spPr>
        <p:txBody>
          <a:bodyPr anchor="t" rtlCol="false" tIns="0" lIns="0" bIns="0" rIns="0">
            <a:spAutoFit/>
          </a:bodyPr>
          <a:lstStyle/>
          <a:p>
            <a:pPr algn="ctr">
              <a:lnSpc>
                <a:spcPts val="3919"/>
              </a:lnSpc>
            </a:pPr>
            <a:r>
              <a:rPr lang="en-US" sz="2799">
                <a:solidFill>
                  <a:srgbClr val="162942"/>
                </a:solidFill>
                <a:latin typeface="More Sugar"/>
                <a:ea typeface="More Sugar"/>
                <a:cs typeface="More Sugar"/>
                <a:sym typeface="More Sugar"/>
              </a:rPr>
              <a:t>WRITE A SQL QUERY TO SHOW THE DATE IN ODD NUMBER AND SHOW TOP 5 ACTIVE CASE WHICH IS GREATER THAN 500.</a:t>
            </a:r>
          </a:p>
          <a:p>
            <a:pPr algn="ctr">
              <a:lnSpc>
                <a:spcPts val="391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6EAF2"/>
        </a:solidFill>
      </p:bgPr>
    </p:bg>
    <p:spTree>
      <p:nvGrpSpPr>
        <p:cNvPr id="1" name=""/>
        <p:cNvGrpSpPr/>
        <p:nvPr/>
      </p:nvGrpSpPr>
      <p:grpSpPr>
        <a:xfrm>
          <a:off x="0" y="0"/>
          <a:ext cx="0" cy="0"/>
          <a:chOff x="0" y="0"/>
          <a:chExt cx="0" cy="0"/>
        </a:xfrm>
      </p:grpSpPr>
      <p:sp>
        <p:nvSpPr>
          <p:cNvPr name="Freeform 2" id="2"/>
          <p:cNvSpPr/>
          <p:nvPr/>
        </p:nvSpPr>
        <p:spPr>
          <a:xfrm flipH="false" flipV="false" rot="9869652">
            <a:off x="7457762" y="-1022530"/>
            <a:ext cx="3852407" cy="3241614"/>
          </a:xfrm>
          <a:custGeom>
            <a:avLst/>
            <a:gdLst/>
            <a:ahLst/>
            <a:cxnLst/>
            <a:rect r="r" b="b" t="t" l="l"/>
            <a:pathLst>
              <a:path h="3241614" w="3852407">
                <a:moveTo>
                  <a:pt x="0" y="0"/>
                </a:moveTo>
                <a:lnTo>
                  <a:pt x="3852406" y="0"/>
                </a:lnTo>
                <a:lnTo>
                  <a:pt x="3852406" y="3241614"/>
                </a:lnTo>
                <a:lnTo>
                  <a:pt x="0" y="3241614"/>
                </a:lnTo>
                <a:lnTo>
                  <a:pt x="0" y="0"/>
                </a:lnTo>
                <a:close/>
              </a:path>
            </a:pathLst>
          </a:custGeom>
          <a:blipFill>
            <a:blip r:embed="rId2">
              <a:extLst>
                <a:ext uri="{96DAC541-7B7A-43D3-8B79-37D633B846F1}">
                  <asvg:svgBlip xmlns:asvg="http://schemas.microsoft.com/office/drawing/2016/SVG/main" r:embed="rId3"/>
                </a:ext>
              </a:extLst>
            </a:blip>
            <a:stretch>
              <a:fillRect l="0" t="0" r="-61" b="-22514"/>
            </a:stretch>
          </a:blipFill>
        </p:spPr>
      </p:sp>
      <p:sp>
        <p:nvSpPr>
          <p:cNvPr name="Freeform 3" id="3"/>
          <p:cNvSpPr/>
          <p:nvPr/>
        </p:nvSpPr>
        <p:spPr>
          <a:xfrm flipH="false" flipV="false" rot="-301569">
            <a:off x="-1667910" y="4832019"/>
            <a:ext cx="3852407" cy="3241614"/>
          </a:xfrm>
          <a:custGeom>
            <a:avLst/>
            <a:gdLst/>
            <a:ahLst/>
            <a:cxnLst/>
            <a:rect r="r" b="b" t="t" l="l"/>
            <a:pathLst>
              <a:path h="3241614" w="3852407">
                <a:moveTo>
                  <a:pt x="0" y="0"/>
                </a:moveTo>
                <a:lnTo>
                  <a:pt x="3852407" y="0"/>
                </a:lnTo>
                <a:lnTo>
                  <a:pt x="3852407" y="3241614"/>
                </a:lnTo>
                <a:lnTo>
                  <a:pt x="0" y="3241614"/>
                </a:lnTo>
                <a:lnTo>
                  <a:pt x="0" y="0"/>
                </a:lnTo>
                <a:close/>
              </a:path>
            </a:pathLst>
          </a:custGeom>
          <a:blipFill>
            <a:blip r:embed="rId2">
              <a:extLst>
                <a:ext uri="{96DAC541-7B7A-43D3-8B79-37D633B846F1}">
                  <asvg:svgBlip xmlns:asvg="http://schemas.microsoft.com/office/drawing/2016/SVG/main" r:embed="rId3"/>
                </a:ext>
              </a:extLst>
            </a:blip>
            <a:stretch>
              <a:fillRect l="0" t="0" r="-61" b="-22514"/>
            </a:stretch>
          </a:blipFill>
        </p:spPr>
      </p:sp>
      <p:grpSp>
        <p:nvGrpSpPr>
          <p:cNvPr name="Group 4" id="4"/>
          <p:cNvGrpSpPr/>
          <p:nvPr/>
        </p:nvGrpSpPr>
        <p:grpSpPr>
          <a:xfrm rot="0">
            <a:off x="582939" y="2257525"/>
            <a:ext cx="19595609" cy="3254466"/>
            <a:chOff x="0" y="0"/>
            <a:chExt cx="4269196" cy="709034"/>
          </a:xfrm>
        </p:grpSpPr>
        <p:sp>
          <p:nvSpPr>
            <p:cNvPr name="Freeform 5" id="5"/>
            <p:cNvSpPr/>
            <p:nvPr/>
          </p:nvSpPr>
          <p:spPr>
            <a:xfrm flipH="false" flipV="false" rot="0">
              <a:off x="0" y="0"/>
              <a:ext cx="4269196" cy="709034"/>
            </a:xfrm>
            <a:custGeom>
              <a:avLst/>
              <a:gdLst/>
              <a:ahLst/>
              <a:cxnLst/>
              <a:rect r="r" b="b" t="t" l="l"/>
              <a:pathLst>
                <a:path h="709034" w="4269196">
                  <a:moveTo>
                    <a:pt x="6321" y="0"/>
                  </a:moveTo>
                  <a:lnTo>
                    <a:pt x="4262875" y="0"/>
                  </a:lnTo>
                  <a:cubicBezTo>
                    <a:pt x="4264551" y="0"/>
                    <a:pt x="4266159" y="666"/>
                    <a:pt x="4267345" y="1851"/>
                  </a:cubicBezTo>
                  <a:cubicBezTo>
                    <a:pt x="4268530" y="3037"/>
                    <a:pt x="4269196" y="4645"/>
                    <a:pt x="4269196" y="6321"/>
                  </a:cubicBezTo>
                  <a:lnTo>
                    <a:pt x="4269196" y="702713"/>
                  </a:lnTo>
                  <a:cubicBezTo>
                    <a:pt x="4269196" y="704389"/>
                    <a:pt x="4268530" y="705997"/>
                    <a:pt x="4267345" y="707182"/>
                  </a:cubicBezTo>
                  <a:cubicBezTo>
                    <a:pt x="4266159" y="708368"/>
                    <a:pt x="4264551" y="709034"/>
                    <a:pt x="4262875" y="709034"/>
                  </a:cubicBezTo>
                  <a:lnTo>
                    <a:pt x="6321" y="709034"/>
                  </a:lnTo>
                  <a:cubicBezTo>
                    <a:pt x="4645" y="709034"/>
                    <a:pt x="3037" y="708368"/>
                    <a:pt x="1851" y="707182"/>
                  </a:cubicBezTo>
                  <a:cubicBezTo>
                    <a:pt x="666" y="705997"/>
                    <a:pt x="0" y="704389"/>
                    <a:pt x="0" y="702713"/>
                  </a:cubicBezTo>
                  <a:lnTo>
                    <a:pt x="0" y="6321"/>
                  </a:lnTo>
                  <a:cubicBezTo>
                    <a:pt x="0" y="4645"/>
                    <a:pt x="666" y="3037"/>
                    <a:pt x="1851" y="1851"/>
                  </a:cubicBezTo>
                  <a:cubicBezTo>
                    <a:pt x="3037" y="666"/>
                    <a:pt x="4645" y="0"/>
                    <a:pt x="6321" y="0"/>
                  </a:cubicBezTo>
                  <a:close/>
                </a:path>
              </a:pathLst>
            </a:custGeom>
            <a:blipFill>
              <a:blip r:embed="rId4"/>
              <a:stretch>
                <a:fillRect l="-1317" t="0" r="-1317" b="0"/>
              </a:stretch>
            </a:blipFill>
          </p:spPr>
        </p:sp>
      </p:grpSp>
      <p:grpSp>
        <p:nvGrpSpPr>
          <p:cNvPr name="Group 6" id="6"/>
          <p:cNvGrpSpPr/>
          <p:nvPr/>
        </p:nvGrpSpPr>
        <p:grpSpPr>
          <a:xfrm rot="0">
            <a:off x="582939" y="5990195"/>
            <a:ext cx="14707636" cy="1186970"/>
            <a:chOff x="0" y="0"/>
            <a:chExt cx="3204278" cy="258599"/>
          </a:xfrm>
        </p:grpSpPr>
        <p:sp>
          <p:nvSpPr>
            <p:cNvPr name="Freeform 7" id="7"/>
            <p:cNvSpPr/>
            <p:nvPr/>
          </p:nvSpPr>
          <p:spPr>
            <a:xfrm flipH="false" flipV="false" rot="0">
              <a:off x="0" y="0"/>
              <a:ext cx="3204278" cy="258599"/>
            </a:xfrm>
            <a:custGeom>
              <a:avLst/>
              <a:gdLst/>
              <a:ahLst/>
              <a:cxnLst/>
              <a:rect r="r" b="b" t="t" l="l"/>
              <a:pathLst>
                <a:path h="258599" w="3204278">
                  <a:moveTo>
                    <a:pt x="0" y="0"/>
                  </a:moveTo>
                  <a:lnTo>
                    <a:pt x="3204278" y="0"/>
                  </a:lnTo>
                  <a:lnTo>
                    <a:pt x="3204278" y="258599"/>
                  </a:lnTo>
                  <a:lnTo>
                    <a:pt x="0" y="258599"/>
                  </a:lnTo>
                  <a:close/>
                </a:path>
              </a:pathLst>
            </a:custGeom>
            <a:blipFill>
              <a:blip r:embed="rId5"/>
              <a:stretch>
                <a:fillRect l="0" t="-4069" r="0" b="-4069"/>
              </a:stretch>
            </a:blipFill>
          </p:spPr>
        </p:sp>
      </p:grpSp>
      <p:sp>
        <p:nvSpPr>
          <p:cNvPr name="TextBox 8" id="8"/>
          <p:cNvSpPr txBox="true"/>
          <p:nvPr/>
        </p:nvSpPr>
        <p:spPr>
          <a:xfrm rot="0">
            <a:off x="731520" y="550652"/>
            <a:ext cx="8290560" cy="2153285"/>
          </a:xfrm>
          <a:prstGeom prst="rect">
            <a:avLst/>
          </a:prstGeom>
        </p:spPr>
        <p:txBody>
          <a:bodyPr anchor="t" rtlCol="false" tIns="0" lIns="0" bIns="0" rIns="0">
            <a:spAutoFit/>
          </a:bodyPr>
          <a:lstStyle/>
          <a:p>
            <a:pPr algn="ctr">
              <a:lnSpc>
                <a:spcPts val="3360"/>
              </a:lnSpc>
            </a:pPr>
            <a:r>
              <a:rPr lang="en-US" sz="2400">
                <a:solidFill>
                  <a:srgbClr val="162942"/>
                </a:solidFill>
                <a:latin typeface="More Sugar"/>
                <a:ea typeface="More Sugar"/>
                <a:cs typeface="More Sugar"/>
                <a:sym typeface="More Sugar"/>
              </a:rPr>
              <a:t>WHAT IS THE DIFFERENCE IN THE RECOVERY RATES (PERCENTAGE OF RECOVERED CASES TO CONFIRMED CASES) BETWEEN THE WHO REGIONS OF AFRICA AND EUROPE?</a:t>
            </a:r>
          </a:p>
          <a:p>
            <a:pPr algn="ctr">
              <a:lnSpc>
                <a:spcPts val="391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6EAF2"/>
        </a:solidFill>
      </p:bgPr>
    </p:bg>
    <p:spTree>
      <p:nvGrpSpPr>
        <p:cNvPr id="1" name=""/>
        <p:cNvGrpSpPr/>
        <p:nvPr/>
      </p:nvGrpSpPr>
      <p:grpSpPr>
        <a:xfrm>
          <a:off x="0" y="0"/>
          <a:ext cx="0" cy="0"/>
          <a:chOff x="0" y="0"/>
          <a:chExt cx="0" cy="0"/>
        </a:xfrm>
      </p:grpSpPr>
      <p:grpSp>
        <p:nvGrpSpPr>
          <p:cNvPr name="Group 2" id="2"/>
          <p:cNvGrpSpPr/>
          <p:nvPr/>
        </p:nvGrpSpPr>
        <p:grpSpPr>
          <a:xfrm rot="0">
            <a:off x="5577767" y="5986997"/>
            <a:ext cx="3031250" cy="347713"/>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9804"/>
              </a:srgbClr>
            </a:solidFill>
          </p:spPr>
        </p:sp>
      </p:grpSp>
      <p:sp>
        <p:nvSpPr>
          <p:cNvPr name="Freeform 4" id="4"/>
          <p:cNvSpPr/>
          <p:nvPr/>
        </p:nvSpPr>
        <p:spPr>
          <a:xfrm flipH="false" flipV="false" rot="7005109">
            <a:off x="7716287" y="-741887"/>
            <a:ext cx="3197510" cy="2939711"/>
          </a:xfrm>
          <a:custGeom>
            <a:avLst/>
            <a:gdLst/>
            <a:ahLst/>
            <a:cxnLst/>
            <a:rect r="r" b="b" t="t" l="l"/>
            <a:pathLst>
              <a:path h="2939711" w="3197510">
                <a:moveTo>
                  <a:pt x="0" y="0"/>
                </a:moveTo>
                <a:lnTo>
                  <a:pt x="3197511" y="0"/>
                </a:lnTo>
                <a:lnTo>
                  <a:pt x="3197511" y="2939711"/>
                </a:lnTo>
                <a:lnTo>
                  <a:pt x="0" y="2939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55315" y="998927"/>
            <a:ext cx="605347" cy="945855"/>
          </a:xfrm>
          <a:custGeom>
            <a:avLst/>
            <a:gdLst/>
            <a:ahLst/>
            <a:cxnLst/>
            <a:rect r="r" b="b" t="t" l="l"/>
            <a:pathLst>
              <a:path h="945855" w="605347">
                <a:moveTo>
                  <a:pt x="0" y="0"/>
                </a:moveTo>
                <a:lnTo>
                  <a:pt x="605347" y="0"/>
                </a:lnTo>
                <a:lnTo>
                  <a:pt x="605347" y="945855"/>
                </a:lnTo>
                <a:lnTo>
                  <a:pt x="0" y="9458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9361947">
            <a:off x="-1195302" y="5282175"/>
            <a:ext cx="3182684" cy="2926080"/>
          </a:xfrm>
          <a:custGeom>
            <a:avLst/>
            <a:gdLst/>
            <a:ahLst/>
            <a:cxnLst/>
            <a:rect r="r" b="b" t="t" l="l"/>
            <a:pathLst>
              <a:path h="2926080" w="3182684">
                <a:moveTo>
                  <a:pt x="0" y="0"/>
                </a:moveTo>
                <a:lnTo>
                  <a:pt x="3182683" y="0"/>
                </a:lnTo>
                <a:lnTo>
                  <a:pt x="3182683" y="2926080"/>
                </a:lnTo>
                <a:lnTo>
                  <a:pt x="0" y="29260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988373" y="5205376"/>
            <a:ext cx="605347" cy="945855"/>
          </a:xfrm>
          <a:custGeom>
            <a:avLst/>
            <a:gdLst/>
            <a:ahLst/>
            <a:cxnLst/>
            <a:rect r="r" b="b" t="t" l="l"/>
            <a:pathLst>
              <a:path h="945855" w="605347">
                <a:moveTo>
                  <a:pt x="0" y="0"/>
                </a:moveTo>
                <a:lnTo>
                  <a:pt x="605347" y="0"/>
                </a:lnTo>
                <a:lnTo>
                  <a:pt x="605347" y="945855"/>
                </a:lnTo>
                <a:lnTo>
                  <a:pt x="0" y="9458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731520" y="1471855"/>
            <a:ext cx="17455389" cy="2279608"/>
            <a:chOff x="0" y="0"/>
            <a:chExt cx="3802917" cy="496647"/>
          </a:xfrm>
        </p:grpSpPr>
        <p:sp>
          <p:nvSpPr>
            <p:cNvPr name="Freeform 9" id="9"/>
            <p:cNvSpPr/>
            <p:nvPr/>
          </p:nvSpPr>
          <p:spPr>
            <a:xfrm flipH="false" flipV="false" rot="0">
              <a:off x="0" y="0"/>
              <a:ext cx="3802917" cy="496647"/>
            </a:xfrm>
            <a:custGeom>
              <a:avLst/>
              <a:gdLst/>
              <a:ahLst/>
              <a:cxnLst/>
              <a:rect r="r" b="b" t="t" l="l"/>
              <a:pathLst>
                <a:path h="496647" w="3802917">
                  <a:moveTo>
                    <a:pt x="0" y="0"/>
                  </a:moveTo>
                  <a:lnTo>
                    <a:pt x="3802917" y="0"/>
                  </a:lnTo>
                  <a:lnTo>
                    <a:pt x="3802917" y="496647"/>
                  </a:lnTo>
                  <a:lnTo>
                    <a:pt x="0" y="496647"/>
                  </a:lnTo>
                  <a:close/>
                </a:path>
              </a:pathLst>
            </a:custGeom>
            <a:blipFill>
              <a:blip r:embed="rId6"/>
              <a:stretch>
                <a:fillRect l="-583" t="0" r="-583" b="0"/>
              </a:stretch>
            </a:blipFill>
          </p:spPr>
        </p:sp>
      </p:grpSp>
      <p:grpSp>
        <p:nvGrpSpPr>
          <p:cNvPr name="Group 10" id="10"/>
          <p:cNvGrpSpPr/>
          <p:nvPr/>
        </p:nvGrpSpPr>
        <p:grpSpPr>
          <a:xfrm rot="0">
            <a:off x="731520" y="4578413"/>
            <a:ext cx="14789477" cy="1572818"/>
            <a:chOff x="0" y="0"/>
            <a:chExt cx="3222108" cy="342662"/>
          </a:xfrm>
        </p:grpSpPr>
        <p:sp>
          <p:nvSpPr>
            <p:cNvPr name="Freeform 11" id="11"/>
            <p:cNvSpPr/>
            <p:nvPr/>
          </p:nvSpPr>
          <p:spPr>
            <a:xfrm flipH="false" flipV="false" rot="0">
              <a:off x="0" y="0"/>
              <a:ext cx="3222108" cy="342662"/>
            </a:xfrm>
            <a:custGeom>
              <a:avLst/>
              <a:gdLst/>
              <a:ahLst/>
              <a:cxnLst/>
              <a:rect r="r" b="b" t="t" l="l"/>
              <a:pathLst>
                <a:path h="342662" w="3222108">
                  <a:moveTo>
                    <a:pt x="0" y="0"/>
                  </a:moveTo>
                  <a:lnTo>
                    <a:pt x="3222108" y="0"/>
                  </a:lnTo>
                  <a:lnTo>
                    <a:pt x="3222108" y="342662"/>
                  </a:lnTo>
                  <a:lnTo>
                    <a:pt x="0" y="342662"/>
                  </a:lnTo>
                  <a:close/>
                </a:path>
              </a:pathLst>
            </a:custGeom>
            <a:blipFill>
              <a:blip r:embed="rId7"/>
              <a:stretch>
                <a:fillRect l="-433" t="0" r="-433" b="-19"/>
              </a:stretch>
            </a:blipFill>
          </p:spPr>
        </p:sp>
      </p:grpSp>
      <p:sp>
        <p:nvSpPr>
          <p:cNvPr name="TextBox 12" id="12"/>
          <p:cNvSpPr txBox="true"/>
          <p:nvPr/>
        </p:nvSpPr>
        <p:spPr>
          <a:xfrm rot="0">
            <a:off x="731520" y="234387"/>
            <a:ext cx="8290560" cy="1471930"/>
          </a:xfrm>
          <a:prstGeom prst="rect">
            <a:avLst/>
          </a:prstGeom>
        </p:spPr>
        <p:txBody>
          <a:bodyPr anchor="t" rtlCol="false" tIns="0" lIns="0" bIns="0" rIns="0">
            <a:spAutoFit/>
          </a:bodyPr>
          <a:lstStyle/>
          <a:p>
            <a:pPr algn="ctr">
              <a:lnSpc>
                <a:spcPts val="3919"/>
              </a:lnSpc>
            </a:pPr>
            <a:r>
              <a:rPr lang="en-US" sz="2799">
                <a:solidFill>
                  <a:srgbClr val="162942"/>
                </a:solidFill>
                <a:latin typeface="More Sugar"/>
                <a:ea typeface="More Sugar"/>
                <a:cs typeface="More Sugar"/>
                <a:sym typeface="More Sugar"/>
              </a:rPr>
              <a:t>WRITE A SQL QUERY TO SHOW THE NAME OF COUNTRY WHOSE NAME START WITH "I"</a:t>
            </a:r>
          </a:p>
          <a:p>
            <a:pPr algn="ctr">
              <a:lnSpc>
                <a:spcPts val="391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BDD7E1"/>
        </a:solidFill>
      </p:bgPr>
    </p:bg>
    <p:spTree>
      <p:nvGrpSpPr>
        <p:cNvPr id="1" name=""/>
        <p:cNvGrpSpPr/>
        <p:nvPr/>
      </p:nvGrpSpPr>
      <p:grpSpPr>
        <a:xfrm>
          <a:off x="0" y="0"/>
          <a:ext cx="0" cy="0"/>
          <a:chOff x="0" y="0"/>
          <a:chExt cx="0" cy="0"/>
        </a:xfrm>
      </p:grpSpPr>
      <p:grpSp>
        <p:nvGrpSpPr>
          <p:cNvPr name="Group 2" id="2"/>
          <p:cNvGrpSpPr/>
          <p:nvPr/>
        </p:nvGrpSpPr>
        <p:grpSpPr>
          <a:xfrm rot="0">
            <a:off x="1375054" y="6073852"/>
            <a:ext cx="2209948" cy="296473"/>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9804"/>
              </a:srgbClr>
            </a:solidFill>
          </p:spPr>
        </p:sp>
      </p:grpSp>
      <p:sp>
        <p:nvSpPr>
          <p:cNvPr name="Freeform 4" id="4"/>
          <p:cNvSpPr/>
          <p:nvPr/>
        </p:nvSpPr>
        <p:spPr>
          <a:xfrm flipH="true" flipV="false" rot="0">
            <a:off x="328474" y="2839126"/>
            <a:ext cx="1487814" cy="3686025"/>
          </a:xfrm>
          <a:custGeom>
            <a:avLst/>
            <a:gdLst/>
            <a:ahLst/>
            <a:cxnLst/>
            <a:rect r="r" b="b" t="t" l="l"/>
            <a:pathLst>
              <a:path h="3686025" w="1487814">
                <a:moveTo>
                  <a:pt x="1487813" y="0"/>
                </a:moveTo>
                <a:lnTo>
                  <a:pt x="0" y="0"/>
                </a:lnTo>
                <a:lnTo>
                  <a:pt x="0" y="3686025"/>
                </a:lnTo>
                <a:lnTo>
                  <a:pt x="1487813" y="3686025"/>
                </a:lnTo>
                <a:lnTo>
                  <a:pt x="148781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7737978">
            <a:off x="-895412" y="-791823"/>
            <a:ext cx="2957190" cy="3046686"/>
          </a:xfrm>
          <a:custGeom>
            <a:avLst/>
            <a:gdLst/>
            <a:ahLst/>
            <a:cxnLst/>
            <a:rect r="r" b="b" t="t" l="l"/>
            <a:pathLst>
              <a:path h="3046686" w="2957190">
                <a:moveTo>
                  <a:pt x="0" y="0"/>
                </a:moveTo>
                <a:lnTo>
                  <a:pt x="2957189" y="0"/>
                </a:lnTo>
                <a:lnTo>
                  <a:pt x="2957189" y="3046686"/>
                </a:lnTo>
                <a:lnTo>
                  <a:pt x="0" y="30466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769707" y="1245141"/>
            <a:ext cx="605347" cy="945855"/>
          </a:xfrm>
          <a:custGeom>
            <a:avLst/>
            <a:gdLst/>
            <a:ahLst/>
            <a:cxnLst/>
            <a:rect r="r" b="b" t="t" l="l"/>
            <a:pathLst>
              <a:path h="945855" w="605347">
                <a:moveTo>
                  <a:pt x="0" y="0"/>
                </a:moveTo>
                <a:lnTo>
                  <a:pt x="605347" y="0"/>
                </a:lnTo>
                <a:lnTo>
                  <a:pt x="605347" y="945855"/>
                </a:lnTo>
                <a:lnTo>
                  <a:pt x="0" y="94585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7503863" y="5359340"/>
            <a:ext cx="3464719" cy="2761670"/>
          </a:xfrm>
          <a:custGeom>
            <a:avLst/>
            <a:gdLst/>
            <a:ahLst/>
            <a:cxnLst/>
            <a:rect r="r" b="b" t="t" l="l"/>
            <a:pathLst>
              <a:path h="2761670" w="3464719">
                <a:moveTo>
                  <a:pt x="0" y="0"/>
                </a:moveTo>
                <a:lnTo>
                  <a:pt x="3464719" y="0"/>
                </a:lnTo>
                <a:lnTo>
                  <a:pt x="3464719" y="2761670"/>
                </a:lnTo>
                <a:lnTo>
                  <a:pt x="0" y="27616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8265111" y="5194930"/>
            <a:ext cx="605347" cy="945855"/>
          </a:xfrm>
          <a:custGeom>
            <a:avLst/>
            <a:gdLst/>
            <a:ahLst/>
            <a:cxnLst/>
            <a:rect r="r" b="b" t="t" l="l"/>
            <a:pathLst>
              <a:path h="945855" w="605347">
                <a:moveTo>
                  <a:pt x="0" y="0"/>
                </a:moveTo>
                <a:lnTo>
                  <a:pt x="605347" y="0"/>
                </a:lnTo>
                <a:lnTo>
                  <a:pt x="605347" y="945855"/>
                </a:lnTo>
                <a:lnTo>
                  <a:pt x="0" y="94585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1816287" y="1911915"/>
            <a:ext cx="16221808" cy="2510507"/>
            <a:chOff x="0" y="0"/>
            <a:chExt cx="3534163" cy="546951"/>
          </a:xfrm>
        </p:grpSpPr>
        <p:sp>
          <p:nvSpPr>
            <p:cNvPr name="Freeform 10" id="10"/>
            <p:cNvSpPr/>
            <p:nvPr/>
          </p:nvSpPr>
          <p:spPr>
            <a:xfrm flipH="false" flipV="false" rot="0">
              <a:off x="0" y="0"/>
              <a:ext cx="3534163" cy="546951"/>
            </a:xfrm>
            <a:custGeom>
              <a:avLst/>
              <a:gdLst/>
              <a:ahLst/>
              <a:cxnLst/>
              <a:rect r="r" b="b" t="t" l="l"/>
              <a:pathLst>
                <a:path h="546951" w="3534163">
                  <a:moveTo>
                    <a:pt x="7636" y="0"/>
                  </a:moveTo>
                  <a:lnTo>
                    <a:pt x="3526527" y="0"/>
                  </a:lnTo>
                  <a:cubicBezTo>
                    <a:pt x="3528552" y="0"/>
                    <a:pt x="3530494" y="805"/>
                    <a:pt x="3531926" y="2237"/>
                  </a:cubicBezTo>
                  <a:cubicBezTo>
                    <a:pt x="3533358" y="3669"/>
                    <a:pt x="3534163" y="5611"/>
                    <a:pt x="3534163" y="7636"/>
                  </a:cubicBezTo>
                  <a:lnTo>
                    <a:pt x="3534163" y="539315"/>
                  </a:lnTo>
                  <a:cubicBezTo>
                    <a:pt x="3534163" y="541341"/>
                    <a:pt x="3533358" y="543283"/>
                    <a:pt x="3531926" y="544715"/>
                  </a:cubicBezTo>
                  <a:cubicBezTo>
                    <a:pt x="3530494" y="546147"/>
                    <a:pt x="3528552" y="546951"/>
                    <a:pt x="3526527" y="546951"/>
                  </a:cubicBezTo>
                  <a:lnTo>
                    <a:pt x="7636" y="546951"/>
                  </a:lnTo>
                  <a:cubicBezTo>
                    <a:pt x="5611" y="546951"/>
                    <a:pt x="3669" y="546147"/>
                    <a:pt x="2237" y="544715"/>
                  </a:cubicBezTo>
                  <a:cubicBezTo>
                    <a:pt x="805" y="543283"/>
                    <a:pt x="0" y="541341"/>
                    <a:pt x="0" y="539315"/>
                  </a:cubicBezTo>
                  <a:lnTo>
                    <a:pt x="0" y="7636"/>
                  </a:lnTo>
                  <a:cubicBezTo>
                    <a:pt x="0" y="5611"/>
                    <a:pt x="805" y="3669"/>
                    <a:pt x="2237" y="2237"/>
                  </a:cubicBezTo>
                  <a:cubicBezTo>
                    <a:pt x="3669" y="805"/>
                    <a:pt x="5611" y="0"/>
                    <a:pt x="7636" y="0"/>
                  </a:cubicBezTo>
                  <a:close/>
                </a:path>
              </a:pathLst>
            </a:custGeom>
            <a:blipFill>
              <a:blip r:embed="rId10"/>
              <a:stretch>
                <a:fillRect l="-665" t="0" r="-665" b="0"/>
              </a:stretch>
            </a:blipFill>
          </p:spPr>
        </p:sp>
      </p:grpSp>
      <p:grpSp>
        <p:nvGrpSpPr>
          <p:cNvPr name="Group 11" id="11"/>
          <p:cNvGrpSpPr/>
          <p:nvPr/>
        </p:nvGrpSpPr>
        <p:grpSpPr>
          <a:xfrm rot="0">
            <a:off x="1816287" y="4616269"/>
            <a:ext cx="10763071" cy="1144045"/>
            <a:chOff x="0" y="0"/>
            <a:chExt cx="2344896" cy="249247"/>
          </a:xfrm>
        </p:grpSpPr>
        <p:sp>
          <p:nvSpPr>
            <p:cNvPr name="Freeform 12" id="12"/>
            <p:cNvSpPr/>
            <p:nvPr/>
          </p:nvSpPr>
          <p:spPr>
            <a:xfrm flipH="false" flipV="false" rot="0">
              <a:off x="0" y="0"/>
              <a:ext cx="2344896" cy="249247"/>
            </a:xfrm>
            <a:custGeom>
              <a:avLst/>
              <a:gdLst/>
              <a:ahLst/>
              <a:cxnLst/>
              <a:rect r="r" b="b" t="t" l="l"/>
              <a:pathLst>
                <a:path h="249247" w="2344896">
                  <a:moveTo>
                    <a:pt x="0" y="0"/>
                  </a:moveTo>
                  <a:lnTo>
                    <a:pt x="2344896" y="0"/>
                  </a:lnTo>
                  <a:lnTo>
                    <a:pt x="2344896" y="249247"/>
                  </a:lnTo>
                  <a:lnTo>
                    <a:pt x="0" y="249247"/>
                  </a:lnTo>
                  <a:close/>
                </a:path>
              </a:pathLst>
            </a:custGeom>
            <a:blipFill>
              <a:blip r:embed="rId11"/>
              <a:stretch>
                <a:fillRect l="-2197" t="0" r="-2197" b="0"/>
              </a:stretch>
            </a:blipFill>
          </p:spPr>
        </p:sp>
      </p:grpSp>
      <p:sp>
        <p:nvSpPr>
          <p:cNvPr name="TextBox 13" id="13"/>
          <p:cNvSpPr txBox="true"/>
          <p:nvPr/>
        </p:nvSpPr>
        <p:spPr>
          <a:xfrm rot="0">
            <a:off x="731520" y="246138"/>
            <a:ext cx="8621712" cy="1471930"/>
          </a:xfrm>
          <a:prstGeom prst="rect">
            <a:avLst/>
          </a:prstGeom>
        </p:spPr>
        <p:txBody>
          <a:bodyPr anchor="t" rtlCol="false" tIns="0" lIns="0" bIns="0" rIns="0">
            <a:spAutoFit/>
          </a:bodyPr>
          <a:lstStyle/>
          <a:p>
            <a:pPr algn="ctr">
              <a:lnSpc>
                <a:spcPts val="3919"/>
              </a:lnSpc>
            </a:pPr>
            <a:r>
              <a:rPr lang="en-US" sz="2799">
                <a:solidFill>
                  <a:srgbClr val="162942"/>
                </a:solidFill>
                <a:latin typeface="More Sugar"/>
                <a:ea typeface="More Sugar"/>
                <a:cs typeface="More Sugar"/>
                <a:sym typeface="More Sugar"/>
              </a:rPr>
              <a:t>WRITE A SQL QUERY TO SHOW THE DATA WHOSE RECOVERY CASE BETWEEN 500 TO 2000 AND WHO REGION IS "EUROPE"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6EAF2"/>
        </a:solidFill>
      </p:bgPr>
    </p:bg>
    <p:spTree>
      <p:nvGrpSpPr>
        <p:cNvPr id="1" name=""/>
        <p:cNvGrpSpPr/>
        <p:nvPr/>
      </p:nvGrpSpPr>
      <p:grpSpPr>
        <a:xfrm>
          <a:off x="0" y="0"/>
          <a:ext cx="0" cy="0"/>
          <a:chOff x="0" y="0"/>
          <a:chExt cx="0" cy="0"/>
        </a:xfrm>
      </p:grpSpPr>
      <p:sp>
        <p:nvSpPr>
          <p:cNvPr name="Freeform 2" id="2"/>
          <p:cNvSpPr/>
          <p:nvPr/>
        </p:nvSpPr>
        <p:spPr>
          <a:xfrm flipH="false" flipV="false" rot="0">
            <a:off x="148820" y="2512136"/>
            <a:ext cx="2041009" cy="2290928"/>
          </a:xfrm>
          <a:custGeom>
            <a:avLst/>
            <a:gdLst/>
            <a:ahLst/>
            <a:cxnLst/>
            <a:rect r="r" b="b" t="t" l="l"/>
            <a:pathLst>
              <a:path h="2290928" w="2041009">
                <a:moveTo>
                  <a:pt x="0" y="0"/>
                </a:moveTo>
                <a:lnTo>
                  <a:pt x="2041009" y="0"/>
                </a:lnTo>
                <a:lnTo>
                  <a:pt x="2041009" y="2290928"/>
                </a:lnTo>
                <a:lnTo>
                  <a:pt x="0" y="22909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39956" y="-426951"/>
            <a:ext cx="2342497" cy="2316943"/>
          </a:xfrm>
          <a:custGeom>
            <a:avLst/>
            <a:gdLst/>
            <a:ahLst/>
            <a:cxnLst/>
            <a:rect r="r" b="b" t="t" l="l"/>
            <a:pathLst>
              <a:path h="2316943" w="2342497">
                <a:moveTo>
                  <a:pt x="0" y="0"/>
                </a:moveTo>
                <a:lnTo>
                  <a:pt x="2342497" y="0"/>
                </a:lnTo>
                <a:lnTo>
                  <a:pt x="2342497" y="2316942"/>
                </a:lnTo>
                <a:lnTo>
                  <a:pt x="0" y="23169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971187" y="5553402"/>
            <a:ext cx="2342497" cy="2316943"/>
          </a:xfrm>
          <a:custGeom>
            <a:avLst/>
            <a:gdLst/>
            <a:ahLst/>
            <a:cxnLst/>
            <a:rect r="r" b="b" t="t" l="l"/>
            <a:pathLst>
              <a:path h="2316943" w="2342497">
                <a:moveTo>
                  <a:pt x="0" y="0"/>
                </a:moveTo>
                <a:lnTo>
                  <a:pt x="2342497" y="0"/>
                </a:lnTo>
                <a:lnTo>
                  <a:pt x="2342497" y="2316943"/>
                </a:lnTo>
                <a:lnTo>
                  <a:pt x="0" y="23169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398129" y="250264"/>
            <a:ext cx="8744306" cy="1967230"/>
          </a:xfrm>
          <a:prstGeom prst="rect">
            <a:avLst/>
          </a:prstGeom>
        </p:spPr>
        <p:txBody>
          <a:bodyPr anchor="t" rtlCol="false" tIns="0" lIns="0" bIns="0" rIns="0">
            <a:spAutoFit/>
          </a:bodyPr>
          <a:lstStyle/>
          <a:p>
            <a:pPr algn="ctr">
              <a:lnSpc>
                <a:spcPts val="3919"/>
              </a:lnSpc>
            </a:pPr>
            <a:r>
              <a:rPr lang="en-US" sz="2799">
                <a:solidFill>
                  <a:srgbClr val="162942"/>
                </a:solidFill>
                <a:latin typeface="More Sugar"/>
                <a:ea typeface="More Sugar"/>
                <a:cs typeface="More Sugar"/>
                <a:sym typeface="More Sugar"/>
              </a:rPr>
              <a:t>WRITE A SQL QUERY TO FETCH THE DATA WHERE WHO REGION IS AFRICA, EUROPE, WESTERN PACIFIC, SOUTH - EAST ASIA AND DATE IS EVEN NUMBER?</a:t>
            </a:r>
          </a:p>
        </p:txBody>
      </p:sp>
      <p:sp>
        <p:nvSpPr>
          <p:cNvPr name="Freeform 6" id="6"/>
          <p:cNvSpPr/>
          <p:nvPr/>
        </p:nvSpPr>
        <p:spPr>
          <a:xfrm flipH="false" flipV="false" rot="0">
            <a:off x="148820" y="5968283"/>
            <a:ext cx="1753721" cy="1230793"/>
          </a:xfrm>
          <a:custGeom>
            <a:avLst/>
            <a:gdLst/>
            <a:ahLst/>
            <a:cxnLst/>
            <a:rect r="r" b="b" t="t" l="l"/>
            <a:pathLst>
              <a:path h="1230793" w="1753721">
                <a:moveTo>
                  <a:pt x="0" y="0"/>
                </a:moveTo>
                <a:lnTo>
                  <a:pt x="1753721" y="0"/>
                </a:lnTo>
                <a:lnTo>
                  <a:pt x="1753721" y="1230794"/>
                </a:lnTo>
                <a:lnTo>
                  <a:pt x="0" y="12307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true" flipV="false" rot="0">
            <a:off x="7851059" y="116123"/>
            <a:ext cx="1753721" cy="1230793"/>
          </a:xfrm>
          <a:custGeom>
            <a:avLst/>
            <a:gdLst/>
            <a:ahLst/>
            <a:cxnLst/>
            <a:rect r="r" b="b" t="t" l="l"/>
            <a:pathLst>
              <a:path h="1230793" w="1753721">
                <a:moveTo>
                  <a:pt x="1753721" y="0"/>
                </a:moveTo>
                <a:lnTo>
                  <a:pt x="0" y="0"/>
                </a:lnTo>
                <a:lnTo>
                  <a:pt x="0" y="1230794"/>
                </a:lnTo>
                <a:lnTo>
                  <a:pt x="1753721" y="1230794"/>
                </a:lnTo>
                <a:lnTo>
                  <a:pt x="1753721"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2189829" y="2359420"/>
            <a:ext cx="15927293" cy="2443645"/>
            <a:chOff x="0" y="0"/>
            <a:chExt cx="3469998" cy="532384"/>
          </a:xfrm>
        </p:grpSpPr>
        <p:sp>
          <p:nvSpPr>
            <p:cNvPr name="Freeform 9" id="9"/>
            <p:cNvSpPr/>
            <p:nvPr/>
          </p:nvSpPr>
          <p:spPr>
            <a:xfrm flipH="false" flipV="false" rot="0">
              <a:off x="0" y="0"/>
              <a:ext cx="3469998" cy="532384"/>
            </a:xfrm>
            <a:custGeom>
              <a:avLst/>
              <a:gdLst/>
              <a:ahLst/>
              <a:cxnLst/>
              <a:rect r="r" b="b" t="t" l="l"/>
              <a:pathLst>
                <a:path h="532384" w="3469998">
                  <a:moveTo>
                    <a:pt x="0" y="0"/>
                  </a:moveTo>
                  <a:lnTo>
                    <a:pt x="3469998" y="0"/>
                  </a:lnTo>
                  <a:lnTo>
                    <a:pt x="3469998" y="532384"/>
                  </a:lnTo>
                  <a:lnTo>
                    <a:pt x="0" y="532384"/>
                  </a:lnTo>
                  <a:close/>
                </a:path>
              </a:pathLst>
            </a:custGeom>
            <a:blipFill>
              <a:blip r:embed="rId8"/>
              <a:stretch>
                <a:fillRect l="0" t="-1550" r="0" b="-1550"/>
              </a:stretch>
            </a:blipFill>
          </p:spPr>
        </p:sp>
      </p:grpSp>
      <p:grpSp>
        <p:nvGrpSpPr>
          <p:cNvPr name="Group 10" id="10"/>
          <p:cNvGrpSpPr/>
          <p:nvPr/>
        </p:nvGrpSpPr>
        <p:grpSpPr>
          <a:xfrm rot="0">
            <a:off x="148820" y="5098339"/>
            <a:ext cx="16188539" cy="1591145"/>
            <a:chOff x="0" y="0"/>
            <a:chExt cx="3526915" cy="346655"/>
          </a:xfrm>
        </p:grpSpPr>
        <p:sp>
          <p:nvSpPr>
            <p:cNvPr name="Freeform 11" id="11"/>
            <p:cNvSpPr/>
            <p:nvPr/>
          </p:nvSpPr>
          <p:spPr>
            <a:xfrm flipH="false" flipV="false" rot="0">
              <a:off x="0" y="0"/>
              <a:ext cx="3526915" cy="346655"/>
            </a:xfrm>
            <a:custGeom>
              <a:avLst/>
              <a:gdLst/>
              <a:ahLst/>
              <a:cxnLst/>
              <a:rect r="r" b="b" t="t" l="l"/>
              <a:pathLst>
                <a:path h="346655" w="3526915">
                  <a:moveTo>
                    <a:pt x="0" y="0"/>
                  </a:moveTo>
                  <a:lnTo>
                    <a:pt x="3526915" y="0"/>
                  </a:lnTo>
                  <a:lnTo>
                    <a:pt x="3526915" y="346655"/>
                  </a:lnTo>
                  <a:lnTo>
                    <a:pt x="0" y="346655"/>
                  </a:lnTo>
                  <a:close/>
                </a:path>
              </a:pathLst>
            </a:custGeom>
            <a:blipFill>
              <a:blip r:embed="rId9"/>
              <a:stretch>
                <a:fillRect l="-2998" t="0" r="-2998" b="0"/>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DAGlbB5KAMs</dc:identifier>
  <dcterms:modified xsi:type="dcterms:W3CDTF">2011-08-01T06:04:30Z</dcterms:modified>
  <cp:revision>1</cp:revision>
  <dc:title>Blue Simple Illustration Covid Pandemic Vaccine Medical Presentation Template</dc:title>
</cp:coreProperties>
</file>