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6" r:id="rId9"/>
    <p:sldId id="267" r:id="rId10"/>
    <p:sldId id="268" r:id="rId11"/>
    <p:sldId id="269" r:id="rId12"/>
    <p:sldId id="270" r:id="rId13"/>
    <p:sldId id="271" r:id="rId14"/>
    <p:sldId id="272" r:id="rId15"/>
    <p:sldId id="287" r:id="rId16"/>
    <p:sldId id="273" r:id="rId17"/>
    <p:sldId id="274" r:id="rId18"/>
    <p:sldId id="275" r:id="rId19"/>
    <p:sldId id="276" r:id="rId20"/>
    <p:sldId id="277" r:id="rId21"/>
    <p:sldId id="280" r:id="rId22"/>
    <p:sldId id="281" r:id="rId23"/>
    <p:sldId id="283" r:id="rId24"/>
    <p:sldId id="288" r:id="rId25"/>
    <p:sldId id="289" r:id="rId26"/>
    <p:sldId id="279" r:id="rId27"/>
    <p:sldId id="265" r:id="rId28"/>
    <p:sldId id="29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thia, Sourav" initials="SS" lastIdx="1" clrIdx="0">
    <p:extLst>
      <p:ext uri="{19B8F6BF-5375-455C-9EA6-DF929625EA0E}">
        <p15:presenceInfo xmlns:p15="http://schemas.microsoft.com/office/powerpoint/2012/main" userId="S::sourav.sethia@uconn.edu::fde52066-ec3a-45a4-bf78-d7333bf3ae5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16" autoAdjust="0"/>
    <p:restoredTop sz="94660"/>
  </p:normalViewPr>
  <p:slideViewPr>
    <p:cSldViewPr snapToGrid="0">
      <p:cViewPr varScale="1">
        <p:scale>
          <a:sx n="90" d="100"/>
          <a:sy n="90" d="100"/>
        </p:scale>
        <p:origin x="372"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E937A9-1D6F-4AEC-8ED7-9EBEA9AB66A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6BBBDF6-9469-4D99-8C78-1A78C12B937E}">
      <dgm:prSet/>
      <dgm:spPr/>
      <dgm:t>
        <a:bodyPr/>
        <a:lstStyle/>
        <a:p>
          <a:pPr>
            <a:lnSpc>
              <a:spcPct val="100000"/>
            </a:lnSpc>
          </a:pPr>
          <a:r>
            <a:rPr lang="en-IN" dirty="0"/>
            <a:t>Our Team</a:t>
          </a:r>
          <a:endParaRPr lang="en-US" dirty="0"/>
        </a:p>
      </dgm:t>
    </dgm:pt>
    <dgm:pt modelId="{8D8807AA-BF1A-461F-BB0C-E87C727083A0}" type="parTrans" cxnId="{1E1E17E7-7308-45BD-9ECD-0E4DACCC18D6}">
      <dgm:prSet/>
      <dgm:spPr/>
      <dgm:t>
        <a:bodyPr/>
        <a:lstStyle/>
        <a:p>
          <a:endParaRPr lang="en-US"/>
        </a:p>
      </dgm:t>
    </dgm:pt>
    <dgm:pt modelId="{6EBD4903-CACC-4C1D-B472-10F95829286B}" type="sibTrans" cxnId="{1E1E17E7-7308-45BD-9ECD-0E4DACCC18D6}">
      <dgm:prSet/>
      <dgm:spPr/>
      <dgm:t>
        <a:bodyPr/>
        <a:lstStyle/>
        <a:p>
          <a:endParaRPr lang="en-US"/>
        </a:p>
      </dgm:t>
    </dgm:pt>
    <dgm:pt modelId="{A56A7F1F-6C6D-429D-898C-C133745CC1FD}">
      <dgm:prSet/>
      <dgm:spPr/>
      <dgm:t>
        <a:bodyPr/>
        <a:lstStyle/>
        <a:p>
          <a:pPr>
            <a:lnSpc>
              <a:spcPct val="100000"/>
            </a:lnSpc>
          </a:pPr>
          <a:r>
            <a:rPr lang="en-IN" dirty="0"/>
            <a:t>Project Overview</a:t>
          </a:r>
          <a:endParaRPr lang="en-US" dirty="0"/>
        </a:p>
      </dgm:t>
    </dgm:pt>
    <dgm:pt modelId="{4827DB76-02BF-4E15-8F53-18F1F330F325}" type="parTrans" cxnId="{4390D3FF-8FB3-4BCF-BDFB-46B5BED77FBB}">
      <dgm:prSet/>
      <dgm:spPr/>
      <dgm:t>
        <a:bodyPr/>
        <a:lstStyle/>
        <a:p>
          <a:endParaRPr lang="en-US"/>
        </a:p>
      </dgm:t>
    </dgm:pt>
    <dgm:pt modelId="{7576DCD9-BBAE-4993-A414-7C65D2E2BA93}" type="sibTrans" cxnId="{4390D3FF-8FB3-4BCF-BDFB-46B5BED77FBB}">
      <dgm:prSet/>
      <dgm:spPr/>
      <dgm:t>
        <a:bodyPr/>
        <a:lstStyle/>
        <a:p>
          <a:endParaRPr lang="en-US"/>
        </a:p>
      </dgm:t>
    </dgm:pt>
    <dgm:pt modelId="{8BE66A07-4D1E-4070-8C52-00E6CB2126CA}">
      <dgm:prSet/>
      <dgm:spPr/>
      <dgm:t>
        <a:bodyPr/>
        <a:lstStyle/>
        <a:p>
          <a:pPr>
            <a:lnSpc>
              <a:spcPct val="100000"/>
            </a:lnSpc>
          </a:pPr>
          <a:r>
            <a:rPr lang="en-US" dirty="0"/>
            <a:t>Data Preprocessing</a:t>
          </a:r>
        </a:p>
      </dgm:t>
    </dgm:pt>
    <dgm:pt modelId="{4372D179-DEC0-49EA-A4AC-9E812A207031}" type="parTrans" cxnId="{9A2D29CE-C658-4488-87FC-D837D1208CC5}">
      <dgm:prSet/>
      <dgm:spPr/>
      <dgm:t>
        <a:bodyPr/>
        <a:lstStyle/>
        <a:p>
          <a:endParaRPr lang="en-US"/>
        </a:p>
      </dgm:t>
    </dgm:pt>
    <dgm:pt modelId="{7E9F9886-3CD2-402F-9058-D7EF86B4874A}" type="sibTrans" cxnId="{9A2D29CE-C658-4488-87FC-D837D1208CC5}">
      <dgm:prSet/>
      <dgm:spPr/>
      <dgm:t>
        <a:bodyPr/>
        <a:lstStyle/>
        <a:p>
          <a:endParaRPr lang="en-US"/>
        </a:p>
      </dgm:t>
    </dgm:pt>
    <dgm:pt modelId="{5681A4F0-8D51-4009-94AD-D01EC78B0304}">
      <dgm:prSet/>
      <dgm:spPr/>
      <dgm:t>
        <a:bodyPr/>
        <a:lstStyle/>
        <a:p>
          <a:pPr>
            <a:lnSpc>
              <a:spcPct val="100000"/>
            </a:lnSpc>
          </a:pPr>
          <a:r>
            <a:rPr lang="en-IN" dirty="0"/>
            <a:t>Data Exploration	</a:t>
          </a:r>
          <a:endParaRPr lang="en-US" dirty="0"/>
        </a:p>
      </dgm:t>
    </dgm:pt>
    <dgm:pt modelId="{899EE61C-256C-4C76-A751-AC12AF971A76}" type="parTrans" cxnId="{B128FAB9-D4B1-4045-81F6-CB91772CD779}">
      <dgm:prSet/>
      <dgm:spPr/>
      <dgm:t>
        <a:bodyPr/>
        <a:lstStyle/>
        <a:p>
          <a:endParaRPr lang="en-US"/>
        </a:p>
      </dgm:t>
    </dgm:pt>
    <dgm:pt modelId="{80983CE5-4718-43EA-B36F-35D95D37801E}" type="sibTrans" cxnId="{B128FAB9-D4B1-4045-81F6-CB91772CD779}">
      <dgm:prSet/>
      <dgm:spPr/>
      <dgm:t>
        <a:bodyPr/>
        <a:lstStyle/>
        <a:p>
          <a:endParaRPr lang="en-US"/>
        </a:p>
      </dgm:t>
    </dgm:pt>
    <dgm:pt modelId="{08068EC6-16AC-45D7-946C-40A90D6E4705}">
      <dgm:prSet/>
      <dgm:spPr/>
      <dgm:t>
        <a:bodyPr/>
        <a:lstStyle/>
        <a:p>
          <a:pPr>
            <a:lnSpc>
              <a:spcPct val="100000"/>
            </a:lnSpc>
          </a:pPr>
          <a:r>
            <a:rPr lang="en-IN" dirty="0"/>
            <a:t>Data Visualization</a:t>
          </a:r>
          <a:endParaRPr lang="en-US" dirty="0"/>
        </a:p>
      </dgm:t>
    </dgm:pt>
    <dgm:pt modelId="{69FD6D32-B22B-4826-9C8E-0B4BD04C8B5D}" type="parTrans" cxnId="{54D35123-D7EB-43F4-9802-2335503D92AC}">
      <dgm:prSet/>
      <dgm:spPr/>
      <dgm:t>
        <a:bodyPr/>
        <a:lstStyle/>
        <a:p>
          <a:endParaRPr lang="en-US"/>
        </a:p>
      </dgm:t>
    </dgm:pt>
    <dgm:pt modelId="{89375073-623C-4258-B161-2E1D94DE06D5}" type="sibTrans" cxnId="{54D35123-D7EB-43F4-9802-2335503D92AC}">
      <dgm:prSet/>
      <dgm:spPr/>
      <dgm:t>
        <a:bodyPr/>
        <a:lstStyle/>
        <a:p>
          <a:endParaRPr lang="en-US"/>
        </a:p>
      </dgm:t>
    </dgm:pt>
    <dgm:pt modelId="{EA76CE4C-431B-4919-87B6-FBA566C8A436}">
      <dgm:prSet/>
      <dgm:spPr/>
      <dgm:t>
        <a:bodyPr/>
        <a:lstStyle/>
        <a:p>
          <a:pPr>
            <a:lnSpc>
              <a:spcPct val="100000"/>
            </a:lnSpc>
          </a:pPr>
          <a:r>
            <a:rPr lang="en-IN" dirty="0"/>
            <a:t>Solutions &amp; Recommendations</a:t>
          </a:r>
        </a:p>
      </dgm:t>
    </dgm:pt>
    <dgm:pt modelId="{1DF0BEF7-E302-4CE4-9530-31CF9257DEAA}" type="parTrans" cxnId="{DB017D60-6FE0-489A-A220-F3DB6377065B}">
      <dgm:prSet/>
      <dgm:spPr/>
      <dgm:t>
        <a:bodyPr/>
        <a:lstStyle/>
        <a:p>
          <a:endParaRPr lang="en-US"/>
        </a:p>
      </dgm:t>
    </dgm:pt>
    <dgm:pt modelId="{B89F9BE3-0154-4AD3-A484-B8CB84C094E4}" type="sibTrans" cxnId="{DB017D60-6FE0-489A-A220-F3DB6377065B}">
      <dgm:prSet/>
      <dgm:spPr/>
      <dgm:t>
        <a:bodyPr/>
        <a:lstStyle/>
        <a:p>
          <a:endParaRPr lang="en-US"/>
        </a:p>
      </dgm:t>
    </dgm:pt>
    <dgm:pt modelId="{236D4ED9-5403-4E75-8FD9-A085393284A8}">
      <dgm:prSet/>
      <dgm:spPr/>
      <dgm:t>
        <a:bodyPr/>
        <a:lstStyle/>
        <a:p>
          <a:pPr>
            <a:lnSpc>
              <a:spcPct val="100000"/>
            </a:lnSpc>
          </a:pPr>
          <a:endParaRPr lang="en-IN" dirty="0"/>
        </a:p>
      </dgm:t>
    </dgm:pt>
    <dgm:pt modelId="{67671E72-E0C2-4E8F-B129-B19AD708A528}" type="parTrans" cxnId="{5238B6F4-CB80-4B08-864F-F3DF623D63D5}">
      <dgm:prSet/>
      <dgm:spPr/>
      <dgm:t>
        <a:bodyPr/>
        <a:lstStyle/>
        <a:p>
          <a:endParaRPr lang="en-IN"/>
        </a:p>
      </dgm:t>
    </dgm:pt>
    <dgm:pt modelId="{49E414C4-DD2D-4C2C-9DCF-D093704F49C2}" type="sibTrans" cxnId="{5238B6F4-CB80-4B08-864F-F3DF623D63D5}">
      <dgm:prSet/>
      <dgm:spPr/>
      <dgm:t>
        <a:bodyPr/>
        <a:lstStyle/>
        <a:p>
          <a:endParaRPr lang="en-IN"/>
        </a:p>
      </dgm:t>
    </dgm:pt>
    <dgm:pt modelId="{4688ABD4-110E-467D-8EE4-2A75E310E9A8}">
      <dgm:prSet/>
      <dgm:spPr/>
      <dgm:t>
        <a:bodyPr/>
        <a:lstStyle/>
        <a:p>
          <a:pPr>
            <a:lnSpc>
              <a:spcPct val="100000"/>
            </a:lnSpc>
          </a:pPr>
          <a:r>
            <a:rPr lang="en-IN" dirty="0"/>
            <a:t>Business Case</a:t>
          </a:r>
        </a:p>
      </dgm:t>
    </dgm:pt>
    <dgm:pt modelId="{76336A76-2D10-4140-8982-4957A19AB29C}" type="parTrans" cxnId="{55EC91BC-6E36-429A-9A47-04487C49B6FE}">
      <dgm:prSet/>
      <dgm:spPr/>
      <dgm:t>
        <a:bodyPr/>
        <a:lstStyle/>
        <a:p>
          <a:endParaRPr lang="en-IN"/>
        </a:p>
      </dgm:t>
    </dgm:pt>
    <dgm:pt modelId="{318577C0-96CA-48CD-970E-09CC2D6D622E}" type="sibTrans" cxnId="{55EC91BC-6E36-429A-9A47-04487C49B6FE}">
      <dgm:prSet/>
      <dgm:spPr/>
      <dgm:t>
        <a:bodyPr/>
        <a:lstStyle/>
        <a:p>
          <a:endParaRPr lang="en-IN"/>
        </a:p>
      </dgm:t>
    </dgm:pt>
    <dgm:pt modelId="{61D435E2-637D-43F4-BE93-781B8BAE0E23}">
      <dgm:prSet/>
      <dgm:spPr/>
      <dgm:t>
        <a:bodyPr/>
        <a:lstStyle/>
        <a:p>
          <a:pPr>
            <a:lnSpc>
              <a:spcPct val="100000"/>
            </a:lnSpc>
          </a:pPr>
          <a:r>
            <a:rPr lang="en-IN" dirty="0"/>
            <a:t>Data Insights</a:t>
          </a:r>
          <a:endParaRPr lang="en-US" dirty="0"/>
        </a:p>
      </dgm:t>
    </dgm:pt>
    <dgm:pt modelId="{0D08010D-EDD0-4876-861E-1E6C95136F34}" type="sibTrans" cxnId="{EBAD29C7-E109-4BC2-A313-E8665399BE5F}">
      <dgm:prSet/>
      <dgm:spPr/>
      <dgm:t>
        <a:bodyPr/>
        <a:lstStyle/>
        <a:p>
          <a:endParaRPr lang="en-US"/>
        </a:p>
      </dgm:t>
    </dgm:pt>
    <dgm:pt modelId="{7D6915A7-467A-4375-99EA-27886A71C6E7}" type="parTrans" cxnId="{EBAD29C7-E109-4BC2-A313-E8665399BE5F}">
      <dgm:prSet/>
      <dgm:spPr/>
      <dgm:t>
        <a:bodyPr/>
        <a:lstStyle/>
        <a:p>
          <a:endParaRPr lang="en-US"/>
        </a:p>
      </dgm:t>
    </dgm:pt>
    <dgm:pt modelId="{D0B12909-4096-416F-88A2-6E096220B977}">
      <dgm:prSet/>
      <dgm:spPr/>
      <dgm:t>
        <a:bodyPr/>
        <a:lstStyle/>
        <a:p>
          <a:pPr>
            <a:lnSpc>
              <a:spcPct val="100000"/>
            </a:lnSpc>
          </a:pPr>
          <a:r>
            <a:rPr lang="en-IN" dirty="0"/>
            <a:t>Factors for Consideration</a:t>
          </a:r>
        </a:p>
      </dgm:t>
    </dgm:pt>
    <dgm:pt modelId="{3D05341A-99DD-4099-80DF-AA85A4D7476F}" type="parTrans" cxnId="{6E4D8407-5963-40AD-BD14-015AA3241ABB}">
      <dgm:prSet/>
      <dgm:spPr/>
      <dgm:t>
        <a:bodyPr/>
        <a:lstStyle/>
        <a:p>
          <a:endParaRPr lang="en-IN"/>
        </a:p>
      </dgm:t>
    </dgm:pt>
    <dgm:pt modelId="{75E7ACBB-61E0-4E22-963F-D013B2C9823A}" type="sibTrans" cxnId="{6E4D8407-5963-40AD-BD14-015AA3241ABB}">
      <dgm:prSet/>
      <dgm:spPr/>
      <dgm:t>
        <a:bodyPr/>
        <a:lstStyle/>
        <a:p>
          <a:endParaRPr lang="en-IN"/>
        </a:p>
      </dgm:t>
    </dgm:pt>
    <dgm:pt modelId="{FC2F57FF-BF32-46A8-BBBA-068C1D3AFEEF}" type="pres">
      <dgm:prSet presAssocID="{A8E937A9-1D6F-4AEC-8ED7-9EBEA9AB66AD}" presName="root" presStyleCnt="0">
        <dgm:presLayoutVars>
          <dgm:dir/>
          <dgm:resizeHandles val="exact"/>
        </dgm:presLayoutVars>
      </dgm:prSet>
      <dgm:spPr/>
    </dgm:pt>
    <dgm:pt modelId="{EDFFABDA-59D5-4DDB-8B4E-BA1191877362}" type="pres">
      <dgm:prSet presAssocID="{86BBBDF6-9469-4D99-8C78-1A78C12B937E}" presName="compNode" presStyleCnt="0"/>
      <dgm:spPr/>
    </dgm:pt>
    <dgm:pt modelId="{DCC88E28-3A7F-452B-99A4-D8D0C1A21317}" type="pres">
      <dgm:prSet presAssocID="{86BBBDF6-9469-4D99-8C78-1A78C12B937E}" presName="bgRect" presStyleLbl="bgShp" presStyleIdx="0" presStyleCnt="10" custLinFactNeighborX="0" custLinFactNeighborY="-67703"/>
      <dgm:spPr/>
    </dgm:pt>
    <dgm:pt modelId="{728C1F15-9E81-498F-93C9-CAEB96204B50}" type="pres">
      <dgm:prSet presAssocID="{86BBBDF6-9469-4D99-8C78-1A78C12B937E}" presName="iconRect" presStyleLbl="node1" presStyleIdx="0" presStyleCnt="1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ers"/>
        </a:ext>
      </dgm:extLst>
    </dgm:pt>
    <dgm:pt modelId="{E64DF387-1E88-4637-8D96-1293567F8665}" type="pres">
      <dgm:prSet presAssocID="{86BBBDF6-9469-4D99-8C78-1A78C12B937E}" presName="spaceRect" presStyleCnt="0"/>
      <dgm:spPr/>
    </dgm:pt>
    <dgm:pt modelId="{3A0E58EC-66BE-45CC-BC76-127A40EDE10A}" type="pres">
      <dgm:prSet presAssocID="{86BBBDF6-9469-4D99-8C78-1A78C12B937E}" presName="parTx" presStyleLbl="revTx" presStyleIdx="0" presStyleCnt="10">
        <dgm:presLayoutVars>
          <dgm:chMax val="0"/>
          <dgm:chPref val="0"/>
        </dgm:presLayoutVars>
      </dgm:prSet>
      <dgm:spPr/>
    </dgm:pt>
    <dgm:pt modelId="{7A0113C7-F336-43E2-A731-4CF47DC89B65}" type="pres">
      <dgm:prSet presAssocID="{6EBD4903-CACC-4C1D-B472-10F95829286B}" presName="sibTrans" presStyleCnt="0"/>
      <dgm:spPr/>
    </dgm:pt>
    <dgm:pt modelId="{6C367CE7-A1D0-4D7E-BBE7-56572E285096}" type="pres">
      <dgm:prSet presAssocID="{A56A7F1F-6C6D-429D-898C-C133745CC1FD}" presName="compNode" presStyleCnt="0"/>
      <dgm:spPr/>
    </dgm:pt>
    <dgm:pt modelId="{EBA6EDB8-C2A8-476D-A7F7-AD1B51420146}" type="pres">
      <dgm:prSet presAssocID="{A56A7F1F-6C6D-429D-898C-C133745CC1FD}" presName="bgRect" presStyleLbl="bgShp" presStyleIdx="1" presStyleCnt="10"/>
      <dgm:spPr/>
    </dgm:pt>
    <dgm:pt modelId="{8638E0D4-EB4B-4BBA-93F2-1984CDC6CA03}" type="pres">
      <dgm:prSet presAssocID="{A56A7F1F-6C6D-429D-898C-C133745CC1FD}" presName="iconRect" presStyleLbl="node1" presStyleIdx="1" presStyleCnt="1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st"/>
        </a:ext>
      </dgm:extLst>
    </dgm:pt>
    <dgm:pt modelId="{AC39BEA4-AF40-40F3-BF79-E0249137AE0B}" type="pres">
      <dgm:prSet presAssocID="{A56A7F1F-6C6D-429D-898C-C133745CC1FD}" presName="spaceRect" presStyleCnt="0"/>
      <dgm:spPr/>
    </dgm:pt>
    <dgm:pt modelId="{8AA846FB-541E-4FD8-82F4-0CBB5040DB32}" type="pres">
      <dgm:prSet presAssocID="{A56A7F1F-6C6D-429D-898C-C133745CC1FD}" presName="parTx" presStyleLbl="revTx" presStyleIdx="1" presStyleCnt="10">
        <dgm:presLayoutVars>
          <dgm:chMax val="0"/>
          <dgm:chPref val="0"/>
        </dgm:presLayoutVars>
      </dgm:prSet>
      <dgm:spPr/>
    </dgm:pt>
    <dgm:pt modelId="{1736B789-04E6-45C1-83B9-7B92265169FD}" type="pres">
      <dgm:prSet presAssocID="{7576DCD9-BBAE-4993-A414-7C65D2E2BA93}" presName="sibTrans" presStyleCnt="0"/>
      <dgm:spPr/>
    </dgm:pt>
    <dgm:pt modelId="{48EAB358-B0D6-4C83-A930-BB06ECDA2C56}" type="pres">
      <dgm:prSet presAssocID="{4688ABD4-110E-467D-8EE4-2A75E310E9A8}" presName="compNode" presStyleCnt="0"/>
      <dgm:spPr/>
    </dgm:pt>
    <dgm:pt modelId="{A105F33B-CD04-4FC0-A555-0D9CC6DB6EB5}" type="pres">
      <dgm:prSet presAssocID="{4688ABD4-110E-467D-8EE4-2A75E310E9A8}" presName="bgRect" presStyleLbl="bgShp" presStyleIdx="2" presStyleCnt="10"/>
      <dgm:spPr/>
    </dgm:pt>
    <dgm:pt modelId="{A6281DB2-CF3D-4C95-896F-5102254461CA}" type="pres">
      <dgm:prSet presAssocID="{4688ABD4-110E-467D-8EE4-2A75E310E9A8}" presName="iconRect" presStyleLbl="node1" presStyleIdx="2" presStyleCnt="10"/>
      <dgm:spPr/>
    </dgm:pt>
    <dgm:pt modelId="{CD0431D0-C3FD-452C-97C1-619DFB2BB63C}" type="pres">
      <dgm:prSet presAssocID="{4688ABD4-110E-467D-8EE4-2A75E310E9A8}" presName="spaceRect" presStyleCnt="0"/>
      <dgm:spPr/>
    </dgm:pt>
    <dgm:pt modelId="{23434BA6-FC5C-4EBA-A901-2549C7A3B1EE}" type="pres">
      <dgm:prSet presAssocID="{4688ABD4-110E-467D-8EE4-2A75E310E9A8}" presName="parTx" presStyleLbl="revTx" presStyleIdx="2" presStyleCnt="10">
        <dgm:presLayoutVars>
          <dgm:chMax val="0"/>
          <dgm:chPref val="0"/>
        </dgm:presLayoutVars>
      </dgm:prSet>
      <dgm:spPr/>
    </dgm:pt>
    <dgm:pt modelId="{C8525EF6-5D83-4651-A48A-20F88C9DE6C3}" type="pres">
      <dgm:prSet presAssocID="{318577C0-96CA-48CD-970E-09CC2D6D622E}" presName="sibTrans" presStyleCnt="0"/>
      <dgm:spPr/>
    </dgm:pt>
    <dgm:pt modelId="{8908B466-2E82-4C41-BD59-F41DD604C665}" type="pres">
      <dgm:prSet presAssocID="{8BE66A07-4D1E-4070-8C52-00E6CB2126CA}" presName="compNode" presStyleCnt="0"/>
      <dgm:spPr/>
    </dgm:pt>
    <dgm:pt modelId="{7231142F-44AF-4A89-8ED4-805BFB290D79}" type="pres">
      <dgm:prSet presAssocID="{8BE66A07-4D1E-4070-8C52-00E6CB2126CA}" presName="bgRect" presStyleLbl="bgShp" presStyleIdx="3" presStyleCnt="10"/>
      <dgm:spPr/>
    </dgm:pt>
    <dgm:pt modelId="{C458F943-C858-4FA7-8202-9B1B17322366}" type="pres">
      <dgm:prSet presAssocID="{8BE66A07-4D1E-4070-8C52-00E6CB2126CA}" presName="iconRect" presStyleLbl="node1" presStyleIdx="3" presStyleCnt="1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lp"/>
        </a:ext>
      </dgm:extLst>
    </dgm:pt>
    <dgm:pt modelId="{68D6877F-1056-4A39-9830-97CA648846BA}" type="pres">
      <dgm:prSet presAssocID="{8BE66A07-4D1E-4070-8C52-00E6CB2126CA}" presName="spaceRect" presStyleCnt="0"/>
      <dgm:spPr/>
    </dgm:pt>
    <dgm:pt modelId="{93F6E540-7505-4409-B38B-C437FEF9F62C}" type="pres">
      <dgm:prSet presAssocID="{8BE66A07-4D1E-4070-8C52-00E6CB2126CA}" presName="parTx" presStyleLbl="revTx" presStyleIdx="3" presStyleCnt="10">
        <dgm:presLayoutVars>
          <dgm:chMax val="0"/>
          <dgm:chPref val="0"/>
        </dgm:presLayoutVars>
      </dgm:prSet>
      <dgm:spPr/>
    </dgm:pt>
    <dgm:pt modelId="{27532570-3D76-4DFC-98EA-DE6143FD824F}" type="pres">
      <dgm:prSet presAssocID="{7E9F9886-3CD2-402F-9058-D7EF86B4874A}" presName="sibTrans" presStyleCnt="0"/>
      <dgm:spPr/>
    </dgm:pt>
    <dgm:pt modelId="{A0A2E5C3-748A-4976-B03E-A5A35EE153AF}" type="pres">
      <dgm:prSet presAssocID="{5681A4F0-8D51-4009-94AD-D01EC78B0304}" presName="compNode" presStyleCnt="0"/>
      <dgm:spPr/>
    </dgm:pt>
    <dgm:pt modelId="{9F83CD5F-37EB-4BE1-961B-BC03C126A994}" type="pres">
      <dgm:prSet presAssocID="{5681A4F0-8D51-4009-94AD-D01EC78B0304}" presName="bgRect" presStyleLbl="bgShp" presStyleIdx="4" presStyleCnt="10"/>
      <dgm:spPr/>
    </dgm:pt>
    <dgm:pt modelId="{36E388CF-06E2-4E3F-B930-98D720C0A61F}" type="pres">
      <dgm:prSet presAssocID="{5681A4F0-8D51-4009-94AD-D01EC78B0304}" presName="iconRect" presStyleLbl="node1" presStyleIdx="4" presStyleCnt="1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925DAADB-9668-4E77-BF1A-96184E382DA4}" type="pres">
      <dgm:prSet presAssocID="{5681A4F0-8D51-4009-94AD-D01EC78B0304}" presName="spaceRect" presStyleCnt="0"/>
      <dgm:spPr/>
    </dgm:pt>
    <dgm:pt modelId="{13E78140-39DD-476C-976B-8563BB98B1CB}" type="pres">
      <dgm:prSet presAssocID="{5681A4F0-8D51-4009-94AD-D01EC78B0304}" presName="parTx" presStyleLbl="revTx" presStyleIdx="4" presStyleCnt="10">
        <dgm:presLayoutVars>
          <dgm:chMax val="0"/>
          <dgm:chPref val="0"/>
        </dgm:presLayoutVars>
      </dgm:prSet>
      <dgm:spPr/>
    </dgm:pt>
    <dgm:pt modelId="{FD78AF40-46C8-4EF0-B1C2-22554D11210E}" type="pres">
      <dgm:prSet presAssocID="{80983CE5-4718-43EA-B36F-35D95D37801E}" presName="sibTrans" presStyleCnt="0"/>
      <dgm:spPr/>
    </dgm:pt>
    <dgm:pt modelId="{0AD50A2F-A9E6-4284-A695-EE523A243945}" type="pres">
      <dgm:prSet presAssocID="{236D4ED9-5403-4E75-8FD9-A085393284A8}" presName="compNode" presStyleCnt="0"/>
      <dgm:spPr/>
    </dgm:pt>
    <dgm:pt modelId="{5732D65E-5352-459F-A496-C0523328DB3A}" type="pres">
      <dgm:prSet presAssocID="{236D4ED9-5403-4E75-8FD9-A085393284A8}" presName="bgRect" presStyleLbl="bgShp" presStyleIdx="5" presStyleCnt="10" custLinFactNeighborX="0"/>
      <dgm:spPr/>
    </dgm:pt>
    <dgm:pt modelId="{7247DEFE-700D-4F6C-92EF-693CA2D10808}" type="pres">
      <dgm:prSet presAssocID="{236D4ED9-5403-4E75-8FD9-A085393284A8}" presName="iconRect" presStyleLbl="node1" presStyleIdx="5" presStyleCnt="10"/>
      <dgm:spPr/>
    </dgm:pt>
    <dgm:pt modelId="{F335608E-7814-4305-8777-27F84182E74A}" type="pres">
      <dgm:prSet presAssocID="{236D4ED9-5403-4E75-8FD9-A085393284A8}" presName="spaceRect" presStyleCnt="0"/>
      <dgm:spPr/>
    </dgm:pt>
    <dgm:pt modelId="{42DA9810-61DD-4AF5-9298-820B8D03EED3}" type="pres">
      <dgm:prSet presAssocID="{236D4ED9-5403-4E75-8FD9-A085393284A8}" presName="parTx" presStyleLbl="revTx" presStyleIdx="5" presStyleCnt="10">
        <dgm:presLayoutVars>
          <dgm:chMax val="0"/>
          <dgm:chPref val="0"/>
        </dgm:presLayoutVars>
      </dgm:prSet>
      <dgm:spPr/>
    </dgm:pt>
    <dgm:pt modelId="{52999B55-650D-41F0-8AD2-EF4075D6B2CB}" type="pres">
      <dgm:prSet presAssocID="{49E414C4-DD2D-4C2C-9DCF-D093704F49C2}" presName="sibTrans" presStyleCnt="0"/>
      <dgm:spPr/>
    </dgm:pt>
    <dgm:pt modelId="{4AB8C90C-7D90-4A0A-8F54-4CBEFEBCF32A}" type="pres">
      <dgm:prSet presAssocID="{61D435E2-637D-43F4-BE93-781B8BAE0E23}" presName="compNode" presStyleCnt="0"/>
      <dgm:spPr/>
    </dgm:pt>
    <dgm:pt modelId="{51F0ADF6-187F-4903-9666-0A5F09ABEC15}" type="pres">
      <dgm:prSet presAssocID="{61D435E2-637D-43F4-BE93-781B8BAE0E23}" presName="bgRect" presStyleLbl="bgShp" presStyleIdx="6" presStyleCnt="10"/>
      <dgm:spPr/>
    </dgm:pt>
    <dgm:pt modelId="{2B6E78F3-28EE-4EA0-A786-F5E66347A037}" type="pres">
      <dgm:prSet presAssocID="{61D435E2-637D-43F4-BE93-781B8BAE0E23}" presName="iconRect" presStyleLbl="node1" presStyleIdx="6" presStyleCnt="10"/>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chart"/>
        </a:ext>
      </dgm:extLst>
    </dgm:pt>
    <dgm:pt modelId="{442CEB68-7F8E-41F9-BF87-A181979E892A}" type="pres">
      <dgm:prSet presAssocID="{61D435E2-637D-43F4-BE93-781B8BAE0E23}" presName="spaceRect" presStyleCnt="0"/>
      <dgm:spPr/>
    </dgm:pt>
    <dgm:pt modelId="{3624FE10-F1D3-46AA-A956-D2CA0B30DE23}" type="pres">
      <dgm:prSet presAssocID="{61D435E2-637D-43F4-BE93-781B8BAE0E23}" presName="parTx" presStyleLbl="revTx" presStyleIdx="6" presStyleCnt="10">
        <dgm:presLayoutVars>
          <dgm:chMax val="0"/>
          <dgm:chPref val="0"/>
        </dgm:presLayoutVars>
      </dgm:prSet>
      <dgm:spPr/>
    </dgm:pt>
    <dgm:pt modelId="{208ED7C4-515E-4C26-8E24-040DE09A18CA}" type="pres">
      <dgm:prSet presAssocID="{0D08010D-EDD0-4876-861E-1E6C95136F34}" presName="sibTrans" presStyleCnt="0"/>
      <dgm:spPr/>
    </dgm:pt>
    <dgm:pt modelId="{5C661721-A1AC-4B1D-B423-F9D608FB9F9B}" type="pres">
      <dgm:prSet presAssocID="{08068EC6-16AC-45D7-946C-40A90D6E4705}" presName="compNode" presStyleCnt="0"/>
      <dgm:spPr/>
    </dgm:pt>
    <dgm:pt modelId="{5619E42C-ACCA-490D-8E44-0D8C488BCCF0}" type="pres">
      <dgm:prSet presAssocID="{08068EC6-16AC-45D7-946C-40A90D6E4705}" presName="bgRect" presStyleLbl="bgShp" presStyleIdx="7" presStyleCnt="10"/>
      <dgm:spPr/>
    </dgm:pt>
    <dgm:pt modelId="{228E8CF9-A621-4C10-A395-3B490F93A57E}" type="pres">
      <dgm:prSet presAssocID="{08068EC6-16AC-45D7-946C-40A90D6E4705}" presName="iconRect" presStyleLbl="node1" presStyleIdx="7" presStyleCnt="10"/>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tatistics"/>
        </a:ext>
      </dgm:extLst>
    </dgm:pt>
    <dgm:pt modelId="{9472F1AA-B3ED-4F5F-B5DE-01903E13EF31}" type="pres">
      <dgm:prSet presAssocID="{08068EC6-16AC-45D7-946C-40A90D6E4705}" presName="spaceRect" presStyleCnt="0"/>
      <dgm:spPr/>
    </dgm:pt>
    <dgm:pt modelId="{25C64685-BCD7-4332-8960-10C501AE2BA4}" type="pres">
      <dgm:prSet presAssocID="{08068EC6-16AC-45D7-946C-40A90D6E4705}" presName="parTx" presStyleLbl="revTx" presStyleIdx="7" presStyleCnt="10">
        <dgm:presLayoutVars>
          <dgm:chMax val="0"/>
          <dgm:chPref val="0"/>
        </dgm:presLayoutVars>
      </dgm:prSet>
      <dgm:spPr/>
    </dgm:pt>
    <dgm:pt modelId="{1F7B2C3A-29CC-483B-BA9C-878C709697E4}" type="pres">
      <dgm:prSet presAssocID="{89375073-623C-4258-B161-2E1D94DE06D5}" presName="sibTrans" presStyleCnt="0"/>
      <dgm:spPr/>
    </dgm:pt>
    <dgm:pt modelId="{7932C929-1922-411E-B510-4651DC841BA9}" type="pres">
      <dgm:prSet presAssocID="{D0B12909-4096-416F-88A2-6E096220B977}" presName="compNode" presStyleCnt="0"/>
      <dgm:spPr/>
    </dgm:pt>
    <dgm:pt modelId="{697F8638-068C-4134-A73B-8057BDA467E5}" type="pres">
      <dgm:prSet presAssocID="{D0B12909-4096-416F-88A2-6E096220B977}" presName="bgRect" presStyleLbl="bgShp" presStyleIdx="8" presStyleCnt="10"/>
      <dgm:spPr/>
    </dgm:pt>
    <dgm:pt modelId="{0438F979-7FB4-4352-98C4-7C9DFE2D2A9F}" type="pres">
      <dgm:prSet presAssocID="{D0B12909-4096-416F-88A2-6E096220B977}" presName="iconRect" presStyleLbl="node1" presStyleIdx="8" presStyleCnt="10"/>
      <dgm:spPr/>
    </dgm:pt>
    <dgm:pt modelId="{4DAFA827-1DDA-43EB-B831-F1F193087A10}" type="pres">
      <dgm:prSet presAssocID="{D0B12909-4096-416F-88A2-6E096220B977}" presName="spaceRect" presStyleCnt="0"/>
      <dgm:spPr/>
    </dgm:pt>
    <dgm:pt modelId="{495CD049-2C75-4D6E-B631-7735F606687A}" type="pres">
      <dgm:prSet presAssocID="{D0B12909-4096-416F-88A2-6E096220B977}" presName="parTx" presStyleLbl="revTx" presStyleIdx="8" presStyleCnt="10">
        <dgm:presLayoutVars>
          <dgm:chMax val="0"/>
          <dgm:chPref val="0"/>
        </dgm:presLayoutVars>
      </dgm:prSet>
      <dgm:spPr/>
    </dgm:pt>
    <dgm:pt modelId="{36164334-E085-49F9-A821-3F1168D5BED9}" type="pres">
      <dgm:prSet presAssocID="{75E7ACBB-61E0-4E22-963F-D013B2C9823A}" presName="sibTrans" presStyleCnt="0"/>
      <dgm:spPr/>
    </dgm:pt>
    <dgm:pt modelId="{137A3A5E-E34B-4F47-9F4E-20563156836B}" type="pres">
      <dgm:prSet presAssocID="{EA76CE4C-431B-4919-87B6-FBA566C8A436}" presName="compNode" presStyleCnt="0"/>
      <dgm:spPr/>
    </dgm:pt>
    <dgm:pt modelId="{52FD4520-0229-4880-B19F-4A96EC6DD85C}" type="pres">
      <dgm:prSet presAssocID="{EA76CE4C-431B-4919-87B6-FBA566C8A436}" presName="bgRect" presStyleLbl="bgShp" presStyleIdx="9" presStyleCnt="10"/>
      <dgm:spPr/>
    </dgm:pt>
    <dgm:pt modelId="{7077CE28-4C70-4046-9C9F-93895B467F1C}" type="pres">
      <dgm:prSet presAssocID="{EA76CE4C-431B-4919-87B6-FBA566C8A436}" presName="iconRect" presStyleLbl="node1" presStyleIdx="9" presStyleCnt="10"/>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Lightbulb"/>
        </a:ext>
      </dgm:extLst>
    </dgm:pt>
    <dgm:pt modelId="{D8445FB1-1BBE-4AA4-B959-60AD60422953}" type="pres">
      <dgm:prSet presAssocID="{EA76CE4C-431B-4919-87B6-FBA566C8A436}" presName="spaceRect" presStyleCnt="0"/>
      <dgm:spPr/>
    </dgm:pt>
    <dgm:pt modelId="{4ECBF1A3-CB2A-4910-9D5C-BC1895924425}" type="pres">
      <dgm:prSet presAssocID="{EA76CE4C-431B-4919-87B6-FBA566C8A436}" presName="parTx" presStyleLbl="revTx" presStyleIdx="9" presStyleCnt="10">
        <dgm:presLayoutVars>
          <dgm:chMax val="0"/>
          <dgm:chPref val="0"/>
        </dgm:presLayoutVars>
      </dgm:prSet>
      <dgm:spPr/>
    </dgm:pt>
  </dgm:ptLst>
  <dgm:cxnLst>
    <dgm:cxn modelId="{31D36506-EC6D-4C73-84CD-1D4566EB764B}" type="presOf" srcId="{5681A4F0-8D51-4009-94AD-D01EC78B0304}" destId="{13E78140-39DD-476C-976B-8563BB98B1CB}" srcOrd="0" destOrd="0" presId="urn:microsoft.com/office/officeart/2018/2/layout/IconVerticalSolidList"/>
    <dgm:cxn modelId="{6E4D8407-5963-40AD-BD14-015AA3241ABB}" srcId="{A8E937A9-1D6F-4AEC-8ED7-9EBEA9AB66AD}" destId="{D0B12909-4096-416F-88A2-6E096220B977}" srcOrd="8" destOrd="0" parTransId="{3D05341A-99DD-4099-80DF-AA85A4D7476F}" sibTransId="{75E7ACBB-61E0-4E22-963F-D013B2C9823A}"/>
    <dgm:cxn modelId="{54D35123-D7EB-43F4-9802-2335503D92AC}" srcId="{A8E937A9-1D6F-4AEC-8ED7-9EBEA9AB66AD}" destId="{08068EC6-16AC-45D7-946C-40A90D6E4705}" srcOrd="7" destOrd="0" parTransId="{69FD6D32-B22B-4826-9C8E-0B4BD04C8B5D}" sibTransId="{89375073-623C-4258-B161-2E1D94DE06D5}"/>
    <dgm:cxn modelId="{EF3B6327-0C62-4B03-AC73-FF96A978A951}" type="presOf" srcId="{8BE66A07-4D1E-4070-8C52-00E6CB2126CA}" destId="{93F6E540-7505-4409-B38B-C437FEF9F62C}" srcOrd="0" destOrd="0" presId="urn:microsoft.com/office/officeart/2018/2/layout/IconVerticalSolidList"/>
    <dgm:cxn modelId="{49BD5A2D-423E-4FA4-A97A-E6711302F0EF}" type="presOf" srcId="{86BBBDF6-9469-4D99-8C78-1A78C12B937E}" destId="{3A0E58EC-66BE-45CC-BC76-127A40EDE10A}" srcOrd="0" destOrd="0" presId="urn:microsoft.com/office/officeart/2018/2/layout/IconVerticalSolidList"/>
    <dgm:cxn modelId="{1622353D-0598-478C-B5AE-E1510951A294}" type="presOf" srcId="{4688ABD4-110E-467D-8EE4-2A75E310E9A8}" destId="{23434BA6-FC5C-4EBA-A901-2549C7A3B1EE}" srcOrd="0" destOrd="0" presId="urn:microsoft.com/office/officeart/2018/2/layout/IconVerticalSolidList"/>
    <dgm:cxn modelId="{8B243040-5DB8-45E6-9485-94B4EF09E58B}" type="presOf" srcId="{08068EC6-16AC-45D7-946C-40A90D6E4705}" destId="{25C64685-BCD7-4332-8960-10C501AE2BA4}" srcOrd="0" destOrd="0" presId="urn:microsoft.com/office/officeart/2018/2/layout/IconVerticalSolidList"/>
    <dgm:cxn modelId="{DB017D60-6FE0-489A-A220-F3DB6377065B}" srcId="{A8E937A9-1D6F-4AEC-8ED7-9EBEA9AB66AD}" destId="{EA76CE4C-431B-4919-87B6-FBA566C8A436}" srcOrd="9" destOrd="0" parTransId="{1DF0BEF7-E302-4CE4-9530-31CF9257DEAA}" sibTransId="{B89F9BE3-0154-4AD3-A484-B8CB84C094E4}"/>
    <dgm:cxn modelId="{285C6E63-EA05-484A-B81B-66C124827400}" type="presOf" srcId="{D0B12909-4096-416F-88A2-6E096220B977}" destId="{495CD049-2C75-4D6E-B631-7735F606687A}" srcOrd="0" destOrd="0" presId="urn:microsoft.com/office/officeart/2018/2/layout/IconVerticalSolidList"/>
    <dgm:cxn modelId="{0744BF78-48D4-4F76-AC89-A48EBEE397A7}" type="presOf" srcId="{EA76CE4C-431B-4919-87B6-FBA566C8A436}" destId="{4ECBF1A3-CB2A-4910-9D5C-BC1895924425}" srcOrd="0" destOrd="0" presId="urn:microsoft.com/office/officeart/2018/2/layout/IconVerticalSolidList"/>
    <dgm:cxn modelId="{B0926A7B-A9EB-4481-990F-6156B8D453B4}" type="presOf" srcId="{61D435E2-637D-43F4-BE93-781B8BAE0E23}" destId="{3624FE10-F1D3-46AA-A956-D2CA0B30DE23}" srcOrd="0" destOrd="0" presId="urn:microsoft.com/office/officeart/2018/2/layout/IconVerticalSolidList"/>
    <dgm:cxn modelId="{18A75092-1694-4192-9813-0BCF9D343D1F}" type="presOf" srcId="{A56A7F1F-6C6D-429D-898C-C133745CC1FD}" destId="{8AA846FB-541E-4FD8-82F4-0CBB5040DB32}" srcOrd="0" destOrd="0" presId="urn:microsoft.com/office/officeart/2018/2/layout/IconVerticalSolidList"/>
    <dgm:cxn modelId="{695B75A1-7459-4A3B-9732-B5787877BC24}" type="presOf" srcId="{236D4ED9-5403-4E75-8FD9-A085393284A8}" destId="{42DA9810-61DD-4AF5-9298-820B8D03EED3}" srcOrd="0" destOrd="0" presId="urn:microsoft.com/office/officeart/2018/2/layout/IconVerticalSolidList"/>
    <dgm:cxn modelId="{B128FAB9-D4B1-4045-81F6-CB91772CD779}" srcId="{A8E937A9-1D6F-4AEC-8ED7-9EBEA9AB66AD}" destId="{5681A4F0-8D51-4009-94AD-D01EC78B0304}" srcOrd="4" destOrd="0" parTransId="{899EE61C-256C-4C76-A751-AC12AF971A76}" sibTransId="{80983CE5-4718-43EA-B36F-35D95D37801E}"/>
    <dgm:cxn modelId="{55EC91BC-6E36-429A-9A47-04487C49B6FE}" srcId="{A8E937A9-1D6F-4AEC-8ED7-9EBEA9AB66AD}" destId="{4688ABD4-110E-467D-8EE4-2A75E310E9A8}" srcOrd="2" destOrd="0" parTransId="{76336A76-2D10-4140-8982-4957A19AB29C}" sibTransId="{318577C0-96CA-48CD-970E-09CC2D6D622E}"/>
    <dgm:cxn modelId="{EBAD29C7-E109-4BC2-A313-E8665399BE5F}" srcId="{A8E937A9-1D6F-4AEC-8ED7-9EBEA9AB66AD}" destId="{61D435E2-637D-43F4-BE93-781B8BAE0E23}" srcOrd="6" destOrd="0" parTransId="{7D6915A7-467A-4375-99EA-27886A71C6E7}" sibTransId="{0D08010D-EDD0-4876-861E-1E6C95136F34}"/>
    <dgm:cxn modelId="{9A2D29CE-C658-4488-87FC-D837D1208CC5}" srcId="{A8E937A9-1D6F-4AEC-8ED7-9EBEA9AB66AD}" destId="{8BE66A07-4D1E-4070-8C52-00E6CB2126CA}" srcOrd="3" destOrd="0" parTransId="{4372D179-DEC0-49EA-A4AC-9E812A207031}" sibTransId="{7E9F9886-3CD2-402F-9058-D7EF86B4874A}"/>
    <dgm:cxn modelId="{1E1E17E7-7308-45BD-9ECD-0E4DACCC18D6}" srcId="{A8E937A9-1D6F-4AEC-8ED7-9EBEA9AB66AD}" destId="{86BBBDF6-9469-4D99-8C78-1A78C12B937E}" srcOrd="0" destOrd="0" parTransId="{8D8807AA-BF1A-461F-BB0C-E87C727083A0}" sibTransId="{6EBD4903-CACC-4C1D-B472-10F95829286B}"/>
    <dgm:cxn modelId="{5238B6F4-CB80-4B08-864F-F3DF623D63D5}" srcId="{A8E937A9-1D6F-4AEC-8ED7-9EBEA9AB66AD}" destId="{236D4ED9-5403-4E75-8FD9-A085393284A8}" srcOrd="5" destOrd="0" parTransId="{67671E72-E0C2-4E8F-B129-B19AD708A528}" sibTransId="{49E414C4-DD2D-4C2C-9DCF-D093704F49C2}"/>
    <dgm:cxn modelId="{567C49FA-D969-45DA-B6B2-2641709CB851}" type="presOf" srcId="{A8E937A9-1D6F-4AEC-8ED7-9EBEA9AB66AD}" destId="{FC2F57FF-BF32-46A8-BBBA-068C1D3AFEEF}" srcOrd="0" destOrd="0" presId="urn:microsoft.com/office/officeart/2018/2/layout/IconVerticalSolidList"/>
    <dgm:cxn modelId="{4390D3FF-8FB3-4BCF-BDFB-46B5BED77FBB}" srcId="{A8E937A9-1D6F-4AEC-8ED7-9EBEA9AB66AD}" destId="{A56A7F1F-6C6D-429D-898C-C133745CC1FD}" srcOrd="1" destOrd="0" parTransId="{4827DB76-02BF-4E15-8F53-18F1F330F325}" sibTransId="{7576DCD9-BBAE-4993-A414-7C65D2E2BA93}"/>
    <dgm:cxn modelId="{ABEDC6ED-D854-48CA-8962-42F11D3AFFF0}" type="presParOf" srcId="{FC2F57FF-BF32-46A8-BBBA-068C1D3AFEEF}" destId="{EDFFABDA-59D5-4DDB-8B4E-BA1191877362}" srcOrd="0" destOrd="0" presId="urn:microsoft.com/office/officeart/2018/2/layout/IconVerticalSolidList"/>
    <dgm:cxn modelId="{5DF7B969-4E15-4839-B75C-EFFE07C9E441}" type="presParOf" srcId="{EDFFABDA-59D5-4DDB-8B4E-BA1191877362}" destId="{DCC88E28-3A7F-452B-99A4-D8D0C1A21317}" srcOrd="0" destOrd="0" presId="urn:microsoft.com/office/officeart/2018/2/layout/IconVerticalSolidList"/>
    <dgm:cxn modelId="{15ECE27F-71A9-4A44-AE20-E844DF5A51E2}" type="presParOf" srcId="{EDFFABDA-59D5-4DDB-8B4E-BA1191877362}" destId="{728C1F15-9E81-498F-93C9-CAEB96204B50}" srcOrd="1" destOrd="0" presId="urn:microsoft.com/office/officeart/2018/2/layout/IconVerticalSolidList"/>
    <dgm:cxn modelId="{2366C773-BC75-4B93-83E4-D98B2FF2DD94}" type="presParOf" srcId="{EDFFABDA-59D5-4DDB-8B4E-BA1191877362}" destId="{E64DF387-1E88-4637-8D96-1293567F8665}" srcOrd="2" destOrd="0" presId="urn:microsoft.com/office/officeart/2018/2/layout/IconVerticalSolidList"/>
    <dgm:cxn modelId="{E7758379-47FD-4B15-BB74-C88063C2A5B2}" type="presParOf" srcId="{EDFFABDA-59D5-4DDB-8B4E-BA1191877362}" destId="{3A0E58EC-66BE-45CC-BC76-127A40EDE10A}" srcOrd="3" destOrd="0" presId="urn:microsoft.com/office/officeart/2018/2/layout/IconVerticalSolidList"/>
    <dgm:cxn modelId="{CB3C60CB-58E2-47B1-BCF2-743817FEE75D}" type="presParOf" srcId="{FC2F57FF-BF32-46A8-BBBA-068C1D3AFEEF}" destId="{7A0113C7-F336-43E2-A731-4CF47DC89B65}" srcOrd="1" destOrd="0" presId="urn:microsoft.com/office/officeart/2018/2/layout/IconVerticalSolidList"/>
    <dgm:cxn modelId="{58D348DC-41DB-423B-B55C-B3508581BB84}" type="presParOf" srcId="{FC2F57FF-BF32-46A8-BBBA-068C1D3AFEEF}" destId="{6C367CE7-A1D0-4D7E-BBE7-56572E285096}" srcOrd="2" destOrd="0" presId="urn:microsoft.com/office/officeart/2018/2/layout/IconVerticalSolidList"/>
    <dgm:cxn modelId="{9AE1E35D-54BC-4D8D-9AD7-0DDCE4AE5AA9}" type="presParOf" srcId="{6C367CE7-A1D0-4D7E-BBE7-56572E285096}" destId="{EBA6EDB8-C2A8-476D-A7F7-AD1B51420146}" srcOrd="0" destOrd="0" presId="urn:microsoft.com/office/officeart/2018/2/layout/IconVerticalSolidList"/>
    <dgm:cxn modelId="{50EB99B2-AF57-48B4-8187-BD6754A45A32}" type="presParOf" srcId="{6C367CE7-A1D0-4D7E-BBE7-56572E285096}" destId="{8638E0D4-EB4B-4BBA-93F2-1984CDC6CA03}" srcOrd="1" destOrd="0" presId="urn:microsoft.com/office/officeart/2018/2/layout/IconVerticalSolidList"/>
    <dgm:cxn modelId="{65499F56-19FB-4EAA-ADD1-00F8CABEDCFB}" type="presParOf" srcId="{6C367CE7-A1D0-4D7E-BBE7-56572E285096}" destId="{AC39BEA4-AF40-40F3-BF79-E0249137AE0B}" srcOrd="2" destOrd="0" presId="urn:microsoft.com/office/officeart/2018/2/layout/IconVerticalSolidList"/>
    <dgm:cxn modelId="{9E60D058-48E5-409D-A1B4-7DDBCF8AE74A}" type="presParOf" srcId="{6C367CE7-A1D0-4D7E-BBE7-56572E285096}" destId="{8AA846FB-541E-4FD8-82F4-0CBB5040DB32}" srcOrd="3" destOrd="0" presId="urn:microsoft.com/office/officeart/2018/2/layout/IconVerticalSolidList"/>
    <dgm:cxn modelId="{0873EAE7-D864-41F7-8E70-17F0ABDD8DF2}" type="presParOf" srcId="{FC2F57FF-BF32-46A8-BBBA-068C1D3AFEEF}" destId="{1736B789-04E6-45C1-83B9-7B92265169FD}" srcOrd="3" destOrd="0" presId="urn:microsoft.com/office/officeart/2018/2/layout/IconVerticalSolidList"/>
    <dgm:cxn modelId="{6C626A85-8446-4403-90F6-9060A15394C3}" type="presParOf" srcId="{FC2F57FF-BF32-46A8-BBBA-068C1D3AFEEF}" destId="{48EAB358-B0D6-4C83-A930-BB06ECDA2C56}" srcOrd="4" destOrd="0" presId="urn:microsoft.com/office/officeart/2018/2/layout/IconVerticalSolidList"/>
    <dgm:cxn modelId="{37A3DB70-CC0E-4CF8-9998-C32C2C37157D}" type="presParOf" srcId="{48EAB358-B0D6-4C83-A930-BB06ECDA2C56}" destId="{A105F33B-CD04-4FC0-A555-0D9CC6DB6EB5}" srcOrd="0" destOrd="0" presId="urn:microsoft.com/office/officeart/2018/2/layout/IconVerticalSolidList"/>
    <dgm:cxn modelId="{739A530E-D8FF-4F12-9ACE-5C15C8B8F9AE}" type="presParOf" srcId="{48EAB358-B0D6-4C83-A930-BB06ECDA2C56}" destId="{A6281DB2-CF3D-4C95-896F-5102254461CA}" srcOrd="1" destOrd="0" presId="urn:microsoft.com/office/officeart/2018/2/layout/IconVerticalSolidList"/>
    <dgm:cxn modelId="{D804C2FA-6E45-4559-B573-3B263AEBAE3D}" type="presParOf" srcId="{48EAB358-B0D6-4C83-A930-BB06ECDA2C56}" destId="{CD0431D0-C3FD-452C-97C1-619DFB2BB63C}" srcOrd="2" destOrd="0" presId="urn:microsoft.com/office/officeart/2018/2/layout/IconVerticalSolidList"/>
    <dgm:cxn modelId="{C1DE398F-E742-47E8-8C40-C83557080DB9}" type="presParOf" srcId="{48EAB358-B0D6-4C83-A930-BB06ECDA2C56}" destId="{23434BA6-FC5C-4EBA-A901-2549C7A3B1EE}" srcOrd="3" destOrd="0" presId="urn:microsoft.com/office/officeart/2018/2/layout/IconVerticalSolidList"/>
    <dgm:cxn modelId="{ECFA0178-F35F-4236-98B4-7F94D6A4ACD2}" type="presParOf" srcId="{FC2F57FF-BF32-46A8-BBBA-068C1D3AFEEF}" destId="{C8525EF6-5D83-4651-A48A-20F88C9DE6C3}" srcOrd="5" destOrd="0" presId="urn:microsoft.com/office/officeart/2018/2/layout/IconVerticalSolidList"/>
    <dgm:cxn modelId="{D7396489-2159-4C59-B051-129BFCA9B1C9}" type="presParOf" srcId="{FC2F57FF-BF32-46A8-BBBA-068C1D3AFEEF}" destId="{8908B466-2E82-4C41-BD59-F41DD604C665}" srcOrd="6" destOrd="0" presId="urn:microsoft.com/office/officeart/2018/2/layout/IconVerticalSolidList"/>
    <dgm:cxn modelId="{5188C665-AF6F-49FE-8E77-E78E4B6DB5F9}" type="presParOf" srcId="{8908B466-2E82-4C41-BD59-F41DD604C665}" destId="{7231142F-44AF-4A89-8ED4-805BFB290D79}" srcOrd="0" destOrd="0" presId="urn:microsoft.com/office/officeart/2018/2/layout/IconVerticalSolidList"/>
    <dgm:cxn modelId="{0CA2F672-58B5-485E-B163-B064B7A4DD46}" type="presParOf" srcId="{8908B466-2E82-4C41-BD59-F41DD604C665}" destId="{C458F943-C858-4FA7-8202-9B1B17322366}" srcOrd="1" destOrd="0" presId="urn:microsoft.com/office/officeart/2018/2/layout/IconVerticalSolidList"/>
    <dgm:cxn modelId="{AC920D68-EBDD-4D00-BCAB-903A0EA46D84}" type="presParOf" srcId="{8908B466-2E82-4C41-BD59-F41DD604C665}" destId="{68D6877F-1056-4A39-9830-97CA648846BA}" srcOrd="2" destOrd="0" presId="urn:microsoft.com/office/officeart/2018/2/layout/IconVerticalSolidList"/>
    <dgm:cxn modelId="{E5FD1D17-BA7A-435E-B664-BFA88B8DE456}" type="presParOf" srcId="{8908B466-2E82-4C41-BD59-F41DD604C665}" destId="{93F6E540-7505-4409-B38B-C437FEF9F62C}" srcOrd="3" destOrd="0" presId="urn:microsoft.com/office/officeart/2018/2/layout/IconVerticalSolidList"/>
    <dgm:cxn modelId="{BEADA6B4-2B7B-42BC-A7EE-E9E629EEF00D}" type="presParOf" srcId="{FC2F57FF-BF32-46A8-BBBA-068C1D3AFEEF}" destId="{27532570-3D76-4DFC-98EA-DE6143FD824F}" srcOrd="7" destOrd="0" presId="urn:microsoft.com/office/officeart/2018/2/layout/IconVerticalSolidList"/>
    <dgm:cxn modelId="{A551647B-F321-4325-8B65-4CA9E4AB5899}" type="presParOf" srcId="{FC2F57FF-BF32-46A8-BBBA-068C1D3AFEEF}" destId="{A0A2E5C3-748A-4976-B03E-A5A35EE153AF}" srcOrd="8" destOrd="0" presId="urn:microsoft.com/office/officeart/2018/2/layout/IconVerticalSolidList"/>
    <dgm:cxn modelId="{B8C9319F-1995-4845-AD28-C75FD08AA209}" type="presParOf" srcId="{A0A2E5C3-748A-4976-B03E-A5A35EE153AF}" destId="{9F83CD5F-37EB-4BE1-961B-BC03C126A994}" srcOrd="0" destOrd="0" presId="urn:microsoft.com/office/officeart/2018/2/layout/IconVerticalSolidList"/>
    <dgm:cxn modelId="{81F8154B-F63E-4110-A209-A59E503C0760}" type="presParOf" srcId="{A0A2E5C3-748A-4976-B03E-A5A35EE153AF}" destId="{36E388CF-06E2-4E3F-B930-98D720C0A61F}" srcOrd="1" destOrd="0" presId="urn:microsoft.com/office/officeart/2018/2/layout/IconVerticalSolidList"/>
    <dgm:cxn modelId="{4A4324D5-0B1B-42F7-8B20-92F69B62828F}" type="presParOf" srcId="{A0A2E5C3-748A-4976-B03E-A5A35EE153AF}" destId="{925DAADB-9668-4E77-BF1A-96184E382DA4}" srcOrd="2" destOrd="0" presId="urn:microsoft.com/office/officeart/2018/2/layout/IconVerticalSolidList"/>
    <dgm:cxn modelId="{75245D11-24A4-4506-8CF0-B7C6F47892D8}" type="presParOf" srcId="{A0A2E5C3-748A-4976-B03E-A5A35EE153AF}" destId="{13E78140-39DD-476C-976B-8563BB98B1CB}" srcOrd="3" destOrd="0" presId="urn:microsoft.com/office/officeart/2018/2/layout/IconVerticalSolidList"/>
    <dgm:cxn modelId="{4460971B-8BF7-4F3E-AF4D-89642CBE4729}" type="presParOf" srcId="{FC2F57FF-BF32-46A8-BBBA-068C1D3AFEEF}" destId="{FD78AF40-46C8-4EF0-B1C2-22554D11210E}" srcOrd="9" destOrd="0" presId="urn:microsoft.com/office/officeart/2018/2/layout/IconVerticalSolidList"/>
    <dgm:cxn modelId="{1A633A4E-118F-4055-AD38-0227B44015E9}" type="presParOf" srcId="{FC2F57FF-BF32-46A8-BBBA-068C1D3AFEEF}" destId="{0AD50A2F-A9E6-4284-A695-EE523A243945}" srcOrd="10" destOrd="0" presId="urn:microsoft.com/office/officeart/2018/2/layout/IconVerticalSolidList"/>
    <dgm:cxn modelId="{2040F4DE-A7DE-46E2-9407-BA6DA5EEE205}" type="presParOf" srcId="{0AD50A2F-A9E6-4284-A695-EE523A243945}" destId="{5732D65E-5352-459F-A496-C0523328DB3A}" srcOrd="0" destOrd="0" presId="urn:microsoft.com/office/officeart/2018/2/layout/IconVerticalSolidList"/>
    <dgm:cxn modelId="{F9B17C0B-46EB-48A8-AAB1-2EAFFDE88DE1}" type="presParOf" srcId="{0AD50A2F-A9E6-4284-A695-EE523A243945}" destId="{7247DEFE-700D-4F6C-92EF-693CA2D10808}" srcOrd="1" destOrd="0" presId="urn:microsoft.com/office/officeart/2018/2/layout/IconVerticalSolidList"/>
    <dgm:cxn modelId="{49AC55D0-C227-4040-999D-857D218CE792}" type="presParOf" srcId="{0AD50A2F-A9E6-4284-A695-EE523A243945}" destId="{F335608E-7814-4305-8777-27F84182E74A}" srcOrd="2" destOrd="0" presId="urn:microsoft.com/office/officeart/2018/2/layout/IconVerticalSolidList"/>
    <dgm:cxn modelId="{4DA0EAB8-351C-4BAC-A81B-E7F1220A1E59}" type="presParOf" srcId="{0AD50A2F-A9E6-4284-A695-EE523A243945}" destId="{42DA9810-61DD-4AF5-9298-820B8D03EED3}" srcOrd="3" destOrd="0" presId="urn:microsoft.com/office/officeart/2018/2/layout/IconVerticalSolidList"/>
    <dgm:cxn modelId="{1732A930-3C00-4AC9-A04D-59C44B9F4551}" type="presParOf" srcId="{FC2F57FF-BF32-46A8-BBBA-068C1D3AFEEF}" destId="{52999B55-650D-41F0-8AD2-EF4075D6B2CB}" srcOrd="11" destOrd="0" presId="urn:microsoft.com/office/officeart/2018/2/layout/IconVerticalSolidList"/>
    <dgm:cxn modelId="{0CEEA7D1-C982-4D4A-9F59-AB126862730A}" type="presParOf" srcId="{FC2F57FF-BF32-46A8-BBBA-068C1D3AFEEF}" destId="{4AB8C90C-7D90-4A0A-8F54-4CBEFEBCF32A}" srcOrd="12" destOrd="0" presId="urn:microsoft.com/office/officeart/2018/2/layout/IconVerticalSolidList"/>
    <dgm:cxn modelId="{3AEC8678-BFCF-4DB7-A5AF-28DEA44CDE58}" type="presParOf" srcId="{4AB8C90C-7D90-4A0A-8F54-4CBEFEBCF32A}" destId="{51F0ADF6-187F-4903-9666-0A5F09ABEC15}" srcOrd="0" destOrd="0" presId="urn:microsoft.com/office/officeart/2018/2/layout/IconVerticalSolidList"/>
    <dgm:cxn modelId="{8C6917C3-5A28-41A9-BEF3-79DF37805F38}" type="presParOf" srcId="{4AB8C90C-7D90-4A0A-8F54-4CBEFEBCF32A}" destId="{2B6E78F3-28EE-4EA0-A786-F5E66347A037}" srcOrd="1" destOrd="0" presId="urn:microsoft.com/office/officeart/2018/2/layout/IconVerticalSolidList"/>
    <dgm:cxn modelId="{861104F3-3898-4F85-B54B-B956DCAD6474}" type="presParOf" srcId="{4AB8C90C-7D90-4A0A-8F54-4CBEFEBCF32A}" destId="{442CEB68-7F8E-41F9-BF87-A181979E892A}" srcOrd="2" destOrd="0" presId="urn:microsoft.com/office/officeart/2018/2/layout/IconVerticalSolidList"/>
    <dgm:cxn modelId="{0336CE21-1998-48E6-A8BA-993930DFB9FA}" type="presParOf" srcId="{4AB8C90C-7D90-4A0A-8F54-4CBEFEBCF32A}" destId="{3624FE10-F1D3-46AA-A956-D2CA0B30DE23}" srcOrd="3" destOrd="0" presId="urn:microsoft.com/office/officeart/2018/2/layout/IconVerticalSolidList"/>
    <dgm:cxn modelId="{C9E06B20-9BCD-478F-9915-757AF8F30571}" type="presParOf" srcId="{FC2F57FF-BF32-46A8-BBBA-068C1D3AFEEF}" destId="{208ED7C4-515E-4C26-8E24-040DE09A18CA}" srcOrd="13" destOrd="0" presId="urn:microsoft.com/office/officeart/2018/2/layout/IconVerticalSolidList"/>
    <dgm:cxn modelId="{03F819F7-062F-4782-B917-0D559F4F198A}" type="presParOf" srcId="{FC2F57FF-BF32-46A8-BBBA-068C1D3AFEEF}" destId="{5C661721-A1AC-4B1D-B423-F9D608FB9F9B}" srcOrd="14" destOrd="0" presId="urn:microsoft.com/office/officeart/2018/2/layout/IconVerticalSolidList"/>
    <dgm:cxn modelId="{6916BE24-C164-4CDE-9FD6-BDCE8EC58345}" type="presParOf" srcId="{5C661721-A1AC-4B1D-B423-F9D608FB9F9B}" destId="{5619E42C-ACCA-490D-8E44-0D8C488BCCF0}" srcOrd="0" destOrd="0" presId="urn:microsoft.com/office/officeart/2018/2/layout/IconVerticalSolidList"/>
    <dgm:cxn modelId="{01877B5A-4A9E-492B-AE83-0D968AD0FE77}" type="presParOf" srcId="{5C661721-A1AC-4B1D-B423-F9D608FB9F9B}" destId="{228E8CF9-A621-4C10-A395-3B490F93A57E}" srcOrd="1" destOrd="0" presId="urn:microsoft.com/office/officeart/2018/2/layout/IconVerticalSolidList"/>
    <dgm:cxn modelId="{E01C5395-D621-48DE-9A87-D2978FB402B6}" type="presParOf" srcId="{5C661721-A1AC-4B1D-B423-F9D608FB9F9B}" destId="{9472F1AA-B3ED-4F5F-B5DE-01903E13EF31}" srcOrd="2" destOrd="0" presId="urn:microsoft.com/office/officeart/2018/2/layout/IconVerticalSolidList"/>
    <dgm:cxn modelId="{9FE120FB-E1CD-42B4-9CFC-1CE8F986368A}" type="presParOf" srcId="{5C661721-A1AC-4B1D-B423-F9D608FB9F9B}" destId="{25C64685-BCD7-4332-8960-10C501AE2BA4}" srcOrd="3" destOrd="0" presId="urn:microsoft.com/office/officeart/2018/2/layout/IconVerticalSolidList"/>
    <dgm:cxn modelId="{898B0BB4-74D9-44E6-9E61-D1007B3FFECA}" type="presParOf" srcId="{FC2F57FF-BF32-46A8-BBBA-068C1D3AFEEF}" destId="{1F7B2C3A-29CC-483B-BA9C-878C709697E4}" srcOrd="15" destOrd="0" presId="urn:microsoft.com/office/officeart/2018/2/layout/IconVerticalSolidList"/>
    <dgm:cxn modelId="{9BDD4508-49F5-4FF4-BAA5-71EEA511AF4F}" type="presParOf" srcId="{FC2F57FF-BF32-46A8-BBBA-068C1D3AFEEF}" destId="{7932C929-1922-411E-B510-4651DC841BA9}" srcOrd="16" destOrd="0" presId="urn:microsoft.com/office/officeart/2018/2/layout/IconVerticalSolidList"/>
    <dgm:cxn modelId="{1735C383-6EEC-408E-BF33-48F8E863E92A}" type="presParOf" srcId="{7932C929-1922-411E-B510-4651DC841BA9}" destId="{697F8638-068C-4134-A73B-8057BDA467E5}" srcOrd="0" destOrd="0" presId="urn:microsoft.com/office/officeart/2018/2/layout/IconVerticalSolidList"/>
    <dgm:cxn modelId="{FDD0C839-0AD0-435E-8DF5-AD810B851534}" type="presParOf" srcId="{7932C929-1922-411E-B510-4651DC841BA9}" destId="{0438F979-7FB4-4352-98C4-7C9DFE2D2A9F}" srcOrd="1" destOrd="0" presId="urn:microsoft.com/office/officeart/2018/2/layout/IconVerticalSolidList"/>
    <dgm:cxn modelId="{DA0B9E9E-FD05-4A8B-934C-2307FD1D07DD}" type="presParOf" srcId="{7932C929-1922-411E-B510-4651DC841BA9}" destId="{4DAFA827-1DDA-43EB-B831-F1F193087A10}" srcOrd="2" destOrd="0" presId="urn:microsoft.com/office/officeart/2018/2/layout/IconVerticalSolidList"/>
    <dgm:cxn modelId="{27142682-3D93-459E-BC17-A59F37EF1DD6}" type="presParOf" srcId="{7932C929-1922-411E-B510-4651DC841BA9}" destId="{495CD049-2C75-4D6E-B631-7735F606687A}" srcOrd="3" destOrd="0" presId="urn:microsoft.com/office/officeart/2018/2/layout/IconVerticalSolidList"/>
    <dgm:cxn modelId="{2D888858-7BCE-4830-8A7D-BC4946DB32EF}" type="presParOf" srcId="{FC2F57FF-BF32-46A8-BBBA-068C1D3AFEEF}" destId="{36164334-E085-49F9-A821-3F1168D5BED9}" srcOrd="17" destOrd="0" presId="urn:microsoft.com/office/officeart/2018/2/layout/IconVerticalSolidList"/>
    <dgm:cxn modelId="{45F62F8D-E49B-4862-8220-1857FB8079ED}" type="presParOf" srcId="{FC2F57FF-BF32-46A8-BBBA-068C1D3AFEEF}" destId="{137A3A5E-E34B-4F47-9F4E-20563156836B}" srcOrd="18" destOrd="0" presId="urn:microsoft.com/office/officeart/2018/2/layout/IconVerticalSolidList"/>
    <dgm:cxn modelId="{1008B378-0AC6-489A-AD59-E54A46D24C8E}" type="presParOf" srcId="{137A3A5E-E34B-4F47-9F4E-20563156836B}" destId="{52FD4520-0229-4880-B19F-4A96EC6DD85C}" srcOrd="0" destOrd="0" presId="urn:microsoft.com/office/officeart/2018/2/layout/IconVerticalSolidList"/>
    <dgm:cxn modelId="{E28E1573-5507-4309-9A4B-E52A8CF5A19E}" type="presParOf" srcId="{137A3A5E-E34B-4F47-9F4E-20563156836B}" destId="{7077CE28-4C70-4046-9C9F-93895B467F1C}" srcOrd="1" destOrd="0" presId="urn:microsoft.com/office/officeart/2018/2/layout/IconVerticalSolidList"/>
    <dgm:cxn modelId="{4D26CB14-BF21-401E-ADA0-52ADBD6A7228}" type="presParOf" srcId="{137A3A5E-E34B-4F47-9F4E-20563156836B}" destId="{D8445FB1-1BBE-4AA4-B959-60AD60422953}" srcOrd="2" destOrd="0" presId="urn:microsoft.com/office/officeart/2018/2/layout/IconVerticalSolidList"/>
    <dgm:cxn modelId="{181E31F2-FF89-4A42-90CA-196580C47C30}" type="presParOf" srcId="{137A3A5E-E34B-4F47-9F4E-20563156836B}" destId="{4ECBF1A3-CB2A-4910-9D5C-BC189592442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44151C-7749-4654-B47A-CF8FA50C9ED4}"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1213B76B-8F36-4934-BAA0-3AC3F9DE349A}">
      <dgm:prSet/>
      <dgm:spPr/>
      <dgm:t>
        <a:bodyPr/>
        <a:lstStyle/>
        <a:p>
          <a:r>
            <a:rPr lang="en-IN" dirty="0"/>
            <a:t>Manishi Kumari</a:t>
          </a:r>
          <a:endParaRPr lang="en-US" dirty="0"/>
        </a:p>
      </dgm:t>
    </dgm:pt>
    <dgm:pt modelId="{509065E0-D040-4FE0-8954-9E27AB9893E9}" type="parTrans" cxnId="{19F5394D-E93C-4C52-9905-D3856AF788E8}">
      <dgm:prSet/>
      <dgm:spPr/>
      <dgm:t>
        <a:bodyPr/>
        <a:lstStyle/>
        <a:p>
          <a:endParaRPr lang="en-US"/>
        </a:p>
      </dgm:t>
    </dgm:pt>
    <dgm:pt modelId="{4DD8A131-0231-446F-B995-D3F707F48A9C}" type="sibTrans" cxnId="{19F5394D-E93C-4C52-9905-D3856AF788E8}">
      <dgm:prSet/>
      <dgm:spPr/>
      <dgm:t>
        <a:bodyPr/>
        <a:lstStyle/>
        <a:p>
          <a:endParaRPr lang="en-US"/>
        </a:p>
      </dgm:t>
    </dgm:pt>
    <dgm:pt modelId="{621DC06C-0BEF-4DF3-89CC-496E7FB6E866}">
      <dgm:prSet/>
      <dgm:spPr/>
      <dgm:t>
        <a:bodyPr/>
        <a:lstStyle/>
        <a:p>
          <a:r>
            <a:rPr lang="en-IN" dirty="0"/>
            <a:t>Kumari Juhi</a:t>
          </a:r>
          <a:endParaRPr lang="en-US" dirty="0"/>
        </a:p>
      </dgm:t>
    </dgm:pt>
    <dgm:pt modelId="{5352395C-3626-4A1E-A80D-695274B4372F}" type="parTrans" cxnId="{AD1F2669-088E-43CE-861D-203A85C017D6}">
      <dgm:prSet/>
      <dgm:spPr/>
      <dgm:t>
        <a:bodyPr/>
        <a:lstStyle/>
        <a:p>
          <a:endParaRPr lang="en-US"/>
        </a:p>
      </dgm:t>
    </dgm:pt>
    <dgm:pt modelId="{E2D9196F-2E1D-4CBA-BA3D-8B0C9AAB64A8}" type="sibTrans" cxnId="{AD1F2669-088E-43CE-861D-203A85C017D6}">
      <dgm:prSet/>
      <dgm:spPr/>
      <dgm:t>
        <a:bodyPr/>
        <a:lstStyle/>
        <a:p>
          <a:endParaRPr lang="en-US"/>
        </a:p>
      </dgm:t>
    </dgm:pt>
    <dgm:pt modelId="{02F83843-FA1B-4B0E-9758-43F780E1DA3E}">
      <dgm:prSet/>
      <dgm:spPr/>
      <dgm:t>
        <a:bodyPr/>
        <a:lstStyle/>
        <a:p>
          <a:r>
            <a:rPr lang="en-IN" dirty="0"/>
            <a:t>Arpita Ghosh</a:t>
          </a:r>
          <a:endParaRPr lang="en-US" dirty="0"/>
        </a:p>
      </dgm:t>
    </dgm:pt>
    <dgm:pt modelId="{9F58A81E-4392-4EC7-9BE9-DE9A9B20CA53}" type="parTrans" cxnId="{89144BCB-CADD-45FA-9B84-C32F77002461}">
      <dgm:prSet/>
      <dgm:spPr/>
      <dgm:t>
        <a:bodyPr/>
        <a:lstStyle/>
        <a:p>
          <a:endParaRPr lang="en-US"/>
        </a:p>
      </dgm:t>
    </dgm:pt>
    <dgm:pt modelId="{9B870A49-85F3-461D-8ED7-B048563D46F0}" type="sibTrans" cxnId="{89144BCB-CADD-45FA-9B84-C32F77002461}">
      <dgm:prSet/>
      <dgm:spPr/>
      <dgm:t>
        <a:bodyPr/>
        <a:lstStyle/>
        <a:p>
          <a:endParaRPr lang="en-US"/>
        </a:p>
      </dgm:t>
    </dgm:pt>
    <dgm:pt modelId="{94CF1C2F-BAE6-4A24-A025-B5859065C4E6}">
      <dgm:prSet/>
      <dgm:spPr/>
      <dgm:t>
        <a:bodyPr/>
        <a:lstStyle/>
        <a:p>
          <a:r>
            <a:rPr lang="en-IN" dirty="0"/>
            <a:t>Sourav Sethia</a:t>
          </a:r>
          <a:endParaRPr lang="en-US" dirty="0"/>
        </a:p>
      </dgm:t>
    </dgm:pt>
    <dgm:pt modelId="{29B3F757-621D-4A52-9325-C12E6E776FA4}" type="parTrans" cxnId="{D5A9CB65-4925-480A-B0D2-49C60A57C3F4}">
      <dgm:prSet/>
      <dgm:spPr/>
      <dgm:t>
        <a:bodyPr/>
        <a:lstStyle/>
        <a:p>
          <a:endParaRPr lang="en-US"/>
        </a:p>
      </dgm:t>
    </dgm:pt>
    <dgm:pt modelId="{4D885FFA-FCC5-4158-8532-085F1F01DD69}" type="sibTrans" cxnId="{D5A9CB65-4925-480A-B0D2-49C60A57C3F4}">
      <dgm:prSet/>
      <dgm:spPr/>
      <dgm:t>
        <a:bodyPr/>
        <a:lstStyle/>
        <a:p>
          <a:endParaRPr lang="en-US"/>
        </a:p>
      </dgm:t>
    </dgm:pt>
    <dgm:pt modelId="{7901E595-2048-4972-87E3-1E35E82E7972}" type="pres">
      <dgm:prSet presAssocID="{8944151C-7749-4654-B47A-CF8FA50C9ED4}" presName="linear" presStyleCnt="0">
        <dgm:presLayoutVars>
          <dgm:animLvl val="lvl"/>
          <dgm:resizeHandles val="exact"/>
        </dgm:presLayoutVars>
      </dgm:prSet>
      <dgm:spPr/>
    </dgm:pt>
    <dgm:pt modelId="{3B15D7C2-770F-48DE-AF08-9D5E5F9E9A9E}" type="pres">
      <dgm:prSet presAssocID="{1213B76B-8F36-4934-BAA0-3AC3F9DE349A}" presName="parentText" presStyleLbl="node1" presStyleIdx="0" presStyleCnt="4">
        <dgm:presLayoutVars>
          <dgm:chMax val="0"/>
          <dgm:bulletEnabled val="1"/>
        </dgm:presLayoutVars>
      </dgm:prSet>
      <dgm:spPr/>
    </dgm:pt>
    <dgm:pt modelId="{21B23382-92D4-4029-9FFB-F6B89E6D596E}" type="pres">
      <dgm:prSet presAssocID="{4DD8A131-0231-446F-B995-D3F707F48A9C}" presName="spacer" presStyleCnt="0"/>
      <dgm:spPr/>
    </dgm:pt>
    <dgm:pt modelId="{2838993F-9A49-4811-B795-50B9319E024F}" type="pres">
      <dgm:prSet presAssocID="{621DC06C-0BEF-4DF3-89CC-496E7FB6E866}" presName="parentText" presStyleLbl="node1" presStyleIdx="1" presStyleCnt="4">
        <dgm:presLayoutVars>
          <dgm:chMax val="0"/>
          <dgm:bulletEnabled val="1"/>
        </dgm:presLayoutVars>
      </dgm:prSet>
      <dgm:spPr/>
    </dgm:pt>
    <dgm:pt modelId="{95515073-FF98-432B-A99B-BC755A20FB2D}" type="pres">
      <dgm:prSet presAssocID="{E2D9196F-2E1D-4CBA-BA3D-8B0C9AAB64A8}" presName="spacer" presStyleCnt="0"/>
      <dgm:spPr/>
    </dgm:pt>
    <dgm:pt modelId="{B5C596FE-9C93-462B-84E3-8A04DFCF49A9}" type="pres">
      <dgm:prSet presAssocID="{02F83843-FA1B-4B0E-9758-43F780E1DA3E}" presName="parentText" presStyleLbl="node1" presStyleIdx="2" presStyleCnt="4">
        <dgm:presLayoutVars>
          <dgm:chMax val="0"/>
          <dgm:bulletEnabled val="1"/>
        </dgm:presLayoutVars>
      </dgm:prSet>
      <dgm:spPr/>
    </dgm:pt>
    <dgm:pt modelId="{628FFE50-47A8-453D-B5A5-0AA1ADF7BBD1}" type="pres">
      <dgm:prSet presAssocID="{9B870A49-85F3-461D-8ED7-B048563D46F0}" presName="spacer" presStyleCnt="0"/>
      <dgm:spPr/>
    </dgm:pt>
    <dgm:pt modelId="{00537ACF-CB97-4F6B-B733-8F54C09A2ACB}" type="pres">
      <dgm:prSet presAssocID="{94CF1C2F-BAE6-4A24-A025-B5859065C4E6}" presName="parentText" presStyleLbl="node1" presStyleIdx="3" presStyleCnt="4">
        <dgm:presLayoutVars>
          <dgm:chMax val="0"/>
          <dgm:bulletEnabled val="1"/>
        </dgm:presLayoutVars>
      </dgm:prSet>
      <dgm:spPr/>
    </dgm:pt>
  </dgm:ptLst>
  <dgm:cxnLst>
    <dgm:cxn modelId="{878C370C-C7C1-4FAA-9F2B-A569BC1136F3}" type="presOf" srcId="{621DC06C-0BEF-4DF3-89CC-496E7FB6E866}" destId="{2838993F-9A49-4811-B795-50B9319E024F}" srcOrd="0" destOrd="0" presId="urn:microsoft.com/office/officeart/2005/8/layout/vList2"/>
    <dgm:cxn modelId="{D5A9CB65-4925-480A-B0D2-49C60A57C3F4}" srcId="{8944151C-7749-4654-B47A-CF8FA50C9ED4}" destId="{94CF1C2F-BAE6-4A24-A025-B5859065C4E6}" srcOrd="3" destOrd="0" parTransId="{29B3F757-621D-4A52-9325-C12E6E776FA4}" sibTransId="{4D885FFA-FCC5-4158-8532-085F1F01DD69}"/>
    <dgm:cxn modelId="{AD1F2669-088E-43CE-861D-203A85C017D6}" srcId="{8944151C-7749-4654-B47A-CF8FA50C9ED4}" destId="{621DC06C-0BEF-4DF3-89CC-496E7FB6E866}" srcOrd="1" destOrd="0" parTransId="{5352395C-3626-4A1E-A80D-695274B4372F}" sibTransId="{E2D9196F-2E1D-4CBA-BA3D-8B0C9AAB64A8}"/>
    <dgm:cxn modelId="{19F5394D-E93C-4C52-9905-D3856AF788E8}" srcId="{8944151C-7749-4654-B47A-CF8FA50C9ED4}" destId="{1213B76B-8F36-4934-BAA0-3AC3F9DE349A}" srcOrd="0" destOrd="0" parTransId="{509065E0-D040-4FE0-8954-9E27AB9893E9}" sibTransId="{4DD8A131-0231-446F-B995-D3F707F48A9C}"/>
    <dgm:cxn modelId="{2DAA3A96-7412-49B8-B141-A1897AADFDF6}" type="presOf" srcId="{02F83843-FA1B-4B0E-9758-43F780E1DA3E}" destId="{B5C596FE-9C93-462B-84E3-8A04DFCF49A9}" srcOrd="0" destOrd="0" presId="urn:microsoft.com/office/officeart/2005/8/layout/vList2"/>
    <dgm:cxn modelId="{CCDAADC8-8724-49F8-B7B5-79C520709927}" type="presOf" srcId="{1213B76B-8F36-4934-BAA0-3AC3F9DE349A}" destId="{3B15D7C2-770F-48DE-AF08-9D5E5F9E9A9E}" srcOrd="0" destOrd="0" presId="urn:microsoft.com/office/officeart/2005/8/layout/vList2"/>
    <dgm:cxn modelId="{89144BCB-CADD-45FA-9B84-C32F77002461}" srcId="{8944151C-7749-4654-B47A-CF8FA50C9ED4}" destId="{02F83843-FA1B-4B0E-9758-43F780E1DA3E}" srcOrd="2" destOrd="0" parTransId="{9F58A81E-4392-4EC7-9BE9-DE9A9B20CA53}" sibTransId="{9B870A49-85F3-461D-8ED7-B048563D46F0}"/>
    <dgm:cxn modelId="{C28336FB-AA35-4859-B327-0ADAB00ECD03}" type="presOf" srcId="{8944151C-7749-4654-B47A-CF8FA50C9ED4}" destId="{7901E595-2048-4972-87E3-1E35E82E7972}" srcOrd="0" destOrd="0" presId="urn:microsoft.com/office/officeart/2005/8/layout/vList2"/>
    <dgm:cxn modelId="{032F0CFF-3D23-45F0-B887-48DDC5B43815}" type="presOf" srcId="{94CF1C2F-BAE6-4A24-A025-B5859065C4E6}" destId="{00537ACF-CB97-4F6B-B733-8F54C09A2ACB}" srcOrd="0" destOrd="0" presId="urn:microsoft.com/office/officeart/2005/8/layout/vList2"/>
    <dgm:cxn modelId="{CFC41343-08E3-4E6F-9CAB-EBDBD1111BF5}" type="presParOf" srcId="{7901E595-2048-4972-87E3-1E35E82E7972}" destId="{3B15D7C2-770F-48DE-AF08-9D5E5F9E9A9E}" srcOrd="0" destOrd="0" presId="urn:microsoft.com/office/officeart/2005/8/layout/vList2"/>
    <dgm:cxn modelId="{BC135F81-892D-4669-BEC7-095CCAEBBFED}" type="presParOf" srcId="{7901E595-2048-4972-87E3-1E35E82E7972}" destId="{21B23382-92D4-4029-9FFB-F6B89E6D596E}" srcOrd="1" destOrd="0" presId="urn:microsoft.com/office/officeart/2005/8/layout/vList2"/>
    <dgm:cxn modelId="{10A02D6C-FAE0-409A-BA58-3998EA3191FA}" type="presParOf" srcId="{7901E595-2048-4972-87E3-1E35E82E7972}" destId="{2838993F-9A49-4811-B795-50B9319E024F}" srcOrd="2" destOrd="0" presId="urn:microsoft.com/office/officeart/2005/8/layout/vList2"/>
    <dgm:cxn modelId="{98F745D1-E1AE-4539-B173-B7414D02B2DF}" type="presParOf" srcId="{7901E595-2048-4972-87E3-1E35E82E7972}" destId="{95515073-FF98-432B-A99B-BC755A20FB2D}" srcOrd="3" destOrd="0" presId="urn:microsoft.com/office/officeart/2005/8/layout/vList2"/>
    <dgm:cxn modelId="{1B99312E-1C3F-431A-85E9-9E174164A0CD}" type="presParOf" srcId="{7901E595-2048-4972-87E3-1E35E82E7972}" destId="{B5C596FE-9C93-462B-84E3-8A04DFCF49A9}" srcOrd="4" destOrd="0" presId="urn:microsoft.com/office/officeart/2005/8/layout/vList2"/>
    <dgm:cxn modelId="{29DF2255-80B5-4B2F-9818-727096F7CB70}" type="presParOf" srcId="{7901E595-2048-4972-87E3-1E35E82E7972}" destId="{628FFE50-47A8-453D-B5A5-0AA1ADF7BBD1}" srcOrd="5" destOrd="0" presId="urn:microsoft.com/office/officeart/2005/8/layout/vList2"/>
    <dgm:cxn modelId="{3ACB049C-9BE7-4236-A0AF-B9571EBCB608}" type="presParOf" srcId="{7901E595-2048-4972-87E3-1E35E82E7972}" destId="{00537ACF-CB97-4F6B-B733-8F54C09A2AC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C88E28-3A7F-452B-99A4-D8D0C1A21317}">
      <dsp:nvSpPr>
        <dsp:cNvPr id="0" name=""/>
        <dsp:cNvSpPr/>
      </dsp:nvSpPr>
      <dsp:spPr>
        <a:xfrm>
          <a:off x="0" y="0"/>
          <a:ext cx="9618133" cy="33399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8C1F15-9E81-498F-93C9-CAEB96204B50}">
      <dsp:nvSpPr>
        <dsp:cNvPr id="0" name=""/>
        <dsp:cNvSpPr/>
      </dsp:nvSpPr>
      <dsp:spPr>
        <a:xfrm>
          <a:off x="101033" y="76173"/>
          <a:ext cx="183697" cy="1836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A0E58EC-66BE-45CC-BC76-127A40EDE10A}">
      <dsp:nvSpPr>
        <dsp:cNvPr id="0" name=""/>
        <dsp:cNvSpPr/>
      </dsp:nvSpPr>
      <dsp:spPr>
        <a:xfrm>
          <a:off x="385763" y="1024"/>
          <a:ext cx="9232369" cy="333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348" tIns="35348" rIns="35348" bIns="35348" numCol="1" spcCol="1270" anchor="ctr" anchorCtr="0">
          <a:noAutofit/>
        </a:bodyPr>
        <a:lstStyle/>
        <a:p>
          <a:pPr marL="0" lvl="0" indent="0" algn="l" defTabSz="711200">
            <a:lnSpc>
              <a:spcPct val="100000"/>
            </a:lnSpc>
            <a:spcBef>
              <a:spcPct val="0"/>
            </a:spcBef>
            <a:spcAft>
              <a:spcPct val="35000"/>
            </a:spcAft>
            <a:buNone/>
          </a:pPr>
          <a:r>
            <a:rPr lang="en-IN" sz="1600" kern="1200" dirty="0"/>
            <a:t>Our Team</a:t>
          </a:r>
          <a:endParaRPr lang="en-US" sz="1600" kern="1200" dirty="0"/>
        </a:p>
      </dsp:txBody>
      <dsp:txXfrm>
        <a:off x="385763" y="1024"/>
        <a:ext cx="9232369" cy="333994"/>
      </dsp:txXfrm>
    </dsp:sp>
    <dsp:sp modelId="{EBA6EDB8-C2A8-476D-A7F7-AD1B51420146}">
      <dsp:nvSpPr>
        <dsp:cNvPr id="0" name=""/>
        <dsp:cNvSpPr/>
      </dsp:nvSpPr>
      <dsp:spPr>
        <a:xfrm>
          <a:off x="0" y="418517"/>
          <a:ext cx="9618133" cy="33399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38E0D4-EB4B-4BBA-93F2-1984CDC6CA03}">
      <dsp:nvSpPr>
        <dsp:cNvPr id="0" name=""/>
        <dsp:cNvSpPr/>
      </dsp:nvSpPr>
      <dsp:spPr>
        <a:xfrm>
          <a:off x="101033" y="493666"/>
          <a:ext cx="183697" cy="1836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AA846FB-541E-4FD8-82F4-0CBB5040DB32}">
      <dsp:nvSpPr>
        <dsp:cNvPr id="0" name=""/>
        <dsp:cNvSpPr/>
      </dsp:nvSpPr>
      <dsp:spPr>
        <a:xfrm>
          <a:off x="385763" y="418517"/>
          <a:ext cx="9232369" cy="333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348" tIns="35348" rIns="35348" bIns="35348" numCol="1" spcCol="1270" anchor="ctr" anchorCtr="0">
          <a:noAutofit/>
        </a:bodyPr>
        <a:lstStyle/>
        <a:p>
          <a:pPr marL="0" lvl="0" indent="0" algn="l" defTabSz="711200">
            <a:lnSpc>
              <a:spcPct val="100000"/>
            </a:lnSpc>
            <a:spcBef>
              <a:spcPct val="0"/>
            </a:spcBef>
            <a:spcAft>
              <a:spcPct val="35000"/>
            </a:spcAft>
            <a:buNone/>
          </a:pPr>
          <a:r>
            <a:rPr lang="en-IN" sz="1600" kern="1200" dirty="0"/>
            <a:t>Project Overview</a:t>
          </a:r>
          <a:endParaRPr lang="en-US" sz="1600" kern="1200" dirty="0"/>
        </a:p>
      </dsp:txBody>
      <dsp:txXfrm>
        <a:off x="385763" y="418517"/>
        <a:ext cx="9232369" cy="333994"/>
      </dsp:txXfrm>
    </dsp:sp>
    <dsp:sp modelId="{A105F33B-CD04-4FC0-A555-0D9CC6DB6EB5}">
      <dsp:nvSpPr>
        <dsp:cNvPr id="0" name=""/>
        <dsp:cNvSpPr/>
      </dsp:nvSpPr>
      <dsp:spPr>
        <a:xfrm>
          <a:off x="0" y="836010"/>
          <a:ext cx="9618133" cy="33399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281DB2-CF3D-4C95-896F-5102254461CA}">
      <dsp:nvSpPr>
        <dsp:cNvPr id="0" name=""/>
        <dsp:cNvSpPr/>
      </dsp:nvSpPr>
      <dsp:spPr>
        <a:xfrm>
          <a:off x="101033" y="911159"/>
          <a:ext cx="183697" cy="183697"/>
        </a:xfrm>
        <a:prstGeom prst="rect">
          <a:avLst/>
        </a:prstGeom>
        <a:solidFill>
          <a:schemeClr val="bg1">
            <a:hueOff val="0"/>
            <a:satOff val="0"/>
            <a:lumOff val="0"/>
            <a:alphaOff val="0"/>
          </a:schemeClr>
        </a:solid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434BA6-FC5C-4EBA-A901-2549C7A3B1EE}">
      <dsp:nvSpPr>
        <dsp:cNvPr id="0" name=""/>
        <dsp:cNvSpPr/>
      </dsp:nvSpPr>
      <dsp:spPr>
        <a:xfrm>
          <a:off x="385763" y="836010"/>
          <a:ext cx="9232369" cy="333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348" tIns="35348" rIns="35348" bIns="35348" numCol="1" spcCol="1270" anchor="ctr" anchorCtr="0">
          <a:noAutofit/>
        </a:bodyPr>
        <a:lstStyle/>
        <a:p>
          <a:pPr marL="0" lvl="0" indent="0" algn="l" defTabSz="711200">
            <a:lnSpc>
              <a:spcPct val="100000"/>
            </a:lnSpc>
            <a:spcBef>
              <a:spcPct val="0"/>
            </a:spcBef>
            <a:spcAft>
              <a:spcPct val="35000"/>
            </a:spcAft>
            <a:buNone/>
          </a:pPr>
          <a:r>
            <a:rPr lang="en-IN" sz="1600" kern="1200" dirty="0"/>
            <a:t>Business Case</a:t>
          </a:r>
        </a:p>
      </dsp:txBody>
      <dsp:txXfrm>
        <a:off x="385763" y="836010"/>
        <a:ext cx="9232369" cy="333994"/>
      </dsp:txXfrm>
    </dsp:sp>
    <dsp:sp modelId="{7231142F-44AF-4A89-8ED4-805BFB290D79}">
      <dsp:nvSpPr>
        <dsp:cNvPr id="0" name=""/>
        <dsp:cNvSpPr/>
      </dsp:nvSpPr>
      <dsp:spPr>
        <a:xfrm>
          <a:off x="0" y="1253503"/>
          <a:ext cx="9618133" cy="33399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58F943-C858-4FA7-8202-9B1B17322366}">
      <dsp:nvSpPr>
        <dsp:cNvPr id="0" name=""/>
        <dsp:cNvSpPr/>
      </dsp:nvSpPr>
      <dsp:spPr>
        <a:xfrm>
          <a:off x="101033" y="1328652"/>
          <a:ext cx="183697" cy="1836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3F6E540-7505-4409-B38B-C437FEF9F62C}">
      <dsp:nvSpPr>
        <dsp:cNvPr id="0" name=""/>
        <dsp:cNvSpPr/>
      </dsp:nvSpPr>
      <dsp:spPr>
        <a:xfrm>
          <a:off x="385763" y="1253503"/>
          <a:ext cx="9232369" cy="333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348" tIns="35348" rIns="35348" bIns="35348" numCol="1" spcCol="1270" anchor="ctr" anchorCtr="0">
          <a:noAutofit/>
        </a:bodyPr>
        <a:lstStyle/>
        <a:p>
          <a:pPr marL="0" lvl="0" indent="0" algn="l" defTabSz="711200">
            <a:lnSpc>
              <a:spcPct val="100000"/>
            </a:lnSpc>
            <a:spcBef>
              <a:spcPct val="0"/>
            </a:spcBef>
            <a:spcAft>
              <a:spcPct val="35000"/>
            </a:spcAft>
            <a:buNone/>
          </a:pPr>
          <a:r>
            <a:rPr lang="en-US" sz="1600" kern="1200" dirty="0"/>
            <a:t>Data Preprocessing</a:t>
          </a:r>
        </a:p>
      </dsp:txBody>
      <dsp:txXfrm>
        <a:off x="385763" y="1253503"/>
        <a:ext cx="9232369" cy="333994"/>
      </dsp:txXfrm>
    </dsp:sp>
    <dsp:sp modelId="{9F83CD5F-37EB-4BE1-961B-BC03C126A994}">
      <dsp:nvSpPr>
        <dsp:cNvPr id="0" name=""/>
        <dsp:cNvSpPr/>
      </dsp:nvSpPr>
      <dsp:spPr>
        <a:xfrm>
          <a:off x="0" y="1670997"/>
          <a:ext cx="9618133" cy="33399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E388CF-06E2-4E3F-B930-98D720C0A61F}">
      <dsp:nvSpPr>
        <dsp:cNvPr id="0" name=""/>
        <dsp:cNvSpPr/>
      </dsp:nvSpPr>
      <dsp:spPr>
        <a:xfrm>
          <a:off x="101033" y="1746145"/>
          <a:ext cx="183697" cy="1836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E78140-39DD-476C-976B-8563BB98B1CB}">
      <dsp:nvSpPr>
        <dsp:cNvPr id="0" name=""/>
        <dsp:cNvSpPr/>
      </dsp:nvSpPr>
      <dsp:spPr>
        <a:xfrm>
          <a:off x="385763" y="1670997"/>
          <a:ext cx="9232369" cy="333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348" tIns="35348" rIns="35348" bIns="35348" numCol="1" spcCol="1270" anchor="ctr" anchorCtr="0">
          <a:noAutofit/>
        </a:bodyPr>
        <a:lstStyle/>
        <a:p>
          <a:pPr marL="0" lvl="0" indent="0" algn="l" defTabSz="711200">
            <a:lnSpc>
              <a:spcPct val="100000"/>
            </a:lnSpc>
            <a:spcBef>
              <a:spcPct val="0"/>
            </a:spcBef>
            <a:spcAft>
              <a:spcPct val="35000"/>
            </a:spcAft>
            <a:buNone/>
          </a:pPr>
          <a:r>
            <a:rPr lang="en-IN" sz="1600" kern="1200" dirty="0"/>
            <a:t>Data Exploration	</a:t>
          </a:r>
          <a:endParaRPr lang="en-US" sz="1600" kern="1200" dirty="0"/>
        </a:p>
      </dsp:txBody>
      <dsp:txXfrm>
        <a:off x="385763" y="1670997"/>
        <a:ext cx="9232369" cy="333994"/>
      </dsp:txXfrm>
    </dsp:sp>
    <dsp:sp modelId="{5732D65E-5352-459F-A496-C0523328DB3A}">
      <dsp:nvSpPr>
        <dsp:cNvPr id="0" name=""/>
        <dsp:cNvSpPr/>
      </dsp:nvSpPr>
      <dsp:spPr>
        <a:xfrm>
          <a:off x="0" y="2088490"/>
          <a:ext cx="9618133" cy="33399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47DEFE-700D-4F6C-92EF-693CA2D10808}">
      <dsp:nvSpPr>
        <dsp:cNvPr id="0" name=""/>
        <dsp:cNvSpPr/>
      </dsp:nvSpPr>
      <dsp:spPr>
        <a:xfrm>
          <a:off x="101033" y="2163639"/>
          <a:ext cx="183697" cy="183697"/>
        </a:xfrm>
        <a:prstGeom prst="rect">
          <a:avLst/>
        </a:prstGeom>
        <a:solidFill>
          <a:schemeClr val="bg1">
            <a:hueOff val="0"/>
            <a:satOff val="0"/>
            <a:lumOff val="0"/>
            <a:alphaOff val="0"/>
          </a:schemeClr>
        </a:solid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DA9810-61DD-4AF5-9298-820B8D03EED3}">
      <dsp:nvSpPr>
        <dsp:cNvPr id="0" name=""/>
        <dsp:cNvSpPr/>
      </dsp:nvSpPr>
      <dsp:spPr>
        <a:xfrm>
          <a:off x="385763" y="2088490"/>
          <a:ext cx="9232369" cy="333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348" tIns="35348" rIns="35348" bIns="35348" numCol="1" spcCol="1270" anchor="ctr" anchorCtr="0">
          <a:noAutofit/>
        </a:bodyPr>
        <a:lstStyle/>
        <a:p>
          <a:pPr marL="0" lvl="0" indent="0" algn="l" defTabSz="711200">
            <a:lnSpc>
              <a:spcPct val="100000"/>
            </a:lnSpc>
            <a:spcBef>
              <a:spcPct val="0"/>
            </a:spcBef>
            <a:spcAft>
              <a:spcPct val="35000"/>
            </a:spcAft>
            <a:buNone/>
          </a:pPr>
          <a:endParaRPr lang="en-IN" sz="1600" kern="1200" dirty="0"/>
        </a:p>
      </dsp:txBody>
      <dsp:txXfrm>
        <a:off x="385763" y="2088490"/>
        <a:ext cx="9232369" cy="333994"/>
      </dsp:txXfrm>
    </dsp:sp>
    <dsp:sp modelId="{51F0ADF6-187F-4903-9666-0A5F09ABEC15}">
      <dsp:nvSpPr>
        <dsp:cNvPr id="0" name=""/>
        <dsp:cNvSpPr/>
      </dsp:nvSpPr>
      <dsp:spPr>
        <a:xfrm>
          <a:off x="0" y="2505983"/>
          <a:ext cx="9618133" cy="33399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6E78F3-28EE-4EA0-A786-F5E66347A037}">
      <dsp:nvSpPr>
        <dsp:cNvPr id="0" name=""/>
        <dsp:cNvSpPr/>
      </dsp:nvSpPr>
      <dsp:spPr>
        <a:xfrm>
          <a:off x="101033" y="2581132"/>
          <a:ext cx="183697" cy="18369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624FE10-F1D3-46AA-A956-D2CA0B30DE23}">
      <dsp:nvSpPr>
        <dsp:cNvPr id="0" name=""/>
        <dsp:cNvSpPr/>
      </dsp:nvSpPr>
      <dsp:spPr>
        <a:xfrm>
          <a:off x="385763" y="2505983"/>
          <a:ext cx="9232369" cy="333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348" tIns="35348" rIns="35348" bIns="35348" numCol="1" spcCol="1270" anchor="ctr" anchorCtr="0">
          <a:noAutofit/>
        </a:bodyPr>
        <a:lstStyle/>
        <a:p>
          <a:pPr marL="0" lvl="0" indent="0" algn="l" defTabSz="711200">
            <a:lnSpc>
              <a:spcPct val="100000"/>
            </a:lnSpc>
            <a:spcBef>
              <a:spcPct val="0"/>
            </a:spcBef>
            <a:spcAft>
              <a:spcPct val="35000"/>
            </a:spcAft>
            <a:buNone/>
          </a:pPr>
          <a:r>
            <a:rPr lang="en-IN" sz="1600" kern="1200" dirty="0"/>
            <a:t>Data Insights</a:t>
          </a:r>
          <a:endParaRPr lang="en-US" sz="1600" kern="1200" dirty="0"/>
        </a:p>
      </dsp:txBody>
      <dsp:txXfrm>
        <a:off x="385763" y="2505983"/>
        <a:ext cx="9232369" cy="333994"/>
      </dsp:txXfrm>
    </dsp:sp>
    <dsp:sp modelId="{5619E42C-ACCA-490D-8E44-0D8C488BCCF0}">
      <dsp:nvSpPr>
        <dsp:cNvPr id="0" name=""/>
        <dsp:cNvSpPr/>
      </dsp:nvSpPr>
      <dsp:spPr>
        <a:xfrm>
          <a:off x="0" y="2923476"/>
          <a:ext cx="9618133" cy="33399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8E8CF9-A621-4C10-A395-3B490F93A57E}">
      <dsp:nvSpPr>
        <dsp:cNvPr id="0" name=""/>
        <dsp:cNvSpPr/>
      </dsp:nvSpPr>
      <dsp:spPr>
        <a:xfrm>
          <a:off x="101033" y="2998625"/>
          <a:ext cx="183697" cy="18369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5C64685-BCD7-4332-8960-10C501AE2BA4}">
      <dsp:nvSpPr>
        <dsp:cNvPr id="0" name=""/>
        <dsp:cNvSpPr/>
      </dsp:nvSpPr>
      <dsp:spPr>
        <a:xfrm>
          <a:off x="385763" y="2923476"/>
          <a:ext cx="9232369" cy="333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348" tIns="35348" rIns="35348" bIns="35348" numCol="1" spcCol="1270" anchor="ctr" anchorCtr="0">
          <a:noAutofit/>
        </a:bodyPr>
        <a:lstStyle/>
        <a:p>
          <a:pPr marL="0" lvl="0" indent="0" algn="l" defTabSz="711200">
            <a:lnSpc>
              <a:spcPct val="100000"/>
            </a:lnSpc>
            <a:spcBef>
              <a:spcPct val="0"/>
            </a:spcBef>
            <a:spcAft>
              <a:spcPct val="35000"/>
            </a:spcAft>
            <a:buNone/>
          </a:pPr>
          <a:r>
            <a:rPr lang="en-IN" sz="1600" kern="1200" dirty="0"/>
            <a:t>Data Visualization</a:t>
          </a:r>
          <a:endParaRPr lang="en-US" sz="1600" kern="1200" dirty="0"/>
        </a:p>
      </dsp:txBody>
      <dsp:txXfrm>
        <a:off x="385763" y="2923476"/>
        <a:ext cx="9232369" cy="333994"/>
      </dsp:txXfrm>
    </dsp:sp>
    <dsp:sp modelId="{697F8638-068C-4134-A73B-8057BDA467E5}">
      <dsp:nvSpPr>
        <dsp:cNvPr id="0" name=""/>
        <dsp:cNvSpPr/>
      </dsp:nvSpPr>
      <dsp:spPr>
        <a:xfrm>
          <a:off x="0" y="3340969"/>
          <a:ext cx="9618133" cy="33399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38F979-7FB4-4352-98C4-7C9DFE2D2A9F}">
      <dsp:nvSpPr>
        <dsp:cNvPr id="0" name=""/>
        <dsp:cNvSpPr/>
      </dsp:nvSpPr>
      <dsp:spPr>
        <a:xfrm>
          <a:off x="101033" y="3416118"/>
          <a:ext cx="183697" cy="183697"/>
        </a:xfrm>
        <a:prstGeom prst="rect">
          <a:avLst/>
        </a:prstGeom>
        <a:solidFill>
          <a:schemeClr val="bg1">
            <a:hueOff val="0"/>
            <a:satOff val="0"/>
            <a:lumOff val="0"/>
            <a:alphaOff val="0"/>
          </a:schemeClr>
        </a:solid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5CD049-2C75-4D6E-B631-7735F606687A}">
      <dsp:nvSpPr>
        <dsp:cNvPr id="0" name=""/>
        <dsp:cNvSpPr/>
      </dsp:nvSpPr>
      <dsp:spPr>
        <a:xfrm>
          <a:off x="385763" y="3340969"/>
          <a:ext cx="9232369" cy="333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348" tIns="35348" rIns="35348" bIns="35348" numCol="1" spcCol="1270" anchor="ctr" anchorCtr="0">
          <a:noAutofit/>
        </a:bodyPr>
        <a:lstStyle/>
        <a:p>
          <a:pPr marL="0" lvl="0" indent="0" algn="l" defTabSz="711200">
            <a:lnSpc>
              <a:spcPct val="100000"/>
            </a:lnSpc>
            <a:spcBef>
              <a:spcPct val="0"/>
            </a:spcBef>
            <a:spcAft>
              <a:spcPct val="35000"/>
            </a:spcAft>
            <a:buNone/>
          </a:pPr>
          <a:r>
            <a:rPr lang="en-IN" sz="1600" kern="1200" dirty="0"/>
            <a:t>Factors for Consideration</a:t>
          </a:r>
        </a:p>
      </dsp:txBody>
      <dsp:txXfrm>
        <a:off x="385763" y="3340969"/>
        <a:ext cx="9232369" cy="333994"/>
      </dsp:txXfrm>
    </dsp:sp>
    <dsp:sp modelId="{52FD4520-0229-4880-B19F-4A96EC6DD85C}">
      <dsp:nvSpPr>
        <dsp:cNvPr id="0" name=""/>
        <dsp:cNvSpPr/>
      </dsp:nvSpPr>
      <dsp:spPr>
        <a:xfrm>
          <a:off x="0" y="3758463"/>
          <a:ext cx="9618133" cy="33399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77CE28-4C70-4046-9C9F-93895B467F1C}">
      <dsp:nvSpPr>
        <dsp:cNvPr id="0" name=""/>
        <dsp:cNvSpPr/>
      </dsp:nvSpPr>
      <dsp:spPr>
        <a:xfrm>
          <a:off x="101033" y="3833611"/>
          <a:ext cx="183697" cy="18369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ECBF1A3-CB2A-4910-9D5C-BC1895924425}">
      <dsp:nvSpPr>
        <dsp:cNvPr id="0" name=""/>
        <dsp:cNvSpPr/>
      </dsp:nvSpPr>
      <dsp:spPr>
        <a:xfrm>
          <a:off x="385763" y="3758463"/>
          <a:ext cx="9232369" cy="333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348" tIns="35348" rIns="35348" bIns="35348" numCol="1" spcCol="1270" anchor="ctr" anchorCtr="0">
          <a:noAutofit/>
        </a:bodyPr>
        <a:lstStyle/>
        <a:p>
          <a:pPr marL="0" lvl="0" indent="0" algn="l" defTabSz="711200">
            <a:lnSpc>
              <a:spcPct val="100000"/>
            </a:lnSpc>
            <a:spcBef>
              <a:spcPct val="0"/>
            </a:spcBef>
            <a:spcAft>
              <a:spcPct val="35000"/>
            </a:spcAft>
            <a:buNone/>
          </a:pPr>
          <a:r>
            <a:rPr lang="en-IN" sz="1600" kern="1200" dirty="0"/>
            <a:t>Solutions &amp; Recommendations</a:t>
          </a:r>
        </a:p>
      </dsp:txBody>
      <dsp:txXfrm>
        <a:off x="385763" y="3758463"/>
        <a:ext cx="9232369" cy="3339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15D7C2-770F-48DE-AF08-9D5E5F9E9A9E}">
      <dsp:nvSpPr>
        <dsp:cNvPr id="0" name=""/>
        <dsp:cNvSpPr/>
      </dsp:nvSpPr>
      <dsp:spPr>
        <a:xfrm>
          <a:off x="0" y="36030"/>
          <a:ext cx="6628804" cy="1123199"/>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IN" sz="4800" kern="1200" dirty="0"/>
            <a:t>Manishi Kumari</a:t>
          </a:r>
          <a:endParaRPr lang="en-US" sz="4800" kern="1200" dirty="0"/>
        </a:p>
      </dsp:txBody>
      <dsp:txXfrm>
        <a:off x="54830" y="90860"/>
        <a:ext cx="6519144" cy="1013539"/>
      </dsp:txXfrm>
    </dsp:sp>
    <dsp:sp modelId="{2838993F-9A49-4811-B795-50B9319E024F}">
      <dsp:nvSpPr>
        <dsp:cNvPr id="0" name=""/>
        <dsp:cNvSpPr/>
      </dsp:nvSpPr>
      <dsp:spPr>
        <a:xfrm>
          <a:off x="0" y="1297470"/>
          <a:ext cx="6628804" cy="1123199"/>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IN" sz="4800" kern="1200" dirty="0"/>
            <a:t>Kumari Juhi</a:t>
          </a:r>
          <a:endParaRPr lang="en-US" sz="4800" kern="1200" dirty="0"/>
        </a:p>
      </dsp:txBody>
      <dsp:txXfrm>
        <a:off x="54830" y="1352300"/>
        <a:ext cx="6519144" cy="1013539"/>
      </dsp:txXfrm>
    </dsp:sp>
    <dsp:sp modelId="{B5C596FE-9C93-462B-84E3-8A04DFCF49A9}">
      <dsp:nvSpPr>
        <dsp:cNvPr id="0" name=""/>
        <dsp:cNvSpPr/>
      </dsp:nvSpPr>
      <dsp:spPr>
        <a:xfrm>
          <a:off x="0" y="2558910"/>
          <a:ext cx="6628804" cy="1123199"/>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IN" sz="4800" kern="1200" dirty="0"/>
            <a:t>Arpita Ghosh</a:t>
          </a:r>
          <a:endParaRPr lang="en-US" sz="4800" kern="1200" dirty="0"/>
        </a:p>
      </dsp:txBody>
      <dsp:txXfrm>
        <a:off x="54830" y="2613740"/>
        <a:ext cx="6519144" cy="1013539"/>
      </dsp:txXfrm>
    </dsp:sp>
    <dsp:sp modelId="{00537ACF-CB97-4F6B-B733-8F54C09A2ACB}">
      <dsp:nvSpPr>
        <dsp:cNvPr id="0" name=""/>
        <dsp:cNvSpPr/>
      </dsp:nvSpPr>
      <dsp:spPr>
        <a:xfrm>
          <a:off x="0" y="3820350"/>
          <a:ext cx="6628804" cy="1123199"/>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IN" sz="4800" kern="1200" dirty="0"/>
            <a:t>Sourav Sethia</a:t>
          </a:r>
          <a:endParaRPr lang="en-US" sz="4800" kern="1200" dirty="0"/>
        </a:p>
      </dsp:txBody>
      <dsp:txXfrm>
        <a:off x="54830" y="3875180"/>
        <a:ext cx="6519144" cy="101353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2C33DE-F964-430D-B9A6-E81E67352C89}" type="datetimeFigureOut">
              <a:rPr lang="en-IN" smtClean="0"/>
              <a:t>22-08-2019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37DD25B-8752-4E36-82F7-5CC96CDF5029}" type="slidenum">
              <a:rPr lang="en-IN" smtClean="0"/>
              <a:t>‹#›</a:t>
            </a:fld>
            <a:endParaRPr lang="en-IN" dirty="0"/>
          </a:p>
        </p:txBody>
      </p:sp>
    </p:spTree>
    <p:extLst>
      <p:ext uri="{BB962C8B-B14F-4D97-AF65-F5344CB8AC3E}">
        <p14:creationId xmlns:p14="http://schemas.microsoft.com/office/powerpoint/2010/main" val="406633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2C33DE-F964-430D-B9A6-E81E67352C89}" type="datetimeFigureOut">
              <a:rPr lang="en-IN" smtClean="0"/>
              <a:t>22-08-2019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37DD25B-8752-4E36-82F7-5CC96CDF5029}" type="slidenum">
              <a:rPr lang="en-IN" smtClean="0"/>
              <a:t>‹#›</a:t>
            </a:fld>
            <a:endParaRPr lang="en-IN" dirty="0"/>
          </a:p>
        </p:txBody>
      </p:sp>
    </p:spTree>
    <p:extLst>
      <p:ext uri="{BB962C8B-B14F-4D97-AF65-F5344CB8AC3E}">
        <p14:creationId xmlns:p14="http://schemas.microsoft.com/office/powerpoint/2010/main" val="2716709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2C33DE-F964-430D-B9A6-E81E67352C89}" type="datetimeFigureOut">
              <a:rPr lang="en-IN" smtClean="0"/>
              <a:t>22-08-2019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37DD25B-8752-4E36-82F7-5CC96CDF5029}"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54381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2C33DE-F964-430D-B9A6-E81E67352C89}" type="datetimeFigureOut">
              <a:rPr lang="en-IN" smtClean="0"/>
              <a:t>22-08-2019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37DD25B-8752-4E36-82F7-5CC96CDF5029}" type="slidenum">
              <a:rPr lang="en-IN" smtClean="0"/>
              <a:t>‹#›</a:t>
            </a:fld>
            <a:endParaRPr lang="en-IN" dirty="0"/>
          </a:p>
        </p:txBody>
      </p:sp>
    </p:spTree>
    <p:extLst>
      <p:ext uri="{BB962C8B-B14F-4D97-AF65-F5344CB8AC3E}">
        <p14:creationId xmlns:p14="http://schemas.microsoft.com/office/powerpoint/2010/main" val="1705905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2C33DE-F964-430D-B9A6-E81E67352C89}" type="datetimeFigureOut">
              <a:rPr lang="en-IN" smtClean="0"/>
              <a:t>22-08-2019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37DD25B-8752-4E36-82F7-5CC96CDF5029}"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0831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2C33DE-F964-430D-B9A6-E81E67352C89}" type="datetimeFigureOut">
              <a:rPr lang="en-IN" smtClean="0"/>
              <a:t>22-08-2019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37DD25B-8752-4E36-82F7-5CC96CDF5029}" type="slidenum">
              <a:rPr lang="en-IN" smtClean="0"/>
              <a:t>‹#›</a:t>
            </a:fld>
            <a:endParaRPr lang="en-IN" dirty="0"/>
          </a:p>
        </p:txBody>
      </p:sp>
    </p:spTree>
    <p:extLst>
      <p:ext uri="{BB962C8B-B14F-4D97-AF65-F5344CB8AC3E}">
        <p14:creationId xmlns:p14="http://schemas.microsoft.com/office/powerpoint/2010/main" val="4214369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2C33DE-F964-430D-B9A6-E81E67352C89}" type="datetimeFigureOut">
              <a:rPr lang="en-IN" smtClean="0"/>
              <a:t>22-08-2019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37DD25B-8752-4E36-82F7-5CC96CDF5029}" type="slidenum">
              <a:rPr lang="en-IN" smtClean="0"/>
              <a:t>‹#›</a:t>
            </a:fld>
            <a:endParaRPr lang="en-IN" dirty="0"/>
          </a:p>
        </p:txBody>
      </p:sp>
    </p:spTree>
    <p:extLst>
      <p:ext uri="{BB962C8B-B14F-4D97-AF65-F5344CB8AC3E}">
        <p14:creationId xmlns:p14="http://schemas.microsoft.com/office/powerpoint/2010/main" val="25750910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2C33DE-F964-430D-B9A6-E81E67352C89}" type="datetimeFigureOut">
              <a:rPr lang="en-IN" smtClean="0"/>
              <a:t>22-08-2019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37DD25B-8752-4E36-82F7-5CC96CDF5029}" type="slidenum">
              <a:rPr lang="en-IN" smtClean="0"/>
              <a:t>‹#›</a:t>
            </a:fld>
            <a:endParaRPr lang="en-IN" dirty="0"/>
          </a:p>
        </p:txBody>
      </p:sp>
    </p:spTree>
    <p:extLst>
      <p:ext uri="{BB962C8B-B14F-4D97-AF65-F5344CB8AC3E}">
        <p14:creationId xmlns:p14="http://schemas.microsoft.com/office/powerpoint/2010/main" val="210283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2C33DE-F964-430D-B9A6-E81E67352C89}" type="datetimeFigureOut">
              <a:rPr lang="en-IN" smtClean="0"/>
              <a:t>22-08-2019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37DD25B-8752-4E36-82F7-5CC96CDF5029}" type="slidenum">
              <a:rPr lang="en-IN" smtClean="0"/>
              <a:t>‹#›</a:t>
            </a:fld>
            <a:endParaRPr lang="en-IN" dirty="0"/>
          </a:p>
        </p:txBody>
      </p:sp>
    </p:spTree>
    <p:extLst>
      <p:ext uri="{BB962C8B-B14F-4D97-AF65-F5344CB8AC3E}">
        <p14:creationId xmlns:p14="http://schemas.microsoft.com/office/powerpoint/2010/main" val="1387079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2C33DE-F964-430D-B9A6-E81E67352C89}" type="datetimeFigureOut">
              <a:rPr lang="en-IN" smtClean="0"/>
              <a:t>22-08-2019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37DD25B-8752-4E36-82F7-5CC96CDF5029}" type="slidenum">
              <a:rPr lang="en-IN" smtClean="0"/>
              <a:t>‹#›</a:t>
            </a:fld>
            <a:endParaRPr lang="en-IN" dirty="0"/>
          </a:p>
        </p:txBody>
      </p:sp>
    </p:spTree>
    <p:extLst>
      <p:ext uri="{BB962C8B-B14F-4D97-AF65-F5344CB8AC3E}">
        <p14:creationId xmlns:p14="http://schemas.microsoft.com/office/powerpoint/2010/main" val="3294356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2C33DE-F964-430D-B9A6-E81E67352C89}" type="datetimeFigureOut">
              <a:rPr lang="en-IN" smtClean="0"/>
              <a:t>22-08-2019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37DD25B-8752-4E36-82F7-5CC96CDF5029}" type="slidenum">
              <a:rPr lang="en-IN" smtClean="0"/>
              <a:t>‹#›</a:t>
            </a:fld>
            <a:endParaRPr lang="en-IN" dirty="0"/>
          </a:p>
        </p:txBody>
      </p:sp>
    </p:spTree>
    <p:extLst>
      <p:ext uri="{BB962C8B-B14F-4D97-AF65-F5344CB8AC3E}">
        <p14:creationId xmlns:p14="http://schemas.microsoft.com/office/powerpoint/2010/main" val="789484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2C33DE-F964-430D-B9A6-E81E67352C89}" type="datetimeFigureOut">
              <a:rPr lang="en-IN" smtClean="0"/>
              <a:t>22-08-2019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37DD25B-8752-4E36-82F7-5CC96CDF5029}" type="slidenum">
              <a:rPr lang="en-IN" smtClean="0"/>
              <a:t>‹#›</a:t>
            </a:fld>
            <a:endParaRPr lang="en-IN" dirty="0"/>
          </a:p>
        </p:txBody>
      </p:sp>
    </p:spTree>
    <p:extLst>
      <p:ext uri="{BB962C8B-B14F-4D97-AF65-F5344CB8AC3E}">
        <p14:creationId xmlns:p14="http://schemas.microsoft.com/office/powerpoint/2010/main" val="1563929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2C33DE-F964-430D-B9A6-E81E67352C89}" type="datetimeFigureOut">
              <a:rPr lang="en-IN" smtClean="0"/>
              <a:t>22-08-2019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37DD25B-8752-4E36-82F7-5CC96CDF5029}" type="slidenum">
              <a:rPr lang="en-IN" smtClean="0"/>
              <a:t>‹#›</a:t>
            </a:fld>
            <a:endParaRPr lang="en-IN" dirty="0"/>
          </a:p>
        </p:txBody>
      </p:sp>
    </p:spTree>
    <p:extLst>
      <p:ext uri="{BB962C8B-B14F-4D97-AF65-F5344CB8AC3E}">
        <p14:creationId xmlns:p14="http://schemas.microsoft.com/office/powerpoint/2010/main" val="3971144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2C33DE-F964-430D-B9A6-E81E67352C89}" type="datetimeFigureOut">
              <a:rPr lang="en-IN" smtClean="0"/>
              <a:t>22-08-2019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37DD25B-8752-4E36-82F7-5CC96CDF5029}" type="slidenum">
              <a:rPr lang="en-IN" smtClean="0"/>
              <a:t>‹#›</a:t>
            </a:fld>
            <a:endParaRPr lang="en-IN" dirty="0"/>
          </a:p>
        </p:txBody>
      </p:sp>
    </p:spTree>
    <p:extLst>
      <p:ext uri="{BB962C8B-B14F-4D97-AF65-F5344CB8AC3E}">
        <p14:creationId xmlns:p14="http://schemas.microsoft.com/office/powerpoint/2010/main" val="3754458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2C33DE-F964-430D-B9A6-E81E67352C89}" type="datetimeFigureOut">
              <a:rPr lang="en-IN" smtClean="0"/>
              <a:t>22-08-2019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37DD25B-8752-4E36-82F7-5CC96CDF5029}" type="slidenum">
              <a:rPr lang="en-IN" smtClean="0"/>
              <a:t>‹#›</a:t>
            </a:fld>
            <a:endParaRPr lang="en-IN" dirty="0"/>
          </a:p>
        </p:txBody>
      </p:sp>
    </p:spTree>
    <p:extLst>
      <p:ext uri="{BB962C8B-B14F-4D97-AF65-F5344CB8AC3E}">
        <p14:creationId xmlns:p14="http://schemas.microsoft.com/office/powerpoint/2010/main" val="1173860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2C33DE-F964-430D-B9A6-E81E67352C89}" type="datetimeFigureOut">
              <a:rPr lang="en-IN" smtClean="0"/>
              <a:t>22-08-2019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37DD25B-8752-4E36-82F7-5CC96CDF5029}" type="slidenum">
              <a:rPr lang="en-IN" smtClean="0"/>
              <a:t>‹#›</a:t>
            </a:fld>
            <a:endParaRPr lang="en-IN" dirty="0"/>
          </a:p>
        </p:txBody>
      </p:sp>
    </p:spTree>
    <p:extLst>
      <p:ext uri="{BB962C8B-B14F-4D97-AF65-F5344CB8AC3E}">
        <p14:creationId xmlns:p14="http://schemas.microsoft.com/office/powerpoint/2010/main" val="169352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62C33DE-F964-430D-B9A6-E81E67352C89}" type="datetimeFigureOut">
              <a:rPr lang="en-IN" smtClean="0"/>
              <a:t>22-08-2019</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37DD25B-8752-4E36-82F7-5CC96CDF5029}" type="slidenum">
              <a:rPr lang="en-IN" smtClean="0"/>
              <a:t>‹#›</a:t>
            </a:fld>
            <a:endParaRPr lang="en-IN" dirty="0"/>
          </a:p>
        </p:txBody>
      </p:sp>
    </p:spTree>
    <p:extLst>
      <p:ext uri="{BB962C8B-B14F-4D97-AF65-F5344CB8AC3E}">
        <p14:creationId xmlns:p14="http://schemas.microsoft.com/office/powerpoint/2010/main" val="768255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dreamstime.com/royalty-free-stock-photo-employee-attrition-image27720685"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public.tableau.com/profile/sourav.sethia#!/vizhome/FermalogicIncAttritionData/AttritionAnalysis" TargetMode="Externa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newonlinecourses.science.psu.edu/stat507/node/81/" TargetMode="External"/><Relationship Id="rId2" Type="http://schemas.openxmlformats.org/officeDocument/2006/relationships/hyperlink" Target="https://www.sas.com/storefront/aux/en/splsb/65423_excerpt.pdf" TargetMode="External"/><Relationship Id="rId1" Type="http://schemas.openxmlformats.org/officeDocument/2006/relationships/slideLayout" Target="../slideLayouts/slideLayout2.xml"/><Relationship Id="rId4" Type="http://schemas.openxmlformats.org/officeDocument/2006/relationships/hyperlink" Target="https://stats.idre.ucla.edu/sas/seminars/sas-survival/"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31FEC-E96B-4105-81C7-ECD158D5C217}"/>
              </a:ext>
            </a:extLst>
          </p:cNvPr>
          <p:cNvSpPr>
            <a:spLocks noGrp="1"/>
          </p:cNvSpPr>
          <p:nvPr>
            <p:ph type="ctrTitle"/>
          </p:nvPr>
        </p:nvSpPr>
        <p:spPr>
          <a:xfrm>
            <a:off x="3694375" y="165948"/>
            <a:ext cx="4299666" cy="2203812"/>
          </a:xfrm>
        </p:spPr>
        <p:txBody>
          <a:bodyPr>
            <a:noAutofit/>
          </a:bodyPr>
          <a:lstStyle/>
          <a:p>
            <a:pPr algn="ctr">
              <a:lnSpc>
                <a:spcPct val="90000"/>
              </a:lnSpc>
            </a:pPr>
            <a:br>
              <a:rPr lang="en-IN" sz="4000" b="1" dirty="0">
                <a:solidFill>
                  <a:schemeClr val="tx1"/>
                </a:solidFill>
                <a:latin typeface="Times New Roman" panose="02020603050405020304" pitchFamily="18" charset="0"/>
                <a:cs typeface="Times New Roman" panose="02020603050405020304" pitchFamily="18" charset="0"/>
              </a:rPr>
            </a:br>
            <a:r>
              <a:rPr lang="en-IN" sz="4000" b="1" dirty="0">
                <a:solidFill>
                  <a:schemeClr val="accent2"/>
                </a:solidFill>
                <a:latin typeface="Times New Roman" panose="02020603050405020304" pitchFamily="18" charset="0"/>
                <a:cs typeface="Times New Roman" panose="02020603050405020304" pitchFamily="18" charset="0"/>
              </a:rPr>
              <a:t>Fermalogis Inc.</a:t>
            </a:r>
            <a:br>
              <a:rPr lang="en-IN" sz="4000" b="1" dirty="0">
                <a:solidFill>
                  <a:schemeClr val="accent2"/>
                </a:solidFill>
                <a:latin typeface="Times New Roman" panose="02020603050405020304" pitchFamily="18" charset="0"/>
                <a:cs typeface="Times New Roman" panose="02020603050405020304" pitchFamily="18" charset="0"/>
              </a:rPr>
            </a:br>
            <a:r>
              <a:rPr lang="en-IN" sz="4000" b="1" dirty="0">
                <a:solidFill>
                  <a:schemeClr val="accent2"/>
                </a:solidFill>
                <a:latin typeface="Times New Roman" panose="02020603050405020304" pitchFamily="18" charset="0"/>
                <a:cs typeface="Times New Roman" panose="02020603050405020304" pitchFamily="18" charset="0"/>
              </a:rPr>
              <a:t> Survival Analysis On Employee Attrition</a:t>
            </a:r>
          </a:p>
        </p:txBody>
      </p:sp>
      <p:sp>
        <p:nvSpPr>
          <p:cNvPr id="3" name="Subtitle 2">
            <a:extLst>
              <a:ext uri="{FF2B5EF4-FFF2-40B4-BE49-F238E27FC236}">
                <a16:creationId xmlns:a16="http://schemas.microsoft.com/office/drawing/2014/main" id="{BBFD841D-EECA-4EB1-A325-D321432BDCFC}"/>
              </a:ext>
            </a:extLst>
          </p:cNvPr>
          <p:cNvSpPr>
            <a:spLocks noGrp="1"/>
          </p:cNvSpPr>
          <p:nvPr>
            <p:ph type="subTitle" idx="1"/>
          </p:nvPr>
        </p:nvSpPr>
        <p:spPr>
          <a:xfrm>
            <a:off x="3694375" y="4488239"/>
            <a:ext cx="4299666" cy="2369761"/>
          </a:xfrm>
        </p:spPr>
        <p:txBody>
          <a:bodyPr>
            <a:normAutofit/>
          </a:bodyPr>
          <a:lstStyle/>
          <a:p>
            <a:pPr algn="ctr"/>
            <a:r>
              <a:rPr lang="en-IN" sz="2800" b="1" dirty="0">
                <a:solidFill>
                  <a:schemeClr val="tx1"/>
                </a:solidFill>
                <a:latin typeface="Times New Roman" panose="02020603050405020304" pitchFamily="18" charset="0"/>
                <a:cs typeface="Times New Roman" panose="02020603050405020304" pitchFamily="18" charset="0"/>
              </a:rPr>
              <a:t>OPIM 5894</a:t>
            </a:r>
          </a:p>
          <a:p>
            <a:pPr algn="ctr"/>
            <a:r>
              <a:rPr lang="en-IN" sz="2800" dirty="0">
                <a:solidFill>
                  <a:schemeClr val="tx1"/>
                </a:solidFill>
                <a:latin typeface="Times New Roman" panose="02020603050405020304" pitchFamily="18" charset="0"/>
                <a:cs typeface="Times New Roman" panose="02020603050405020304" pitchFamily="18" charset="0"/>
              </a:rPr>
              <a:t>Survival Analysis Project</a:t>
            </a:r>
          </a:p>
          <a:p>
            <a:pPr algn="ctr"/>
            <a:r>
              <a:rPr lang="en-IN" sz="2800" dirty="0">
                <a:solidFill>
                  <a:schemeClr val="tx1"/>
                </a:solidFill>
                <a:latin typeface="Times New Roman" panose="02020603050405020304" pitchFamily="18" charset="0"/>
                <a:cs typeface="Times New Roman" panose="02020603050405020304" pitchFamily="18" charset="0"/>
              </a:rPr>
              <a:t>Professor Niam Yaraghi</a:t>
            </a:r>
          </a:p>
        </p:txBody>
      </p:sp>
      <p:sp>
        <p:nvSpPr>
          <p:cNvPr id="32" name="Isosceles Triangle 31">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CC9BAC9E-58C0-4CDE-AF86-516E3A4FB9C0}"/>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1239" t="9091"/>
          <a:stretch/>
        </p:blipFill>
        <p:spPr>
          <a:xfrm>
            <a:off x="0" y="3766653"/>
            <a:ext cx="3296097" cy="2853360"/>
          </a:xfrm>
          <a:prstGeom prst="rect">
            <a:avLst/>
          </a:prstGeom>
        </p:spPr>
      </p:pic>
      <p:pic>
        <p:nvPicPr>
          <p:cNvPr id="7" name="Picture 6">
            <a:extLst>
              <a:ext uri="{FF2B5EF4-FFF2-40B4-BE49-F238E27FC236}">
                <a16:creationId xmlns:a16="http://schemas.microsoft.com/office/drawing/2014/main" id="{FA912E6A-32A6-4906-895A-D124C5542E3B}"/>
              </a:ext>
            </a:extLst>
          </p:cNvPr>
          <p:cNvPicPr>
            <a:picLocks noChangeAspect="1"/>
          </p:cNvPicPr>
          <p:nvPr/>
        </p:nvPicPr>
        <p:blipFill>
          <a:blip r:embed="rId4"/>
          <a:stretch>
            <a:fillRect/>
          </a:stretch>
        </p:blipFill>
        <p:spPr>
          <a:xfrm>
            <a:off x="4732860" y="2611948"/>
            <a:ext cx="2222695" cy="1634103"/>
          </a:xfrm>
          <a:prstGeom prst="rect">
            <a:avLst/>
          </a:prstGeom>
        </p:spPr>
      </p:pic>
    </p:spTree>
    <p:extLst>
      <p:ext uri="{BB962C8B-B14F-4D97-AF65-F5344CB8AC3E}">
        <p14:creationId xmlns:p14="http://schemas.microsoft.com/office/powerpoint/2010/main" val="2346984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8ED63-21D1-4546-8192-7E1509FF23E0}"/>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Distribution of Turnover with Marital Status</a:t>
            </a:r>
          </a:p>
        </p:txBody>
      </p:sp>
      <p:pic>
        <p:nvPicPr>
          <p:cNvPr id="4098" name="Picture 2">
            <a:extLst>
              <a:ext uri="{FF2B5EF4-FFF2-40B4-BE49-F238E27FC236}">
                <a16:creationId xmlns:a16="http://schemas.microsoft.com/office/drawing/2014/main" id="{A2FB4957-D5C6-48F1-8DD0-A300E3D83C8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88017" y="2159331"/>
            <a:ext cx="5142202" cy="38823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4E54525-8CF3-4640-B8F9-345DE6893307}"/>
              </a:ext>
            </a:extLst>
          </p:cNvPr>
          <p:cNvSpPr txBox="1"/>
          <p:nvPr/>
        </p:nvSpPr>
        <p:spPr>
          <a:xfrm>
            <a:off x="6416039" y="2160589"/>
            <a:ext cx="2927185" cy="3880773"/>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Wingdings 3" charset="2"/>
              <a:buChar char=""/>
            </a:pPr>
            <a:r>
              <a:rPr lang="en-US" dirty="0">
                <a:solidFill>
                  <a:schemeClr val="tx1">
                    <a:lumMod val="75000"/>
                    <a:lumOff val="25000"/>
                  </a:schemeClr>
                </a:solidFill>
              </a:rPr>
              <a:t>It can be observed from the above plot that the employees whose marital status is single are more likely to go for Voluntary Resignation</a:t>
            </a:r>
          </a:p>
        </p:txBody>
      </p:sp>
    </p:spTree>
    <p:extLst>
      <p:ext uri="{BB962C8B-B14F-4D97-AF65-F5344CB8AC3E}">
        <p14:creationId xmlns:p14="http://schemas.microsoft.com/office/powerpoint/2010/main" val="2299743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32A08-04B2-4D40-879A-44D17E6F8B27}"/>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Distribution of Turnover with Overtime</a:t>
            </a:r>
          </a:p>
        </p:txBody>
      </p:sp>
      <p:pic>
        <p:nvPicPr>
          <p:cNvPr id="5122" name="Picture 2">
            <a:extLst>
              <a:ext uri="{FF2B5EF4-FFF2-40B4-BE49-F238E27FC236}">
                <a16:creationId xmlns:a16="http://schemas.microsoft.com/office/drawing/2014/main" id="{3F2942C7-DD45-4F66-A807-DAE4193B57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99814" y="2159330"/>
            <a:ext cx="5143786" cy="33483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DC3E81E-3412-4FAD-ACB8-4CDD4ACECDE3}"/>
              </a:ext>
            </a:extLst>
          </p:cNvPr>
          <p:cNvSpPr txBox="1"/>
          <p:nvPr/>
        </p:nvSpPr>
        <p:spPr>
          <a:xfrm>
            <a:off x="6095999" y="2160589"/>
            <a:ext cx="3174999" cy="3768573"/>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dirty="0">
                <a:solidFill>
                  <a:schemeClr val="tx1">
                    <a:lumMod val="75000"/>
                    <a:lumOff val="25000"/>
                  </a:schemeClr>
                </a:solidFill>
              </a:rPr>
              <a:t>It can be observed from the above plot that the employees who work with Research &amp; Development department are more likely to go for Voluntary Resignation</a:t>
            </a:r>
          </a:p>
        </p:txBody>
      </p:sp>
    </p:spTree>
    <p:extLst>
      <p:ext uri="{BB962C8B-B14F-4D97-AF65-F5344CB8AC3E}">
        <p14:creationId xmlns:p14="http://schemas.microsoft.com/office/powerpoint/2010/main" val="1626508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C3633-E53D-4719-A68E-D7A33843384F}"/>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Distribution of Turnover with Business Travel</a:t>
            </a:r>
          </a:p>
        </p:txBody>
      </p:sp>
      <p:pic>
        <p:nvPicPr>
          <p:cNvPr id="6146" name="Picture 2">
            <a:extLst>
              <a:ext uri="{FF2B5EF4-FFF2-40B4-BE49-F238E27FC236}">
                <a16:creationId xmlns:a16="http://schemas.microsoft.com/office/drawing/2014/main" id="{E00D14E6-BFB4-416B-981E-CA65B532E3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99814" y="2159331"/>
            <a:ext cx="5296185" cy="33483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C92BD95-ED49-4187-A95B-6DCC5892CB55}"/>
              </a:ext>
            </a:extLst>
          </p:cNvPr>
          <p:cNvSpPr txBox="1"/>
          <p:nvPr/>
        </p:nvSpPr>
        <p:spPr>
          <a:xfrm>
            <a:off x="6095999" y="2160589"/>
            <a:ext cx="3174999" cy="3768573"/>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dirty="0">
                <a:solidFill>
                  <a:schemeClr val="tx1">
                    <a:lumMod val="75000"/>
                    <a:lumOff val="25000"/>
                  </a:schemeClr>
                </a:solidFill>
              </a:rPr>
              <a:t>The relation between the variable turnover types and Business Travel indicates that the employees who travel frequently are more likely to leave the company</a:t>
            </a:r>
          </a:p>
        </p:txBody>
      </p:sp>
    </p:spTree>
    <p:extLst>
      <p:ext uri="{BB962C8B-B14F-4D97-AF65-F5344CB8AC3E}">
        <p14:creationId xmlns:p14="http://schemas.microsoft.com/office/powerpoint/2010/main" val="4196937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C1A5B-7CDB-420C-A777-5789A3613A0F}"/>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Distribution of Turnover with Job Satisfaction</a:t>
            </a:r>
          </a:p>
        </p:txBody>
      </p:sp>
      <p:pic>
        <p:nvPicPr>
          <p:cNvPr id="7170" name="Picture 2">
            <a:extLst>
              <a:ext uri="{FF2B5EF4-FFF2-40B4-BE49-F238E27FC236}">
                <a16:creationId xmlns:a16="http://schemas.microsoft.com/office/drawing/2014/main" id="{DF695078-57A7-4FE3-8B06-3A8F726685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17474" y="2159331"/>
            <a:ext cx="5157175" cy="38807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0575230-E074-4684-A125-011DABC343B9}"/>
              </a:ext>
            </a:extLst>
          </p:cNvPr>
          <p:cNvSpPr txBox="1"/>
          <p:nvPr/>
        </p:nvSpPr>
        <p:spPr>
          <a:xfrm>
            <a:off x="6372665" y="2160589"/>
            <a:ext cx="2898334" cy="3880773"/>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dirty="0">
                <a:solidFill>
                  <a:schemeClr val="tx1">
                    <a:lumMod val="75000"/>
                    <a:lumOff val="25000"/>
                  </a:schemeClr>
                </a:solidFill>
              </a:rPr>
              <a:t>It can be observed from the above plot that the employees who are not satisfied with their job profiles are more likely to go for Voluntary Resignation</a:t>
            </a:r>
          </a:p>
        </p:txBody>
      </p:sp>
    </p:spTree>
    <p:extLst>
      <p:ext uri="{BB962C8B-B14F-4D97-AF65-F5344CB8AC3E}">
        <p14:creationId xmlns:p14="http://schemas.microsoft.com/office/powerpoint/2010/main" val="2394811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535C7-594A-4CD3-AE41-50BC711C4DC7}"/>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Distribution of Turnover with Stock Options</a:t>
            </a:r>
          </a:p>
        </p:txBody>
      </p:sp>
      <p:pic>
        <p:nvPicPr>
          <p:cNvPr id="8194" name="Picture 2">
            <a:extLst>
              <a:ext uri="{FF2B5EF4-FFF2-40B4-BE49-F238E27FC236}">
                <a16:creationId xmlns:a16="http://schemas.microsoft.com/office/drawing/2014/main" id="{06287BBB-1B9F-45DA-9B97-53AA4AA0F9D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96503" y="2159331"/>
            <a:ext cx="5125230" cy="38823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A5D358D-E5A8-47DD-B1BB-DB8D85BE4B8D}"/>
              </a:ext>
            </a:extLst>
          </p:cNvPr>
          <p:cNvSpPr txBox="1"/>
          <p:nvPr/>
        </p:nvSpPr>
        <p:spPr>
          <a:xfrm>
            <a:off x="6387903" y="2159331"/>
            <a:ext cx="3473549" cy="290378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dirty="0">
                <a:solidFill>
                  <a:schemeClr val="tx1">
                    <a:lumMod val="75000"/>
                    <a:lumOff val="25000"/>
                  </a:schemeClr>
                </a:solidFill>
              </a:rPr>
              <a:t>It can be observed from the above plot that the employees who has no stock are more likely to go for Voluntary Resignation</a:t>
            </a:r>
          </a:p>
        </p:txBody>
      </p:sp>
    </p:spTree>
    <p:extLst>
      <p:ext uri="{BB962C8B-B14F-4D97-AF65-F5344CB8AC3E}">
        <p14:creationId xmlns:p14="http://schemas.microsoft.com/office/powerpoint/2010/main" val="3868392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7A4C2-5703-43FE-B81F-1FF4242F3C04}"/>
              </a:ext>
            </a:extLst>
          </p:cNvPr>
          <p:cNvSpPr>
            <a:spLocks noGrp="1"/>
          </p:cNvSpPr>
          <p:nvPr>
            <p:ph type="title"/>
          </p:nvPr>
        </p:nvSpPr>
        <p:spPr>
          <a:xfrm>
            <a:off x="611072" y="66064"/>
            <a:ext cx="8596668" cy="754889"/>
          </a:xfrm>
        </p:spPr>
        <p:txBody>
          <a:bodyPr/>
          <a:lstStyle/>
          <a:p>
            <a:pPr algn="ctr"/>
            <a:r>
              <a:rPr lang="en-IN" dirty="0"/>
              <a:t>Tableau Visualization</a:t>
            </a:r>
          </a:p>
        </p:txBody>
      </p:sp>
      <p:sp>
        <p:nvSpPr>
          <p:cNvPr id="3" name="Content Placeholder 2">
            <a:extLst>
              <a:ext uri="{FF2B5EF4-FFF2-40B4-BE49-F238E27FC236}">
                <a16:creationId xmlns:a16="http://schemas.microsoft.com/office/drawing/2014/main" id="{963C774D-7658-468F-B6FA-3E171EB153D6}"/>
              </a:ext>
            </a:extLst>
          </p:cNvPr>
          <p:cNvSpPr>
            <a:spLocks noGrp="1"/>
          </p:cNvSpPr>
          <p:nvPr>
            <p:ph idx="1"/>
          </p:nvPr>
        </p:nvSpPr>
        <p:spPr>
          <a:xfrm>
            <a:off x="491803" y="6046645"/>
            <a:ext cx="8596668" cy="754889"/>
          </a:xfrm>
        </p:spPr>
        <p:txBody>
          <a:bodyPr/>
          <a:lstStyle/>
          <a:p>
            <a:pPr marL="0" indent="0">
              <a:buNone/>
            </a:pPr>
            <a:r>
              <a:rPr lang="en-IN" dirty="0">
                <a:solidFill>
                  <a:schemeClr val="tx1"/>
                </a:solidFill>
                <a:hlinkClick r:id="rId2">
                  <a:extLst>
                    <a:ext uri="{A12FA001-AC4F-418D-AE19-62706E023703}">
                      <ahyp:hlinkClr xmlns:ahyp="http://schemas.microsoft.com/office/drawing/2018/hyperlinkcolor" val="tx"/>
                    </a:ext>
                  </a:extLst>
                </a:hlinkClick>
              </a:rPr>
              <a:t>https://public.tableau.com/profile/sourav.sethia#!/vizhome/FermalogicIncAttritionData/AttritionAnalysis</a:t>
            </a:r>
            <a:endParaRPr lang="en-IN" dirty="0">
              <a:solidFill>
                <a:schemeClr val="tx1"/>
              </a:solidFill>
            </a:endParaRPr>
          </a:p>
        </p:txBody>
      </p:sp>
      <p:sp>
        <p:nvSpPr>
          <p:cNvPr id="4" name="TextBox 3">
            <a:extLst>
              <a:ext uri="{FF2B5EF4-FFF2-40B4-BE49-F238E27FC236}">
                <a16:creationId xmlns:a16="http://schemas.microsoft.com/office/drawing/2014/main" id="{07C63BF4-57DF-4B35-891B-6C6762538E62}"/>
              </a:ext>
            </a:extLst>
          </p:cNvPr>
          <p:cNvSpPr txBox="1"/>
          <p:nvPr/>
        </p:nvSpPr>
        <p:spPr>
          <a:xfrm>
            <a:off x="491803" y="5677313"/>
            <a:ext cx="2796208" cy="369332"/>
          </a:xfrm>
          <a:prstGeom prst="rect">
            <a:avLst/>
          </a:prstGeom>
          <a:noFill/>
        </p:spPr>
        <p:txBody>
          <a:bodyPr wrap="square" rtlCol="0">
            <a:spAutoFit/>
          </a:bodyPr>
          <a:lstStyle/>
          <a:p>
            <a:r>
              <a:rPr lang="en-IN" dirty="0">
                <a:highlight>
                  <a:srgbClr val="00FFFF"/>
                </a:highlight>
              </a:rPr>
              <a:t>Link for Tableau Public</a:t>
            </a:r>
          </a:p>
        </p:txBody>
      </p:sp>
      <p:pic>
        <p:nvPicPr>
          <p:cNvPr id="5" name="Picture 4">
            <a:extLst>
              <a:ext uri="{FF2B5EF4-FFF2-40B4-BE49-F238E27FC236}">
                <a16:creationId xmlns:a16="http://schemas.microsoft.com/office/drawing/2014/main" id="{C212708E-A2F8-4CDE-B44A-9F950A11343D}"/>
              </a:ext>
            </a:extLst>
          </p:cNvPr>
          <p:cNvPicPr>
            <a:picLocks noChangeAspect="1"/>
          </p:cNvPicPr>
          <p:nvPr/>
        </p:nvPicPr>
        <p:blipFill>
          <a:blip r:embed="rId3"/>
          <a:stretch>
            <a:fillRect/>
          </a:stretch>
        </p:blipFill>
        <p:spPr>
          <a:xfrm>
            <a:off x="491803" y="820953"/>
            <a:ext cx="8920748" cy="2360523"/>
          </a:xfrm>
          <a:prstGeom prst="rect">
            <a:avLst/>
          </a:prstGeom>
        </p:spPr>
      </p:pic>
      <p:pic>
        <p:nvPicPr>
          <p:cNvPr id="6" name="Picture 5">
            <a:extLst>
              <a:ext uri="{FF2B5EF4-FFF2-40B4-BE49-F238E27FC236}">
                <a16:creationId xmlns:a16="http://schemas.microsoft.com/office/drawing/2014/main" id="{CC1130CB-665B-49A6-BB95-B8D5398535DB}"/>
              </a:ext>
            </a:extLst>
          </p:cNvPr>
          <p:cNvPicPr>
            <a:picLocks noChangeAspect="1"/>
          </p:cNvPicPr>
          <p:nvPr/>
        </p:nvPicPr>
        <p:blipFill>
          <a:blip r:embed="rId4"/>
          <a:stretch>
            <a:fillRect/>
          </a:stretch>
        </p:blipFill>
        <p:spPr>
          <a:xfrm>
            <a:off x="369198" y="3316790"/>
            <a:ext cx="9043354" cy="2360523"/>
          </a:xfrm>
          <a:prstGeom prst="rect">
            <a:avLst/>
          </a:prstGeom>
        </p:spPr>
      </p:pic>
    </p:spTree>
    <p:extLst>
      <p:ext uri="{BB962C8B-B14F-4D97-AF65-F5344CB8AC3E}">
        <p14:creationId xmlns:p14="http://schemas.microsoft.com/office/powerpoint/2010/main" val="3489273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16B2B-7F60-481D-AD42-E26DD2D9EE36}"/>
              </a:ext>
            </a:extLst>
          </p:cNvPr>
          <p:cNvSpPr>
            <a:spLocks noGrp="1"/>
          </p:cNvSpPr>
          <p:nvPr>
            <p:ph type="title"/>
          </p:nvPr>
        </p:nvSpPr>
        <p:spPr>
          <a:xfrm>
            <a:off x="1088152" y="182742"/>
            <a:ext cx="7870318" cy="758162"/>
          </a:xfrm>
        </p:spPr>
        <p:txBody>
          <a:bodyPr vert="horz" lIns="91440" tIns="45720" rIns="91440" bIns="45720" rtlCol="0" anchor="t">
            <a:normAutofit/>
          </a:bodyPr>
          <a:lstStyle/>
          <a:p>
            <a:pPr algn="ctr"/>
            <a:r>
              <a:rPr lang="en-US" dirty="0"/>
              <a:t>Survival Analysis Results</a:t>
            </a:r>
          </a:p>
        </p:txBody>
      </p:sp>
      <p:pic>
        <p:nvPicPr>
          <p:cNvPr id="9218" name="Picture 2">
            <a:extLst>
              <a:ext uri="{FF2B5EF4-FFF2-40B4-BE49-F238E27FC236}">
                <a16:creationId xmlns:a16="http://schemas.microsoft.com/office/drawing/2014/main" id="{203465DA-4461-4A31-A487-5E48702B60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37578" y="2749731"/>
            <a:ext cx="4729306" cy="33200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EEA1476-8124-469B-BC28-7A4195AA869A}"/>
              </a:ext>
            </a:extLst>
          </p:cNvPr>
          <p:cNvSpPr txBox="1"/>
          <p:nvPr/>
        </p:nvSpPr>
        <p:spPr>
          <a:xfrm>
            <a:off x="6096001" y="2035277"/>
            <a:ext cx="3247224" cy="4006085"/>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Wingdings 3" charset="2"/>
              <a:buChar char=""/>
            </a:pPr>
            <a:r>
              <a:rPr lang="en-US" dirty="0">
                <a:solidFill>
                  <a:schemeClr val="tx1">
                    <a:lumMod val="75000"/>
                    <a:lumOff val="25000"/>
                  </a:schemeClr>
                </a:solidFill>
              </a:rPr>
              <a:t>Log-Log Survival plot (LLS) is used for checking the linearity</a:t>
            </a:r>
          </a:p>
          <a:p>
            <a:pPr marL="285750" indent="-285750">
              <a:spcBef>
                <a:spcPts val="1000"/>
              </a:spcBef>
              <a:buClr>
                <a:schemeClr val="accent1"/>
              </a:buClr>
              <a:buSzPct val="80000"/>
              <a:buFont typeface="Wingdings 3" charset="2"/>
              <a:buChar char=""/>
            </a:pPr>
            <a:r>
              <a:rPr lang="en-US" dirty="0">
                <a:solidFill>
                  <a:schemeClr val="tx1">
                    <a:lumMod val="75000"/>
                    <a:lumOff val="25000"/>
                  </a:schemeClr>
                </a:solidFill>
              </a:rPr>
              <a:t>LLS is used for Weibull distribution which helps in interpreting the shape of the hazard function</a:t>
            </a:r>
          </a:p>
          <a:p>
            <a:pPr marL="285750" indent="-285750">
              <a:spcBef>
                <a:spcPts val="1000"/>
              </a:spcBef>
              <a:buClr>
                <a:schemeClr val="accent1"/>
              </a:buClr>
              <a:buSzPct val="80000"/>
              <a:buFont typeface="Wingdings 3" charset="2"/>
              <a:buChar char=""/>
            </a:pPr>
            <a:r>
              <a:rPr lang="en-US" dirty="0">
                <a:solidFill>
                  <a:schemeClr val="tx1">
                    <a:lumMod val="75000"/>
                    <a:lumOff val="25000"/>
                  </a:schemeClr>
                </a:solidFill>
              </a:rPr>
              <a:t>All other combinations of turnover types is statistically significant based on p-value except Involuntary Resignation and Job Termination</a:t>
            </a:r>
          </a:p>
          <a:p>
            <a:pPr>
              <a:spcBef>
                <a:spcPts val="1000"/>
              </a:spcBef>
              <a:buClr>
                <a:schemeClr val="accent1"/>
              </a:buClr>
              <a:buSzPct val="80000"/>
              <a:buFont typeface="Wingdings 3" charset="2"/>
              <a:buChar char=""/>
            </a:pPr>
            <a:endParaRPr lang="en-US" sz="1500" dirty="0">
              <a:solidFill>
                <a:schemeClr val="tx1">
                  <a:lumMod val="75000"/>
                  <a:lumOff val="25000"/>
                </a:schemeClr>
              </a:solidFill>
            </a:endParaRPr>
          </a:p>
        </p:txBody>
      </p:sp>
      <p:sp>
        <p:nvSpPr>
          <p:cNvPr id="5" name="TextBox 4">
            <a:extLst>
              <a:ext uri="{FF2B5EF4-FFF2-40B4-BE49-F238E27FC236}">
                <a16:creationId xmlns:a16="http://schemas.microsoft.com/office/drawing/2014/main" id="{98DC7773-75E2-4703-8626-34C2A058007E}"/>
              </a:ext>
            </a:extLst>
          </p:cNvPr>
          <p:cNvSpPr txBox="1"/>
          <p:nvPr/>
        </p:nvSpPr>
        <p:spPr>
          <a:xfrm>
            <a:off x="845329" y="1712111"/>
            <a:ext cx="4729306" cy="646331"/>
          </a:xfrm>
          <a:prstGeom prst="rect">
            <a:avLst/>
          </a:prstGeom>
          <a:noFill/>
        </p:spPr>
        <p:txBody>
          <a:bodyPr wrap="square" rtlCol="0">
            <a:spAutoFit/>
          </a:bodyPr>
          <a:lstStyle/>
          <a:p>
            <a:pPr algn="ctr"/>
            <a:r>
              <a:rPr lang="en-US" i="1" dirty="0">
                <a:solidFill>
                  <a:schemeClr val="accent2"/>
                </a:solidFill>
              </a:rPr>
              <a:t>Strata Comparison Table/ p-value comparison between different event type</a:t>
            </a:r>
            <a:endParaRPr lang="en-IN" dirty="0">
              <a:solidFill>
                <a:schemeClr val="accent2"/>
              </a:solidFill>
            </a:endParaRPr>
          </a:p>
        </p:txBody>
      </p:sp>
    </p:spTree>
    <p:extLst>
      <p:ext uri="{BB962C8B-B14F-4D97-AF65-F5344CB8AC3E}">
        <p14:creationId xmlns:p14="http://schemas.microsoft.com/office/powerpoint/2010/main" val="2392423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D13F8-0CD1-4DF3-9D1E-9166906ACC4D}"/>
              </a:ext>
            </a:extLst>
          </p:cNvPr>
          <p:cNvSpPr>
            <a:spLocks noGrp="1"/>
          </p:cNvSpPr>
          <p:nvPr>
            <p:ph type="title"/>
          </p:nvPr>
        </p:nvSpPr>
        <p:spPr>
          <a:xfrm>
            <a:off x="623104" y="1743145"/>
            <a:ext cx="4595793" cy="834887"/>
          </a:xfrm>
        </p:spPr>
        <p:txBody>
          <a:bodyPr vert="horz" lIns="91440" tIns="45720" rIns="91440" bIns="45720" rtlCol="0" anchor="t">
            <a:normAutofit/>
          </a:bodyPr>
          <a:lstStyle/>
          <a:p>
            <a:pPr algn="ctr"/>
            <a:r>
              <a:rPr lang="en-US" sz="2000" i="1" dirty="0"/>
              <a:t>Survival estimate plot for all TurnOver Type</a:t>
            </a:r>
            <a:endParaRPr lang="en-US" sz="2000" dirty="0"/>
          </a:p>
        </p:txBody>
      </p:sp>
      <p:pic>
        <p:nvPicPr>
          <p:cNvPr id="10242" name="Picture 2" descr="A screenshot of a cell phone&#10;&#10;Description automatically generated">
            <a:extLst>
              <a:ext uri="{FF2B5EF4-FFF2-40B4-BE49-F238E27FC236}">
                <a16:creationId xmlns:a16="http://schemas.microsoft.com/office/drawing/2014/main" id="{E426BCD8-C47E-4D4A-B3D0-D6F47C2820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23104" y="2742426"/>
            <a:ext cx="4595793" cy="345833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3674617-7537-49DA-83C6-55D392545967}"/>
              </a:ext>
            </a:extLst>
          </p:cNvPr>
          <p:cNvSpPr txBox="1"/>
          <p:nvPr/>
        </p:nvSpPr>
        <p:spPr>
          <a:xfrm>
            <a:off x="5618921" y="1743145"/>
            <a:ext cx="3678582" cy="3458333"/>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dirty="0">
                <a:solidFill>
                  <a:schemeClr val="tx1">
                    <a:lumMod val="75000"/>
                    <a:lumOff val="25000"/>
                  </a:schemeClr>
                </a:solidFill>
              </a:rPr>
              <a:t>Survival estimate plot has been made which shows that number of employees who are resigning involuntarily is linearly proportional to those who are terminated. Hence, these two event types can be clubbed together</a:t>
            </a:r>
          </a:p>
        </p:txBody>
      </p:sp>
      <p:sp>
        <p:nvSpPr>
          <p:cNvPr id="7" name="Title 1">
            <a:extLst>
              <a:ext uri="{FF2B5EF4-FFF2-40B4-BE49-F238E27FC236}">
                <a16:creationId xmlns:a16="http://schemas.microsoft.com/office/drawing/2014/main" id="{5A393E6C-5B12-46CF-AB1A-BB218B5680BB}"/>
              </a:ext>
            </a:extLst>
          </p:cNvPr>
          <p:cNvSpPr txBox="1">
            <a:spLocks/>
          </p:cNvSpPr>
          <p:nvPr/>
        </p:nvSpPr>
        <p:spPr>
          <a:xfrm>
            <a:off x="1088152" y="182742"/>
            <a:ext cx="7870318" cy="75816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Survival Analysis Results</a:t>
            </a:r>
          </a:p>
        </p:txBody>
      </p:sp>
    </p:spTree>
    <p:extLst>
      <p:ext uri="{BB962C8B-B14F-4D97-AF65-F5344CB8AC3E}">
        <p14:creationId xmlns:p14="http://schemas.microsoft.com/office/powerpoint/2010/main" val="3466444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55028-8624-40C2-A7F2-F245CFCEAFAD}"/>
              </a:ext>
            </a:extLst>
          </p:cNvPr>
          <p:cNvSpPr>
            <a:spLocks noGrp="1"/>
          </p:cNvSpPr>
          <p:nvPr>
            <p:ph type="title"/>
          </p:nvPr>
        </p:nvSpPr>
        <p:spPr>
          <a:xfrm>
            <a:off x="433724" y="1681316"/>
            <a:ext cx="5135439" cy="766915"/>
          </a:xfrm>
        </p:spPr>
        <p:txBody>
          <a:bodyPr>
            <a:normAutofit fontScale="90000"/>
          </a:bodyPr>
          <a:lstStyle/>
          <a:p>
            <a:r>
              <a:rPr lang="en-US" i="1" dirty="0"/>
              <a:t>LLS plot of all event types</a:t>
            </a:r>
            <a:br>
              <a:rPr lang="en-US" dirty="0"/>
            </a:br>
            <a:br>
              <a:rPr lang="en-US" dirty="0"/>
            </a:br>
            <a:endParaRPr lang="en-IN" dirty="0"/>
          </a:p>
        </p:txBody>
      </p:sp>
      <p:pic>
        <p:nvPicPr>
          <p:cNvPr id="11266" name="Picture 2">
            <a:extLst>
              <a:ext uri="{FF2B5EF4-FFF2-40B4-BE49-F238E27FC236}">
                <a16:creationId xmlns:a16="http://schemas.microsoft.com/office/drawing/2014/main" id="{F8AC2D5D-340F-4A58-A323-387A9F3DA7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3725" y="2611162"/>
            <a:ext cx="5135439" cy="388143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4A7F4686-EA8C-4303-91EC-7869C45DBA14}"/>
              </a:ext>
            </a:extLst>
          </p:cNvPr>
          <p:cNvSpPr txBox="1">
            <a:spLocks/>
          </p:cNvSpPr>
          <p:nvPr/>
        </p:nvSpPr>
        <p:spPr>
          <a:xfrm>
            <a:off x="1088152" y="182742"/>
            <a:ext cx="7870318" cy="75816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Survival Analysis Results</a:t>
            </a:r>
          </a:p>
        </p:txBody>
      </p:sp>
      <p:sp>
        <p:nvSpPr>
          <p:cNvPr id="4" name="TextBox 3">
            <a:extLst>
              <a:ext uri="{FF2B5EF4-FFF2-40B4-BE49-F238E27FC236}">
                <a16:creationId xmlns:a16="http://schemas.microsoft.com/office/drawing/2014/main" id="{AF5DCE33-58D5-4B94-9AA4-BEE47C767790}"/>
              </a:ext>
            </a:extLst>
          </p:cNvPr>
          <p:cNvSpPr txBox="1"/>
          <p:nvPr/>
        </p:nvSpPr>
        <p:spPr>
          <a:xfrm>
            <a:off x="5973097" y="2728452"/>
            <a:ext cx="3716593" cy="2862322"/>
          </a:xfrm>
          <a:prstGeom prst="rect">
            <a:avLst/>
          </a:prstGeom>
          <a:noFill/>
        </p:spPr>
        <p:txBody>
          <a:bodyPr wrap="square" rtlCol="0">
            <a:spAutoFit/>
          </a:bodyPr>
          <a:lstStyle/>
          <a:p>
            <a:pPr marL="285750" indent="-285750">
              <a:buFont typeface="Wingdings" panose="05000000000000000000" pitchFamily="2" charset="2"/>
              <a:buChar char="Ø"/>
            </a:pPr>
            <a:r>
              <a:rPr lang="en-US" dirty="0"/>
              <a:t> LLS graph of all event types plotted above shows that the ω values for Involuntary and Terminated employees are almost same</a:t>
            </a:r>
          </a:p>
          <a:p>
            <a:pPr marL="285750" indent="-285750">
              <a:buFont typeface="Wingdings" panose="05000000000000000000" pitchFamily="2" charset="2"/>
              <a:buChar char="Ø"/>
            </a:pPr>
            <a:r>
              <a:rPr lang="en-US" dirty="0"/>
              <a:t>To check the possibility of using both event types together, PHREG model for each event types separately and combined are built</a:t>
            </a:r>
            <a:endParaRPr lang="en-IN" dirty="0"/>
          </a:p>
        </p:txBody>
      </p:sp>
    </p:spTree>
    <p:extLst>
      <p:ext uri="{BB962C8B-B14F-4D97-AF65-F5344CB8AC3E}">
        <p14:creationId xmlns:p14="http://schemas.microsoft.com/office/powerpoint/2010/main" val="2177853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B6BA6-6C6F-43E8-A706-BD76F2B152B1}"/>
              </a:ext>
            </a:extLst>
          </p:cNvPr>
          <p:cNvSpPr>
            <a:spLocks noGrp="1"/>
          </p:cNvSpPr>
          <p:nvPr>
            <p:ph type="title"/>
          </p:nvPr>
        </p:nvSpPr>
        <p:spPr>
          <a:xfrm>
            <a:off x="677334" y="125530"/>
            <a:ext cx="8596668" cy="629265"/>
          </a:xfrm>
        </p:spPr>
        <p:txBody>
          <a:bodyPr>
            <a:normAutofit fontScale="90000"/>
          </a:bodyPr>
          <a:lstStyle/>
          <a:p>
            <a:pPr algn="ctr"/>
            <a:r>
              <a:rPr lang="en-IN" b="1" dirty="0"/>
              <a:t>Modelling using PHREG</a:t>
            </a:r>
            <a:endParaRPr lang="en-IN" dirty="0"/>
          </a:p>
        </p:txBody>
      </p:sp>
      <p:pic>
        <p:nvPicPr>
          <p:cNvPr id="12290" name="Picture 2">
            <a:extLst>
              <a:ext uri="{FF2B5EF4-FFF2-40B4-BE49-F238E27FC236}">
                <a16:creationId xmlns:a16="http://schemas.microsoft.com/office/drawing/2014/main" id="{D493EFB2-8BF8-466D-B7A3-3212E81EFC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2030865"/>
            <a:ext cx="3584950" cy="16954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0B95DCF-9476-45BB-BC1D-AE05071F3CF5}"/>
              </a:ext>
            </a:extLst>
          </p:cNvPr>
          <p:cNvSpPr/>
          <p:nvPr/>
        </p:nvSpPr>
        <p:spPr>
          <a:xfrm>
            <a:off x="1422364" y="1595776"/>
            <a:ext cx="1865447" cy="369332"/>
          </a:xfrm>
          <a:prstGeom prst="rect">
            <a:avLst/>
          </a:prstGeom>
        </p:spPr>
        <p:txBody>
          <a:bodyPr wrap="none">
            <a:spAutoFit/>
          </a:bodyPr>
          <a:lstStyle/>
          <a:p>
            <a:r>
              <a:rPr lang="en-IN" i="1" dirty="0">
                <a:solidFill>
                  <a:srgbClr val="000000"/>
                </a:solidFill>
                <a:latin typeface="Calibri" panose="020F0502020204030204" pitchFamily="34" charset="0"/>
              </a:rPr>
              <a:t>Nested event type</a:t>
            </a:r>
            <a:endParaRPr lang="en-IN" dirty="0"/>
          </a:p>
        </p:txBody>
      </p:sp>
      <p:sp>
        <p:nvSpPr>
          <p:cNvPr id="5" name="Rectangle 4">
            <a:extLst>
              <a:ext uri="{FF2B5EF4-FFF2-40B4-BE49-F238E27FC236}">
                <a16:creationId xmlns:a16="http://schemas.microsoft.com/office/drawing/2014/main" id="{B68F7649-F844-4325-8321-4350D10A2DC5}"/>
              </a:ext>
            </a:extLst>
          </p:cNvPr>
          <p:cNvSpPr/>
          <p:nvPr/>
        </p:nvSpPr>
        <p:spPr>
          <a:xfrm>
            <a:off x="5883101" y="1578422"/>
            <a:ext cx="1787028" cy="369332"/>
          </a:xfrm>
          <a:prstGeom prst="rect">
            <a:avLst/>
          </a:prstGeom>
        </p:spPr>
        <p:txBody>
          <a:bodyPr wrap="none">
            <a:spAutoFit/>
          </a:bodyPr>
          <a:lstStyle/>
          <a:p>
            <a:r>
              <a:rPr lang="en-IN" i="1" dirty="0">
                <a:solidFill>
                  <a:srgbClr val="000000"/>
                </a:solidFill>
                <a:latin typeface="Calibri" panose="020F0502020204030204" pitchFamily="34" charset="0"/>
              </a:rPr>
              <a:t>Retirement Event</a:t>
            </a:r>
            <a:endParaRPr lang="en-IN" dirty="0"/>
          </a:p>
        </p:txBody>
      </p:sp>
      <p:pic>
        <p:nvPicPr>
          <p:cNvPr id="12292" name="Picture 4">
            <a:extLst>
              <a:ext uri="{FF2B5EF4-FFF2-40B4-BE49-F238E27FC236}">
                <a16:creationId xmlns:a16="http://schemas.microsoft.com/office/drawing/2014/main" id="{71185A7F-97E6-419B-B35A-5709875D06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4698" y="2023917"/>
            <a:ext cx="3584950" cy="170239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855A6EB-A21B-4341-9A7D-4EE7881AE2C1}"/>
              </a:ext>
            </a:extLst>
          </p:cNvPr>
          <p:cNvSpPr/>
          <p:nvPr/>
        </p:nvSpPr>
        <p:spPr>
          <a:xfrm>
            <a:off x="5948309" y="4224351"/>
            <a:ext cx="2237728" cy="369332"/>
          </a:xfrm>
          <a:prstGeom prst="rect">
            <a:avLst/>
          </a:prstGeom>
        </p:spPr>
        <p:txBody>
          <a:bodyPr wrap="none">
            <a:spAutoFit/>
          </a:bodyPr>
          <a:lstStyle/>
          <a:p>
            <a:r>
              <a:rPr lang="en-IN" i="1" dirty="0">
                <a:solidFill>
                  <a:srgbClr val="000000"/>
                </a:solidFill>
                <a:latin typeface="Calibri" panose="020F0502020204030204" pitchFamily="34" charset="0"/>
              </a:rPr>
              <a:t>Voluntary Resignation</a:t>
            </a:r>
            <a:endParaRPr lang="en-IN" dirty="0"/>
          </a:p>
        </p:txBody>
      </p:sp>
      <p:pic>
        <p:nvPicPr>
          <p:cNvPr id="12294" name="Picture 6">
            <a:extLst>
              <a:ext uri="{FF2B5EF4-FFF2-40B4-BE49-F238E27FC236}">
                <a16:creationId xmlns:a16="http://schemas.microsoft.com/office/drawing/2014/main" id="{9CAF7003-62B8-405A-9F90-39CCCA74AA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9490" y="4722387"/>
            <a:ext cx="3584950" cy="1695450"/>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a:extLst>
              <a:ext uri="{FF2B5EF4-FFF2-40B4-BE49-F238E27FC236}">
                <a16:creationId xmlns:a16="http://schemas.microsoft.com/office/drawing/2014/main" id="{A9FFA608-0C2F-4D1C-8D9E-84FA1ABE72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613" y="4788141"/>
            <a:ext cx="3584950" cy="16954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CA9E15CC-BE25-4961-A4AD-C7880E004A6C}"/>
              </a:ext>
            </a:extLst>
          </p:cNvPr>
          <p:cNvSpPr/>
          <p:nvPr/>
        </p:nvSpPr>
        <p:spPr>
          <a:xfrm>
            <a:off x="953990" y="4224351"/>
            <a:ext cx="2802194" cy="369332"/>
          </a:xfrm>
          <a:prstGeom prst="rect">
            <a:avLst/>
          </a:prstGeom>
        </p:spPr>
        <p:txBody>
          <a:bodyPr wrap="square">
            <a:spAutoFit/>
          </a:bodyPr>
          <a:lstStyle/>
          <a:p>
            <a:pPr>
              <a:spcAft>
                <a:spcPts val="800"/>
              </a:spcAft>
            </a:pPr>
            <a:r>
              <a:rPr lang="en-IN" i="1" dirty="0">
                <a:solidFill>
                  <a:srgbClr val="000000"/>
                </a:solidFill>
                <a:latin typeface="Calibri" panose="020F0502020204030204" pitchFamily="34" charset="0"/>
              </a:rPr>
              <a:t> Involuntary Resignation</a:t>
            </a:r>
            <a:endParaRPr lang="en-IN" dirty="0"/>
          </a:p>
        </p:txBody>
      </p:sp>
      <p:sp>
        <p:nvSpPr>
          <p:cNvPr id="8" name="TextBox 7">
            <a:extLst>
              <a:ext uri="{FF2B5EF4-FFF2-40B4-BE49-F238E27FC236}">
                <a16:creationId xmlns:a16="http://schemas.microsoft.com/office/drawing/2014/main" id="{043A9B14-9E9F-41CD-BC5A-9BE1B2FD67AF}"/>
              </a:ext>
            </a:extLst>
          </p:cNvPr>
          <p:cNvSpPr txBox="1"/>
          <p:nvPr/>
        </p:nvSpPr>
        <p:spPr>
          <a:xfrm>
            <a:off x="2964426" y="1002890"/>
            <a:ext cx="3746090" cy="369332"/>
          </a:xfrm>
          <a:prstGeom prst="rect">
            <a:avLst/>
          </a:prstGeom>
          <a:noFill/>
        </p:spPr>
        <p:txBody>
          <a:bodyPr wrap="square" rtlCol="0">
            <a:spAutoFit/>
          </a:bodyPr>
          <a:lstStyle/>
          <a:p>
            <a:r>
              <a:rPr lang="en-US" dirty="0">
                <a:highlight>
                  <a:srgbClr val="00FFFF"/>
                </a:highlight>
              </a:rPr>
              <a:t>Nested and Individual event type</a:t>
            </a:r>
            <a:endParaRPr lang="en-IN" dirty="0">
              <a:highlight>
                <a:srgbClr val="00FFFF"/>
              </a:highlight>
            </a:endParaRPr>
          </a:p>
        </p:txBody>
      </p:sp>
    </p:spTree>
    <p:extLst>
      <p:ext uri="{BB962C8B-B14F-4D97-AF65-F5344CB8AC3E}">
        <p14:creationId xmlns:p14="http://schemas.microsoft.com/office/powerpoint/2010/main" val="1765143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B2E5223F-E285-4197-9B23-AC31352615BE}"/>
              </a:ext>
            </a:extLst>
          </p:cNvPr>
          <p:cNvSpPr>
            <a:spLocks noGrp="1"/>
          </p:cNvSpPr>
          <p:nvPr>
            <p:ph type="title"/>
          </p:nvPr>
        </p:nvSpPr>
        <p:spPr>
          <a:xfrm>
            <a:off x="1286932" y="642237"/>
            <a:ext cx="9618133" cy="881763"/>
          </a:xfrm>
        </p:spPr>
        <p:txBody>
          <a:bodyPr>
            <a:normAutofit fontScale="90000"/>
          </a:bodyPr>
          <a:lstStyle/>
          <a:p>
            <a:pPr algn="ctr">
              <a:lnSpc>
                <a:spcPct val="90000"/>
              </a:lnSpc>
            </a:pPr>
            <a:r>
              <a:rPr lang="en-IN" sz="4400" b="1" dirty="0">
                <a:solidFill>
                  <a:schemeClr val="accent2"/>
                </a:solidFill>
                <a:latin typeface="Times New Roman" panose="02020603050405020304" pitchFamily="18" charset="0"/>
                <a:cs typeface="Times New Roman" panose="02020603050405020304" pitchFamily="18" charset="0"/>
              </a:rPr>
              <a:t>Contents</a:t>
            </a:r>
            <a:r>
              <a:rPr lang="en-IN" b="1" dirty="0">
                <a:solidFill>
                  <a:schemeClr val="tx1"/>
                </a:solidFill>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5" name="Isosceles Triangle 3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FDC83FD8-1874-48BD-9FE1-B044EE2651B6}"/>
              </a:ext>
            </a:extLst>
          </p:cNvPr>
          <p:cNvGraphicFramePr>
            <a:graphicFrameLocks noGrp="1"/>
          </p:cNvGraphicFramePr>
          <p:nvPr>
            <p:ph idx="1"/>
            <p:extLst>
              <p:ext uri="{D42A27DB-BD31-4B8C-83A1-F6EECF244321}">
                <p14:modId xmlns:p14="http://schemas.microsoft.com/office/powerpoint/2010/main" val="4131250656"/>
              </p:ext>
            </p:extLst>
          </p:nvPr>
        </p:nvGraphicFramePr>
        <p:xfrm>
          <a:off x="1286932" y="1699161"/>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FE2F7331-BD1D-461A-A8CE-40A532AD520F}"/>
              </a:ext>
            </a:extLst>
          </p:cNvPr>
          <p:cNvSpPr txBox="1"/>
          <p:nvPr/>
        </p:nvSpPr>
        <p:spPr>
          <a:xfrm>
            <a:off x="1680799" y="3770198"/>
            <a:ext cx="3879273" cy="338554"/>
          </a:xfrm>
          <a:prstGeom prst="rect">
            <a:avLst/>
          </a:prstGeom>
          <a:noFill/>
        </p:spPr>
        <p:txBody>
          <a:bodyPr wrap="square" rtlCol="0">
            <a:spAutoFit/>
          </a:bodyPr>
          <a:lstStyle/>
          <a:p>
            <a:r>
              <a:rPr lang="en-IN" sz="1600" dirty="0">
                <a:solidFill>
                  <a:schemeClr val="bg1"/>
                </a:solidFill>
              </a:rPr>
              <a:t>Survival Analysis Results</a:t>
            </a:r>
          </a:p>
        </p:txBody>
      </p:sp>
    </p:spTree>
    <p:extLst>
      <p:ext uri="{BB962C8B-B14F-4D97-AF65-F5344CB8AC3E}">
        <p14:creationId xmlns:p14="http://schemas.microsoft.com/office/powerpoint/2010/main" val="76487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63151-8097-4AEA-B91E-F922C6C31065}"/>
              </a:ext>
            </a:extLst>
          </p:cNvPr>
          <p:cNvSpPr>
            <a:spLocks noGrp="1"/>
          </p:cNvSpPr>
          <p:nvPr>
            <p:ph type="title"/>
          </p:nvPr>
        </p:nvSpPr>
        <p:spPr>
          <a:xfrm>
            <a:off x="2719191" y="1014867"/>
            <a:ext cx="4676331" cy="437535"/>
          </a:xfrm>
        </p:spPr>
        <p:txBody>
          <a:bodyPr>
            <a:normAutofit/>
          </a:bodyPr>
          <a:lstStyle/>
          <a:p>
            <a:r>
              <a:rPr lang="en-US" sz="2000" i="1" dirty="0">
                <a:solidFill>
                  <a:schemeClr val="tx1"/>
                </a:solidFill>
                <a:highlight>
                  <a:srgbClr val="00FFFF"/>
                </a:highlight>
              </a:rPr>
              <a:t>Total nested vs individual hypothesis</a:t>
            </a:r>
            <a:endParaRPr lang="en-IN" sz="2000" dirty="0">
              <a:solidFill>
                <a:schemeClr val="tx1"/>
              </a:solidFill>
              <a:highlight>
                <a:srgbClr val="00FFFF"/>
              </a:highlight>
            </a:endParaRPr>
          </a:p>
        </p:txBody>
      </p:sp>
      <p:pic>
        <p:nvPicPr>
          <p:cNvPr id="13314" name="Picture 2">
            <a:extLst>
              <a:ext uri="{FF2B5EF4-FFF2-40B4-BE49-F238E27FC236}">
                <a16:creationId xmlns:a16="http://schemas.microsoft.com/office/drawing/2014/main" id="{9E3151DA-D9F1-4C88-BCFB-116A2DF517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9876" y="1676736"/>
            <a:ext cx="6132558" cy="78439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023C8E3-509A-4855-B272-68E789EDD60E}"/>
              </a:ext>
            </a:extLst>
          </p:cNvPr>
          <p:cNvSpPr/>
          <p:nvPr/>
        </p:nvSpPr>
        <p:spPr>
          <a:xfrm>
            <a:off x="174050" y="3159257"/>
            <a:ext cx="3948198" cy="646331"/>
          </a:xfrm>
          <a:prstGeom prst="rect">
            <a:avLst/>
          </a:prstGeom>
        </p:spPr>
        <p:txBody>
          <a:bodyPr wrap="square">
            <a:spAutoFit/>
          </a:bodyPr>
          <a:lstStyle/>
          <a:p>
            <a:pPr algn="ctr"/>
            <a:r>
              <a:rPr lang="en-US" b="1" i="1" dirty="0">
                <a:highlight>
                  <a:srgbClr val="00FFFF"/>
                </a:highlight>
                <a:latin typeface="Calibri" panose="020F0502020204030204" pitchFamily="34" charset="0"/>
              </a:rPr>
              <a:t>Nested model (Involuntary resignation + Job Termination)</a:t>
            </a:r>
            <a:endParaRPr lang="en-IN" b="1" dirty="0">
              <a:highlight>
                <a:srgbClr val="00FFFF"/>
              </a:highlight>
            </a:endParaRPr>
          </a:p>
        </p:txBody>
      </p:sp>
      <p:sp>
        <p:nvSpPr>
          <p:cNvPr id="6" name="Title 1">
            <a:extLst>
              <a:ext uri="{FF2B5EF4-FFF2-40B4-BE49-F238E27FC236}">
                <a16:creationId xmlns:a16="http://schemas.microsoft.com/office/drawing/2014/main" id="{AFE33152-90D8-48B4-8174-B8D5BABCF1AE}"/>
              </a:ext>
            </a:extLst>
          </p:cNvPr>
          <p:cNvSpPr txBox="1">
            <a:spLocks/>
          </p:cNvSpPr>
          <p:nvPr/>
        </p:nvSpPr>
        <p:spPr>
          <a:xfrm>
            <a:off x="597821" y="216673"/>
            <a:ext cx="8596668" cy="629265"/>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t>Modelling using PHREG</a:t>
            </a:r>
            <a:endParaRPr lang="en-IN" dirty="0"/>
          </a:p>
        </p:txBody>
      </p:sp>
      <p:pic>
        <p:nvPicPr>
          <p:cNvPr id="13316" name="Picture 4">
            <a:extLst>
              <a:ext uri="{FF2B5EF4-FFF2-40B4-BE49-F238E27FC236}">
                <a16:creationId xmlns:a16="http://schemas.microsoft.com/office/drawing/2014/main" id="{EBB17D95-78BA-4278-B335-44DDB270DB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891" y="3891946"/>
            <a:ext cx="2466975" cy="14097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4E9EE94-AC9E-4CE5-8F76-FC9ACB9F480C}"/>
              </a:ext>
            </a:extLst>
          </p:cNvPr>
          <p:cNvSpPr/>
          <p:nvPr/>
        </p:nvSpPr>
        <p:spPr>
          <a:xfrm>
            <a:off x="4548076" y="3159256"/>
            <a:ext cx="5694892" cy="646331"/>
          </a:xfrm>
          <a:prstGeom prst="rect">
            <a:avLst/>
          </a:prstGeom>
        </p:spPr>
        <p:txBody>
          <a:bodyPr wrap="square">
            <a:spAutoFit/>
          </a:bodyPr>
          <a:lstStyle/>
          <a:p>
            <a:pPr algn="ctr"/>
            <a:r>
              <a:rPr lang="en-US" b="1" dirty="0">
                <a:highlight>
                  <a:srgbClr val="00FFFF"/>
                </a:highlight>
                <a:latin typeface="Calibri" panose="020F0502020204030204" pitchFamily="34" charset="0"/>
              </a:rPr>
              <a:t>Nested (Involuntary resignation + Job Termination) vs individual hypothesis</a:t>
            </a:r>
            <a:endParaRPr lang="en-IN" b="1" dirty="0">
              <a:highlight>
                <a:srgbClr val="00FFFF"/>
              </a:highlight>
            </a:endParaRPr>
          </a:p>
        </p:txBody>
      </p:sp>
      <p:pic>
        <p:nvPicPr>
          <p:cNvPr id="13318" name="Picture 6">
            <a:extLst>
              <a:ext uri="{FF2B5EF4-FFF2-40B4-BE49-F238E27FC236}">
                <a16:creationId xmlns:a16="http://schemas.microsoft.com/office/drawing/2014/main" id="{38810E4B-F505-424A-9D12-B304FFBCB7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2797" y="4158646"/>
            <a:ext cx="5505450" cy="8763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2C1FBA0-C9AA-445F-975C-CF2AF9D5A35F}"/>
              </a:ext>
            </a:extLst>
          </p:cNvPr>
          <p:cNvSpPr txBox="1"/>
          <p:nvPr/>
        </p:nvSpPr>
        <p:spPr>
          <a:xfrm>
            <a:off x="733647" y="2526426"/>
            <a:ext cx="8956043"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 P-value for nested vs individual models is significant, hence, separate models need to be created</a:t>
            </a:r>
          </a:p>
        </p:txBody>
      </p:sp>
      <p:sp>
        <p:nvSpPr>
          <p:cNvPr id="10" name="TextBox 9">
            <a:extLst>
              <a:ext uri="{FF2B5EF4-FFF2-40B4-BE49-F238E27FC236}">
                <a16:creationId xmlns:a16="http://schemas.microsoft.com/office/drawing/2014/main" id="{B917D396-68E1-423B-979F-162922562F42}"/>
              </a:ext>
            </a:extLst>
          </p:cNvPr>
          <p:cNvSpPr txBox="1"/>
          <p:nvPr/>
        </p:nvSpPr>
        <p:spPr>
          <a:xfrm>
            <a:off x="846891" y="5445151"/>
            <a:ext cx="8956043"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 P-value for nested vs individual models (involuntary resignation + Job termination) is insignificant, hence, nested model can be created for these event types</a:t>
            </a:r>
          </a:p>
        </p:txBody>
      </p:sp>
    </p:spTree>
    <p:extLst>
      <p:ext uri="{BB962C8B-B14F-4D97-AF65-F5344CB8AC3E}">
        <p14:creationId xmlns:p14="http://schemas.microsoft.com/office/powerpoint/2010/main" val="3830033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5B842-1D95-413A-B97A-B290E6134F7C}"/>
              </a:ext>
            </a:extLst>
          </p:cNvPr>
          <p:cNvSpPr>
            <a:spLocks noGrp="1"/>
          </p:cNvSpPr>
          <p:nvPr>
            <p:ph type="title"/>
          </p:nvPr>
        </p:nvSpPr>
        <p:spPr>
          <a:xfrm>
            <a:off x="558064" y="278296"/>
            <a:ext cx="8596668" cy="768626"/>
          </a:xfrm>
        </p:spPr>
        <p:txBody>
          <a:bodyPr>
            <a:normAutofit/>
          </a:bodyPr>
          <a:lstStyle/>
          <a:p>
            <a:pPr algn="ctr"/>
            <a:r>
              <a:rPr lang="en-IN" sz="2800" dirty="0"/>
              <a:t>COX Proportional Hazards Modelling Technique</a:t>
            </a:r>
          </a:p>
        </p:txBody>
      </p:sp>
      <p:sp>
        <p:nvSpPr>
          <p:cNvPr id="3" name="Content Placeholder 2">
            <a:extLst>
              <a:ext uri="{FF2B5EF4-FFF2-40B4-BE49-F238E27FC236}">
                <a16:creationId xmlns:a16="http://schemas.microsoft.com/office/drawing/2014/main" id="{E9F4E546-4028-4B42-8AF9-63B361BBEAF9}"/>
              </a:ext>
            </a:extLst>
          </p:cNvPr>
          <p:cNvSpPr>
            <a:spLocks noGrp="1"/>
          </p:cNvSpPr>
          <p:nvPr>
            <p:ph idx="1"/>
          </p:nvPr>
        </p:nvSpPr>
        <p:spPr>
          <a:xfrm>
            <a:off x="558064" y="1200015"/>
            <a:ext cx="8596668" cy="1998407"/>
          </a:xfrm>
        </p:spPr>
        <p:txBody>
          <a:bodyPr/>
          <a:lstStyle/>
          <a:p>
            <a:pPr marL="0" indent="0">
              <a:buNone/>
            </a:pPr>
            <a:endParaRPr lang="en-US" dirty="0"/>
          </a:p>
          <a:p>
            <a:r>
              <a:rPr lang="en-US" dirty="0"/>
              <a:t>This model enables to know the hazard ratio between two groups considering the covariates</a:t>
            </a:r>
          </a:p>
          <a:p>
            <a:r>
              <a:rPr lang="en-US" dirty="0"/>
              <a:t>It doesn’t require to know the distribution before-hand, it can be used for calculating the hazard ratio of Turnover to No Turnover employees</a:t>
            </a:r>
            <a:br>
              <a:rPr lang="en-US" dirty="0"/>
            </a:br>
            <a:endParaRPr lang="en-IN" dirty="0"/>
          </a:p>
        </p:txBody>
      </p:sp>
      <p:sp>
        <p:nvSpPr>
          <p:cNvPr id="4" name="TextBox 3">
            <a:extLst>
              <a:ext uri="{FF2B5EF4-FFF2-40B4-BE49-F238E27FC236}">
                <a16:creationId xmlns:a16="http://schemas.microsoft.com/office/drawing/2014/main" id="{09F2F3C0-D61A-4B04-A6F9-E30D6AAACCFE}"/>
              </a:ext>
            </a:extLst>
          </p:cNvPr>
          <p:cNvSpPr txBox="1"/>
          <p:nvPr/>
        </p:nvSpPr>
        <p:spPr>
          <a:xfrm>
            <a:off x="558064" y="3290247"/>
            <a:ext cx="3541988" cy="369332"/>
          </a:xfrm>
          <a:prstGeom prst="rect">
            <a:avLst/>
          </a:prstGeom>
          <a:noFill/>
        </p:spPr>
        <p:txBody>
          <a:bodyPr wrap="square" rtlCol="0">
            <a:spAutoFit/>
          </a:bodyPr>
          <a:lstStyle/>
          <a:p>
            <a:r>
              <a:rPr lang="en-IN" b="1" dirty="0">
                <a:solidFill>
                  <a:schemeClr val="accent2"/>
                </a:solidFill>
              </a:rPr>
              <a:t>Assumptions for the Model</a:t>
            </a:r>
          </a:p>
        </p:txBody>
      </p:sp>
      <p:sp>
        <p:nvSpPr>
          <p:cNvPr id="5" name="Rectangle 4">
            <a:extLst>
              <a:ext uri="{FF2B5EF4-FFF2-40B4-BE49-F238E27FC236}">
                <a16:creationId xmlns:a16="http://schemas.microsoft.com/office/drawing/2014/main" id="{54E226EA-6E83-4147-B5EC-BD5C5C2D0A91}"/>
              </a:ext>
            </a:extLst>
          </p:cNvPr>
          <p:cNvSpPr/>
          <p:nvPr/>
        </p:nvSpPr>
        <p:spPr>
          <a:xfrm>
            <a:off x="558063" y="3931745"/>
            <a:ext cx="8596667" cy="1477328"/>
          </a:xfrm>
          <a:prstGeom prst="rect">
            <a:avLst/>
          </a:prstGeom>
        </p:spPr>
        <p:txBody>
          <a:bodyPr wrap="square">
            <a:spAutoFit/>
          </a:bodyPr>
          <a:lstStyle/>
          <a:p>
            <a:pPr marL="285750" indent="-285750">
              <a:buFont typeface="Wingdings" panose="05000000000000000000" pitchFamily="2" charset="2"/>
              <a:buChar char="Ø"/>
            </a:pPr>
            <a:r>
              <a:rPr lang="en-US" dirty="0">
                <a:solidFill>
                  <a:srgbClr val="000000"/>
                </a:solidFill>
                <a:latin typeface="Times New Roman" panose="02020603050405020304" pitchFamily="18" charset="0"/>
                <a:cs typeface="Times New Roman" panose="02020603050405020304" pitchFamily="18" charset="0"/>
              </a:rPr>
              <a:t>Four types of turnovers have been considered – Retirement, Voluntary Resignation, Involuntary Resignation and Termination</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Separate models have been built for all the four types of event</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Separate models have shown better performance as well as helped in explaining different turnover types as compared to nested model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6150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0F6C9-D740-4BA7-88A9-BD7B55F30F3C}"/>
              </a:ext>
            </a:extLst>
          </p:cNvPr>
          <p:cNvSpPr>
            <a:spLocks noGrp="1"/>
          </p:cNvSpPr>
          <p:nvPr>
            <p:ph type="title"/>
          </p:nvPr>
        </p:nvSpPr>
        <p:spPr>
          <a:xfrm>
            <a:off x="677334" y="379316"/>
            <a:ext cx="8596668" cy="874643"/>
          </a:xfrm>
        </p:spPr>
        <p:txBody>
          <a:bodyPr/>
          <a:lstStyle/>
          <a:p>
            <a:pPr algn="ctr"/>
            <a:r>
              <a:rPr lang="en-US" i="1" dirty="0"/>
              <a:t> </a:t>
            </a:r>
            <a:r>
              <a:rPr lang="en-US" sz="2400" dirty="0"/>
              <a:t>Proportional Hazard Assumption for Years in Current Role</a:t>
            </a:r>
            <a:endParaRPr lang="en-IN" sz="2400" dirty="0"/>
          </a:p>
        </p:txBody>
      </p:sp>
      <p:pic>
        <p:nvPicPr>
          <p:cNvPr id="14338" name="Picture 2">
            <a:extLst>
              <a:ext uri="{FF2B5EF4-FFF2-40B4-BE49-F238E27FC236}">
                <a16:creationId xmlns:a16="http://schemas.microsoft.com/office/drawing/2014/main" id="{0D116423-7C4B-4088-A9F0-C30F339CD4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1488281"/>
            <a:ext cx="5154039" cy="433733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ACFEC43-87B1-4DF9-AE4C-8C9D3B575A8D}"/>
              </a:ext>
            </a:extLst>
          </p:cNvPr>
          <p:cNvSpPr/>
          <p:nvPr/>
        </p:nvSpPr>
        <p:spPr>
          <a:xfrm>
            <a:off x="6096000" y="1488281"/>
            <a:ext cx="3490452" cy="4072910"/>
          </a:xfrm>
          <a:prstGeom prst="rect">
            <a:avLst/>
          </a:prstGeom>
        </p:spPr>
        <p:txBody>
          <a:bodyPr wrap="square">
            <a:spAutoFit/>
          </a:bodyPr>
          <a:lstStyle/>
          <a:p>
            <a:pPr marL="285750" indent="-285750" algn="just">
              <a:spcAft>
                <a:spcPts val="800"/>
              </a:spcAft>
              <a:buFont typeface="Wingdings" panose="05000000000000000000" pitchFamily="2" charset="2"/>
              <a:buChar char="Ø"/>
            </a:pPr>
            <a:r>
              <a:rPr lang="en-US" dirty="0"/>
              <a:t>The Proportional Hazard graph shows a thick blue line for Years In Current Role variable heavily deviating from the simulations having significant p-value. Hence, this is a time-dependent covariate</a:t>
            </a:r>
          </a:p>
          <a:p>
            <a:pPr marL="285750" indent="-285750" algn="just">
              <a:spcAft>
                <a:spcPts val="800"/>
              </a:spcAft>
              <a:buFont typeface="Wingdings" panose="05000000000000000000" pitchFamily="2" charset="2"/>
              <a:buChar char="Ø"/>
            </a:pPr>
            <a:r>
              <a:rPr lang="en-US" dirty="0"/>
              <a:t>Years in current role is a time-dependent covariate based on the above graph, it means that years in current role is dependent on the Years At Company</a:t>
            </a:r>
          </a:p>
        </p:txBody>
      </p:sp>
    </p:spTree>
    <p:extLst>
      <p:ext uri="{BB962C8B-B14F-4D97-AF65-F5344CB8AC3E}">
        <p14:creationId xmlns:p14="http://schemas.microsoft.com/office/powerpoint/2010/main" val="821523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D2945-299B-4F27-8EE8-3673FE584902}"/>
              </a:ext>
            </a:extLst>
          </p:cNvPr>
          <p:cNvSpPr>
            <a:spLocks noGrp="1"/>
          </p:cNvSpPr>
          <p:nvPr>
            <p:ph type="title"/>
          </p:nvPr>
        </p:nvSpPr>
        <p:spPr>
          <a:xfrm>
            <a:off x="677334" y="609600"/>
            <a:ext cx="8596668" cy="755190"/>
          </a:xfrm>
        </p:spPr>
        <p:txBody>
          <a:bodyPr anchor="t">
            <a:normAutofit/>
          </a:bodyPr>
          <a:lstStyle/>
          <a:p>
            <a:pPr algn="ctr"/>
            <a:r>
              <a:rPr lang="en-IN" sz="3200" dirty="0"/>
              <a:t>Schoenfeld Residuals</a:t>
            </a:r>
          </a:p>
        </p:txBody>
      </p:sp>
      <p:pic>
        <p:nvPicPr>
          <p:cNvPr id="16386" name="Picture 2">
            <a:extLst>
              <a:ext uri="{FF2B5EF4-FFF2-40B4-BE49-F238E27FC236}">
                <a16:creationId xmlns:a16="http://schemas.microsoft.com/office/drawing/2014/main" id="{5CA41CA3-5D35-41CC-9E6E-A1A36E6FFBC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25752" y="2954421"/>
            <a:ext cx="5283289" cy="218481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5668823-370C-4291-83FF-AC56A026E6E8}"/>
              </a:ext>
            </a:extLst>
          </p:cNvPr>
          <p:cNvSpPr>
            <a:spLocks noGrp="1"/>
          </p:cNvSpPr>
          <p:nvPr>
            <p:ph idx="1"/>
          </p:nvPr>
        </p:nvSpPr>
        <p:spPr>
          <a:xfrm>
            <a:off x="842670" y="1488613"/>
            <a:ext cx="8265996" cy="1785529"/>
          </a:xfrm>
        </p:spPr>
        <p:txBody>
          <a:bodyPr>
            <a:normAutofit/>
          </a:bodyPr>
          <a:lstStyle/>
          <a:p>
            <a:r>
              <a:rPr lang="en-US" sz="1500" dirty="0"/>
              <a:t>This is another way of testing the non-proportionality of the covariates</a:t>
            </a:r>
          </a:p>
          <a:p>
            <a:r>
              <a:rPr lang="en-US" sz="1500" dirty="0"/>
              <a:t>It tests the independence between residuals and time</a:t>
            </a:r>
          </a:p>
          <a:p>
            <a:r>
              <a:rPr lang="en-US" sz="1500" dirty="0"/>
              <a:t>This test has been used in the analysis to check if the residuals of significant covariates are correlated to employee’s tenure with the company</a:t>
            </a:r>
            <a:endParaRPr lang="en-IN" sz="1500" dirty="0"/>
          </a:p>
        </p:txBody>
      </p:sp>
      <p:sp>
        <p:nvSpPr>
          <p:cNvPr id="4" name="Rectangle 3">
            <a:extLst>
              <a:ext uri="{FF2B5EF4-FFF2-40B4-BE49-F238E27FC236}">
                <a16:creationId xmlns:a16="http://schemas.microsoft.com/office/drawing/2014/main" id="{39A283C2-9B3C-4998-8AD0-A774EA0AB741}"/>
              </a:ext>
            </a:extLst>
          </p:cNvPr>
          <p:cNvSpPr/>
          <p:nvPr/>
        </p:nvSpPr>
        <p:spPr>
          <a:xfrm>
            <a:off x="2119397" y="5369387"/>
            <a:ext cx="6096000" cy="784830"/>
          </a:xfrm>
          <a:prstGeom prst="rect">
            <a:avLst/>
          </a:prstGeom>
        </p:spPr>
        <p:txBody>
          <a:bodyPr>
            <a:spAutoFit/>
          </a:bodyPr>
          <a:lstStyle/>
          <a:p>
            <a:pPr marL="285750" indent="-285750">
              <a:buFont typeface="Wingdings" panose="05000000000000000000" pitchFamily="2" charset="2"/>
              <a:buChar char="Ø"/>
            </a:pPr>
            <a:r>
              <a:rPr lang="en-US" sz="1500" dirty="0">
                <a:solidFill>
                  <a:schemeClr val="tx1">
                    <a:lumMod val="75000"/>
                    <a:lumOff val="25000"/>
                  </a:schemeClr>
                </a:solidFill>
              </a:rPr>
              <a:t>As shown from the Pearson Correlation Coefficients, Number of companies worked, Total Working Years and Years in Current Role have significant p-value. Hence, they are significant covariates</a:t>
            </a:r>
            <a:endParaRPr lang="en-IN" sz="1500" dirty="0">
              <a:solidFill>
                <a:schemeClr val="tx1">
                  <a:lumMod val="75000"/>
                  <a:lumOff val="25000"/>
                </a:schemeClr>
              </a:solidFill>
            </a:endParaRPr>
          </a:p>
        </p:txBody>
      </p:sp>
    </p:spTree>
    <p:extLst>
      <p:ext uri="{BB962C8B-B14F-4D97-AF65-F5344CB8AC3E}">
        <p14:creationId xmlns:p14="http://schemas.microsoft.com/office/powerpoint/2010/main" val="170459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D2945-299B-4F27-8EE8-3673FE584902}"/>
              </a:ext>
            </a:extLst>
          </p:cNvPr>
          <p:cNvSpPr>
            <a:spLocks noGrp="1"/>
          </p:cNvSpPr>
          <p:nvPr>
            <p:ph type="title"/>
          </p:nvPr>
        </p:nvSpPr>
        <p:spPr>
          <a:xfrm>
            <a:off x="677334" y="609600"/>
            <a:ext cx="8596668" cy="755190"/>
          </a:xfrm>
        </p:spPr>
        <p:txBody>
          <a:bodyPr anchor="t">
            <a:normAutofit/>
          </a:bodyPr>
          <a:lstStyle/>
          <a:p>
            <a:pPr algn="ctr"/>
            <a:r>
              <a:rPr lang="en-IN" sz="3200" dirty="0"/>
              <a:t>Voluntary Resignation Model Results</a:t>
            </a:r>
          </a:p>
        </p:txBody>
      </p:sp>
      <p:pic>
        <p:nvPicPr>
          <p:cNvPr id="7" name="image39.png">
            <a:extLst>
              <a:ext uri="{FF2B5EF4-FFF2-40B4-BE49-F238E27FC236}">
                <a16:creationId xmlns:a16="http://schemas.microsoft.com/office/drawing/2014/main" id="{F3192FFF-A103-40C7-9B1C-2CAEA4B824D1}"/>
              </a:ext>
            </a:extLst>
          </p:cNvPr>
          <p:cNvPicPr/>
          <p:nvPr/>
        </p:nvPicPr>
        <p:blipFill>
          <a:blip r:embed="rId2"/>
          <a:srcRect/>
          <a:stretch>
            <a:fillRect/>
          </a:stretch>
        </p:blipFill>
        <p:spPr>
          <a:xfrm>
            <a:off x="361950" y="1364790"/>
            <a:ext cx="5734050" cy="3795910"/>
          </a:xfrm>
          <a:prstGeom prst="rect">
            <a:avLst/>
          </a:prstGeom>
          <a:ln/>
        </p:spPr>
      </p:pic>
      <p:sp>
        <p:nvSpPr>
          <p:cNvPr id="8" name="Rectangle 7">
            <a:extLst>
              <a:ext uri="{FF2B5EF4-FFF2-40B4-BE49-F238E27FC236}">
                <a16:creationId xmlns:a16="http://schemas.microsoft.com/office/drawing/2014/main" id="{C47F3CDB-F9C3-47DE-977B-89B51735B193}"/>
              </a:ext>
            </a:extLst>
          </p:cNvPr>
          <p:cNvSpPr/>
          <p:nvPr/>
        </p:nvSpPr>
        <p:spPr>
          <a:xfrm>
            <a:off x="6096000" y="1488281"/>
            <a:ext cx="3490452" cy="2308324"/>
          </a:xfrm>
          <a:prstGeom prst="rect">
            <a:avLst/>
          </a:prstGeom>
        </p:spPr>
        <p:txBody>
          <a:bodyPr wrap="square">
            <a:spAutoFit/>
          </a:bodyPr>
          <a:lstStyle/>
          <a:p>
            <a:pPr marL="285750" indent="-285750" algn="just">
              <a:spcAft>
                <a:spcPts val="800"/>
              </a:spcAft>
              <a:buFont typeface="Wingdings" panose="05000000000000000000" pitchFamily="2" charset="2"/>
              <a:buChar char="Ø"/>
            </a:pPr>
            <a:r>
              <a:rPr lang="en-US" dirty="0"/>
              <a:t>As shown in the table, p-values are significant for 8 variables of interest. For example, employees who travel frequently are more likely to leave the company as compared to employees who travel rarely</a:t>
            </a:r>
          </a:p>
        </p:txBody>
      </p:sp>
      <p:sp>
        <p:nvSpPr>
          <p:cNvPr id="6" name="Rectangle 5">
            <a:extLst>
              <a:ext uri="{FF2B5EF4-FFF2-40B4-BE49-F238E27FC236}">
                <a16:creationId xmlns:a16="http://schemas.microsoft.com/office/drawing/2014/main" id="{8054C206-07C7-4B9F-B462-609D2AF9544D}"/>
              </a:ext>
            </a:extLst>
          </p:cNvPr>
          <p:cNvSpPr/>
          <p:nvPr/>
        </p:nvSpPr>
        <p:spPr>
          <a:xfrm>
            <a:off x="414670" y="4157330"/>
            <a:ext cx="5592725" cy="1807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217E31E-463A-43D2-B913-C7FF8D14D756}"/>
              </a:ext>
            </a:extLst>
          </p:cNvPr>
          <p:cNvSpPr/>
          <p:nvPr/>
        </p:nvSpPr>
        <p:spPr>
          <a:xfrm>
            <a:off x="414669" y="2077450"/>
            <a:ext cx="5592725" cy="1807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44334E1-C439-4ED8-95D1-0DD14B833A13}"/>
              </a:ext>
            </a:extLst>
          </p:cNvPr>
          <p:cNvSpPr/>
          <p:nvPr/>
        </p:nvSpPr>
        <p:spPr>
          <a:xfrm>
            <a:off x="414668" y="2277141"/>
            <a:ext cx="5592725" cy="1807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1A5C6B9-443B-45C1-A3C5-C723A9C39F4B}"/>
              </a:ext>
            </a:extLst>
          </p:cNvPr>
          <p:cNvSpPr/>
          <p:nvPr/>
        </p:nvSpPr>
        <p:spPr>
          <a:xfrm>
            <a:off x="414667" y="3205482"/>
            <a:ext cx="5592725" cy="1807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B11952C-80B6-4277-BD71-92390F67EB13}"/>
              </a:ext>
            </a:extLst>
          </p:cNvPr>
          <p:cNvSpPr/>
          <p:nvPr/>
        </p:nvSpPr>
        <p:spPr>
          <a:xfrm>
            <a:off x="414667" y="4706349"/>
            <a:ext cx="5592725" cy="1807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18485E9-A451-46DB-8891-0AF5635DA52E}"/>
              </a:ext>
            </a:extLst>
          </p:cNvPr>
          <p:cNvSpPr/>
          <p:nvPr/>
        </p:nvSpPr>
        <p:spPr>
          <a:xfrm>
            <a:off x="414666" y="3580857"/>
            <a:ext cx="5592725" cy="1807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31AE497-BBF0-490A-85C0-735DD88A040B}"/>
              </a:ext>
            </a:extLst>
          </p:cNvPr>
          <p:cNvSpPr/>
          <p:nvPr/>
        </p:nvSpPr>
        <p:spPr>
          <a:xfrm>
            <a:off x="411346" y="3008584"/>
            <a:ext cx="5592725" cy="1807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0D5FDCB-8EBA-41B9-A21D-0D5E840BF680}"/>
              </a:ext>
            </a:extLst>
          </p:cNvPr>
          <p:cNvSpPr/>
          <p:nvPr/>
        </p:nvSpPr>
        <p:spPr>
          <a:xfrm>
            <a:off x="414665" y="3790355"/>
            <a:ext cx="5592725" cy="1807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85979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51.png">
            <a:extLst>
              <a:ext uri="{FF2B5EF4-FFF2-40B4-BE49-F238E27FC236}">
                <a16:creationId xmlns:a16="http://schemas.microsoft.com/office/drawing/2014/main" id="{B6B8915E-23A4-4789-8F32-E5886C1D6762}"/>
              </a:ext>
            </a:extLst>
          </p:cNvPr>
          <p:cNvPicPr/>
          <p:nvPr/>
        </p:nvPicPr>
        <p:blipFill>
          <a:blip r:embed="rId2"/>
          <a:srcRect/>
          <a:stretch>
            <a:fillRect/>
          </a:stretch>
        </p:blipFill>
        <p:spPr>
          <a:xfrm>
            <a:off x="361950" y="1488281"/>
            <a:ext cx="5734050" cy="4061914"/>
          </a:xfrm>
          <a:prstGeom prst="rect">
            <a:avLst/>
          </a:prstGeom>
          <a:ln/>
        </p:spPr>
      </p:pic>
      <p:sp>
        <p:nvSpPr>
          <p:cNvPr id="2" name="Title 1">
            <a:extLst>
              <a:ext uri="{FF2B5EF4-FFF2-40B4-BE49-F238E27FC236}">
                <a16:creationId xmlns:a16="http://schemas.microsoft.com/office/drawing/2014/main" id="{BA9D2945-299B-4F27-8EE8-3673FE584902}"/>
              </a:ext>
            </a:extLst>
          </p:cNvPr>
          <p:cNvSpPr>
            <a:spLocks noGrp="1"/>
          </p:cNvSpPr>
          <p:nvPr>
            <p:ph type="title"/>
          </p:nvPr>
        </p:nvSpPr>
        <p:spPr>
          <a:xfrm>
            <a:off x="677334" y="609600"/>
            <a:ext cx="8596668" cy="755190"/>
          </a:xfrm>
        </p:spPr>
        <p:txBody>
          <a:bodyPr anchor="t">
            <a:normAutofit/>
          </a:bodyPr>
          <a:lstStyle/>
          <a:p>
            <a:pPr algn="ctr"/>
            <a:r>
              <a:rPr lang="en-IN" sz="3200" dirty="0"/>
              <a:t>Involuntary Resignation Model Results</a:t>
            </a:r>
          </a:p>
        </p:txBody>
      </p:sp>
      <p:sp>
        <p:nvSpPr>
          <p:cNvPr id="8" name="Rectangle 7">
            <a:extLst>
              <a:ext uri="{FF2B5EF4-FFF2-40B4-BE49-F238E27FC236}">
                <a16:creationId xmlns:a16="http://schemas.microsoft.com/office/drawing/2014/main" id="{C47F3CDB-F9C3-47DE-977B-89B51735B193}"/>
              </a:ext>
            </a:extLst>
          </p:cNvPr>
          <p:cNvSpPr/>
          <p:nvPr/>
        </p:nvSpPr>
        <p:spPr>
          <a:xfrm>
            <a:off x="6096000" y="1488281"/>
            <a:ext cx="3490452" cy="2308324"/>
          </a:xfrm>
          <a:prstGeom prst="rect">
            <a:avLst/>
          </a:prstGeom>
        </p:spPr>
        <p:txBody>
          <a:bodyPr wrap="square">
            <a:spAutoFit/>
          </a:bodyPr>
          <a:lstStyle/>
          <a:p>
            <a:pPr marL="285750" indent="-285750" algn="just">
              <a:spcAft>
                <a:spcPts val="800"/>
              </a:spcAft>
              <a:buFont typeface="Wingdings" panose="05000000000000000000" pitchFamily="2" charset="2"/>
              <a:buChar char="Ø"/>
            </a:pPr>
            <a:r>
              <a:rPr lang="en-US" dirty="0"/>
              <a:t>As shown in the table, p-values are significant for 5 variables of interest. For example, employees who work overtime are more likely to leave the company as compared to non-overtime working companies</a:t>
            </a:r>
          </a:p>
        </p:txBody>
      </p:sp>
      <p:sp>
        <p:nvSpPr>
          <p:cNvPr id="6" name="Rectangle 5">
            <a:extLst>
              <a:ext uri="{FF2B5EF4-FFF2-40B4-BE49-F238E27FC236}">
                <a16:creationId xmlns:a16="http://schemas.microsoft.com/office/drawing/2014/main" id="{8054C206-07C7-4B9F-B462-609D2AF9544D}"/>
              </a:ext>
            </a:extLst>
          </p:cNvPr>
          <p:cNvSpPr/>
          <p:nvPr/>
        </p:nvSpPr>
        <p:spPr>
          <a:xfrm>
            <a:off x="372138" y="3615065"/>
            <a:ext cx="5592725" cy="1807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217E31E-463A-43D2-B913-C7FF8D14D756}"/>
              </a:ext>
            </a:extLst>
          </p:cNvPr>
          <p:cNvSpPr/>
          <p:nvPr/>
        </p:nvSpPr>
        <p:spPr>
          <a:xfrm>
            <a:off x="372137" y="2098716"/>
            <a:ext cx="5592725" cy="1807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1A5C6B9-443B-45C1-A3C5-C723A9C39F4B}"/>
              </a:ext>
            </a:extLst>
          </p:cNvPr>
          <p:cNvSpPr/>
          <p:nvPr/>
        </p:nvSpPr>
        <p:spPr>
          <a:xfrm>
            <a:off x="372135" y="3035356"/>
            <a:ext cx="5592725" cy="21143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B11952C-80B6-4277-BD71-92390F67EB13}"/>
              </a:ext>
            </a:extLst>
          </p:cNvPr>
          <p:cNvSpPr/>
          <p:nvPr/>
        </p:nvSpPr>
        <p:spPr>
          <a:xfrm>
            <a:off x="372135" y="5248622"/>
            <a:ext cx="5592725" cy="1807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18485E9-A451-46DB-8891-0AF5635DA52E}"/>
              </a:ext>
            </a:extLst>
          </p:cNvPr>
          <p:cNvSpPr/>
          <p:nvPr/>
        </p:nvSpPr>
        <p:spPr>
          <a:xfrm>
            <a:off x="372134" y="2857837"/>
            <a:ext cx="5592725" cy="1807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30681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50B3C-1819-49D9-B7EE-FE828DFD5AC2}"/>
              </a:ext>
            </a:extLst>
          </p:cNvPr>
          <p:cNvSpPr>
            <a:spLocks noGrp="1"/>
          </p:cNvSpPr>
          <p:nvPr>
            <p:ph type="title"/>
          </p:nvPr>
        </p:nvSpPr>
        <p:spPr>
          <a:xfrm>
            <a:off x="3447038" y="154561"/>
            <a:ext cx="2648962" cy="759839"/>
          </a:xfrm>
        </p:spPr>
        <p:txBody>
          <a:bodyPr/>
          <a:lstStyle/>
          <a:p>
            <a:r>
              <a:rPr lang="en-IN" b="1" dirty="0"/>
              <a:t>Conclusion</a:t>
            </a:r>
            <a:endParaRPr lang="en-IN" dirty="0"/>
          </a:p>
        </p:txBody>
      </p:sp>
      <p:sp>
        <p:nvSpPr>
          <p:cNvPr id="3" name="Content Placeholder 2">
            <a:extLst>
              <a:ext uri="{FF2B5EF4-FFF2-40B4-BE49-F238E27FC236}">
                <a16:creationId xmlns:a16="http://schemas.microsoft.com/office/drawing/2014/main" id="{3F9531AA-1A42-423B-9537-A8AE49FA43ED}"/>
              </a:ext>
            </a:extLst>
          </p:cNvPr>
          <p:cNvSpPr>
            <a:spLocks noGrp="1"/>
          </p:cNvSpPr>
          <p:nvPr>
            <p:ph idx="1"/>
          </p:nvPr>
        </p:nvSpPr>
        <p:spPr>
          <a:xfrm>
            <a:off x="253264" y="914400"/>
            <a:ext cx="9036509" cy="5550500"/>
          </a:xfrm>
        </p:spPr>
        <p:txBody>
          <a:bodyPr>
            <a:normAutofit/>
          </a:bodyPr>
          <a:lstStyle/>
          <a:p>
            <a:r>
              <a:rPr lang="en-US" dirty="0"/>
              <a:t>Frequency of each individual TurnOver type is significantly different from one another in terms of attrition rate hence, each TurnOver type is different</a:t>
            </a:r>
          </a:p>
          <a:p>
            <a:r>
              <a:rPr lang="en-US" dirty="0"/>
              <a:t>Linearity between TurnOver Types could be observed from LLS plot in Figure 15, where Involuntary resignation and Job Termination are linearly related. Same point could be concluded from Proportional hazard plot in Figure 20 and Wilcoxon test in Figure 13 as well</a:t>
            </a:r>
          </a:p>
          <a:p>
            <a:r>
              <a:rPr lang="en-US" dirty="0"/>
              <a:t>P-value for combination of Involuntary Resignation and Job Termination is 0.193 which is not significant, hence nested model would be best</a:t>
            </a:r>
          </a:p>
          <a:p>
            <a:pPr fontAlgn="base"/>
            <a:r>
              <a:rPr lang="en-US" dirty="0"/>
              <a:t>For Retirement – Age, Job Involvement, Business Travel, Bonus and Interaction Variable Years in current role are significant variables</a:t>
            </a:r>
          </a:p>
          <a:p>
            <a:pPr fontAlgn="base"/>
            <a:r>
              <a:rPr lang="en-US" dirty="0"/>
              <a:t>For Voluntary Resignation- has Stocks, Business Travel, Environment Satisfaction, Job satisfaction, Job Involvement, interaction term - number of companies worked and Years in current role are significant variables</a:t>
            </a:r>
          </a:p>
          <a:p>
            <a:pPr fontAlgn="base"/>
            <a:r>
              <a:rPr lang="en-US" dirty="0"/>
              <a:t>Employee Bonus has a significant impact on employees who are retiring from the company but has no significant impact on the other event types</a:t>
            </a:r>
          </a:p>
          <a:p>
            <a:pPr fontAlgn="base"/>
            <a:r>
              <a:rPr lang="en-US" dirty="0"/>
              <a:t>NumCompanies Worked, Total Working Years and Years In Current Role are the non-proportional variables with respect to hazard</a:t>
            </a:r>
          </a:p>
          <a:p>
            <a:endParaRPr lang="en-US" dirty="0"/>
          </a:p>
          <a:p>
            <a:endParaRPr lang="en-IN" dirty="0"/>
          </a:p>
        </p:txBody>
      </p:sp>
    </p:spTree>
    <p:extLst>
      <p:ext uri="{BB962C8B-B14F-4D97-AF65-F5344CB8AC3E}">
        <p14:creationId xmlns:p14="http://schemas.microsoft.com/office/powerpoint/2010/main" val="4265358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50892-C85D-4D5A-8E3B-ADDA3E5D715F}"/>
              </a:ext>
            </a:extLst>
          </p:cNvPr>
          <p:cNvSpPr>
            <a:spLocks noGrp="1"/>
          </p:cNvSpPr>
          <p:nvPr>
            <p:ph type="title"/>
          </p:nvPr>
        </p:nvSpPr>
        <p:spPr>
          <a:xfrm>
            <a:off x="1135626" y="609600"/>
            <a:ext cx="8138376" cy="762000"/>
          </a:xfrm>
        </p:spPr>
        <p:txBody>
          <a:bodyPr/>
          <a:lstStyle/>
          <a:p>
            <a:pPr algn="ctr"/>
            <a:r>
              <a:rPr lang="en-IN" dirty="0"/>
              <a:t>Recommendations</a:t>
            </a:r>
          </a:p>
        </p:txBody>
      </p:sp>
      <p:sp>
        <p:nvSpPr>
          <p:cNvPr id="3" name="Content Placeholder 2">
            <a:extLst>
              <a:ext uri="{FF2B5EF4-FFF2-40B4-BE49-F238E27FC236}">
                <a16:creationId xmlns:a16="http://schemas.microsoft.com/office/drawing/2014/main" id="{28CA8469-E929-42AA-9A40-8394E2636154}"/>
              </a:ext>
            </a:extLst>
          </p:cNvPr>
          <p:cNvSpPr>
            <a:spLocks noGrp="1"/>
          </p:cNvSpPr>
          <p:nvPr>
            <p:ph idx="1"/>
          </p:nvPr>
        </p:nvSpPr>
        <p:spPr>
          <a:xfrm>
            <a:off x="529029" y="1550989"/>
            <a:ext cx="9351569" cy="4697411"/>
          </a:xfrm>
        </p:spPr>
        <p:txBody>
          <a:bodyPr>
            <a:normAutofit fontScale="92500" lnSpcReduction="10000"/>
          </a:bodyPr>
          <a:lstStyle/>
          <a:p>
            <a:pPr fontAlgn="base"/>
            <a:r>
              <a:rPr lang="en-US" sz="1900" dirty="0"/>
              <a:t>Management could reduce overtime of the employees by hiring few temporary employees and shifting the extra work</a:t>
            </a:r>
          </a:p>
          <a:p>
            <a:pPr fontAlgn="base"/>
            <a:r>
              <a:rPr lang="en-US" sz="1900" dirty="0"/>
              <a:t>Management should try reducing the Business travel associated with any employee by hiring new employees at required location, train other employees on the same skill set to reduce dependency on any employee, give some incentive to those employees who travel frequently</a:t>
            </a:r>
          </a:p>
          <a:p>
            <a:pPr fontAlgn="base"/>
            <a:r>
              <a:rPr lang="en-US" sz="1900" dirty="0"/>
              <a:t>There is a strong impact of hasStocks on employee turnover, so Management should promote or give additional benefits or lucrative offers like issuing stocks at subsidized rates with higher returns on investment  for in house employees who are interested in buying stock</a:t>
            </a:r>
          </a:p>
          <a:p>
            <a:pPr fontAlgn="base"/>
            <a:r>
              <a:rPr lang="en-US" sz="1900" dirty="0"/>
              <a:t>By motivating employees with good leadership and encouraging them with their work can lead to a better job satisfaction and involvement levels. This might reduce the turnover rate associated with these factors</a:t>
            </a:r>
          </a:p>
          <a:p>
            <a:pPr fontAlgn="base"/>
            <a:r>
              <a:rPr lang="en-US" sz="1900" dirty="0"/>
              <a:t>Environment satisfaction is one of the major factors of attrition, so Management can arrange for some Fun events or Family events in every quarter to boost up the momentum and productivity of the employees </a:t>
            </a:r>
          </a:p>
          <a:p>
            <a:endParaRPr lang="en-IN" dirty="0"/>
          </a:p>
        </p:txBody>
      </p:sp>
    </p:spTree>
    <p:extLst>
      <p:ext uri="{BB962C8B-B14F-4D97-AF65-F5344CB8AC3E}">
        <p14:creationId xmlns:p14="http://schemas.microsoft.com/office/powerpoint/2010/main" val="34441333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50892-C85D-4D5A-8E3B-ADDA3E5D715F}"/>
              </a:ext>
            </a:extLst>
          </p:cNvPr>
          <p:cNvSpPr>
            <a:spLocks noGrp="1"/>
          </p:cNvSpPr>
          <p:nvPr>
            <p:ph type="title"/>
          </p:nvPr>
        </p:nvSpPr>
        <p:spPr>
          <a:xfrm>
            <a:off x="1135626" y="609600"/>
            <a:ext cx="8138376" cy="762000"/>
          </a:xfrm>
        </p:spPr>
        <p:txBody>
          <a:bodyPr/>
          <a:lstStyle/>
          <a:p>
            <a:pPr algn="ctr"/>
            <a:r>
              <a:rPr lang="en-IN" dirty="0"/>
              <a:t>References</a:t>
            </a:r>
          </a:p>
        </p:txBody>
      </p:sp>
      <p:sp>
        <p:nvSpPr>
          <p:cNvPr id="3" name="Content Placeholder 2">
            <a:extLst>
              <a:ext uri="{FF2B5EF4-FFF2-40B4-BE49-F238E27FC236}">
                <a16:creationId xmlns:a16="http://schemas.microsoft.com/office/drawing/2014/main" id="{28CA8469-E929-42AA-9A40-8394E2636154}"/>
              </a:ext>
            </a:extLst>
          </p:cNvPr>
          <p:cNvSpPr>
            <a:spLocks noGrp="1"/>
          </p:cNvSpPr>
          <p:nvPr>
            <p:ph idx="1"/>
          </p:nvPr>
        </p:nvSpPr>
        <p:spPr>
          <a:xfrm>
            <a:off x="592825" y="1371600"/>
            <a:ext cx="9351569" cy="1128415"/>
          </a:xfrm>
        </p:spPr>
        <p:txBody>
          <a:bodyPr>
            <a:normAutofit lnSpcReduction="10000"/>
          </a:bodyPr>
          <a:lstStyle/>
          <a:p>
            <a:r>
              <a:rPr lang="en-IN" dirty="0">
                <a:hlinkClick r:id="rId2"/>
              </a:rPr>
              <a:t>https://www.sas.com/storefront/aux/en/splsb/65423_excerpt.pdf</a:t>
            </a:r>
            <a:endParaRPr lang="en-IN" dirty="0"/>
          </a:p>
          <a:p>
            <a:r>
              <a:rPr lang="en-IN" dirty="0">
                <a:hlinkClick r:id="rId3"/>
              </a:rPr>
              <a:t>https://newonlinecourses.science.psu.edu/stat507/node/81/</a:t>
            </a:r>
            <a:endParaRPr lang="en-IN" dirty="0"/>
          </a:p>
          <a:p>
            <a:r>
              <a:rPr lang="en-IN" dirty="0">
                <a:hlinkClick r:id="rId4"/>
              </a:rPr>
              <a:t>https://stats.idre.ucla.edu/sas/seminars/sas-survival/</a:t>
            </a:r>
            <a:endParaRPr lang="en-IN" dirty="0"/>
          </a:p>
          <a:p>
            <a:endParaRPr lang="en-IN" dirty="0"/>
          </a:p>
          <a:p>
            <a:pPr marL="0" indent="0">
              <a:buNone/>
            </a:pPr>
            <a:endParaRPr lang="en-IN" dirty="0"/>
          </a:p>
        </p:txBody>
      </p:sp>
    </p:spTree>
    <p:extLst>
      <p:ext uri="{BB962C8B-B14F-4D97-AF65-F5344CB8AC3E}">
        <p14:creationId xmlns:p14="http://schemas.microsoft.com/office/powerpoint/2010/main" val="1364274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EAE750-B569-42C3-A9EF-E0A51069C4E0}"/>
              </a:ext>
            </a:extLst>
          </p:cNvPr>
          <p:cNvSpPr>
            <a:spLocks noGrp="1"/>
          </p:cNvSpPr>
          <p:nvPr>
            <p:ph type="title"/>
          </p:nvPr>
        </p:nvSpPr>
        <p:spPr>
          <a:xfrm>
            <a:off x="652481" y="1382486"/>
            <a:ext cx="3547581" cy="4093028"/>
          </a:xfrm>
        </p:spPr>
        <p:txBody>
          <a:bodyPr anchor="ctr">
            <a:normAutofit/>
          </a:bodyPr>
          <a:lstStyle/>
          <a:p>
            <a:r>
              <a:rPr lang="en-US" sz="4400" b="1" dirty="0">
                <a:solidFill>
                  <a:schemeClr val="accent2"/>
                </a:solidFill>
                <a:latin typeface="Times New Roman" panose="02020603050405020304" pitchFamily="18" charset="0"/>
                <a:cs typeface="Times New Roman" panose="02020603050405020304" pitchFamily="18" charset="0"/>
              </a:rPr>
              <a:t>Our </a:t>
            </a:r>
            <a:r>
              <a:rPr lang="en-US" sz="4000" b="1" dirty="0">
                <a:solidFill>
                  <a:schemeClr val="accent2"/>
                </a:solidFill>
                <a:latin typeface="Times New Roman" panose="02020603050405020304" pitchFamily="18" charset="0"/>
                <a:cs typeface="Times New Roman" panose="02020603050405020304" pitchFamily="18" charset="0"/>
              </a:rPr>
              <a:t>Team</a:t>
            </a:r>
            <a:r>
              <a:rPr lang="en-US" sz="4400" b="1" dirty="0">
                <a:solidFill>
                  <a:schemeClr val="accent2"/>
                </a:solidFill>
                <a:latin typeface="Times New Roman" panose="02020603050405020304" pitchFamily="18" charset="0"/>
                <a:cs typeface="Times New Roman" panose="02020603050405020304" pitchFamily="18" charset="0"/>
              </a:rPr>
              <a:t> </a:t>
            </a:r>
            <a:r>
              <a:rPr lang="en-US" sz="4400" dirty="0"/>
              <a:t>		</a:t>
            </a:r>
            <a:endParaRPr lang="en-IN" sz="4400" dirty="0"/>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861CAF4E-361B-47C0-8C53-A06993B5DFAA}"/>
              </a:ext>
            </a:extLst>
          </p:cNvPr>
          <p:cNvGraphicFramePr>
            <a:graphicFrameLocks noGrp="1"/>
          </p:cNvGraphicFramePr>
          <p:nvPr>
            <p:ph idx="1"/>
            <p:extLst>
              <p:ext uri="{D42A27DB-BD31-4B8C-83A1-F6EECF244321}">
                <p14:modId xmlns:p14="http://schemas.microsoft.com/office/powerpoint/2010/main" val="3770975246"/>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6490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1944B-0CBD-4646-BFE1-CFF3E27DDE95}"/>
              </a:ext>
            </a:extLst>
          </p:cNvPr>
          <p:cNvSpPr>
            <a:spLocks noGrp="1"/>
          </p:cNvSpPr>
          <p:nvPr>
            <p:ph type="title"/>
          </p:nvPr>
        </p:nvSpPr>
        <p:spPr>
          <a:xfrm>
            <a:off x="677334" y="450574"/>
            <a:ext cx="8596668" cy="1320800"/>
          </a:xfrm>
        </p:spPr>
        <p:txBody>
          <a:bodyPr>
            <a:normAutofit/>
          </a:bodyPr>
          <a:lstStyle/>
          <a:p>
            <a:pPr algn="ctr"/>
            <a:r>
              <a:rPr lang="en-IN" sz="4000" b="1" dirty="0">
                <a:latin typeface="Times New Roman" panose="02020603050405020304" pitchFamily="18" charset="0"/>
                <a:cs typeface="Times New Roman" panose="02020603050405020304" pitchFamily="18" charset="0"/>
              </a:rPr>
              <a:t>Project Overview</a:t>
            </a:r>
          </a:p>
        </p:txBody>
      </p:sp>
      <p:sp>
        <p:nvSpPr>
          <p:cNvPr id="3" name="Content Placeholder 2">
            <a:extLst>
              <a:ext uri="{FF2B5EF4-FFF2-40B4-BE49-F238E27FC236}">
                <a16:creationId xmlns:a16="http://schemas.microsoft.com/office/drawing/2014/main" id="{EEA2FA47-846A-45F5-98A7-BE16744E604C}"/>
              </a:ext>
            </a:extLst>
          </p:cNvPr>
          <p:cNvSpPr>
            <a:spLocks noGrp="1"/>
          </p:cNvSpPr>
          <p:nvPr>
            <p:ph idx="1"/>
          </p:nvPr>
        </p:nvSpPr>
        <p:spPr>
          <a:xfrm>
            <a:off x="677334" y="1484244"/>
            <a:ext cx="8596668" cy="4724400"/>
          </a:xfrm>
        </p:spPr>
        <p:txBody>
          <a:bodyPr>
            <a:normAutofit/>
          </a:bodyPr>
          <a:lstStyle/>
          <a:p>
            <a:r>
              <a:rPr lang="en-IN" dirty="0"/>
              <a:t>Fermalogis Inc - Pharmaceutical Company led by CEO Larry Hansen.</a:t>
            </a:r>
          </a:p>
          <a:p>
            <a:r>
              <a:rPr lang="en-IN" dirty="0"/>
              <a:t>The Company is facing high attrition rate due to the exit of experienced employees.</a:t>
            </a:r>
          </a:p>
          <a:p>
            <a:r>
              <a:rPr lang="en-IN" dirty="0"/>
              <a:t>COO plans to invest in data science to deep dive into the data for insights on attrition.</a:t>
            </a:r>
          </a:p>
          <a:p>
            <a:r>
              <a:rPr lang="en-IN" dirty="0"/>
              <a:t>The external company doing the analysis on data uses Survival Analysis Techniques.</a:t>
            </a:r>
          </a:p>
          <a:p>
            <a:r>
              <a:rPr lang="en-US" dirty="0">
                <a:cs typeface="Times New Roman" panose="02020603050405020304" pitchFamily="18" charset="0"/>
              </a:rPr>
              <a:t>The data used are </a:t>
            </a:r>
            <a:r>
              <a:rPr lang="en-US" b="1" dirty="0">
                <a:cs typeface="Times New Roman" panose="02020603050405020304" pitchFamily="18" charset="0"/>
              </a:rPr>
              <a:t>“</a:t>
            </a:r>
            <a:r>
              <a:rPr lang="en-US" i="1" dirty="0"/>
              <a:t>FermaLogis_Event_Type.csv” &amp; “Data_dictionary.txt”.</a:t>
            </a:r>
            <a:endParaRPr lang="en-IN" dirty="0"/>
          </a:p>
          <a:p>
            <a:r>
              <a:rPr lang="en-IN" dirty="0"/>
              <a:t>Tool used for knowing the trends is SAS</a:t>
            </a:r>
          </a:p>
          <a:p>
            <a:r>
              <a:rPr lang="en-IN" dirty="0"/>
              <a:t>Plotting of data using various SAS Functions and Tableau Visualizations are explored to know the reason behind attrition</a:t>
            </a:r>
          </a:p>
          <a:p>
            <a:r>
              <a:rPr lang="en-IN" dirty="0"/>
              <a:t>Business solutions and recommendations given</a:t>
            </a:r>
          </a:p>
          <a:p>
            <a:endParaRPr lang="en-IN" dirty="0"/>
          </a:p>
          <a:p>
            <a:pPr lvl="8"/>
            <a:endParaRPr lang="en-IN" dirty="0"/>
          </a:p>
        </p:txBody>
      </p:sp>
    </p:spTree>
    <p:extLst>
      <p:ext uri="{BB962C8B-B14F-4D97-AF65-F5344CB8AC3E}">
        <p14:creationId xmlns:p14="http://schemas.microsoft.com/office/powerpoint/2010/main" val="4232363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DF733-0DEA-4DD9-BE11-E1B364BEF491}"/>
              </a:ext>
            </a:extLst>
          </p:cNvPr>
          <p:cNvSpPr>
            <a:spLocks noGrp="1"/>
          </p:cNvSpPr>
          <p:nvPr>
            <p:ph type="title"/>
          </p:nvPr>
        </p:nvSpPr>
        <p:spPr>
          <a:xfrm>
            <a:off x="677334" y="609600"/>
            <a:ext cx="8596668" cy="755374"/>
          </a:xfrm>
        </p:spPr>
        <p:txBody>
          <a:bodyPr/>
          <a:lstStyle/>
          <a:p>
            <a:pPr algn="ctr"/>
            <a:r>
              <a:rPr lang="en-IN" b="1" dirty="0"/>
              <a:t>Business Case</a:t>
            </a:r>
          </a:p>
        </p:txBody>
      </p:sp>
      <p:sp>
        <p:nvSpPr>
          <p:cNvPr id="3" name="Content Placeholder 2">
            <a:extLst>
              <a:ext uri="{FF2B5EF4-FFF2-40B4-BE49-F238E27FC236}">
                <a16:creationId xmlns:a16="http://schemas.microsoft.com/office/drawing/2014/main" id="{812C9141-018F-4E9A-BBE3-EAFD03EB0600}"/>
              </a:ext>
            </a:extLst>
          </p:cNvPr>
          <p:cNvSpPr>
            <a:spLocks noGrp="1"/>
          </p:cNvSpPr>
          <p:nvPr>
            <p:ph idx="1"/>
          </p:nvPr>
        </p:nvSpPr>
        <p:spPr>
          <a:xfrm>
            <a:off x="571317" y="1630017"/>
            <a:ext cx="8811222" cy="4518992"/>
          </a:xfrm>
        </p:spPr>
        <p:txBody>
          <a:bodyPr/>
          <a:lstStyle/>
          <a:p>
            <a:r>
              <a:rPr lang="en-IN" dirty="0"/>
              <a:t>Fermalogis Inc faces exits of employees once they attain skills which are most in demand</a:t>
            </a:r>
          </a:p>
          <a:p>
            <a:r>
              <a:rPr lang="en-IN" dirty="0"/>
              <a:t>Company plans to bring down attrition rate by bringing various reforms within an  Organization</a:t>
            </a:r>
          </a:p>
          <a:p>
            <a:r>
              <a:rPr lang="en-IN" dirty="0"/>
              <a:t>The COO plans to identify key metrics within its organization that leads to higher attrition</a:t>
            </a:r>
          </a:p>
          <a:p>
            <a:r>
              <a:rPr lang="en-IN" dirty="0"/>
              <a:t>Plans to hire an Analytics Company expert in determining the survival analysis patterns of Employees</a:t>
            </a:r>
          </a:p>
          <a:p>
            <a:r>
              <a:rPr lang="en-IN" dirty="0"/>
              <a:t>Develop a report which will help the company to analyse the trend that can help them to bring down the attrition rate</a:t>
            </a:r>
          </a:p>
          <a:p>
            <a:r>
              <a:rPr lang="en-IN" dirty="0"/>
              <a:t>Low attrition rate will help the company to focus on future expansion and growth</a:t>
            </a:r>
          </a:p>
          <a:p>
            <a:endParaRPr lang="en-IN" dirty="0"/>
          </a:p>
        </p:txBody>
      </p:sp>
    </p:spTree>
    <p:extLst>
      <p:ext uri="{BB962C8B-B14F-4D97-AF65-F5344CB8AC3E}">
        <p14:creationId xmlns:p14="http://schemas.microsoft.com/office/powerpoint/2010/main" val="1447040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49A35-FC8A-45C2-A795-D8CE474F0BCE}"/>
              </a:ext>
            </a:extLst>
          </p:cNvPr>
          <p:cNvSpPr>
            <a:spLocks noGrp="1"/>
          </p:cNvSpPr>
          <p:nvPr>
            <p:ph type="title"/>
          </p:nvPr>
        </p:nvSpPr>
        <p:spPr>
          <a:xfrm>
            <a:off x="561989" y="106018"/>
            <a:ext cx="8596668" cy="719718"/>
          </a:xfrm>
        </p:spPr>
        <p:txBody>
          <a:bodyPr anchor="t">
            <a:normAutofit/>
          </a:bodyPr>
          <a:lstStyle/>
          <a:p>
            <a:pPr algn="ctr"/>
            <a:r>
              <a:rPr lang="en-IN" b="1" dirty="0"/>
              <a:t>Data</a:t>
            </a:r>
            <a:r>
              <a:rPr lang="en-IN" b="1" dirty="0">
                <a:solidFill>
                  <a:schemeClr val="accent2"/>
                </a:solidFill>
              </a:rPr>
              <a:t> </a:t>
            </a:r>
            <a:r>
              <a:rPr lang="en-IN" b="1" dirty="0"/>
              <a:t>Description</a:t>
            </a:r>
          </a:p>
        </p:txBody>
      </p:sp>
      <p:sp>
        <p:nvSpPr>
          <p:cNvPr id="3" name="Content Placeholder 2">
            <a:extLst>
              <a:ext uri="{FF2B5EF4-FFF2-40B4-BE49-F238E27FC236}">
                <a16:creationId xmlns:a16="http://schemas.microsoft.com/office/drawing/2014/main" id="{75C01E9E-F2CD-45F3-9F57-C503BC6FCA1A}"/>
              </a:ext>
            </a:extLst>
          </p:cNvPr>
          <p:cNvSpPr>
            <a:spLocks noGrp="1"/>
          </p:cNvSpPr>
          <p:nvPr>
            <p:ph idx="1"/>
          </p:nvPr>
        </p:nvSpPr>
        <p:spPr>
          <a:xfrm>
            <a:off x="4860323" y="1643271"/>
            <a:ext cx="4410676" cy="4285892"/>
          </a:xfrm>
        </p:spPr>
        <p:txBody>
          <a:bodyPr>
            <a:normAutofit/>
          </a:bodyPr>
          <a:lstStyle/>
          <a:p>
            <a:pPr>
              <a:lnSpc>
                <a:spcPct val="90000"/>
              </a:lnSpc>
            </a:pPr>
            <a:r>
              <a:rPr lang="en-IN" sz="1400" dirty="0"/>
              <a:t>Employee data used  - </a:t>
            </a:r>
            <a:r>
              <a:rPr lang="en-US" sz="1400" i="1" dirty="0"/>
              <a:t>“FermaLogis_Event_Type.csv”  &amp; Data Dictionary used - “data_dictionary.txt”.</a:t>
            </a:r>
            <a:endParaRPr lang="en-IN" sz="1400" dirty="0"/>
          </a:p>
          <a:p>
            <a:pPr>
              <a:lnSpc>
                <a:spcPct val="90000"/>
              </a:lnSpc>
            </a:pPr>
            <a:r>
              <a:rPr lang="en-IN" sz="1400" dirty="0"/>
              <a:t>Initial data consists of 76 variables and 1470 Observations.</a:t>
            </a:r>
          </a:p>
          <a:p>
            <a:pPr>
              <a:lnSpc>
                <a:spcPct val="90000"/>
              </a:lnSpc>
            </a:pPr>
            <a:r>
              <a:rPr lang="en-IN" sz="1400" dirty="0"/>
              <a:t>New Variable i.e.  “Turnover Type” is created.</a:t>
            </a:r>
          </a:p>
          <a:p>
            <a:pPr>
              <a:lnSpc>
                <a:spcPct val="90000"/>
              </a:lnSpc>
            </a:pPr>
            <a:r>
              <a:rPr lang="en-IN" sz="1400" dirty="0"/>
              <a:t>Different Turnover Types used are:</a:t>
            </a:r>
          </a:p>
          <a:p>
            <a:pPr marL="0" indent="0">
              <a:lnSpc>
                <a:spcPct val="90000"/>
              </a:lnSpc>
              <a:buNone/>
            </a:pPr>
            <a:r>
              <a:rPr lang="en-US" sz="1400" dirty="0"/>
              <a:t>0 - No turnover</a:t>
            </a:r>
          </a:p>
          <a:p>
            <a:pPr marL="0" indent="0">
              <a:lnSpc>
                <a:spcPct val="90000"/>
              </a:lnSpc>
              <a:buNone/>
            </a:pPr>
            <a:r>
              <a:rPr lang="en-US" sz="1400" dirty="0"/>
              <a:t>1 – Retirement</a:t>
            </a:r>
          </a:p>
          <a:p>
            <a:pPr marL="0" indent="0">
              <a:lnSpc>
                <a:spcPct val="90000"/>
              </a:lnSpc>
              <a:buNone/>
            </a:pPr>
            <a:r>
              <a:rPr lang="en-US" sz="1400" dirty="0"/>
              <a:t>2 - Voluntary Resignation</a:t>
            </a:r>
          </a:p>
          <a:p>
            <a:pPr marL="0" indent="0">
              <a:lnSpc>
                <a:spcPct val="90000"/>
              </a:lnSpc>
              <a:buNone/>
            </a:pPr>
            <a:r>
              <a:rPr lang="en-US" sz="1400" dirty="0"/>
              <a:t>3 - Involuntary Resignation (Health problems, family matters etc.)</a:t>
            </a:r>
          </a:p>
          <a:p>
            <a:pPr marL="0" indent="0">
              <a:lnSpc>
                <a:spcPct val="90000"/>
              </a:lnSpc>
              <a:buNone/>
            </a:pPr>
            <a:r>
              <a:rPr lang="en-US" sz="1400" dirty="0"/>
              <a:t>4 - Job Termination, Employee is Fired.</a:t>
            </a:r>
          </a:p>
          <a:p>
            <a:pPr marL="0" indent="0">
              <a:lnSpc>
                <a:spcPct val="90000"/>
              </a:lnSpc>
              <a:buNone/>
            </a:pPr>
            <a:endParaRPr lang="en-IN" sz="1400" dirty="0"/>
          </a:p>
          <a:p>
            <a:pPr>
              <a:lnSpc>
                <a:spcPct val="90000"/>
              </a:lnSpc>
            </a:pPr>
            <a:endParaRPr lang="en-IN" sz="1400" dirty="0"/>
          </a:p>
        </p:txBody>
      </p:sp>
      <p:sp>
        <p:nvSpPr>
          <p:cNvPr id="5" name="Rectangle 1">
            <a:extLst>
              <a:ext uri="{FF2B5EF4-FFF2-40B4-BE49-F238E27FC236}">
                <a16:creationId xmlns:a16="http://schemas.microsoft.com/office/drawing/2014/main" id="{08C33651-7457-4062-9754-161AF25B6583}"/>
              </a:ext>
            </a:extLst>
          </p:cNvPr>
          <p:cNvSpPr>
            <a:spLocks noChangeArrowheads="1"/>
          </p:cNvSpPr>
          <p:nvPr/>
        </p:nvSpPr>
        <p:spPr bwMode="auto">
          <a:xfrm>
            <a:off x="2398713" y="3032051"/>
            <a:ext cx="184731" cy="1000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dirty="0">
                <a:ln>
                  <a:noFill/>
                </a:ln>
                <a:solidFill>
                  <a:schemeClr val="tx1"/>
                </a:solidFill>
                <a:effectLst/>
                <a:latin typeface="Arial" panose="020B0604020202020204" pitchFamily="34" charset="0"/>
              </a:rPr>
            </a:b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EA893408-6168-4A38-8507-648862EEE6AD}"/>
              </a:ext>
            </a:extLst>
          </p:cNvPr>
          <p:cNvGraphicFramePr>
            <a:graphicFrameLocks noGrp="1"/>
          </p:cNvGraphicFramePr>
          <p:nvPr>
            <p:extLst>
              <p:ext uri="{D42A27DB-BD31-4B8C-83A1-F6EECF244321}">
                <p14:modId xmlns:p14="http://schemas.microsoft.com/office/powerpoint/2010/main" val="123012635"/>
              </p:ext>
            </p:extLst>
          </p:nvPr>
        </p:nvGraphicFramePr>
        <p:xfrm>
          <a:off x="462504" y="1643270"/>
          <a:ext cx="4136000" cy="5120126"/>
        </p:xfrm>
        <a:graphic>
          <a:graphicData uri="http://schemas.openxmlformats.org/drawingml/2006/table">
            <a:tbl>
              <a:tblPr/>
              <a:tblGrid>
                <a:gridCol w="1797185">
                  <a:extLst>
                    <a:ext uri="{9D8B030D-6E8A-4147-A177-3AD203B41FA5}">
                      <a16:colId xmlns:a16="http://schemas.microsoft.com/office/drawing/2014/main" val="3348258515"/>
                    </a:ext>
                  </a:extLst>
                </a:gridCol>
                <a:gridCol w="2338815">
                  <a:extLst>
                    <a:ext uri="{9D8B030D-6E8A-4147-A177-3AD203B41FA5}">
                      <a16:colId xmlns:a16="http://schemas.microsoft.com/office/drawing/2014/main" val="3831748790"/>
                    </a:ext>
                  </a:extLst>
                </a:gridCol>
              </a:tblGrid>
              <a:tr h="348842">
                <a:tc>
                  <a:txBody>
                    <a:bodyPr/>
                    <a:lstStyle/>
                    <a:p>
                      <a:pPr algn="l" rtl="0" fontAlgn="b">
                        <a:spcBef>
                          <a:spcPts val="0"/>
                        </a:spcBef>
                        <a:spcAft>
                          <a:spcPts val="0"/>
                        </a:spcAft>
                      </a:pPr>
                      <a:r>
                        <a:rPr lang="en-IN" sz="1800" b="1" i="0" u="none" strike="noStrike" dirty="0">
                          <a:solidFill>
                            <a:srgbClr val="000000"/>
                          </a:solidFill>
                          <a:effectLst/>
                          <a:latin typeface="Calibri" panose="020F0502020204030204" pitchFamily="34" charset="0"/>
                        </a:rPr>
                        <a:t>Features</a:t>
                      </a:r>
                      <a:endParaRPr lang="en-IN" sz="2800" b="0" i="0" u="none" strike="noStrike" dirty="0">
                        <a:effectLst/>
                        <a:latin typeface="Arial" panose="020B0604020202020204" pitchFamily="34" charset="0"/>
                      </a:endParaRPr>
                    </a:p>
                  </a:txBody>
                  <a:tcPr marL="68900" marR="68900" marT="8987" marB="898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IN" sz="1800" b="1" i="0" u="none" strike="noStrike" dirty="0">
                          <a:solidFill>
                            <a:srgbClr val="000000"/>
                          </a:solidFill>
                          <a:effectLst/>
                          <a:latin typeface="Calibri" panose="020F0502020204030204" pitchFamily="34" charset="0"/>
                        </a:rPr>
                        <a:t>Description</a:t>
                      </a:r>
                      <a:endParaRPr lang="en-IN" sz="2800" b="0" i="0" u="none" strike="noStrike" dirty="0">
                        <a:effectLst/>
                        <a:latin typeface="Arial" panose="020B0604020202020204" pitchFamily="34" charset="0"/>
                      </a:endParaRPr>
                    </a:p>
                  </a:txBody>
                  <a:tcPr marL="68900" marR="68900" marT="8987" marB="898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7442569"/>
                  </a:ext>
                </a:extLst>
              </a:tr>
              <a:tr h="616325">
                <a:tc>
                  <a:txBody>
                    <a:bodyPr/>
                    <a:lstStyle/>
                    <a:p>
                      <a:pPr algn="l" rtl="0" fontAlgn="b">
                        <a:spcBef>
                          <a:spcPts val="0"/>
                        </a:spcBef>
                        <a:spcAft>
                          <a:spcPts val="0"/>
                        </a:spcAft>
                      </a:pPr>
                      <a:r>
                        <a:rPr lang="en-IN" sz="1800" b="0" i="0" u="none" strike="noStrike" dirty="0">
                          <a:solidFill>
                            <a:srgbClr val="000000"/>
                          </a:solidFill>
                          <a:effectLst/>
                          <a:latin typeface="Calibri" panose="020F0502020204030204" pitchFamily="34" charset="0"/>
                        </a:rPr>
                        <a:t>Business Travel</a:t>
                      </a:r>
                      <a:endParaRPr lang="en-IN" sz="2800" b="0" i="0" u="none" strike="noStrike" dirty="0">
                        <a:effectLst/>
                        <a:latin typeface="Arial" panose="020B0604020202020204" pitchFamily="34" charset="0"/>
                      </a:endParaRPr>
                    </a:p>
                  </a:txBody>
                  <a:tcPr marL="68900" marR="68900" marT="8987" marB="898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1800" b="0" i="0" u="none" strike="noStrike" dirty="0">
                          <a:solidFill>
                            <a:srgbClr val="000000"/>
                          </a:solidFill>
                          <a:effectLst/>
                          <a:latin typeface="Calibri" panose="020F0502020204030204" pitchFamily="34" charset="0"/>
                        </a:rPr>
                        <a:t>describes if the employee had opportunity to travel</a:t>
                      </a:r>
                      <a:endParaRPr lang="en-US" sz="2800" b="0" i="0" u="none" strike="noStrike" dirty="0">
                        <a:effectLst/>
                        <a:latin typeface="Arial" panose="020B0604020202020204" pitchFamily="34" charset="0"/>
                      </a:endParaRPr>
                    </a:p>
                  </a:txBody>
                  <a:tcPr marL="68900" marR="68900" marT="8987" marB="898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615411"/>
                  </a:ext>
                </a:extLst>
              </a:tr>
              <a:tr h="616325">
                <a:tc>
                  <a:txBody>
                    <a:bodyPr/>
                    <a:lstStyle/>
                    <a:p>
                      <a:pPr algn="l" rtl="0" fontAlgn="b">
                        <a:spcBef>
                          <a:spcPts val="0"/>
                        </a:spcBef>
                        <a:spcAft>
                          <a:spcPts val="0"/>
                        </a:spcAft>
                      </a:pPr>
                      <a:r>
                        <a:rPr lang="en-IN" sz="1800" b="0" i="0" u="none" strike="noStrike" dirty="0">
                          <a:solidFill>
                            <a:srgbClr val="000000"/>
                          </a:solidFill>
                          <a:effectLst/>
                          <a:latin typeface="Calibri" panose="020F0502020204030204" pitchFamily="34" charset="0"/>
                        </a:rPr>
                        <a:t>Environment Satisfaction</a:t>
                      </a:r>
                      <a:endParaRPr lang="en-IN" sz="2800" b="0" i="0" u="none" strike="noStrike" dirty="0">
                        <a:effectLst/>
                        <a:latin typeface="Arial" panose="020B0604020202020204" pitchFamily="34" charset="0"/>
                      </a:endParaRPr>
                    </a:p>
                  </a:txBody>
                  <a:tcPr marL="68900" marR="68900" marT="8987" marB="898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1800" b="0" i="0" u="none" strike="noStrike" dirty="0">
                          <a:solidFill>
                            <a:srgbClr val="000000"/>
                          </a:solidFill>
                          <a:effectLst/>
                          <a:latin typeface="Calibri" panose="020F0502020204030204" pitchFamily="34" charset="0"/>
                        </a:rPr>
                        <a:t>Rates the level of work environment satisfaction</a:t>
                      </a:r>
                      <a:endParaRPr lang="en-US" sz="2800" b="0" i="0" u="none" strike="noStrike" dirty="0">
                        <a:effectLst/>
                        <a:latin typeface="Arial" panose="020B0604020202020204" pitchFamily="34" charset="0"/>
                      </a:endParaRPr>
                    </a:p>
                  </a:txBody>
                  <a:tcPr marL="68900" marR="68900" marT="8987" marB="898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341490"/>
                  </a:ext>
                </a:extLst>
              </a:tr>
              <a:tr h="616325">
                <a:tc>
                  <a:txBody>
                    <a:bodyPr/>
                    <a:lstStyle/>
                    <a:p>
                      <a:pPr algn="l" rtl="0" fontAlgn="b">
                        <a:spcBef>
                          <a:spcPts val="0"/>
                        </a:spcBef>
                        <a:spcAft>
                          <a:spcPts val="0"/>
                        </a:spcAft>
                      </a:pPr>
                      <a:r>
                        <a:rPr lang="en-IN" sz="1800" b="0" i="0" u="none" strike="noStrike" dirty="0">
                          <a:solidFill>
                            <a:srgbClr val="000000"/>
                          </a:solidFill>
                          <a:effectLst/>
                          <a:latin typeface="Calibri" panose="020F0502020204030204" pitchFamily="34" charset="0"/>
                        </a:rPr>
                        <a:t>Department</a:t>
                      </a:r>
                      <a:endParaRPr lang="en-IN" sz="2800" b="0" i="0" u="none" strike="noStrike" dirty="0">
                        <a:effectLst/>
                        <a:latin typeface="Arial" panose="020B0604020202020204" pitchFamily="34" charset="0"/>
                      </a:endParaRPr>
                    </a:p>
                  </a:txBody>
                  <a:tcPr marL="68900" marR="68900" marT="8987" marB="898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1800" b="0" i="0" u="none" strike="noStrike" dirty="0">
                          <a:solidFill>
                            <a:srgbClr val="000000"/>
                          </a:solidFill>
                          <a:effectLst/>
                          <a:latin typeface="Calibri" panose="020F0502020204030204" pitchFamily="34" charset="0"/>
                        </a:rPr>
                        <a:t>States the department in which the employee works</a:t>
                      </a:r>
                      <a:endParaRPr lang="en-US" sz="2800" b="0" i="0" u="none" strike="noStrike" dirty="0">
                        <a:effectLst/>
                        <a:latin typeface="Arial" panose="020B0604020202020204" pitchFamily="34" charset="0"/>
                      </a:endParaRPr>
                    </a:p>
                  </a:txBody>
                  <a:tcPr marL="68900" marR="68900" marT="8987" marB="898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2848367"/>
                  </a:ext>
                </a:extLst>
              </a:tr>
              <a:tr h="616325">
                <a:tc>
                  <a:txBody>
                    <a:bodyPr/>
                    <a:lstStyle/>
                    <a:p>
                      <a:pPr algn="l" rtl="0" fontAlgn="b">
                        <a:spcBef>
                          <a:spcPts val="0"/>
                        </a:spcBef>
                        <a:spcAft>
                          <a:spcPts val="0"/>
                        </a:spcAft>
                      </a:pPr>
                      <a:r>
                        <a:rPr lang="en-IN" sz="1800" b="0" i="0" u="none" strike="noStrike" dirty="0">
                          <a:solidFill>
                            <a:srgbClr val="000000"/>
                          </a:solidFill>
                          <a:effectLst/>
                          <a:latin typeface="Calibri" panose="020F0502020204030204" pitchFamily="34" charset="0"/>
                        </a:rPr>
                        <a:t>Education</a:t>
                      </a:r>
                      <a:endParaRPr lang="en-IN" sz="2800" b="0" i="0" u="none" strike="noStrike" dirty="0">
                        <a:effectLst/>
                        <a:latin typeface="Arial" panose="020B0604020202020204" pitchFamily="34" charset="0"/>
                      </a:endParaRPr>
                    </a:p>
                  </a:txBody>
                  <a:tcPr marL="68900" marR="68900" marT="8987" marB="898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1800" b="0" i="0" u="none" strike="noStrike" dirty="0">
                          <a:solidFill>
                            <a:srgbClr val="000000"/>
                          </a:solidFill>
                          <a:effectLst/>
                          <a:latin typeface="Calibri" panose="020F0502020204030204" pitchFamily="34" charset="0"/>
                        </a:rPr>
                        <a:t>The highest education degree of the employee in the organization</a:t>
                      </a:r>
                      <a:endParaRPr lang="en-US" sz="2800" b="0" i="0" u="none" strike="noStrike" dirty="0">
                        <a:effectLst/>
                        <a:latin typeface="Arial" panose="020B0604020202020204" pitchFamily="34" charset="0"/>
                      </a:endParaRPr>
                    </a:p>
                  </a:txBody>
                  <a:tcPr marL="68900" marR="68900" marT="8987" marB="898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2907540"/>
                  </a:ext>
                </a:extLst>
              </a:tr>
              <a:tr h="348842">
                <a:tc>
                  <a:txBody>
                    <a:bodyPr/>
                    <a:lstStyle/>
                    <a:p>
                      <a:pPr algn="l" rtl="0" fontAlgn="b">
                        <a:spcBef>
                          <a:spcPts val="0"/>
                        </a:spcBef>
                        <a:spcAft>
                          <a:spcPts val="0"/>
                        </a:spcAft>
                      </a:pPr>
                      <a:r>
                        <a:rPr lang="en-IN" sz="1800" b="0" i="0" u="none" strike="noStrike" dirty="0">
                          <a:solidFill>
                            <a:srgbClr val="000000"/>
                          </a:solidFill>
                          <a:effectLst/>
                          <a:latin typeface="Calibri" panose="020F0502020204030204" pitchFamily="34" charset="0"/>
                        </a:rPr>
                        <a:t>OverTime</a:t>
                      </a:r>
                      <a:endParaRPr lang="en-IN" sz="2800" b="0" i="0" u="none" strike="noStrike" dirty="0">
                        <a:effectLst/>
                        <a:latin typeface="Arial" panose="020B0604020202020204" pitchFamily="34" charset="0"/>
                      </a:endParaRPr>
                    </a:p>
                  </a:txBody>
                  <a:tcPr marL="68900" marR="68900" marT="8987" marB="898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1800" b="0" i="0" u="none" strike="noStrike" dirty="0">
                          <a:solidFill>
                            <a:srgbClr val="000000"/>
                          </a:solidFill>
                          <a:effectLst/>
                          <a:latin typeface="Calibri" panose="020F0502020204030204" pitchFamily="34" charset="0"/>
                        </a:rPr>
                        <a:t>Employee works overtime or not</a:t>
                      </a:r>
                      <a:endParaRPr lang="en-US" sz="2800" b="0" i="0" u="none" strike="noStrike" dirty="0">
                        <a:effectLst/>
                        <a:latin typeface="Arial" panose="020B0604020202020204" pitchFamily="34" charset="0"/>
                      </a:endParaRPr>
                    </a:p>
                  </a:txBody>
                  <a:tcPr marL="68900" marR="68900" marT="8987" marB="898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2992891"/>
                  </a:ext>
                </a:extLst>
              </a:tr>
              <a:tr h="348842">
                <a:tc>
                  <a:txBody>
                    <a:bodyPr/>
                    <a:lstStyle/>
                    <a:p>
                      <a:pPr algn="l" rtl="0" fontAlgn="b">
                        <a:spcBef>
                          <a:spcPts val="0"/>
                        </a:spcBef>
                        <a:spcAft>
                          <a:spcPts val="0"/>
                        </a:spcAft>
                      </a:pPr>
                      <a:r>
                        <a:rPr lang="en-IN" sz="1800" b="0" i="0" u="none" strike="noStrike" dirty="0">
                          <a:solidFill>
                            <a:srgbClr val="000000"/>
                          </a:solidFill>
                          <a:effectLst/>
                          <a:latin typeface="Calibri" panose="020F0502020204030204" pitchFamily="34" charset="0"/>
                        </a:rPr>
                        <a:t>YearsAtCompany</a:t>
                      </a:r>
                      <a:endParaRPr lang="en-IN" sz="2800" b="0" i="0" u="none" strike="noStrike" dirty="0">
                        <a:effectLst/>
                        <a:latin typeface="Arial" panose="020B0604020202020204" pitchFamily="34" charset="0"/>
                      </a:endParaRPr>
                    </a:p>
                  </a:txBody>
                  <a:tcPr marL="68900" marR="68900" marT="8987" marB="898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1800" b="0" i="0" u="none" strike="noStrike" dirty="0">
                          <a:solidFill>
                            <a:srgbClr val="000000"/>
                          </a:solidFill>
                          <a:effectLst/>
                          <a:latin typeface="Calibri" panose="020F0502020204030204" pitchFamily="34" charset="0"/>
                        </a:rPr>
                        <a:t>Number of years at FermaLogis</a:t>
                      </a:r>
                      <a:endParaRPr lang="en-US" sz="2800" b="0" i="0" u="none" strike="noStrike" dirty="0">
                        <a:effectLst/>
                        <a:latin typeface="Arial" panose="020B0604020202020204" pitchFamily="34" charset="0"/>
                      </a:endParaRPr>
                    </a:p>
                  </a:txBody>
                  <a:tcPr marL="68900" marR="68900" marT="8987" marB="898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3108154"/>
                  </a:ext>
                </a:extLst>
              </a:tr>
            </a:tbl>
          </a:graphicData>
        </a:graphic>
      </p:graphicFrame>
      <p:sp>
        <p:nvSpPr>
          <p:cNvPr id="6" name="TextBox 5">
            <a:extLst>
              <a:ext uri="{FF2B5EF4-FFF2-40B4-BE49-F238E27FC236}">
                <a16:creationId xmlns:a16="http://schemas.microsoft.com/office/drawing/2014/main" id="{2B5D4E53-4BEC-4414-BC12-07515EB6A977}"/>
              </a:ext>
            </a:extLst>
          </p:cNvPr>
          <p:cNvSpPr txBox="1"/>
          <p:nvPr/>
        </p:nvSpPr>
        <p:spPr>
          <a:xfrm>
            <a:off x="561989" y="1144652"/>
            <a:ext cx="3578087" cy="369332"/>
          </a:xfrm>
          <a:prstGeom prst="rect">
            <a:avLst/>
          </a:prstGeom>
          <a:noFill/>
        </p:spPr>
        <p:txBody>
          <a:bodyPr wrap="square" rtlCol="0">
            <a:spAutoFit/>
          </a:bodyPr>
          <a:lstStyle/>
          <a:p>
            <a:pPr algn="ctr"/>
            <a:r>
              <a:rPr lang="en-IN" dirty="0">
                <a:solidFill>
                  <a:schemeClr val="accent1"/>
                </a:solidFill>
              </a:rPr>
              <a:t>Key Attribute Details</a:t>
            </a:r>
          </a:p>
        </p:txBody>
      </p:sp>
    </p:spTree>
    <p:extLst>
      <p:ext uri="{BB962C8B-B14F-4D97-AF65-F5344CB8AC3E}">
        <p14:creationId xmlns:p14="http://schemas.microsoft.com/office/powerpoint/2010/main" val="369308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28D04-5B78-4530-898D-4333D5C5485D}"/>
              </a:ext>
            </a:extLst>
          </p:cNvPr>
          <p:cNvSpPr>
            <a:spLocks noGrp="1"/>
          </p:cNvSpPr>
          <p:nvPr>
            <p:ph type="title"/>
          </p:nvPr>
        </p:nvSpPr>
        <p:spPr>
          <a:xfrm>
            <a:off x="3119135" y="290323"/>
            <a:ext cx="4211764" cy="504162"/>
          </a:xfrm>
        </p:spPr>
        <p:txBody>
          <a:bodyPr anchor="ctr">
            <a:normAutofit fontScale="90000"/>
          </a:bodyPr>
          <a:lstStyle/>
          <a:p>
            <a:pPr algn="ctr"/>
            <a:r>
              <a:rPr lang="en-IN" dirty="0"/>
              <a:t>Data Exploration</a:t>
            </a:r>
          </a:p>
        </p:txBody>
      </p:sp>
      <p:sp>
        <p:nvSpPr>
          <p:cNvPr id="3" name="Content Placeholder 2">
            <a:extLst>
              <a:ext uri="{FF2B5EF4-FFF2-40B4-BE49-F238E27FC236}">
                <a16:creationId xmlns:a16="http://schemas.microsoft.com/office/drawing/2014/main" id="{7D4DA3CD-0E94-4FE8-B6A9-D62814A1E9D2}"/>
              </a:ext>
            </a:extLst>
          </p:cNvPr>
          <p:cNvSpPr>
            <a:spLocks noGrp="1"/>
          </p:cNvSpPr>
          <p:nvPr>
            <p:ph idx="1"/>
          </p:nvPr>
        </p:nvSpPr>
        <p:spPr>
          <a:xfrm>
            <a:off x="2570589" y="1892680"/>
            <a:ext cx="5478257" cy="869690"/>
          </a:xfrm>
        </p:spPr>
        <p:txBody>
          <a:bodyPr>
            <a:normAutofit/>
          </a:bodyPr>
          <a:lstStyle/>
          <a:p>
            <a:pPr marL="0" indent="0">
              <a:buNone/>
            </a:pPr>
            <a:r>
              <a:rPr lang="en-IN" sz="2400" b="1" dirty="0">
                <a:solidFill>
                  <a:schemeClr val="accent2"/>
                </a:solidFill>
                <a:latin typeface="Times New Roman" panose="02020603050405020304" pitchFamily="18" charset="0"/>
                <a:cs typeface="Times New Roman" panose="02020603050405020304" pitchFamily="18" charset="0"/>
              </a:rPr>
              <a:t>1. Frequency distribution of Event Type</a:t>
            </a:r>
          </a:p>
          <a:p>
            <a:pPr>
              <a:buAutoNum type="arabicPeriod"/>
            </a:pPr>
            <a:endParaRPr lang="en-IN" dirty="0"/>
          </a:p>
        </p:txBody>
      </p:sp>
      <p:pic>
        <p:nvPicPr>
          <p:cNvPr id="1026" name="Picture 2">
            <a:extLst>
              <a:ext uri="{FF2B5EF4-FFF2-40B4-BE49-F238E27FC236}">
                <a16:creationId xmlns:a16="http://schemas.microsoft.com/office/drawing/2014/main" id="{76CBDDD4-4E4D-4658-A840-D2E3EB1CBB9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70589" y="2762370"/>
            <a:ext cx="5062993" cy="38053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503839F-58BE-445D-AF5F-2257ABA6898A}"/>
              </a:ext>
            </a:extLst>
          </p:cNvPr>
          <p:cNvSpPr txBox="1"/>
          <p:nvPr/>
        </p:nvSpPr>
        <p:spPr>
          <a:xfrm>
            <a:off x="556591" y="1020417"/>
            <a:ext cx="9090992" cy="646331"/>
          </a:xfrm>
          <a:prstGeom prst="rect">
            <a:avLst/>
          </a:prstGeom>
          <a:noFill/>
        </p:spPr>
        <p:txBody>
          <a:bodyPr wrap="square" rtlCol="0">
            <a:spAutoFit/>
          </a:bodyPr>
          <a:lstStyle/>
          <a:p>
            <a:r>
              <a:rPr lang="en-US" dirty="0">
                <a:solidFill>
                  <a:schemeClr val="accent2"/>
                </a:solidFill>
                <a:latin typeface="Times New Roman" panose="02020603050405020304" pitchFamily="18" charset="0"/>
                <a:cs typeface="Times New Roman" panose="02020603050405020304" pitchFamily="18" charset="0"/>
              </a:rPr>
              <a:t>It is one of the key steps in data analysis and typically involves unstructured way to draw initial patterns, characteristics, and points of interest.</a:t>
            </a:r>
            <a:endParaRPr lang="en-IN"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3569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37F71-4D71-41A9-AB55-3CEB5A78A8A1}"/>
              </a:ext>
            </a:extLst>
          </p:cNvPr>
          <p:cNvSpPr>
            <a:spLocks noGrp="1"/>
          </p:cNvSpPr>
          <p:nvPr>
            <p:ph type="title"/>
          </p:nvPr>
        </p:nvSpPr>
        <p:spPr>
          <a:xfrm>
            <a:off x="677334" y="609600"/>
            <a:ext cx="8596668" cy="1320800"/>
          </a:xfrm>
        </p:spPr>
        <p:txBody>
          <a:bodyPr vert="horz" lIns="91440" tIns="45720" rIns="91440" bIns="45720" rtlCol="0" anchor="t">
            <a:normAutofit/>
          </a:bodyPr>
          <a:lstStyle/>
          <a:p>
            <a:pPr algn="ctr"/>
            <a:r>
              <a:rPr lang="en-US" dirty="0"/>
              <a:t>Distribution of Turnover with Years at Company</a:t>
            </a:r>
          </a:p>
        </p:txBody>
      </p:sp>
      <p:pic>
        <p:nvPicPr>
          <p:cNvPr id="2050" name="Picture 2">
            <a:extLst>
              <a:ext uri="{FF2B5EF4-FFF2-40B4-BE49-F238E27FC236}">
                <a16:creationId xmlns:a16="http://schemas.microsoft.com/office/drawing/2014/main" id="{ED3F9AD1-49F7-4F63-A367-FE418E64F13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99814" y="2159331"/>
            <a:ext cx="4616703" cy="29101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344FEE6-B1AB-4F67-B262-F5E1046947B4}"/>
              </a:ext>
            </a:extLst>
          </p:cNvPr>
          <p:cNvSpPr txBox="1"/>
          <p:nvPr/>
        </p:nvSpPr>
        <p:spPr>
          <a:xfrm>
            <a:off x="5416517" y="2160590"/>
            <a:ext cx="3854481" cy="2908874"/>
          </a:xfrm>
          <a:prstGeom prst="rect">
            <a:avLst/>
          </a:prstGeom>
        </p:spPr>
        <p:txBody>
          <a:bodyPr vert="horz" lIns="91440" tIns="45720" rIns="91440" bIns="45720" rtlCol="0">
            <a:normAutofit fontScale="92500"/>
          </a:bodyPr>
          <a:lstStyle/>
          <a:p>
            <a:pPr>
              <a:spcBef>
                <a:spcPts val="1000"/>
              </a:spcBef>
              <a:buClr>
                <a:schemeClr val="accent1"/>
              </a:buClr>
              <a:buSzPct val="80000"/>
              <a:buFont typeface="Wingdings 3" charset="2"/>
              <a:buChar char=""/>
            </a:pPr>
            <a:r>
              <a:rPr lang="en-US" dirty="0">
                <a:solidFill>
                  <a:schemeClr val="tx1">
                    <a:lumMod val="75000"/>
                    <a:lumOff val="25000"/>
                  </a:schemeClr>
                </a:solidFill>
              </a:rPr>
              <a:t> It can be observed from the plot that employees who are there in the company for less than 5 years are more likely to leave the company than any other employees but the employees who are there with the company for 1-year are the ones whose attrition rate is highest</a:t>
            </a:r>
          </a:p>
          <a:p>
            <a:pPr>
              <a:spcBef>
                <a:spcPts val="1000"/>
              </a:spcBef>
              <a:buClr>
                <a:schemeClr val="accent1"/>
              </a:buClr>
              <a:buSzPct val="80000"/>
            </a:pPr>
            <a:br>
              <a:rPr lang="en-US" dirty="0">
                <a:solidFill>
                  <a:schemeClr val="tx1">
                    <a:lumMod val="75000"/>
                    <a:lumOff val="25000"/>
                  </a:schemeClr>
                </a:solidFill>
              </a:rPr>
            </a:br>
            <a:endParaRPr lang="en-US" dirty="0">
              <a:solidFill>
                <a:schemeClr val="tx1">
                  <a:lumMod val="75000"/>
                  <a:lumOff val="25000"/>
                </a:schemeClr>
              </a:solidFill>
            </a:endParaRPr>
          </a:p>
        </p:txBody>
      </p:sp>
    </p:spTree>
    <p:extLst>
      <p:ext uri="{BB962C8B-B14F-4D97-AF65-F5344CB8AC3E}">
        <p14:creationId xmlns:p14="http://schemas.microsoft.com/office/powerpoint/2010/main" val="236985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CB640-3519-48A3-A593-F8DEBB7A15A5}"/>
              </a:ext>
            </a:extLst>
          </p:cNvPr>
          <p:cNvSpPr>
            <a:spLocks noGrp="1"/>
          </p:cNvSpPr>
          <p:nvPr>
            <p:ph type="title"/>
          </p:nvPr>
        </p:nvSpPr>
        <p:spPr>
          <a:xfrm>
            <a:off x="677334" y="609600"/>
            <a:ext cx="8596668" cy="1320800"/>
          </a:xfrm>
        </p:spPr>
        <p:txBody>
          <a:bodyPr vert="horz" lIns="91440" tIns="45720" rIns="91440" bIns="45720" rtlCol="0" anchor="t">
            <a:normAutofit/>
          </a:bodyPr>
          <a:lstStyle/>
          <a:p>
            <a:pPr algn="ctr"/>
            <a:r>
              <a:rPr lang="en-US" dirty="0"/>
              <a:t>Distribution of Turnover with OverTime </a:t>
            </a:r>
          </a:p>
        </p:txBody>
      </p:sp>
      <p:pic>
        <p:nvPicPr>
          <p:cNvPr id="3074" name="Picture 2">
            <a:extLst>
              <a:ext uri="{FF2B5EF4-FFF2-40B4-BE49-F238E27FC236}">
                <a16:creationId xmlns:a16="http://schemas.microsoft.com/office/drawing/2014/main" id="{D7A5F0BD-0D8D-4407-95E5-D4B392EA97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79476" y="2159331"/>
            <a:ext cx="5159285" cy="38823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D290842-4FDD-4B82-AAD2-B286773D1305}"/>
              </a:ext>
            </a:extLst>
          </p:cNvPr>
          <p:cNvSpPr txBox="1"/>
          <p:nvPr/>
        </p:nvSpPr>
        <p:spPr>
          <a:xfrm>
            <a:off x="6416039" y="2160589"/>
            <a:ext cx="2927185" cy="3593097"/>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dirty="0">
                <a:solidFill>
                  <a:schemeClr val="tx1">
                    <a:lumMod val="75000"/>
                    <a:lumOff val="25000"/>
                  </a:schemeClr>
                </a:solidFill>
              </a:rPr>
              <a:t>It can be observed from the plot that the employees who work overtime are more likely to go for Voluntary Resignation</a:t>
            </a:r>
          </a:p>
        </p:txBody>
      </p:sp>
    </p:spTree>
    <p:extLst>
      <p:ext uri="{BB962C8B-B14F-4D97-AF65-F5344CB8AC3E}">
        <p14:creationId xmlns:p14="http://schemas.microsoft.com/office/powerpoint/2010/main" val="17903841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106</TotalTime>
  <Words>1495</Words>
  <Application>Microsoft Office PowerPoint</Application>
  <PresentationFormat>Widescreen</PresentationFormat>
  <Paragraphs>145</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Times New Roman</vt:lpstr>
      <vt:lpstr>Trebuchet MS</vt:lpstr>
      <vt:lpstr>Wingdings</vt:lpstr>
      <vt:lpstr>Wingdings 3</vt:lpstr>
      <vt:lpstr>Facet</vt:lpstr>
      <vt:lpstr> Fermalogis Inc.  Survival Analysis On Employee Attrition</vt:lpstr>
      <vt:lpstr>Contents  </vt:lpstr>
      <vt:lpstr>Our Team   </vt:lpstr>
      <vt:lpstr>Project Overview</vt:lpstr>
      <vt:lpstr>Business Case</vt:lpstr>
      <vt:lpstr>Data Description</vt:lpstr>
      <vt:lpstr>Data Exploration</vt:lpstr>
      <vt:lpstr>Distribution of Turnover with Years at Company</vt:lpstr>
      <vt:lpstr>Distribution of Turnover with OverTime </vt:lpstr>
      <vt:lpstr>Distribution of Turnover with Marital Status</vt:lpstr>
      <vt:lpstr>Distribution of Turnover with Overtime</vt:lpstr>
      <vt:lpstr>Distribution of Turnover with Business Travel</vt:lpstr>
      <vt:lpstr>Distribution of Turnover with Job Satisfaction</vt:lpstr>
      <vt:lpstr>Distribution of Turnover with Stock Options</vt:lpstr>
      <vt:lpstr>Tableau Visualization</vt:lpstr>
      <vt:lpstr>Survival Analysis Results</vt:lpstr>
      <vt:lpstr>Survival estimate plot for all TurnOver Type</vt:lpstr>
      <vt:lpstr>LLS plot of all event types  </vt:lpstr>
      <vt:lpstr>Modelling using PHREG</vt:lpstr>
      <vt:lpstr>Total nested vs individual hypothesis</vt:lpstr>
      <vt:lpstr>COX Proportional Hazards Modelling Technique</vt:lpstr>
      <vt:lpstr> Proportional Hazard Assumption for Years in Current Role</vt:lpstr>
      <vt:lpstr>Schoenfeld Residuals</vt:lpstr>
      <vt:lpstr>Voluntary Resignation Model Results</vt:lpstr>
      <vt:lpstr>Involuntary Resignation Model Results</vt:lpstr>
      <vt:lpstr>Conclusion</vt:lpstr>
      <vt:lpstr>Recommendations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Fermalogis Inc.  Survival Analysis On Employee Attrition</dc:title>
  <dc:creator>Sethia, Sourav</dc:creator>
  <cp:lastModifiedBy>Kumari, Manishi</cp:lastModifiedBy>
  <cp:revision>41</cp:revision>
  <dcterms:created xsi:type="dcterms:W3CDTF">2019-08-22T01:18:05Z</dcterms:created>
  <dcterms:modified xsi:type="dcterms:W3CDTF">2019-08-22T23:30:22Z</dcterms:modified>
</cp:coreProperties>
</file>