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2E5F0-2252-4673-8274-E49824746486}" v="330" dt="2023-02-08T20:08:50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E0501-060A-4CC2-AF0F-42A2BCB6AE6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896F38-1F55-4010-BE7D-640AE2359779}">
      <dgm:prSet/>
      <dgm:spPr/>
      <dgm:t>
        <a:bodyPr/>
        <a:lstStyle/>
        <a:p>
          <a:pPr rtl="0"/>
          <a:r>
            <a:rPr lang="en-US" dirty="0"/>
            <a:t>Data Insertion in </a:t>
          </a:r>
          <a:r>
            <a:rPr lang="en-US" dirty="0">
              <a:latin typeface="Corbel" panose="020B0503020204020204"/>
            </a:rPr>
            <a:t>Power BI</a:t>
          </a:r>
          <a:r>
            <a:rPr lang="en-US" dirty="0"/>
            <a:t>:</a:t>
          </a:r>
        </a:p>
      </dgm:t>
    </dgm:pt>
    <dgm:pt modelId="{5B08518C-FCFC-4ADE-A22E-98645FA41C69}" type="parTrans" cxnId="{2DA9B121-5F9D-4B20-8846-332E9B6EA90D}">
      <dgm:prSet/>
      <dgm:spPr/>
      <dgm:t>
        <a:bodyPr/>
        <a:lstStyle/>
        <a:p>
          <a:endParaRPr lang="en-US"/>
        </a:p>
      </dgm:t>
    </dgm:pt>
    <dgm:pt modelId="{B7D1DD97-34CA-418A-9EF2-F724FDED5460}" type="sibTrans" cxnId="{2DA9B121-5F9D-4B20-8846-332E9B6EA90D}">
      <dgm:prSet/>
      <dgm:spPr/>
      <dgm:t>
        <a:bodyPr/>
        <a:lstStyle/>
        <a:p>
          <a:endParaRPr lang="en-US"/>
        </a:p>
      </dgm:t>
    </dgm:pt>
    <dgm:pt modelId="{AFBCB888-5F6C-4C7F-9925-DFD218831134}">
      <dgm:prSet/>
      <dgm:spPr/>
      <dgm:t>
        <a:bodyPr/>
        <a:lstStyle/>
        <a:p>
          <a:pPr rtl="0"/>
          <a:r>
            <a:rPr lang="en-US" dirty="0"/>
            <a:t>⮚</a:t>
          </a:r>
          <a:r>
            <a:rPr lang="en-US" dirty="0">
              <a:latin typeface="Corbel" panose="020B0503020204020204"/>
            </a:rPr>
            <a:t>Data</a:t>
          </a:r>
          <a:r>
            <a:rPr lang="en-US" dirty="0"/>
            <a:t> creation :- </a:t>
          </a:r>
          <a:r>
            <a:rPr lang="en-US" dirty="0">
              <a:latin typeface="Corbel" panose="020B0503020204020204"/>
            </a:rPr>
            <a:t>Go to the get data and add the excel file name crop Production and load in power query</a:t>
          </a:r>
          <a:r>
            <a:rPr lang="en-US" dirty="0"/>
            <a:t>.</a:t>
          </a:r>
        </a:p>
      </dgm:t>
    </dgm:pt>
    <dgm:pt modelId="{353FFD1E-25FB-47D0-A89A-28AFBD4EFCA1}" type="parTrans" cxnId="{F2C05682-DEFC-4E22-95E3-3754170204B3}">
      <dgm:prSet/>
      <dgm:spPr/>
      <dgm:t>
        <a:bodyPr/>
        <a:lstStyle/>
        <a:p>
          <a:endParaRPr lang="en-US"/>
        </a:p>
      </dgm:t>
    </dgm:pt>
    <dgm:pt modelId="{23E19636-B579-4AA8-A4EE-D437E1783D4D}" type="sibTrans" cxnId="{F2C05682-DEFC-4E22-95E3-3754170204B3}">
      <dgm:prSet/>
      <dgm:spPr/>
      <dgm:t>
        <a:bodyPr/>
        <a:lstStyle/>
        <a:p>
          <a:endParaRPr lang="en-US"/>
        </a:p>
      </dgm:t>
    </dgm:pt>
    <dgm:pt modelId="{70BEDBFD-2972-42A5-9B04-008D9D7C924D}">
      <dgm:prSet/>
      <dgm:spPr/>
      <dgm:t>
        <a:bodyPr/>
        <a:lstStyle/>
        <a:p>
          <a:pPr rtl="0"/>
          <a:r>
            <a:rPr lang="en-US" dirty="0"/>
            <a:t>⮚Insertion of </a:t>
          </a:r>
          <a:r>
            <a:rPr lang="en-US" dirty="0">
              <a:latin typeface="Corbel" panose="020B0503020204020204"/>
            </a:rPr>
            <a:t>file and transform</a:t>
          </a:r>
          <a:r>
            <a:rPr lang="en-US" dirty="0"/>
            <a:t> - All the</a:t>
          </a:r>
          <a:r>
            <a:rPr lang="en-US" dirty="0">
              <a:latin typeface="Corbel" panose="020B0503020204020204"/>
            </a:rPr>
            <a:t> file in excel sheet load and transform in power query and clean this file through power queries and load the data in power bi desktop. </a:t>
          </a:r>
          <a:endParaRPr lang="en-US" dirty="0"/>
        </a:p>
      </dgm:t>
    </dgm:pt>
    <dgm:pt modelId="{1FB09B6A-A09D-4498-A011-0B101A8FEB3E}" type="parTrans" cxnId="{243BA0DF-C25A-44FA-88D6-B1A47DA6D1FF}">
      <dgm:prSet/>
      <dgm:spPr/>
      <dgm:t>
        <a:bodyPr/>
        <a:lstStyle/>
        <a:p>
          <a:endParaRPr lang="en-US"/>
        </a:p>
      </dgm:t>
    </dgm:pt>
    <dgm:pt modelId="{E9F3E3C5-AD2D-4BDA-AB0D-7BF34514F071}" type="sibTrans" cxnId="{243BA0DF-C25A-44FA-88D6-B1A47DA6D1FF}">
      <dgm:prSet/>
      <dgm:spPr/>
      <dgm:t>
        <a:bodyPr/>
        <a:lstStyle/>
        <a:p>
          <a:endParaRPr lang="en-US"/>
        </a:p>
      </dgm:t>
    </dgm:pt>
    <dgm:pt modelId="{A4A51332-5D53-4A6E-A72E-1F1DEF8AC480}" type="pres">
      <dgm:prSet presAssocID="{189E0501-060A-4CC2-AF0F-42A2BCB6AE6A}" presName="Name0" presStyleCnt="0">
        <dgm:presLayoutVars>
          <dgm:dir/>
          <dgm:animLvl val="lvl"/>
          <dgm:resizeHandles val="exact"/>
        </dgm:presLayoutVars>
      </dgm:prSet>
      <dgm:spPr/>
    </dgm:pt>
    <dgm:pt modelId="{257A686C-83CB-47A6-93DE-9E1749E81D4D}" type="pres">
      <dgm:prSet presAssocID="{70BEDBFD-2972-42A5-9B04-008D9D7C924D}" presName="boxAndChildren" presStyleCnt="0"/>
      <dgm:spPr/>
    </dgm:pt>
    <dgm:pt modelId="{C08B9495-8BB8-40B4-A3FA-FC1B76424910}" type="pres">
      <dgm:prSet presAssocID="{70BEDBFD-2972-42A5-9B04-008D9D7C924D}" presName="parentTextBox" presStyleLbl="node1" presStyleIdx="0" presStyleCnt="3"/>
      <dgm:spPr/>
    </dgm:pt>
    <dgm:pt modelId="{AB832C59-B95B-44FA-94AC-7F335E282C03}" type="pres">
      <dgm:prSet presAssocID="{23E19636-B579-4AA8-A4EE-D437E1783D4D}" presName="sp" presStyleCnt="0"/>
      <dgm:spPr/>
    </dgm:pt>
    <dgm:pt modelId="{CFA04C06-1D7C-4B59-B0AA-30CF5B950071}" type="pres">
      <dgm:prSet presAssocID="{AFBCB888-5F6C-4C7F-9925-DFD218831134}" presName="arrowAndChildren" presStyleCnt="0"/>
      <dgm:spPr/>
    </dgm:pt>
    <dgm:pt modelId="{2B590C35-6A47-4809-B629-61CAD1FC045E}" type="pres">
      <dgm:prSet presAssocID="{AFBCB888-5F6C-4C7F-9925-DFD218831134}" presName="parentTextArrow" presStyleLbl="node1" presStyleIdx="1" presStyleCnt="3"/>
      <dgm:spPr/>
    </dgm:pt>
    <dgm:pt modelId="{F0753403-CAC1-4EC6-8C66-D70059EEA3AA}" type="pres">
      <dgm:prSet presAssocID="{B7D1DD97-34CA-418A-9EF2-F724FDED5460}" presName="sp" presStyleCnt="0"/>
      <dgm:spPr/>
    </dgm:pt>
    <dgm:pt modelId="{61201FA2-16F2-4194-B5F8-3C2A3010F7AA}" type="pres">
      <dgm:prSet presAssocID="{9F896F38-1F55-4010-BE7D-640AE2359779}" presName="arrowAndChildren" presStyleCnt="0"/>
      <dgm:spPr/>
    </dgm:pt>
    <dgm:pt modelId="{B40FB1D9-9850-4230-9930-86E526F1820C}" type="pres">
      <dgm:prSet presAssocID="{9F896F38-1F55-4010-BE7D-640AE2359779}" presName="parentTextArrow" presStyleLbl="node1" presStyleIdx="2" presStyleCnt="3"/>
      <dgm:spPr/>
    </dgm:pt>
  </dgm:ptLst>
  <dgm:cxnLst>
    <dgm:cxn modelId="{809DD80C-42AF-4705-92B7-C5BB5D5A8CD3}" type="presOf" srcId="{70BEDBFD-2972-42A5-9B04-008D9D7C924D}" destId="{C08B9495-8BB8-40B4-A3FA-FC1B76424910}" srcOrd="0" destOrd="0" presId="urn:microsoft.com/office/officeart/2005/8/layout/process4"/>
    <dgm:cxn modelId="{2DA9B121-5F9D-4B20-8846-332E9B6EA90D}" srcId="{189E0501-060A-4CC2-AF0F-42A2BCB6AE6A}" destId="{9F896F38-1F55-4010-BE7D-640AE2359779}" srcOrd="0" destOrd="0" parTransId="{5B08518C-FCFC-4ADE-A22E-98645FA41C69}" sibTransId="{B7D1DD97-34CA-418A-9EF2-F724FDED5460}"/>
    <dgm:cxn modelId="{5DE0D52A-F56E-493E-8EF5-B141AFD093A0}" type="presOf" srcId="{9F896F38-1F55-4010-BE7D-640AE2359779}" destId="{B40FB1D9-9850-4230-9930-86E526F1820C}" srcOrd="0" destOrd="0" presId="urn:microsoft.com/office/officeart/2005/8/layout/process4"/>
    <dgm:cxn modelId="{F2C05682-DEFC-4E22-95E3-3754170204B3}" srcId="{189E0501-060A-4CC2-AF0F-42A2BCB6AE6A}" destId="{AFBCB888-5F6C-4C7F-9925-DFD218831134}" srcOrd="1" destOrd="0" parTransId="{353FFD1E-25FB-47D0-A89A-28AFBD4EFCA1}" sibTransId="{23E19636-B579-4AA8-A4EE-D437E1783D4D}"/>
    <dgm:cxn modelId="{8E88A0B2-6B19-45AA-ABBD-342C9FF05AAE}" type="presOf" srcId="{189E0501-060A-4CC2-AF0F-42A2BCB6AE6A}" destId="{A4A51332-5D53-4A6E-A72E-1F1DEF8AC480}" srcOrd="0" destOrd="0" presId="urn:microsoft.com/office/officeart/2005/8/layout/process4"/>
    <dgm:cxn modelId="{CDA1A6DC-E5D9-4B0D-8F56-1C7E32F54C53}" type="presOf" srcId="{AFBCB888-5F6C-4C7F-9925-DFD218831134}" destId="{2B590C35-6A47-4809-B629-61CAD1FC045E}" srcOrd="0" destOrd="0" presId="urn:microsoft.com/office/officeart/2005/8/layout/process4"/>
    <dgm:cxn modelId="{243BA0DF-C25A-44FA-88D6-B1A47DA6D1FF}" srcId="{189E0501-060A-4CC2-AF0F-42A2BCB6AE6A}" destId="{70BEDBFD-2972-42A5-9B04-008D9D7C924D}" srcOrd="2" destOrd="0" parTransId="{1FB09B6A-A09D-4498-A011-0B101A8FEB3E}" sibTransId="{E9F3E3C5-AD2D-4BDA-AB0D-7BF34514F071}"/>
    <dgm:cxn modelId="{011B4507-F93A-4D42-A739-E67264F0149C}" type="presParOf" srcId="{A4A51332-5D53-4A6E-A72E-1F1DEF8AC480}" destId="{257A686C-83CB-47A6-93DE-9E1749E81D4D}" srcOrd="0" destOrd="0" presId="urn:microsoft.com/office/officeart/2005/8/layout/process4"/>
    <dgm:cxn modelId="{B78BCA74-CEFF-4060-A027-885C3FE6F005}" type="presParOf" srcId="{257A686C-83CB-47A6-93DE-9E1749E81D4D}" destId="{C08B9495-8BB8-40B4-A3FA-FC1B76424910}" srcOrd="0" destOrd="0" presId="urn:microsoft.com/office/officeart/2005/8/layout/process4"/>
    <dgm:cxn modelId="{72538CCD-FEAE-4919-94CE-8CB54B4FA6F8}" type="presParOf" srcId="{A4A51332-5D53-4A6E-A72E-1F1DEF8AC480}" destId="{AB832C59-B95B-44FA-94AC-7F335E282C03}" srcOrd="1" destOrd="0" presId="urn:microsoft.com/office/officeart/2005/8/layout/process4"/>
    <dgm:cxn modelId="{8C78E3BE-A68F-40EB-BB75-9484FFDD2E06}" type="presParOf" srcId="{A4A51332-5D53-4A6E-A72E-1F1DEF8AC480}" destId="{CFA04C06-1D7C-4B59-B0AA-30CF5B950071}" srcOrd="2" destOrd="0" presId="urn:microsoft.com/office/officeart/2005/8/layout/process4"/>
    <dgm:cxn modelId="{E395DC56-7865-4FEF-9FCC-7C3DCA697998}" type="presParOf" srcId="{CFA04C06-1D7C-4B59-B0AA-30CF5B950071}" destId="{2B590C35-6A47-4809-B629-61CAD1FC045E}" srcOrd="0" destOrd="0" presId="urn:microsoft.com/office/officeart/2005/8/layout/process4"/>
    <dgm:cxn modelId="{02AE4324-A547-41E9-A31E-B0F45668488A}" type="presParOf" srcId="{A4A51332-5D53-4A6E-A72E-1F1DEF8AC480}" destId="{F0753403-CAC1-4EC6-8C66-D70059EEA3AA}" srcOrd="3" destOrd="0" presId="urn:microsoft.com/office/officeart/2005/8/layout/process4"/>
    <dgm:cxn modelId="{02B7F09D-0ED3-4AA9-9DEA-BFCA6BA19A1E}" type="presParOf" srcId="{A4A51332-5D53-4A6E-A72E-1F1DEF8AC480}" destId="{61201FA2-16F2-4194-B5F8-3C2A3010F7AA}" srcOrd="4" destOrd="0" presId="urn:microsoft.com/office/officeart/2005/8/layout/process4"/>
    <dgm:cxn modelId="{E4DF714C-6F78-4D18-932B-E3E581B676A3}" type="presParOf" srcId="{61201FA2-16F2-4194-B5F8-3C2A3010F7AA}" destId="{B40FB1D9-9850-4230-9930-86E526F1820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9495-8BB8-40B4-A3FA-FC1B76424910}">
      <dsp:nvSpPr>
        <dsp:cNvPr id="0" name=""/>
        <dsp:cNvSpPr/>
      </dsp:nvSpPr>
      <dsp:spPr>
        <a:xfrm>
          <a:off x="0" y="3813277"/>
          <a:ext cx="5216979" cy="1251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⮚Insertion of </a:t>
          </a:r>
          <a:r>
            <a:rPr lang="en-US" sz="1700" kern="1200" dirty="0">
              <a:latin typeface="Corbel" panose="020B0503020204020204"/>
            </a:rPr>
            <a:t>file and transform</a:t>
          </a:r>
          <a:r>
            <a:rPr lang="en-US" sz="1700" kern="1200" dirty="0"/>
            <a:t> - All the</a:t>
          </a:r>
          <a:r>
            <a:rPr lang="en-US" sz="1700" kern="1200" dirty="0">
              <a:latin typeface="Corbel" panose="020B0503020204020204"/>
            </a:rPr>
            <a:t> file in excel sheet load and transform in power query and clean this file through power queries and load the data in power bi desktop. </a:t>
          </a:r>
          <a:endParaRPr lang="en-US" sz="1700" kern="1200" dirty="0"/>
        </a:p>
      </dsp:txBody>
      <dsp:txXfrm>
        <a:off x="0" y="3813277"/>
        <a:ext cx="5216979" cy="1251602"/>
      </dsp:txXfrm>
    </dsp:sp>
    <dsp:sp modelId="{2B590C35-6A47-4809-B629-61CAD1FC045E}">
      <dsp:nvSpPr>
        <dsp:cNvPr id="0" name=""/>
        <dsp:cNvSpPr/>
      </dsp:nvSpPr>
      <dsp:spPr>
        <a:xfrm rot="10800000">
          <a:off x="0" y="1907086"/>
          <a:ext cx="5216979" cy="19249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⮚</a:t>
          </a:r>
          <a:r>
            <a:rPr lang="en-US" sz="1700" kern="1200" dirty="0">
              <a:latin typeface="Corbel" panose="020B0503020204020204"/>
            </a:rPr>
            <a:t>Data</a:t>
          </a:r>
          <a:r>
            <a:rPr lang="en-US" sz="1700" kern="1200" dirty="0"/>
            <a:t> creation :- </a:t>
          </a:r>
          <a:r>
            <a:rPr lang="en-US" sz="1700" kern="1200" dirty="0">
              <a:latin typeface="Corbel" panose="020B0503020204020204"/>
            </a:rPr>
            <a:t>Go to the get data and add the excel file name crop Production and load in power query</a:t>
          </a:r>
          <a:r>
            <a:rPr lang="en-US" sz="1700" kern="1200" dirty="0"/>
            <a:t>.</a:t>
          </a:r>
        </a:p>
      </dsp:txBody>
      <dsp:txXfrm rot="10800000">
        <a:off x="0" y="1907086"/>
        <a:ext cx="5216979" cy="1250785"/>
      </dsp:txXfrm>
    </dsp:sp>
    <dsp:sp modelId="{B40FB1D9-9850-4230-9930-86E526F1820C}">
      <dsp:nvSpPr>
        <dsp:cNvPr id="0" name=""/>
        <dsp:cNvSpPr/>
      </dsp:nvSpPr>
      <dsp:spPr>
        <a:xfrm rot="10800000">
          <a:off x="0" y="895"/>
          <a:ext cx="5216979" cy="19249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Insertion in </a:t>
          </a:r>
          <a:r>
            <a:rPr lang="en-US" sz="1700" kern="1200" dirty="0">
              <a:latin typeface="Corbel" panose="020B0503020204020204"/>
            </a:rPr>
            <a:t>Power BI</a:t>
          </a:r>
          <a:r>
            <a:rPr lang="en-US" sz="1700" kern="1200" dirty="0"/>
            <a:t>:</a:t>
          </a:r>
        </a:p>
      </dsp:txBody>
      <dsp:txXfrm rot="10800000">
        <a:off x="0" y="895"/>
        <a:ext cx="5216979" cy="125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dirty="0"/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PRODUCTION DATA-ANALYSIS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0170-95AE-63AD-35BD-6DD8CF4A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202" y="494989"/>
            <a:ext cx="10112100" cy="5486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Prediction: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crop models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artificial intelligence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deep learning and machine learning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big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database of IoT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remote sensing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fusion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Interseason forecast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sustainable crop production (prediction of water and nutrient deficiencies)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yield influencing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277" y="274835"/>
            <a:ext cx="9911698" cy="5911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Objective: </a:t>
            </a:r>
            <a:endParaRPr lang="en-US" b="1" dirty="0"/>
          </a:p>
          <a:p>
            <a:pPr marL="210185" indent="-210185"/>
            <a:r>
              <a:rPr lang="en-US">
                <a:ea typeface="+mn-lt"/>
                <a:cs typeface="+mn-lt"/>
              </a:rPr>
              <a:t>dataset provides a huge amount of information on crop production in India ranging</a:t>
            </a:r>
            <a:endParaRPr lang="en-US" dirty="0">
              <a:ea typeface="+mn-lt"/>
              <a:cs typeface="+mn-lt"/>
            </a:endParaRPr>
          </a:p>
          <a:p>
            <a:pPr marL="210185" indent="-210185"/>
            <a:r>
              <a:rPr lang="en-US" dirty="0">
                <a:ea typeface="+mn-lt"/>
                <a:cs typeface="+mn-lt"/>
              </a:rPr>
              <a:t>from several years. Based on the Information the </a:t>
            </a:r>
            <a:r>
              <a:rPr lang="en-US">
                <a:ea typeface="+mn-lt"/>
                <a:cs typeface="+mn-lt"/>
              </a:rPr>
              <a:t>goal</a:t>
            </a:r>
            <a:r>
              <a:rPr lang="en-US" dirty="0">
                <a:ea typeface="+mn-lt"/>
                <a:cs typeface="+mn-lt"/>
              </a:rPr>
              <a:t> would be to predict crop</a:t>
            </a:r>
            <a:endParaRPr lang="en-US" dirty="0"/>
          </a:p>
          <a:p>
            <a:pPr marL="210185" indent="-210185"/>
            <a:r>
              <a:rPr lang="en-US">
                <a:ea typeface="+mn-lt"/>
                <a:cs typeface="+mn-lt"/>
              </a:rPr>
              <a:t>production and find important insights highlighting key indicators and metrics that</a:t>
            </a:r>
            <a:endParaRPr lang="en-US"/>
          </a:p>
          <a:p>
            <a:pPr marL="210185" indent="-210185"/>
            <a:r>
              <a:rPr lang="en-US">
                <a:ea typeface="+mn-lt"/>
                <a:cs typeface="+mn-lt"/>
              </a:rPr>
              <a:t>influence the crop production.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Benefits:</a:t>
            </a:r>
            <a:endParaRPr lang="en-US" b="1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⮚Improving crop productivity. 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⮚Improving yield stability and disease/pest resistance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⮚Enhancing nutritional content of crops.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⮚Minimizing adverse environmental impacts.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Rebuilding agricultural systems.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tx1"/>
                </a:solidFill>
              </a:rPr>
              <a:t>Total Production By Season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7D85E72-82AD-47F7-7964-99C35164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756" b="367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69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Crop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28600"/>
            <a:r>
              <a:rPr lang="en-US" sz="1800" dirty="0"/>
              <a:t>Coconut Production Is very High</a:t>
            </a:r>
          </a:p>
          <a:p>
            <a:pPr marL="210185" indent="-228600"/>
            <a:r>
              <a:rPr lang="en-US" sz="1800" dirty="0"/>
              <a:t>Second Productive crop is rice</a:t>
            </a:r>
          </a:p>
          <a:p>
            <a:pPr marL="210185" indent="-228600"/>
            <a:r>
              <a:rPr lang="en-US" sz="1800" dirty="0"/>
              <a:t>Wheat is 3rd highest Production.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A8646C4E-8C60-6B01-66AA-5B0A5D0AB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1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249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B7849C5E-9297-DDB9-17CF-67FBC038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0093D34-D448-2694-FE34-F8E562B86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6145798" cy="4836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sz="2000" dirty="0">
                <a:ea typeface="+mn-lt"/>
                <a:cs typeface="+mn-lt"/>
              </a:rPr>
              <a:t>Data Sharing Agreement :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⮚crop production </a:t>
            </a:r>
            <a:r>
              <a:rPr lang="en-US" sz="2000" dirty="0" err="1">
                <a:ea typeface="+mn-lt"/>
                <a:cs typeface="+mn-lt"/>
              </a:rPr>
              <a:t>Xlxs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⮚Length of date stamp(8 digits)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⮚Length of time stamp(6 digits)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⮚Number of Columns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⮚Column names </a:t>
            </a:r>
            <a:endParaRPr lang="en-US" sz="2000" dirty="0"/>
          </a:p>
          <a:p>
            <a:pPr marL="210185" indent="-210185"/>
            <a:r>
              <a:rPr lang="en-US" sz="2000" dirty="0">
                <a:ea typeface="+mn-lt"/>
                <a:cs typeface="+mn-lt"/>
              </a:rPr>
              <a:t>⮚Column data type</a:t>
            </a:r>
            <a:endParaRPr lang="en-US" sz="2000" dirty="0"/>
          </a:p>
          <a:p>
            <a:pPr marL="210185" indent="-210185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9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Architecture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4C81AFD-E4A1-CA4F-0612-055458EE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5" y="1351742"/>
            <a:ext cx="10856889" cy="48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737C0-3E8D-F1C7-C9B5-5D07579A4D89}"/>
              </a:ext>
            </a:extLst>
          </p:cNvPr>
          <p:cNvSpPr txBox="1"/>
          <p:nvPr/>
        </p:nvSpPr>
        <p:spPr>
          <a:xfrm>
            <a:off x="817809" y="1622738"/>
            <a:ext cx="10545650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02124"/>
              </a:solidFill>
              <a:latin typeface="arial"/>
              <a:cs typeface="arial"/>
            </a:endParaRPr>
          </a:p>
          <a:p>
            <a:r>
              <a:rPr lang="en-US" sz="2000" b="1" dirty="0">
                <a:ea typeface="+mn-lt"/>
                <a:cs typeface="+mn-lt"/>
              </a:rPr>
              <a:t>Data Validation and Data Transformation :</a:t>
            </a:r>
            <a:endParaRPr lang="en-US" sz="2000" b="1" dirty="0"/>
          </a:p>
          <a:p>
            <a:endParaRPr lang="en-US" b="1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Data Type Check. A data type check confirms that the data entered has the correct data type.</a:t>
            </a:r>
          </a:p>
          <a:p>
            <a:pPr>
              <a:buAutoNum type="arabicPeriod"/>
            </a:pPr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Code Check. A code check ensures that a field is selected from a valid list of values or follows certain formatting rules. ...</a:t>
            </a:r>
            <a:endParaRPr lang="en-US" dirty="0"/>
          </a:p>
          <a:p>
            <a:pPr>
              <a:buAutoNum type="arabicPeriod"/>
            </a:pPr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Range Check. ...</a:t>
            </a:r>
            <a:endParaRPr lang="en-US" dirty="0"/>
          </a:p>
          <a:p>
            <a:pPr>
              <a:buAutoNum type="arabicPeriod"/>
            </a:pPr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Format Check. ...</a:t>
            </a:r>
            <a:endParaRPr lang="en-US" dirty="0"/>
          </a:p>
          <a:p>
            <a:pPr>
              <a:buAutoNum type="arabicPeriod"/>
            </a:pPr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Consistency Check. ...</a:t>
            </a:r>
            <a:endParaRPr lang="en-US" dirty="0"/>
          </a:p>
          <a:p>
            <a:pPr>
              <a:buAutoNum type="arabicPeriod"/>
            </a:pPr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/>
                <a:cs typeface="arial"/>
              </a:rPr>
              <a:t>Uniqueness Check.</a:t>
            </a:r>
            <a:endParaRPr lang="en-US" dirty="0"/>
          </a:p>
          <a:p>
            <a:endParaRPr lang="en-US">
              <a:solidFill>
                <a:srgbClr val="2021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5F4B0D-89FB-6BDB-0C9D-28D908D95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21996"/>
              </p:ext>
            </p:extLst>
          </p:nvPr>
        </p:nvGraphicFramePr>
        <p:xfrm>
          <a:off x="3427389" y="744205"/>
          <a:ext cx="5216979" cy="506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0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7CFB9B9-7774-07C7-90EF-3C38015532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512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98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43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Ecology 16x9</vt:lpstr>
      <vt:lpstr>CROP PRODUCTION DATA-ANALYSIS</vt:lpstr>
      <vt:lpstr>PowerPoint Presentation</vt:lpstr>
      <vt:lpstr>Total Production By Season</vt:lpstr>
      <vt:lpstr>Crop Production</vt:lpstr>
      <vt:lpstr>Dataset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143</cp:revision>
  <dcterms:created xsi:type="dcterms:W3CDTF">2023-02-08T18:56:13Z</dcterms:created>
  <dcterms:modified xsi:type="dcterms:W3CDTF">2023-02-08T20:16:18Z</dcterms:modified>
</cp:coreProperties>
</file>