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oo Kumari" userId="e08969b63d184c8b" providerId="LiveId" clId="{CE017821-FA34-4B68-A2B9-4301122CCAD9}"/>
    <pc:docChg chg="modSld">
      <pc:chgData name="Khushboo Kumari" userId="e08969b63d184c8b" providerId="LiveId" clId="{CE017821-FA34-4B68-A2B9-4301122CCAD9}" dt="2024-04-28T09:10:48.862" v="0" actId="1076"/>
      <pc:docMkLst>
        <pc:docMk/>
      </pc:docMkLst>
      <pc:sldChg chg="modSp mod">
        <pc:chgData name="Khushboo Kumari" userId="e08969b63d184c8b" providerId="LiveId" clId="{CE017821-FA34-4B68-A2B9-4301122CCAD9}" dt="2024-04-28T09:10:48.862" v="0" actId="1076"/>
        <pc:sldMkLst>
          <pc:docMk/>
          <pc:sldMk cId="3076378512" sldId="258"/>
        </pc:sldMkLst>
        <pc:spChg chg="mod">
          <ac:chgData name="Khushboo Kumari" userId="e08969b63d184c8b" providerId="LiveId" clId="{CE017821-FA34-4B68-A2B9-4301122CCAD9}" dt="2024-04-28T09:10:48.862" v="0" actId="1076"/>
          <ac:spMkLst>
            <pc:docMk/>
            <pc:sldMk cId="3076378512" sldId="258"/>
            <ac:spMk id="3" creationId="{7F2A3CE4-646E-1F90-A1D9-ED95D74FE1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8CBE-483B-999E-86FF-96701DC833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5E89B-CA11-6D80-614F-3110DDBC5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CB1335-7DF7-0B0B-EFAB-E110C68C56E5}"/>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7B1B7B7F-C9BB-DA46-6B31-DD1C8BB62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68376-8CD5-CA73-7935-733FCD3D2676}"/>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218082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EB04-2BEC-E524-5388-AE44FF4809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9EC5BC-6347-6E59-FD5A-21116766C8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CC9F9-194C-C2A6-3266-B756B0B6054D}"/>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863C272E-CB2B-21C4-CF3D-7F216A9C7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CF994-0A01-2FB1-01B0-4BB057B81CD7}"/>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54237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10BC1-D4AE-514D-7ED1-C599885A3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62EB6-8DA5-484C-C674-C069287B0B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FC9F1-98A3-ECCD-9F5F-96A00ECF9A98}"/>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34C6892E-76C2-9096-60D9-DCEED343E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99773-139A-187A-F7BB-5774211BB5F9}"/>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122226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FE19-74B1-4248-1047-B05EF0BFA6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9AAFD-9496-3EAF-04F0-D62EC01D2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F1050-0F04-ED96-4F31-5B0F56F485CA}"/>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E2C1C7ED-9EAF-ABBF-D31D-DC1069401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F3BCA-5424-0B6D-AF9A-E3E418D61BAA}"/>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31448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2D8F-7095-F966-0B20-6705D1497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E1D0C-DC87-4AA7-8E4B-A50330414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BFAC2-E18A-5DDB-EC54-646FCE9EB29E}"/>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CEAA8A42-9ABE-9C3F-F102-132DA11D8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96755-0D2C-6915-4319-F2902DC1E5E4}"/>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373395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66B9-0A83-6A5D-7BAB-9049179CB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FB22E-011F-228B-355E-415782CA0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421AE1-0440-9408-CDE7-915622486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10821B-91CB-C59A-5602-7AEBC0C0A884}"/>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6" name="Footer Placeholder 5">
            <a:extLst>
              <a:ext uri="{FF2B5EF4-FFF2-40B4-BE49-F238E27FC236}">
                <a16:creationId xmlns:a16="http://schemas.microsoft.com/office/drawing/2014/main" id="{1FE5D6E2-7BA6-A530-3896-74DA5C7D3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01316-0558-6D1B-9D60-F9AE84E2E141}"/>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176721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5D38-BB28-77DA-4DF4-067B8405F5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877AE4-CB8F-FF68-EBF4-4DD0AC733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1AE15-17AC-0D5D-118C-F1BCC1B61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4BAD56-B420-AC32-76A3-781E47803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604A9-9295-C070-3985-4363A9ECD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2BF8A7-E2AC-6F9B-E023-3DA610DF930E}"/>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8" name="Footer Placeholder 7">
            <a:extLst>
              <a:ext uri="{FF2B5EF4-FFF2-40B4-BE49-F238E27FC236}">
                <a16:creationId xmlns:a16="http://schemas.microsoft.com/office/drawing/2014/main" id="{2E5E2E2E-92C1-1C84-3AB8-13930F6645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9FD55A-8A55-1511-95B4-D7F3C35D4359}"/>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36450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9630-5CDB-7E7C-CB4F-1ACC34BB6E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FDCEE1-D658-0A1B-654A-7D599004356C}"/>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4" name="Footer Placeholder 3">
            <a:extLst>
              <a:ext uri="{FF2B5EF4-FFF2-40B4-BE49-F238E27FC236}">
                <a16:creationId xmlns:a16="http://schemas.microsoft.com/office/drawing/2014/main" id="{3BCF27CA-AA39-8989-919A-FD66742C1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5BFEB2-B07E-17A9-1711-113C152BF820}"/>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290030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27531-5F25-D473-47DC-41726C6088C0}"/>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3" name="Footer Placeholder 2">
            <a:extLst>
              <a:ext uri="{FF2B5EF4-FFF2-40B4-BE49-F238E27FC236}">
                <a16:creationId xmlns:a16="http://schemas.microsoft.com/office/drawing/2014/main" id="{F2C9D019-AB58-507E-AB42-C0D5CD162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57AB6F-9DF4-D565-BDC7-E4DC92F05F37}"/>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261263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A95B-D1B3-9631-6676-763F97A4A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42C250-4C93-BE31-6A42-777371899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22C87E-F5A8-4646-116D-491336323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E81B7-126F-1336-B32E-12103FB40B39}"/>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6" name="Footer Placeholder 5">
            <a:extLst>
              <a:ext uri="{FF2B5EF4-FFF2-40B4-BE49-F238E27FC236}">
                <a16:creationId xmlns:a16="http://schemas.microsoft.com/office/drawing/2014/main" id="{68883764-1C51-C1BA-421E-9770DA344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A8F04-76E0-76BA-AC37-3453410B2D9D}"/>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404854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EBF5-CCBF-BDF0-6445-D2D2B1FC7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C7C24C-CB3D-9A5C-F5F8-97618169E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EE55C6-9809-6CA0-4A3D-24BBDE218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5DEBB-20EC-07C0-1780-7BAB1FEBEC6E}"/>
              </a:ext>
            </a:extLst>
          </p:cNvPr>
          <p:cNvSpPr>
            <a:spLocks noGrp="1"/>
          </p:cNvSpPr>
          <p:nvPr>
            <p:ph type="dt" sz="half" idx="10"/>
          </p:nvPr>
        </p:nvSpPr>
        <p:spPr/>
        <p:txBody>
          <a:bodyPr/>
          <a:lstStyle/>
          <a:p>
            <a:fld id="{F86D2BC9-AB57-4150-9D11-C47C943FA4B3}" type="datetimeFigureOut">
              <a:rPr lang="en-IN" smtClean="0"/>
              <a:t>28-04-2024</a:t>
            </a:fld>
            <a:endParaRPr lang="en-IN"/>
          </a:p>
        </p:txBody>
      </p:sp>
      <p:sp>
        <p:nvSpPr>
          <p:cNvPr id="6" name="Footer Placeholder 5">
            <a:extLst>
              <a:ext uri="{FF2B5EF4-FFF2-40B4-BE49-F238E27FC236}">
                <a16:creationId xmlns:a16="http://schemas.microsoft.com/office/drawing/2014/main" id="{2B39297F-FB92-FDD6-E94E-7107B30D0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B12E31-2B0E-FAC3-AE09-175BAD9EDCF1}"/>
              </a:ext>
            </a:extLst>
          </p:cNvPr>
          <p:cNvSpPr>
            <a:spLocks noGrp="1"/>
          </p:cNvSpPr>
          <p:nvPr>
            <p:ph type="sldNum" sz="quarter" idx="12"/>
          </p:nvPr>
        </p:nvSpPr>
        <p:spPr/>
        <p:txBody>
          <a:bodyPr/>
          <a:lstStyle/>
          <a:p>
            <a:fld id="{91923143-E582-4825-9A09-B7859DA88123}" type="slidenum">
              <a:rPr lang="en-IN" smtClean="0"/>
              <a:t>‹#›</a:t>
            </a:fld>
            <a:endParaRPr lang="en-IN"/>
          </a:p>
        </p:txBody>
      </p:sp>
    </p:spTree>
    <p:extLst>
      <p:ext uri="{BB962C8B-B14F-4D97-AF65-F5344CB8AC3E}">
        <p14:creationId xmlns:p14="http://schemas.microsoft.com/office/powerpoint/2010/main" val="214383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EF2F0-EC29-824C-BCD2-AC770892C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B0EC52-0F7B-1848-9BE1-C7C13AC40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CC804-1B1F-48B3-FD89-BBA08CCA4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D2BC9-AB57-4150-9D11-C47C943FA4B3}" type="datetimeFigureOut">
              <a:rPr lang="en-IN" smtClean="0"/>
              <a:t>28-04-2024</a:t>
            </a:fld>
            <a:endParaRPr lang="en-IN"/>
          </a:p>
        </p:txBody>
      </p:sp>
      <p:sp>
        <p:nvSpPr>
          <p:cNvPr id="5" name="Footer Placeholder 4">
            <a:extLst>
              <a:ext uri="{FF2B5EF4-FFF2-40B4-BE49-F238E27FC236}">
                <a16:creationId xmlns:a16="http://schemas.microsoft.com/office/drawing/2014/main" id="{5085CA1A-328E-05D6-9018-1CD59DDD3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561761-1B03-F44B-D646-C927B51F7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23143-E582-4825-9A09-B7859DA88123}" type="slidenum">
              <a:rPr lang="en-IN" smtClean="0"/>
              <a:t>‹#›</a:t>
            </a:fld>
            <a:endParaRPr lang="en-IN"/>
          </a:p>
        </p:txBody>
      </p:sp>
    </p:spTree>
    <p:extLst>
      <p:ext uri="{BB962C8B-B14F-4D97-AF65-F5344CB8AC3E}">
        <p14:creationId xmlns:p14="http://schemas.microsoft.com/office/powerpoint/2010/main" val="97303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A9BD2BF-41C9-DBF3-A965-1F71C0462FCB}"/>
              </a:ext>
            </a:extLst>
          </p:cNvPr>
          <p:cNvGraphicFramePr>
            <a:graphicFrameLocks noGrp="1"/>
          </p:cNvGraphicFramePr>
          <p:nvPr>
            <p:extLst>
              <p:ext uri="{D42A27DB-BD31-4B8C-83A1-F6EECF244321}">
                <p14:modId xmlns:p14="http://schemas.microsoft.com/office/powerpoint/2010/main" val="3855592173"/>
              </p:ext>
            </p:extLst>
          </p:nvPr>
        </p:nvGraphicFramePr>
        <p:xfrm>
          <a:off x="3083966" y="2655094"/>
          <a:ext cx="6024067" cy="2692400"/>
        </p:xfrm>
        <a:graphic>
          <a:graphicData uri="http://schemas.openxmlformats.org/drawingml/2006/table">
            <a:tbl>
              <a:tblPr/>
              <a:tblGrid>
                <a:gridCol w="1697126">
                  <a:extLst>
                    <a:ext uri="{9D8B030D-6E8A-4147-A177-3AD203B41FA5}">
                      <a16:colId xmlns:a16="http://schemas.microsoft.com/office/drawing/2014/main" val="3181426182"/>
                    </a:ext>
                  </a:extLst>
                </a:gridCol>
                <a:gridCol w="4326941">
                  <a:extLst>
                    <a:ext uri="{9D8B030D-6E8A-4147-A177-3AD203B41FA5}">
                      <a16:colId xmlns:a16="http://schemas.microsoft.com/office/drawing/2014/main" val="1723213054"/>
                    </a:ext>
                  </a:extLst>
                </a:gridCol>
              </a:tblGrid>
              <a:tr h="260429">
                <a:tc>
                  <a:txBody>
                    <a:bodyPr/>
                    <a:lstStyle/>
                    <a:p>
                      <a:pPr marL="0" marR="0" fontAlgn="t">
                        <a:spcBef>
                          <a:spcPts val="0"/>
                        </a:spcBef>
                        <a:spcAft>
                          <a:spcPts val="0"/>
                        </a:spcAft>
                      </a:pPr>
                      <a:r>
                        <a:rPr lang="en-IN" sz="1100" b="1">
                          <a:effectLst/>
                          <a:latin typeface="Calibri" panose="020F0502020204030204" pitchFamily="34" charset="0"/>
                        </a:rPr>
                        <a:t>Variables</a:t>
                      </a:r>
                      <a:endParaRPr lang="en-IN"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b="1">
                          <a:effectLst/>
                          <a:latin typeface="Calibri" panose="020F0502020204030204" pitchFamily="34" charset="0"/>
                        </a:rPr>
                        <a:t>Description</a:t>
                      </a:r>
                      <a:endParaRPr lang="en-IN" sz="110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422218896"/>
                  </a:ext>
                </a:extLst>
              </a:tr>
              <a:tr h="260429">
                <a:tc>
                  <a:txBody>
                    <a:bodyPr/>
                    <a:lstStyle/>
                    <a:p>
                      <a:pPr marL="0" marR="0" fontAlgn="t">
                        <a:spcBef>
                          <a:spcPts val="0"/>
                        </a:spcBef>
                        <a:spcAft>
                          <a:spcPts val="0"/>
                        </a:spcAft>
                      </a:pPr>
                      <a:r>
                        <a:rPr lang="en-IN" sz="1100">
                          <a:effectLst/>
                          <a:latin typeface="Calibri" panose="020F0502020204030204" pitchFamily="34" charset="0"/>
                        </a:rPr>
                        <a:t>Pregnancies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Number of times pregnant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403557107"/>
                  </a:ext>
                </a:extLst>
              </a:tr>
              <a:tr h="260429">
                <a:tc>
                  <a:txBody>
                    <a:bodyPr/>
                    <a:lstStyle/>
                    <a:p>
                      <a:pPr marL="0" marR="0" fontAlgn="t">
                        <a:spcBef>
                          <a:spcPts val="0"/>
                        </a:spcBef>
                        <a:spcAft>
                          <a:spcPts val="0"/>
                        </a:spcAft>
                      </a:pPr>
                      <a:r>
                        <a:rPr lang="en-IN" sz="1100">
                          <a:effectLst/>
                          <a:latin typeface="Calibri" panose="020F0502020204030204" pitchFamily="34" charset="0"/>
                        </a:rPr>
                        <a:t>Glucose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dirty="0">
                          <a:effectLst/>
                          <a:latin typeface="Calibri" panose="020F0502020204030204" pitchFamily="34" charset="0"/>
                        </a:rPr>
                        <a:t>Plasma glucose concentration in an oral glucose tolerance 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328735313"/>
                  </a:ext>
                </a:extLst>
              </a:tr>
              <a:tr h="260429">
                <a:tc>
                  <a:txBody>
                    <a:bodyPr/>
                    <a:lstStyle/>
                    <a:p>
                      <a:pPr marL="0" marR="0" fontAlgn="t">
                        <a:spcBef>
                          <a:spcPts val="0"/>
                        </a:spcBef>
                        <a:spcAft>
                          <a:spcPts val="0"/>
                        </a:spcAft>
                      </a:pPr>
                      <a:r>
                        <a:rPr lang="en-IN" sz="1100">
                          <a:effectLst/>
                          <a:latin typeface="Calibri" panose="020F0502020204030204" pitchFamily="34" charset="0"/>
                        </a:rPr>
                        <a:t>BloodPressure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Diastolic blood pressure (mm Hg)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101609075"/>
                  </a:ext>
                </a:extLst>
              </a:tr>
              <a:tr h="260429">
                <a:tc>
                  <a:txBody>
                    <a:bodyPr/>
                    <a:lstStyle/>
                    <a:p>
                      <a:pPr marL="0" marR="0" fontAlgn="t">
                        <a:spcBef>
                          <a:spcPts val="0"/>
                        </a:spcBef>
                        <a:spcAft>
                          <a:spcPts val="0"/>
                        </a:spcAft>
                      </a:pPr>
                      <a:r>
                        <a:rPr lang="en-IN" sz="1100" dirty="0" err="1">
                          <a:effectLst/>
                          <a:latin typeface="Calibri" panose="020F0502020204030204" pitchFamily="34" charset="0"/>
                        </a:rPr>
                        <a:t>SkinThickness</a:t>
                      </a:r>
                      <a:endParaRPr lang="en-IN" sz="11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Triceps skinfold thickness (mm)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491033383"/>
                  </a:ext>
                </a:extLst>
              </a:tr>
              <a:tr h="260429">
                <a:tc>
                  <a:txBody>
                    <a:bodyPr/>
                    <a:lstStyle/>
                    <a:p>
                      <a:pPr marL="0" marR="0" fontAlgn="t">
                        <a:spcBef>
                          <a:spcPts val="0"/>
                        </a:spcBef>
                        <a:spcAft>
                          <a:spcPts val="0"/>
                        </a:spcAft>
                      </a:pPr>
                      <a:r>
                        <a:rPr lang="en-IN" sz="1100">
                          <a:effectLst/>
                          <a:latin typeface="Calibri" panose="020F0502020204030204" pitchFamily="34" charset="0"/>
                        </a:rPr>
                        <a:t>Insulin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Two hour serum insulin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893722963"/>
                  </a:ext>
                </a:extLst>
              </a:tr>
              <a:tr h="260429">
                <a:tc>
                  <a:txBody>
                    <a:bodyPr/>
                    <a:lstStyle/>
                    <a:p>
                      <a:pPr marL="0" marR="0" fontAlgn="t">
                        <a:spcBef>
                          <a:spcPts val="0"/>
                        </a:spcBef>
                        <a:spcAft>
                          <a:spcPts val="0"/>
                        </a:spcAft>
                      </a:pPr>
                      <a:r>
                        <a:rPr lang="en-IN" sz="1100" dirty="0">
                          <a:effectLst/>
                          <a:latin typeface="Calibri" panose="020F0502020204030204" pitchFamily="34" charset="0"/>
                        </a:rPr>
                        <a:t>BMI</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Body Mass Index</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588852603"/>
                  </a:ext>
                </a:extLst>
              </a:tr>
              <a:tr h="260429">
                <a:tc>
                  <a:txBody>
                    <a:bodyPr/>
                    <a:lstStyle/>
                    <a:p>
                      <a:pPr marL="0" marR="0" fontAlgn="t">
                        <a:spcBef>
                          <a:spcPts val="0"/>
                        </a:spcBef>
                        <a:spcAft>
                          <a:spcPts val="0"/>
                        </a:spcAft>
                      </a:pPr>
                      <a:r>
                        <a:rPr lang="en-IN" sz="1100">
                          <a:effectLst/>
                          <a:latin typeface="Calibri" panose="020F0502020204030204" pitchFamily="34" charset="0"/>
                        </a:rPr>
                        <a:t>DiabetesPedigreeFunction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Diabetes pedigree function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620596553"/>
                  </a:ext>
                </a:extLst>
              </a:tr>
              <a:tr h="260429">
                <a:tc>
                  <a:txBody>
                    <a:bodyPr/>
                    <a:lstStyle/>
                    <a:p>
                      <a:pPr marL="0" marR="0" fontAlgn="t">
                        <a:spcBef>
                          <a:spcPts val="0"/>
                        </a:spcBef>
                        <a:spcAft>
                          <a:spcPts val="0"/>
                        </a:spcAft>
                      </a:pPr>
                      <a:r>
                        <a:rPr lang="en-IN" sz="1100">
                          <a:effectLst/>
                          <a:latin typeface="Calibri" panose="020F0502020204030204" pitchFamily="34" charset="0"/>
                        </a:rPr>
                        <a:t>Age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a:effectLst/>
                          <a:latin typeface="Calibri" panose="020F0502020204030204" pitchFamily="34" charset="0"/>
                        </a:rPr>
                        <a:t>Age in years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949276086"/>
                  </a:ext>
                </a:extLst>
              </a:tr>
              <a:tr h="260429">
                <a:tc>
                  <a:txBody>
                    <a:bodyPr/>
                    <a:lstStyle/>
                    <a:p>
                      <a:pPr marL="0" marR="0" fontAlgn="t">
                        <a:spcBef>
                          <a:spcPts val="0"/>
                        </a:spcBef>
                        <a:spcAft>
                          <a:spcPts val="0"/>
                        </a:spcAft>
                      </a:pPr>
                      <a:r>
                        <a:rPr lang="en-IN" sz="1100">
                          <a:effectLst/>
                          <a:latin typeface="Calibri" panose="020F0502020204030204" pitchFamily="34" charset="0"/>
                        </a:rPr>
                        <a:t>Outcome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spcBef>
                          <a:spcPts val="0"/>
                        </a:spcBef>
                        <a:spcAft>
                          <a:spcPts val="0"/>
                        </a:spcAft>
                      </a:pPr>
                      <a:r>
                        <a:rPr lang="en-IN" sz="1100" dirty="0">
                          <a:effectLst/>
                          <a:latin typeface="Calibri" panose="020F0502020204030204" pitchFamily="34" charset="0"/>
                        </a:rPr>
                        <a:t>Class variable (either 0 or 1). 268 of 768 values are 1, and the others are 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774816265"/>
                  </a:ext>
                </a:extLst>
              </a:tr>
            </a:tbl>
          </a:graphicData>
        </a:graphic>
      </p:graphicFrame>
      <p:sp>
        <p:nvSpPr>
          <p:cNvPr id="9" name="Rectangle 2">
            <a:extLst>
              <a:ext uri="{FF2B5EF4-FFF2-40B4-BE49-F238E27FC236}">
                <a16:creationId xmlns:a16="http://schemas.microsoft.com/office/drawing/2014/main" id="{CFBCC055-C882-D556-4359-AF86DBBF9955}"/>
              </a:ext>
            </a:extLst>
          </p:cNvPr>
          <p:cNvSpPr>
            <a:spLocks noChangeArrowheads="1"/>
          </p:cNvSpPr>
          <p:nvPr/>
        </p:nvSpPr>
        <p:spPr bwMode="auto">
          <a:xfrm>
            <a:off x="441961" y="577602"/>
            <a:ext cx="10652760"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92F32"/>
                </a:solidFill>
                <a:effectLst/>
                <a:latin typeface="Gotham Rounded SSm A"/>
                <a:cs typeface="Calibri" panose="020F0502020204030204" pitchFamily="34" charset="0"/>
              </a:rPr>
              <a:t>Healthcare</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97979"/>
                </a:solidFill>
                <a:effectLst/>
                <a:latin typeface="Gotham Rounded SSm A"/>
                <a:cs typeface="Calibri" panose="020F0502020204030204" pitchFamily="34" charset="0"/>
              </a:rPr>
              <a:t>Course-end Project 2</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Gotham Rounded SSm A"/>
                <a:cs typeface="Calibri" panose="020F0502020204030204" pitchFamily="34" charset="0"/>
              </a:rPr>
              <a:t>Description</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NIDDK (National Institute of Diabetes and Digestive and Kidney Diseases) research creates knowledge about and treatments for the most chronic, costly, and consequential diseases.</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The dataset used in this project is originally from NIDDK. The objective is to predict whether or not a patient has diabetes, based on certain diagnostic measurements included in the dataset.</a:t>
            </a: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100" b="0" i="0" u="none" strike="noStrike" cap="none" normalizeH="0" baseline="0" dirty="0">
              <a:ln>
                <a:noFill/>
              </a:ln>
              <a:solidFill>
                <a:srgbClr val="4D575D"/>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Build a model to accurately predict whether the patients in the dataset have diabetes or not.</a:t>
            </a: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 </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D575D"/>
                </a:solidFill>
                <a:effectLst/>
                <a:latin typeface="Gotham Rounded SSm A"/>
                <a:cs typeface="Calibri" panose="020F0502020204030204" pitchFamily="34" charset="0"/>
              </a:rPr>
              <a:t>Dataset Description</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The datasets consists of several medical predictor variables and one target variable (Outcome). Predictor variables includes the number of pregnancies the patient has had, their BMI, insulin level, age, and more.</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D575D"/>
                </a:solidFill>
                <a:effectLst/>
                <a:latin typeface="Gotham Rounded SSm A"/>
                <a:cs typeface="Calibri" panose="020F0502020204030204" pitchFamily="34" charset="0"/>
              </a:rPr>
              <a:t> </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665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F25A7-5F2A-2F37-733C-54BFEBD0E075}"/>
              </a:ext>
            </a:extLst>
          </p:cNvPr>
          <p:cNvSpPr txBox="1"/>
          <p:nvPr/>
        </p:nvSpPr>
        <p:spPr>
          <a:xfrm>
            <a:off x="86360" y="485118"/>
            <a:ext cx="12019280" cy="6642844"/>
          </a:xfrm>
          <a:prstGeom prst="rect">
            <a:avLst/>
          </a:prstGeom>
          <a:noFill/>
        </p:spPr>
        <p:txBody>
          <a:bodyPr wrap="square">
            <a:spAutoFit/>
          </a:bodyPr>
          <a:lstStyle/>
          <a:p>
            <a:pPr marL="0" marR="0">
              <a:spcBef>
                <a:spcPts val="0"/>
              </a:spcBef>
              <a:spcAft>
                <a:spcPts val="0"/>
              </a:spcAft>
            </a:pPr>
            <a:r>
              <a:rPr lang="en-IN" sz="1800" b="1" dirty="0">
                <a:solidFill>
                  <a:srgbClr val="4D575D"/>
                </a:solidFill>
                <a:effectLst/>
                <a:latin typeface="Gotham Rounded SSm A"/>
              </a:rPr>
              <a:t>Project Task: Week 1</a:t>
            </a:r>
            <a:endParaRPr lang="en-IN" sz="1800" dirty="0">
              <a:solidFill>
                <a:srgbClr val="4D575D"/>
              </a:solidFill>
              <a:effectLst/>
              <a:latin typeface="Gotham Rounded SSm A"/>
            </a:endParaRPr>
          </a:p>
          <a:p>
            <a:pPr>
              <a:spcBef>
                <a:spcPts val="0"/>
              </a:spcBef>
              <a:spcAft>
                <a:spcPts val="700"/>
              </a:spcAft>
            </a:pPr>
            <a:r>
              <a:rPr lang="en-IN" sz="1800" b="1" dirty="0">
                <a:solidFill>
                  <a:srgbClr val="4D575D"/>
                </a:solidFill>
                <a:effectLst/>
                <a:latin typeface="Gotham Rounded SSm A"/>
              </a:rPr>
              <a:t>Data Exploration:</a:t>
            </a:r>
            <a:endParaRPr lang="en-IN" sz="1800" dirty="0">
              <a:solidFill>
                <a:srgbClr val="4D575D"/>
              </a:solidFill>
              <a:effectLst/>
              <a:latin typeface="Gotham Rounded SSm A"/>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Perform descriptive analysis. Understand the variables and their corresponding values. On the columns below, a value of zero does not make sense and thus indicates missing value:</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Glucose</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err="1">
                <a:solidFill>
                  <a:srgbClr val="4D575D"/>
                </a:solidFill>
                <a:effectLst/>
                <a:latin typeface="Gotham Rounded SSm A"/>
              </a:rPr>
              <a:t>BloodPressure</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err="1">
                <a:solidFill>
                  <a:srgbClr val="4D575D"/>
                </a:solidFill>
                <a:effectLst/>
                <a:latin typeface="Gotham Rounded SSm A"/>
              </a:rPr>
              <a:t>SkinThickness</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Insulin</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BMI</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startAt="2"/>
            </a:pPr>
            <a:r>
              <a:rPr lang="en-IN" sz="1800" b="0" i="0" dirty="0">
                <a:solidFill>
                  <a:srgbClr val="4D575D"/>
                </a:solidFill>
                <a:effectLst/>
                <a:latin typeface="Gotham Rounded SSm A"/>
              </a:rPr>
              <a:t>Visually explore these variables using histograms. Treat the missing values accordingly.</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There are integer and float data type variables in this dataset. Create a count (frequency) plot describing the data types and the count of variables. </a:t>
            </a:r>
            <a:endParaRPr lang="en-IN" sz="1800" b="0" i="0" dirty="0">
              <a:solidFill>
                <a:srgbClr val="4D575D"/>
              </a:solidFill>
              <a:effectLst/>
              <a:latin typeface="Calibri" panose="020F0502020204030204" pitchFamily="34" charset="0"/>
            </a:endParaRPr>
          </a:p>
          <a:p>
            <a:pPr>
              <a:spcBef>
                <a:spcPts val="0"/>
              </a:spcBef>
              <a:spcAft>
                <a:spcPts val="700"/>
              </a:spcAft>
            </a:pPr>
            <a:r>
              <a:rPr lang="en-IN" sz="1800" dirty="0">
                <a:solidFill>
                  <a:srgbClr val="4D575D"/>
                </a:solidFill>
                <a:effectLst/>
                <a:latin typeface="Gotham Rounded SSm A"/>
              </a:rPr>
              <a:t> </a:t>
            </a:r>
          </a:p>
          <a:p>
            <a:pPr>
              <a:spcBef>
                <a:spcPts val="0"/>
              </a:spcBef>
              <a:spcAft>
                <a:spcPts val="700"/>
              </a:spcAft>
            </a:pPr>
            <a:r>
              <a:rPr lang="en-IN" sz="1800" b="1" dirty="0">
                <a:solidFill>
                  <a:srgbClr val="4D575D"/>
                </a:solidFill>
                <a:effectLst/>
                <a:latin typeface="Gotham Rounded SSm A"/>
              </a:rPr>
              <a:t>Data Exploration:</a:t>
            </a:r>
            <a:endParaRPr lang="en-IN" sz="1800" dirty="0">
              <a:solidFill>
                <a:srgbClr val="4D575D"/>
              </a:solidFill>
              <a:effectLst/>
              <a:latin typeface="Gotham Rounded SSm A"/>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Check the balance of the data by plotting the count of outcomes by their value. Describe your findings and plan future course of action.</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Create scatter charts between the pair of variables to understand the relationships. Describe your findings.</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Perform correlation analysis. Visually explore it using a heat map.</a:t>
            </a:r>
            <a:endParaRPr lang="en-IN" sz="1800" b="0" i="0" dirty="0">
              <a:solidFill>
                <a:srgbClr val="4D575D"/>
              </a:solidFill>
              <a:effectLst/>
              <a:latin typeface="Calibri" panose="020F0502020204030204" pitchFamily="34" charset="0"/>
            </a:endParaRPr>
          </a:p>
          <a:p>
            <a:pPr>
              <a:spcBef>
                <a:spcPts val="0"/>
              </a:spcBef>
              <a:spcAft>
                <a:spcPts val="700"/>
              </a:spcAft>
            </a:pPr>
            <a:r>
              <a:rPr lang="en-IN" sz="1800" dirty="0">
                <a:solidFill>
                  <a:srgbClr val="4D575D"/>
                </a:solidFill>
                <a:effectLst/>
                <a:latin typeface="Gotham Rounded SSm A"/>
              </a:rPr>
              <a:t> </a:t>
            </a:r>
          </a:p>
        </p:txBody>
      </p:sp>
    </p:spTree>
    <p:extLst>
      <p:ext uri="{BB962C8B-B14F-4D97-AF65-F5344CB8AC3E}">
        <p14:creationId xmlns:p14="http://schemas.microsoft.com/office/powerpoint/2010/main" val="5196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A3CE4-646E-1F90-A1D9-ED95D74FE10B}"/>
              </a:ext>
            </a:extLst>
          </p:cNvPr>
          <p:cNvSpPr txBox="1"/>
          <p:nvPr/>
        </p:nvSpPr>
        <p:spPr>
          <a:xfrm>
            <a:off x="660400" y="403151"/>
            <a:ext cx="11094720" cy="6335068"/>
          </a:xfrm>
          <a:prstGeom prst="rect">
            <a:avLst/>
          </a:prstGeom>
          <a:noFill/>
        </p:spPr>
        <p:txBody>
          <a:bodyPr wrap="square">
            <a:spAutoFit/>
          </a:bodyPr>
          <a:lstStyle/>
          <a:p>
            <a:pPr>
              <a:spcBef>
                <a:spcPts val="0"/>
              </a:spcBef>
              <a:spcAft>
                <a:spcPts val="700"/>
              </a:spcAft>
            </a:pPr>
            <a:r>
              <a:rPr lang="en-IN" sz="1800" b="1" dirty="0">
                <a:solidFill>
                  <a:srgbClr val="4D575D"/>
                </a:solidFill>
                <a:effectLst/>
                <a:latin typeface="Gotham Rounded SSm A"/>
              </a:rPr>
              <a:t>Project Task: Week 2</a:t>
            </a:r>
            <a:endParaRPr lang="en-IN" sz="1800" dirty="0">
              <a:solidFill>
                <a:srgbClr val="4D575D"/>
              </a:solidFill>
              <a:effectLst/>
              <a:latin typeface="Gotham Rounded SSm A"/>
            </a:endParaRPr>
          </a:p>
          <a:p>
            <a:pPr>
              <a:spcBef>
                <a:spcPts val="0"/>
              </a:spcBef>
              <a:spcAft>
                <a:spcPts val="700"/>
              </a:spcAft>
            </a:pPr>
            <a:r>
              <a:rPr lang="en-IN" sz="1800" dirty="0">
                <a:solidFill>
                  <a:srgbClr val="4D575D"/>
                </a:solidFill>
                <a:effectLst/>
                <a:latin typeface="Gotham Rounded SSm A"/>
              </a:rPr>
              <a:t>Data </a:t>
            </a:r>
            <a:r>
              <a:rPr lang="en-IN" sz="1800" dirty="0" err="1">
                <a:solidFill>
                  <a:srgbClr val="4D575D"/>
                </a:solidFill>
                <a:effectLst/>
                <a:latin typeface="Gotham Rounded SSm A"/>
              </a:rPr>
              <a:t>Modeling</a:t>
            </a:r>
            <a:r>
              <a:rPr lang="en-IN" sz="1800" dirty="0">
                <a:solidFill>
                  <a:srgbClr val="4D575D"/>
                </a:solidFill>
                <a:effectLst/>
                <a:latin typeface="Gotham Rounded SSm A"/>
              </a:rPr>
              <a:t>:</a:t>
            </a:r>
          </a:p>
          <a:p>
            <a:pPr rtl="0" fontAlgn="ctr">
              <a:spcBef>
                <a:spcPts val="0"/>
              </a:spcBef>
              <a:spcAft>
                <a:spcPts val="700"/>
              </a:spcAft>
              <a:buFont typeface="+mj-lt"/>
              <a:buAutoNum type="arabicPeriod"/>
            </a:pPr>
            <a:r>
              <a:rPr lang="en-IN" sz="1800" b="0" i="0" dirty="0">
                <a:solidFill>
                  <a:srgbClr val="4D575D"/>
                </a:solidFill>
                <a:effectLst/>
                <a:latin typeface="Gotham Rounded SSm A"/>
              </a:rPr>
              <a:t>Devise strategies for model building. It is important to decide the right validation framework. Express your thought process. </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Apply an appropriate classification algorithm to build a model.</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Compare various models with the results from KNN algorithm.</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Create a classification report by </a:t>
            </a:r>
            <a:r>
              <a:rPr lang="en-IN" sz="1800" b="0" i="0" dirty="0" err="1">
                <a:solidFill>
                  <a:srgbClr val="4D575D"/>
                </a:solidFill>
                <a:effectLst/>
                <a:latin typeface="Gotham Rounded SSm A"/>
              </a:rPr>
              <a:t>analyzing</a:t>
            </a:r>
            <a:r>
              <a:rPr lang="en-IN" sz="1800" b="0" i="0" dirty="0">
                <a:solidFill>
                  <a:srgbClr val="4D575D"/>
                </a:solidFill>
                <a:effectLst/>
                <a:latin typeface="Gotham Rounded SSm A"/>
              </a:rPr>
              <a:t> sensitivity, specificity, AUC (ROC curve), etc.</a:t>
            </a:r>
            <a:endParaRPr lang="en-IN" sz="1800" b="0" i="0" dirty="0">
              <a:solidFill>
                <a:srgbClr val="4D575D"/>
              </a:solidFill>
              <a:effectLst/>
              <a:latin typeface="Calibri" panose="020F0502020204030204" pitchFamily="34" charset="0"/>
            </a:endParaRPr>
          </a:p>
          <a:p>
            <a:pPr>
              <a:spcBef>
                <a:spcPts val="0"/>
              </a:spcBef>
              <a:spcAft>
                <a:spcPts val="700"/>
              </a:spcAft>
            </a:pPr>
            <a:r>
              <a:rPr lang="en-IN" sz="1800" dirty="0">
                <a:solidFill>
                  <a:srgbClr val="4D575D"/>
                </a:solidFill>
                <a:effectLst/>
                <a:latin typeface="Gotham Rounded SSm A"/>
              </a:rPr>
              <a:t>Please be descriptive to explain what values of these parameter you have used.</a:t>
            </a:r>
          </a:p>
          <a:p>
            <a:pPr>
              <a:spcBef>
                <a:spcPts val="0"/>
              </a:spcBef>
              <a:spcAft>
                <a:spcPts val="700"/>
              </a:spcAft>
            </a:pPr>
            <a:r>
              <a:rPr lang="en-IN" sz="1800" dirty="0">
                <a:solidFill>
                  <a:srgbClr val="4D575D"/>
                </a:solidFill>
                <a:effectLst/>
                <a:latin typeface="Gotham Rounded SSm A"/>
              </a:rPr>
              <a:t> </a:t>
            </a:r>
          </a:p>
          <a:p>
            <a:pPr>
              <a:spcBef>
                <a:spcPts val="0"/>
              </a:spcBef>
              <a:spcAft>
                <a:spcPts val="700"/>
              </a:spcAft>
            </a:pPr>
            <a:r>
              <a:rPr lang="en-IN" sz="1800" b="1" dirty="0">
                <a:solidFill>
                  <a:srgbClr val="4D575D"/>
                </a:solidFill>
                <a:effectLst/>
                <a:latin typeface="Gotham Rounded SSm A"/>
              </a:rPr>
              <a:t>Data Reporting:</a:t>
            </a:r>
            <a:endParaRPr lang="en-IN" sz="1800" dirty="0">
              <a:solidFill>
                <a:srgbClr val="4D575D"/>
              </a:solidFill>
              <a:effectLst/>
              <a:latin typeface="Gotham Rounded SSm A"/>
            </a:endParaRPr>
          </a:p>
          <a:p>
            <a:pPr rtl="0" fontAlgn="ctr">
              <a:spcBef>
                <a:spcPts val="0"/>
              </a:spcBef>
              <a:spcAft>
                <a:spcPts val="700"/>
              </a:spcAft>
              <a:buFont typeface="+mj-lt"/>
              <a:buAutoNum type="arabicPeriod"/>
            </a:pPr>
            <a:r>
              <a:rPr lang="en-IN" sz="1800" b="0" i="0" dirty="0">
                <a:solidFill>
                  <a:srgbClr val="4D575D"/>
                </a:solidFill>
                <a:effectLst/>
                <a:latin typeface="Gotham Rounded SSm A"/>
              </a:rPr>
              <a:t>Create a dashboard in tableau by choosing appropriate chart types and metrics useful for the business. The dashboard must entail the following:</a:t>
            </a:r>
            <a:endParaRPr lang="en-IN" sz="1800" b="0" i="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Pie chart to describe the diabetic or non-diabetic population</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Scatter charts between relevant variables to </a:t>
            </a:r>
            <a:r>
              <a:rPr lang="en-IN" sz="1800" dirty="0" err="1">
                <a:solidFill>
                  <a:srgbClr val="4D575D"/>
                </a:solidFill>
                <a:effectLst/>
                <a:latin typeface="Gotham Rounded SSm A"/>
              </a:rPr>
              <a:t>analyze</a:t>
            </a:r>
            <a:r>
              <a:rPr lang="en-IN" sz="1800" dirty="0">
                <a:solidFill>
                  <a:srgbClr val="4D575D"/>
                </a:solidFill>
                <a:effectLst/>
                <a:latin typeface="Gotham Rounded SSm A"/>
              </a:rPr>
              <a:t> the relationships</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Histogram or frequency charts to </a:t>
            </a:r>
            <a:r>
              <a:rPr lang="en-IN" sz="1800" dirty="0" err="1">
                <a:solidFill>
                  <a:srgbClr val="4D575D"/>
                </a:solidFill>
                <a:effectLst/>
                <a:latin typeface="Gotham Rounded SSm A"/>
              </a:rPr>
              <a:t>analyze</a:t>
            </a:r>
            <a:r>
              <a:rPr lang="en-IN" sz="1800" dirty="0">
                <a:solidFill>
                  <a:srgbClr val="4D575D"/>
                </a:solidFill>
                <a:effectLst/>
                <a:latin typeface="Gotham Rounded SSm A"/>
              </a:rPr>
              <a:t> the distribution of the data</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Heatmap of correlation analysis among the relevant variables</a:t>
            </a:r>
            <a:endParaRPr lang="en-IN" sz="2000" dirty="0">
              <a:solidFill>
                <a:srgbClr val="4D575D"/>
              </a:solidFill>
              <a:effectLst/>
              <a:latin typeface="Calibri" panose="020F0502020204030204" pitchFamily="34" charset="0"/>
            </a:endParaRPr>
          </a:p>
          <a:p>
            <a:pPr rtl="0" fontAlgn="ctr">
              <a:spcBef>
                <a:spcPts val="0"/>
              </a:spcBef>
              <a:spcAft>
                <a:spcPts val="700"/>
              </a:spcAft>
              <a:buFont typeface="Arial" panose="020B0604020202020204" pitchFamily="34" charset="0"/>
              <a:buChar char="•"/>
            </a:pPr>
            <a:r>
              <a:rPr lang="en-IN" sz="1800" dirty="0">
                <a:solidFill>
                  <a:srgbClr val="4D575D"/>
                </a:solidFill>
                <a:effectLst/>
                <a:latin typeface="Gotham Rounded SSm A"/>
              </a:rPr>
              <a:t>Create bins of these age values: 20-25, 25-30, 30-35, etc. </a:t>
            </a:r>
            <a:r>
              <a:rPr lang="en-IN" sz="1800" dirty="0" err="1">
                <a:solidFill>
                  <a:srgbClr val="4D575D"/>
                </a:solidFill>
                <a:effectLst/>
                <a:latin typeface="Gotham Rounded SSm A"/>
              </a:rPr>
              <a:t>Analyze</a:t>
            </a:r>
            <a:r>
              <a:rPr lang="en-IN" sz="1800" dirty="0">
                <a:solidFill>
                  <a:srgbClr val="4D575D"/>
                </a:solidFill>
                <a:effectLst/>
                <a:latin typeface="Gotham Rounded SSm A"/>
              </a:rPr>
              <a:t> different variables for these age brackets using a bubble chart.</a:t>
            </a:r>
            <a:endParaRPr lang="en-IN" sz="2000" dirty="0">
              <a:solidFill>
                <a:srgbClr val="4D575D"/>
              </a:solidFill>
              <a:effectLst/>
              <a:latin typeface="Calibri" panose="020F0502020204030204" pitchFamily="34" charset="0"/>
            </a:endParaRPr>
          </a:p>
        </p:txBody>
      </p:sp>
    </p:spTree>
    <p:extLst>
      <p:ext uri="{BB962C8B-B14F-4D97-AF65-F5344CB8AC3E}">
        <p14:creationId xmlns:p14="http://schemas.microsoft.com/office/powerpoint/2010/main" val="3076378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515</Words>
  <Application>Microsoft Office PowerPoint</Application>
  <PresentationFormat>Widescreen</PresentationFormat>
  <Paragraphs>61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Gotham Rounded SSm 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Khushboo Kumari</dc:creator>
  <cp:lastModifiedBy>Khushboo Kumari</cp:lastModifiedBy>
  <cp:revision>1</cp:revision>
  <dcterms:created xsi:type="dcterms:W3CDTF">2024-02-26T15:46:17Z</dcterms:created>
  <dcterms:modified xsi:type="dcterms:W3CDTF">2024-04-28T09:10:59Z</dcterms:modified>
</cp:coreProperties>
</file>